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7" r:id="rId3"/>
    <p:sldId id="269" r:id="rId4"/>
    <p:sldId id="271" r:id="rId6"/>
    <p:sldId id="259" r:id="rId7"/>
    <p:sldId id="288" r:id="rId8"/>
    <p:sldId id="289" r:id="rId9"/>
    <p:sldId id="273" r:id="rId10"/>
    <p:sldId id="275" r:id="rId11"/>
    <p:sldId id="276" r:id="rId12"/>
    <p:sldId id="27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3A8"/>
    <a:srgbClr val="3C6EAA"/>
    <a:srgbClr val="FE8294"/>
    <a:srgbClr val="FE4D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7" d="100"/>
          <a:sy n="87" d="100"/>
        </p:scale>
        <p:origin x="258" y="84"/>
      </p:cViewPr>
      <p:guideLst>
        <p:guide orient="horz" pos="213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BBF06-C0F1-4EEA-9161-94E5AE50D8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358CC-A703-4029-B39F-0A33770C7D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358CC-A703-4029-B39F-0A33770C7D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D2838C-BFF6-44EE-AD8D-5776E64BEE1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B19CA9-6F5A-421B-95A9-7871EC999B6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627A39-82AA-4E11-A7C9-5F620A269A3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BE1022-6ACA-4F55-B3A0-0BD25C3254E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4F6879A-9CBE-4B28-AD8B-12F5DF23C6A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CA92DD-C6AF-4BE5-B518-78EF51980AF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4D006E-3573-49D4-BEA0-7B5B64C8EDFE}"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D25F6B-40D9-4ED2-9306-49B62633A4C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4BEFE52-2D3F-4BD5-AFD2-08925509856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4DC7CF-6A18-4EBB-9944-CC735FF06DA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EA764-9A3F-4F6A-B636-243E8D961E5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FC4C6-D029-4A02-8D8A-374C012F707B}"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EA764-9A3F-4F6A-B636-243E8D961E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10178" y="-954668"/>
            <a:ext cx="3559556" cy="3542489"/>
            <a:chOff x="5588764" y="391169"/>
            <a:chExt cx="2614564" cy="2602028"/>
          </a:xfrm>
        </p:grpSpPr>
        <p:sp>
          <p:nvSpPr>
            <p:cNvPr id="64" name="Freeform 5"/>
            <p:cNvSpPr/>
            <p:nvPr/>
          </p:nvSpPr>
          <p:spPr bwMode="auto">
            <a:xfrm rot="619297">
              <a:off x="5641282" y="391169"/>
              <a:ext cx="2499217" cy="2601749"/>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6"/>
            <p:cNvSpPr/>
            <p:nvPr/>
          </p:nvSpPr>
          <p:spPr bwMode="auto">
            <a:xfrm rot="619297">
              <a:off x="5631554" y="404266"/>
              <a:ext cx="2520576" cy="2588931"/>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Freeform 7"/>
            <p:cNvSpPr/>
            <p:nvPr/>
          </p:nvSpPr>
          <p:spPr bwMode="auto">
            <a:xfrm rot="619297">
              <a:off x="5631554" y="412810"/>
              <a:ext cx="2520576" cy="2571843"/>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8"/>
            <p:cNvSpPr/>
            <p:nvPr/>
          </p:nvSpPr>
          <p:spPr bwMode="auto">
            <a:xfrm rot="619297">
              <a:off x="5619922" y="412531"/>
              <a:ext cx="2541939" cy="2559027"/>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9"/>
            <p:cNvSpPr/>
            <p:nvPr/>
          </p:nvSpPr>
          <p:spPr bwMode="auto">
            <a:xfrm rot="619297">
              <a:off x="5610612" y="421007"/>
              <a:ext cx="2559027" cy="2550483"/>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Freeform 10"/>
            <p:cNvSpPr/>
            <p:nvPr/>
          </p:nvSpPr>
          <p:spPr bwMode="auto">
            <a:xfrm rot="619297">
              <a:off x="5611378" y="421076"/>
              <a:ext cx="2559027" cy="2541939"/>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0" name="Freeform 11"/>
            <p:cNvSpPr/>
            <p:nvPr/>
          </p:nvSpPr>
          <p:spPr bwMode="auto">
            <a:xfrm rot="619297">
              <a:off x="5602416" y="434239"/>
              <a:ext cx="2580387" cy="2520577"/>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Freeform 12"/>
            <p:cNvSpPr/>
            <p:nvPr/>
          </p:nvSpPr>
          <p:spPr bwMode="auto">
            <a:xfrm rot="619297">
              <a:off x="5602799" y="442818"/>
              <a:ext cx="2580387" cy="2499217"/>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2" name="Freeform 13"/>
            <p:cNvSpPr/>
            <p:nvPr/>
          </p:nvSpPr>
          <p:spPr bwMode="auto">
            <a:xfrm rot="619297">
              <a:off x="5590016" y="442435"/>
              <a:ext cx="2601749" cy="2499217"/>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3" name="Freeform 14"/>
            <p:cNvSpPr/>
            <p:nvPr/>
          </p:nvSpPr>
          <p:spPr bwMode="auto">
            <a:xfrm rot="619297">
              <a:off x="5588764" y="443479"/>
              <a:ext cx="2614564" cy="2512032"/>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grpSp>
      <p:sp>
        <p:nvSpPr>
          <p:cNvPr id="42" name="文本框 41"/>
          <p:cNvSpPr txBox="1"/>
          <p:nvPr/>
        </p:nvSpPr>
        <p:spPr>
          <a:xfrm>
            <a:off x="2755653" y="2987615"/>
            <a:ext cx="5817870" cy="1568450"/>
          </a:xfrm>
          <a:prstGeom prst="rect">
            <a:avLst/>
          </a:prstGeom>
          <a:noFill/>
        </p:spPr>
        <p:txBody>
          <a:bodyPr wrap="square" rtlCol="0">
            <a:spAutoFit/>
          </a:bodyPr>
          <a:lstStyle/>
          <a:p>
            <a:pPr algn="r">
              <a:lnSpc>
                <a:spcPct val="150000"/>
              </a:lnSpc>
            </a:pPr>
            <a:r>
              <a:rPr lang="zh-CN" altLang="en-US" sz="3200" dirty="0" smtClean="0">
                <a:solidFill>
                  <a:srgbClr val="3563A8"/>
                </a:solidFill>
              </a:rPr>
              <a:t>需求调研分析总结</a:t>
            </a:r>
            <a:endParaRPr lang="zh-CN" altLang="en-US" sz="3200" dirty="0" smtClean="0">
              <a:solidFill>
                <a:srgbClr val="3563A8"/>
              </a:solidFill>
            </a:endParaRPr>
          </a:p>
          <a:p>
            <a:pPr algn="r">
              <a:lnSpc>
                <a:spcPct val="150000"/>
              </a:lnSpc>
            </a:pPr>
            <a:r>
              <a:rPr lang="en-US" altLang="zh-CN" sz="3200" dirty="0" smtClean="0">
                <a:solidFill>
                  <a:srgbClr val="3563A8"/>
                </a:solidFill>
              </a:rPr>
              <a:t>5 </a:t>
            </a:r>
            <a:r>
              <a:rPr lang="zh-CN" altLang="en-US" sz="3200" dirty="0" smtClean="0">
                <a:solidFill>
                  <a:srgbClr val="3563A8"/>
                </a:solidFill>
              </a:rPr>
              <a:t>爆肝工程师的软工大组</a:t>
            </a:r>
            <a:endParaRPr lang="zh-CN" altLang="en-US" sz="3200" dirty="0" smtClean="0">
              <a:solidFill>
                <a:srgbClr val="3563A8"/>
              </a:solidFill>
            </a:endParaRPr>
          </a:p>
        </p:txBody>
      </p:sp>
      <p:grpSp>
        <p:nvGrpSpPr>
          <p:cNvPr id="49" name="组合 48"/>
          <p:cNvGrpSpPr/>
          <p:nvPr/>
        </p:nvGrpSpPr>
        <p:grpSpPr>
          <a:xfrm>
            <a:off x="1982432" y="4536557"/>
            <a:ext cx="6466114" cy="166257"/>
            <a:chOff x="2233239" y="4536372"/>
            <a:chExt cx="6466114" cy="192986"/>
          </a:xfrm>
        </p:grpSpPr>
        <p:cxnSp>
          <p:nvCxnSpPr>
            <p:cNvPr id="45" name="直接连接符 44"/>
            <p:cNvCxnSpPr/>
            <p:nvPr/>
          </p:nvCxnSpPr>
          <p:spPr>
            <a:xfrm>
              <a:off x="2233239" y="4536372"/>
              <a:ext cx="6466114" cy="0"/>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212953" y="4729358"/>
              <a:ext cx="5486400" cy="0"/>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rot="619297">
            <a:off x="-2209912" y="-1844306"/>
            <a:ext cx="6484691" cy="6452906"/>
            <a:chOff x="6940262" y="3251983"/>
            <a:chExt cx="971550" cy="966788"/>
          </a:xfrm>
        </p:grpSpPr>
        <p:sp>
          <p:nvSpPr>
            <p:cNvPr id="37" name="Freeform 5"/>
            <p:cNvSpPr/>
            <p:nvPr/>
          </p:nvSpPr>
          <p:spPr bwMode="auto">
            <a:xfrm>
              <a:off x="6959312" y="3251983"/>
              <a:ext cx="928688" cy="966788"/>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Freeform 6"/>
            <p:cNvSpPr/>
            <p:nvPr/>
          </p:nvSpPr>
          <p:spPr bwMode="auto">
            <a:xfrm>
              <a:off x="6956137" y="3256746"/>
              <a:ext cx="936625" cy="962025"/>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9" name="Freeform 7"/>
            <p:cNvSpPr/>
            <p:nvPr/>
          </p:nvSpPr>
          <p:spPr bwMode="auto">
            <a:xfrm>
              <a:off x="6956137" y="3259921"/>
              <a:ext cx="936625" cy="955675"/>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0" name="Freeform 8"/>
            <p:cNvSpPr/>
            <p:nvPr/>
          </p:nvSpPr>
          <p:spPr bwMode="auto">
            <a:xfrm>
              <a:off x="6951375" y="3259921"/>
              <a:ext cx="944563" cy="950913"/>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Freeform 9"/>
            <p:cNvSpPr/>
            <p:nvPr/>
          </p:nvSpPr>
          <p:spPr bwMode="auto">
            <a:xfrm>
              <a:off x="6948200" y="3263096"/>
              <a:ext cx="950913" cy="947738"/>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Freeform 10"/>
            <p:cNvSpPr/>
            <p:nvPr/>
          </p:nvSpPr>
          <p:spPr bwMode="auto">
            <a:xfrm>
              <a:off x="6948200" y="3263096"/>
              <a:ext cx="950913" cy="944563"/>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4" name="Freeform 11"/>
            <p:cNvSpPr/>
            <p:nvPr/>
          </p:nvSpPr>
          <p:spPr bwMode="auto">
            <a:xfrm>
              <a:off x="6945025" y="3267858"/>
              <a:ext cx="958850" cy="936625"/>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7" name="Freeform 12"/>
            <p:cNvSpPr/>
            <p:nvPr/>
          </p:nvSpPr>
          <p:spPr bwMode="auto">
            <a:xfrm>
              <a:off x="6945025" y="3271033"/>
              <a:ext cx="958850" cy="928688"/>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8" name="Freeform 13"/>
            <p:cNvSpPr/>
            <p:nvPr/>
          </p:nvSpPr>
          <p:spPr bwMode="auto">
            <a:xfrm>
              <a:off x="6940262" y="3271033"/>
              <a:ext cx="966788" cy="928688"/>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14"/>
            <p:cNvSpPr/>
            <p:nvPr/>
          </p:nvSpPr>
          <p:spPr bwMode="auto">
            <a:xfrm>
              <a:off x="6940262" y="3271033"/>
              <a:ext cx="971550" cy="933450"/>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grpSp>
      <p:grpSp>
        <p:nvGrpSpPr>
          <p:cNvPr id="51" name="组合 50"/>
          <p:cNvGrpSpPr/>
          <p:nvPr/>
        </p:nvGrpSpPr>
        <p:grpSpPr>
          <a:xfrm rot="619297">
            <a:off x="7962830" y="3043578"/>
            <a:ext cx="6484691" cy="6452906"/>
            <a:chOff x="6940262" y="3251983"/>
            <a:chExt cx="971550" cy="966788"/>
          </a:xfrm>
        </p:grpSpPr>
        <p:sp>
          <p:nvSpPr>
            <p:cNvPr id="53" name="Freeform 5"/>
            <p:cNvSpPr/>
            <p:nvPr/>
          </p:nvSpPr>
          <p:spPr bwMode="auto">
            <a:xfrm>
              <a:off x="6959312" y="3251983"/>
              <a:ext cx="928688" cy="966788"/>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4" name="Freeform 6"/>
            <p:cNvSpPr/>
            <p:nvPr/>
          </p:nvSpPr>
          <p:spPr bwMode="auto">
            <a:xfrm>
              <a:off x="6956137" y="3256746"/>
              <a:ext cx="936625" cy="962025"/>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Freeform 7"/>
            <p:cNvSpPr/>
            <p:nvPr/>
          </p:nvSpPr>
          <p:spPr bwMode="auto">
            <a:xfrm>
              <a:off x="6956137" y="3259921"/>
              <a:ext cx="936625" cy="955675"/>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Freeform 8"/>
            <p:cNvSpPr/>
            <p:nvPr/>
          </p:nvSpPr>
          <p:spPr bwMode="auto">
            <a:xfrm>
              <a:off x="6951375" y="3259921"/>
              <a:ext cx="944563" cy="950913"/>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Freeform 9"/>
            <p:cNvSpPr/>
            <p:nvPr/>
          </p:nvSpPr>
          <p:spPr bwMode="auto">
            <a:xfrm>
              <a:off x="6948200" y="3263096"/>
              <a:ext cx="950913" cy="947738"/>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Freeform 10"/>
            <p:cNvSpPr/>
            <p:nvPr/>
          </p:nvSpPr>
          <p:spPr bwMode="auto">
            <a:xfrm>
              <a:off x="6948200" y="3263096"/>
              <a:ext cx="950913" cy="944563"/>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Freeform 11"/>
            <p:cNvSpPr/>
            <p:nvPr/>
          </p:nvSpPr>
          <p:spPr bwMode="auto">
            <a:xfrm>
              <a:off x="6945025" y="3267858"/>
              <a:ext cx="958850" cy="936625"/>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Freeform 12"/>
            <p:cNvSpPr/>
            <p:nvPr/>
          </p:nvSpPr>
          <p:spPr bwMode="auto">
            <a:xfrm>
              <a:off x="6945025" y="3271033"/>
              <a:ext cx="958850" cy="928688"/>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13"/>
            <p:cNvSpPr/>
            <p:nvPr/>
          </p:nvSpPr>
          <p:spPr bwMode="auto">
            <a:xfrm>
              <a:off x="6940262" y="3271033"/>
              <a:ext cx="966788" cy="928688"/>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Freeform 14"/>
            <p:cNvSpPr/>
            <p:nvPr/>
          </p:nvSpPr>
          <p:spPr bwMode="auto">
            <a:xfrm>
              <a:off x="6940262" y="3271033"/>
              <a:ext cx="971550" cy="933450"/>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grpSp>
      <p:grpSp>
        <p:nvGrpSpPr>
          <p:cNvPr id="74" name="组合 73"/>
          <p:cNvGrpSpPr/>
          <p:nvPr/>
        </p:nvGrpSpPr>
        <p:grpSpPr>
          <a:xfrm>
            <a:off x="471970" y="5254440"/>
            <a:ext cx="2490176" cy="2478236"/>
            <a:chOff x="5588764" y="391169"/>
            <a:chExt cx="2614564" cy="2602028"/>
          </a:xfrm>
        </p:grpSpPr>
        <p:sp>
          <p:nvSpPr>
            <p:cNvPr id="75" name="Freeform 5"/>
            <p:cNvSpPr/>
            <p:nvPr/>
          </p:nvSpPr>
          <p:spPr bwMode="auto">
            <a:xfrm rot="619297">
              <a:off x="5641282" y="391169"/>
              <a:ext cx="2499217" cy="2601749"/>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rot="619297">
              <a:off x="5631554" y="404266"/>
              <a:ext cx="2520576" cy="2588931"/>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rot="619297">
              <a:off x="5631554" y="412810"/>
              <a:ext cx="2520576" cy="2571843"/>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rot="619297">
              <a:off x="5619922" y="412531"/>
              <a:ext cx="2541939" cy="2559027"/>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rot="619297">
              <a:off x="5610612" y="421007"/>
              <a:ext cx="2559027" cy="2550483"/>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Freeform 10"/>
            <p:cNvSpPr/>
            <p:nvPr/>
          </p:nvSpPr>
          <p:spPr bwMode="auto">
            <a:xfrm rot="619297">
              <a:off x="5611378" y="421076"/>
              <a:ext cx="2559027" cy="2541939"/>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11"/>
            <p:cNvSpPr/>
            <p:nvPr/>
          </p:nvSpPr>
          <p:spPr bwMode="auto">
            <a:xfrm rot="619297">
              <a:off x="5602416" y="434239"/>
              <a:ext cx="2580387" cy="2520577"/>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rot="619297">
              <a:off x="5602799" y="442818"/>
              <a:ext cx="2580387" cy="2499217"/>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rot="619297">
              <a:off x="5590016" y="442435"/>
              <a:ext cx="2601749" cy="2499217"/>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rot="619297">
              <a:off x="5588764" y="443479"/>
              <a:ext cx="2614564" cy="2512032"/>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24259" y="3058931"/>
            <a:ext cx="2401935" cy="829945"/>
          </a:xfrm>
          <a:prstGeom prst="rect">
            <a:avLst/>
          </a:prstGeom>
          <a:noFill/>
        </p:spPr>
        <p:txBody>
          <a:bodyPr wrap="square" rtlCol="0">
            <a:spAutoFit/>
          </a:bodyPr>
          <a:lstStyle/>
          <a:p>
            <a:pPr algn="ctr">
              <a:lnSpc>
                <a:spcPct val="150000"/>
              </a:lnSpc>
            </a:pPr>
            <a:r>
              <a:rPr lang="en-US" altLang="zh-CN" sz="3200" dirty="0" smtClean="0">
                <a:solidFill>
                  <a:srgbClr val="3563A8"/>
                </a:solidFill>
              </a:rPr>
              <a:t>THANKS</a:t>
            </a:r>
            <a:endParaRPr lang="zh-CN" altLang="en-US" sz="3200" dirty="0">
              <a:solidFill>
                <a:srgbClr val="3563A8"/>
              </a:solidFill>
            </a:endParaRPr>
          </a:p>
        </p:txBody>
      </p:sp>
      <p:grpSp>
        <p:nvGrpSpPr>
          <p:cNvPr id="14" name="组合 13"/>
          <p:cNvGrpSpPr/>
          <p:nvPr/>
        </p:nvGrpSpPr>
        <p:grpSpPr>
          <a:xfrm rot="619297">
            <a:off x="2853655" y="202547"/>
            <a:ext cx="6484691" cy="6452906"/>
            <a:chOff x="6940262" y="3251983"/>
            <a:chExt cx="971550" cy="966788"/>
          </a:xfrm>
        </p:grpSpPr>
        <p:sp>
          <p:nvSpPr>
            <p:cNvPr id="15" name="Freeform 5"/>
            <p:cNvSpPr/>
            <p:nvPr/>
          </p:nvSpPr>
          <p:spPr bwMode="auto">
            <a:xfrm>
              <a:off x="6959312" y="3251983"/>
              <a:ext cx="928688" cy="966788"/>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Freeform 6"/>
            <p:cNvSpPr/>
            <p:nvPr/>
          </p:nvSpPr>
          <p:spPr bwMode="auto">
            <a:xfrm>
              <a:off x="6956137" y="3256746"/>
              <a:ext cx="936625" cy="962025"/>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Freeform 7"/>
            <p:cNvSpPr/>
            <p:nvPr/>
          </p:nvSpPr>
          <p:spPr bwMode="auto">
            <a:xfrm>
              <a:off x="6956137" y="3259921"/>
              <a:ext cx="936625" cy="955675"/>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8"/>
            <p:cNvSpPr/>
            <p:nvPr/>
          </p:nvSpPr>
          <p:spPr bwMode="auto">
            <a:xfrm>
              <a:off x="6951375" y="3259921"/>
              <a:ext cx="944563" cy="950913"/>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9"/>
            <p:cNvSpPr/>
            <p:nvPr/>
          </p:nvSpPr>
          <p:spPr bwMode="auto">
            <a:xfrm>
              <a:off x="6948200" y="3263096"/>
              <a:ext cx="950913" cy="947738"/>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10"/>
            <p:cNvSpPr/>
            <p:nvPr/>
          </p:nvSpPr>
          <p:spPr bwMode="auto">
            <a:xfrm>
              <a:off x="6948200" y="3263096"/>
              <a:ext cx="950913" cy="944563"/>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11"/>
            <p:cNvSpPr/>
            <p:nvPr/>
          </p:nvSpPr>
          <p:spPr bwMode="auto">
            <a:xfrm>
              <a:off x="6945025" y="3267858"/>
              <a:ext cx="958850" cy="936625"/>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12"/>
            <p:cNvSpPr/>
            <p:nvPr/>
          </p:nvSpPr>
          <p:spPr bwMode="auto">
            <a:xfrm>
              <a:off x="6945025" y="3271033"/>
              <a:ext cx="958850" cy="928688"/>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13"/>
            <p:cNvSpPr/>
            <p:nvPr/>
          </p:nvSpPr>
          <p:spPr bwMode="auto">
            <a:xfrm>
              <a:off x="6940262" y="3271033"/>
              <a:ext cx="966788" cy="928688"/>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4"/>
            <p:cNvSpPr/>
            <p:nvPr/>
          </p:nvSpPr>
          <p:spPr bwMode="auto">
            <a:xfrm>
              <a:off x="6940262" y="3271033"/>
              <a:ext cx="971550" cy="933450"/>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rgbClr val="3563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677392" y="322689"/>
            <a:ext cx="4837216" cy="583565"/>
          </a:xfrm>
          <a:prstGeom prst="rect">
            <a:avLst/>
          </a:prstGeom>
          <a:noFill/>
        </p:spPr>
        <p:txBody>
          <a:bodyPr wrap="square" rtlCol="0">
            <a:spAutoFit/>
          </a:bodyPr>
          <a:lstStyle/>
          <a:p>
            <a:pPr algn="ctr"/>
            <a:r>
              <a:rPr lang="zh-CN" altLang="en-US" sz="3200" b="1" dirty="0" smtClean="0">
                <a:solidFill>
                  <a:srgbClr val="3563A8"/>
                </a:solidFill>
              </a:rPr>
              <a:t>需求调研</a:t>
            </a:r>
            <a:endParaRPr lang="zh-CN" altLang="en-US" sz="3200" b="1" dirty="0" smtClean="0">
              <a:solidFill>
                <a:srgbClr val="3563A8"/>
              </a:solidFill>
            </a:endParaRPr>
          </a:p>
        </p:txBody>
      </p:sp>
      <p:grpSp>
        <p:nvGrpSpPr>
          <p:cNvPr id="30" name="组合 29"/>
          <p:cNvGrpSpPr/>
          <p:nvPr/>
        </p:nvGrpSpPr>
        <p:grpSpPr>
          <a:xfrm>
            <a:off x="4173854" y="3340100"/>
            <a:ext cx="811530" cy="811530"/>
            <a:chOff x="173624" y="2446020"/>
            <a:chExt cx="811530" cy="811530"/>
          </a:xfrm>
        </p:grpSpPr>
        <p:sp>
          <p:nvSpPr>
            <p:cNvPr id="7" name="椭圆 6"/>
            <p:cNvSpPr/>
            <p:nvPr/>
          </p:nvSpPr>
          <p:spPr>
            <a:xfrm>
              <a:off x="173624" y="2446020"/>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80"/>
            <p:cNvSpPr>
              <a:spLocks noEditPoints="1"/>
            </p:cNvSpPr>
            <p:nvPr/>
          </p:nvSpPr>
          <p:spPr bwMode="auto">
            <a:xfrm>
              <a:off x="416595" y="2605986"/>
              <a:ext cx="337018" cy="496986"/>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grpSp>
      <p:grpSp>
        <p:nvGrpSpPr>
          <p:cNvPr id="42" name="组合 41"/>
          <p:cNvGrpSpPr/>
          <p:nvPr/>
        </p:nvGrpSpPr>
        <p:grpSpPr>
          <a:xfrm>
            <a:off x="7805948" y="4709160"/>
            <a:ext cx="811530" cy="811530"/>
            <a:chOff x="9410188" y="4572000"/>
            <a:chExt cx="811530" cy="811530"/>
          </a:xfrm>
        </p:grpSpPr>
        <p:sp>
          <p:nvSpPr>
            <p:cNvPr id="62" name="椭圆 61"/>
            <p:cNvSpPr/>
            <p:nvPr/>
          </p:nvSpPr>
          <p:spPr>
            <a:xfrm>
              <a:off x="9410188" y="4572000"/>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75"/>
            <p:cNvSpPr>
              <a:spLocks noEditPoints="1"/>
            </p:cNvSpPr>
            <p:nvPr/>
          </p:nvSpPr>
          <p:spPr bwMode="auto">
            <a:xfrm>
              <a:off x="9571033" y="4717103"/>
              <a:ext cx="489841" cy="521324"/>
            </a:xfrm>
            <a:custGeom>
              <a:avLst/>
              <a:gdLst>
                <a:gd name="T0" fmla="*/ 145 w 413"/>
                <a:gd name="T1" fmla="*/ 290 h 440"/>
                <a:gd name="T2" fmla="*/ 104 w 413"/>
                <a:gd name="T3" fmla="*/ 330 h 440"/>
                <a:gd name="T4" fmla="*/ 145 w 413"/>
                <a:gd name="T5" fmla="*/ 371 h 440"/>
                <a:gd name="T6" fmla="*/ 185 w 413"/>
                <a:gd name="T7" fmla="*/ 330 h 440"/>
                <a:gd name="T8" fmla="*/ 145 w 413"/>
                <a:gd name="T9" fmla="*/ 290 h 440"/>
                <a:gd name="T10" fmla="*/ 145 w 413"/>
                <a:gd name="T11" fmla="*/ 356 h 440"/>
                <a:gd name="T12" fmla="*/ 119 w 413"/>
                <a:gd name="T13" fmla="*/ 330 h 440"/>
                <a:gd name="T14" fmla="*/ 145 w 413"/>
                <a:gd name="T15" fmla="*/ 305 h 440"/>
                <a:gd name="T16" fmla="*/ 171 w 413"/>
                <a:gd name="T17" fmla="*/ 330 h 440"/>
                <a:gd name="T18" fmla="*/ 145 w 413"/>
                <a:gd name="T19" fmla="*/ 356 h 440"/>
                <a:gd name="T20" fmla="*/ 222 w 413"/>
                <a:gd name="T21" fmla="*/ 358 h 440"/>
                <a:gd name="T22" fmla="*/ 182 w 413"/>
                <a:gd name="T23" fmla="*/ 399 h 440"/>
                <a:gd name="T24" fmla="*/ 222 w 413"/>
                <a:gd name="T25" fmla="*/ 440 h 440"/>
                <a:gd name="T26" fmla="*/ 263 w 413"/>
                <a:gd name="T27" fmla="*/ 399 h 440"/>
                <a:gd name="T28" fmla="*/ 222 w 413"/>
                <a:gd name="T29" fmla="*/ 358 h 440"/>
                <a:gd name="T30" fmla="*/ 222 w 413"/>
                <a:gd name="T31" fmla="*/ 425 h 440"/>
                <a:gd name="T32" fmla="*/ 197 w 413"/>
                <a:gd name="T33" fmla="*/ 399 h 440"/>
                <a:gd name="T34" fmla="*/ 222 w 413"/>
                <a:gd name="T35" fmla="*/ 373 h 440"/>
                <a:gd name="T36" fmla="*/ 248 w 413"/>
                <a:gd name="T37" fmla="*/ 399 h 440"/>
                <a:gd name="T38" fmla="*/ 222 w 413"/>
                <a:gd name="T39" fmla="*/ 425 h 440"/>
                <a:gd name="T40" fmla="*/ 339 w 413"/>
                <a:gd name="T41" fmla="*/ 0 h 440"/>
                <a:gd name="T42" fmla="*/ 74 w 413"/>
                <a:gd name="T43" fmla="*/ 0 h 440"/>
                <a:gd name="T44" fmla="*/ 0 w 413"/>
                <a:gd name="T45" fmla="*/ 74 h 440"/>
                <a:gd name="T46" fmla="*/ 0 w 413"/>
                <a:gd name="T47" fmla="*/ 204 h 440"/>
                <a:gd name="T48" fmla="*/ 74 w 413"/>
                <a:gd name="T49" fmla="*/ 278 h 440"/>
                <a:gd name="T50" fmla="*/ 339 w 413"/>
                <a:gd name="T51" fmla="*/ 278 h 440"/>
                <a:gd name="T52" fmla="*/ 413 w 413"/>
                <a:gd name="T53" fmla="*/ 204 h 440"/>
                <a:gd name="T54" fmla="*/ 413 w 413"/>
                <a:gd name="T55" fmla="*/ 74 h 440"/>
                <a:gd name="T56" fmla="*/ 339 w 413"/>
                <a:gd name="T57" fmla="*/ 0 h 440"/>
                <a:gd name="T58" fmla="*/ 398 w 413"/>
                <a:gd name="T59" fmla="*/ 204 h 440"/>
                <a:gd name="T60" fmla="*/ 339 w 413"/>
                <a:gd name="T61" fmla="*/ 263 h 440"/>
                <a:gd name="T62" fmla="*/ 74 w 413"/>
                <a:gd name="T63" fmla="*/ 263 h 440"/>
                <a:gd name="T64" fmla="*/ 14 w 413"/>
                <a:gd name="T65" fmla="*/ 204 h 440"/>
                <a:gd name="T66" fmla="*/ 14 w 413"/>
                <a:gd name="T67" fmla="*/ 74 h 440"/>
                <a:gd name="T68" fmla="*/ 74 w 413"/>
                <a:gd name="T69" fmla="*/ 15 h 440"/>
                <a:gd name="T70" fmla="*/ 339 w 413"/>
                <a:gd name="T71" fmla="*/ 15 h 440"/>
                <a:gd name="T72" fmla="*/ 398 w 413"/>
                <a:gd name="T73" fmla="*/ 74 h 440"/>
                <a:gd name="T74" fmla="*/ 398 w 413"/>
                <a:gd name="T75" fmla="*/ 204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 h="440">
                  <a:moveTo>
                    <a:pt x="145" y="290"/>
                  </a:moveTo>
                  <a:cubicBezTo>
                    <a:pt x="122" y="290"/>
                    <a:pt x="104" y="308"/>
                    <a:pt x="104" y="330"/>
                  </a:cubicBezTo>
                  <a:cubicBezTo>
                    <a:pt x="104" y="353"/>
                    <a:pt x="122" y="371"/>
                    <a:pt x="145" y="371"/>
                  </a:cubicBezTo>
                  <a:cubicBezTo>
                    <a:pt x="167" y="371"/>
                    <a:pt x="185" y="353"/>
                    <a:pt x="185" y="330"/>
                  </a:cubicBezTo>
                  <a:cubicBezTo>
                    <a:pt x="185" y="308"/>
                    <a:pt x="167" y="290"/>
                    <a:pt x="145" y="290"/>
                  </a:cubicBezTo>
                  <a:close/>
                  <a:moveTo>
                    <a:pt x="145" y="356"/>
                  </a:moveTo>
                  <a:cubicBezTo>
                    <a:pt x="131" y="356"/>
                    <a:pt x="119" y="345"/>
                    <a:pt x="119" y="330"/>
                  </a:cubicBezTo>
                  <a:cubicBezTo>
                    <a:pt x="119" y="316"/>
                    <a:pt x="131" y="305"/>
                    <a:pt x="145" y="305"/>
                  </a:cubicBezTo>
                  <a:cubicBezTo>
                    <a:pt x="159" y="305"/>
                    <a:pt x="171" y="316"/>
                    <a:pt x="171" y="330"/>
                  </a:cubicBezTo>
                  <a:cubicBezTo>
                    <a:pt x="171" y="345"/>
                    <a:pt x="159" y="356"/>
                    <a:pt x="145" y="356"/>
                  </a:cubicBezTo>
                  <a:close/>
                  <a:moveTo>
                    <a:pt x="222" y="358"/>
                  </a:moveTo>
                  <a:cubicBezTo>
                    <a:pt x="200" y="358"/>
                    <a:pt x="182" y="377"/>
                    <a:pt x="182" y="399"/>
                  </a:cubicBezTo>
                  <a:cubicBezTo>
                    <a:pt x="182" y="421"/>
                    <a:pt x="200" y="440"/>
                    <a:pt x="222" y="440"/>
                  </a:cubicBezTo>
                  <a:cubicBezTo>
                    <a:pt x="245" y="440"/>
                    <a:pt x="263" y="421"/>
                    <a:pt x="263" y="399"/>
                  </a:cubicBezTo>
                  <a:cubicBezTo>
                    <a:pt x="263" y="377"/>
                    <a:pt x="245" y="358"/>
                    <a:pt x="222" y="358"/>
                  </a:cubicBezTo>
                  <a:close/>
                  <a:moveTo>
                    <a:pt x="222" y="425"/>
                  </a:moveTo>
                  <a:cubicBezTo>
                    <a:pt x="208" y="425"/>
                    <a:pt x="197" y="413"/>
                    <a:pt x="197" y="399"/>
                  </a:cubicBezTo>
                  <a:cubicBezTo>
                    <a:pt x="197" y="385"/>
                    <a:pt x="208" y="373"/>
                    <a:pt x="222" y="373"/>
                  </a:cubicBezTo>
                  <a:cubicBezTo>
                    <a:pt x="237" y="373"/>
                    <a:pt x="248" y="385"/>
                    <a:pt x="248" y="399"/>
                  </a:cubicBezTo>
                  <a:cubicBezTo>
                    <a:pt x="248" y="413"/>
                    <a:pt x="237" y="425"/>
                    <a:pt x="222" y="425"/>
                  </a:cubicBezTo>
                  <a:close/>
                  <a:moveTo>
                    <a:pt x="339" y="0"/>
                  </a:moveTo>
                  <a:cubicBezTo>
                    <a:pt x="74" y="0"/>
                    <a:pt x="74" y="0"/>
                    <a:pt x="74" y="0"/>
                  </a:cubicBezTo>
                  <a:cubicBezTo>
                    <a:pt x="33" y="0"/>
                    <a:pt x="0" y="33"/>
                    <a:pt x="0" y="74"/>
                  </a:cubicBezTo>
                  <a:cubicBezTo>
                    <a:pt x="0" y="204"/>
                    <a:pt x="0" y="204"/>
                    <a:pt x="0" y="204"/>
                  </a:cubicBezTo>
                  <a:cubicBezTo>
                    <a:pt x="0" y="245"/>
                    <a:pt x="33" y="278"/>
                    <a:pt x="74" y="278"/>
                  </a:cubicBezTo>
                  <a:cubicBezTo>
                    <a:pt x="339" y="278"/>
                    <a:pt x="339" y="278"/>
                    <a:pt x="339" y="278"/>
                  </a:cubicBezTo>
                  <a:cubicBezTo>
                    <a:pt x="380" y="278"/>
                    <a:pt x="413" y="245"/>
                    <a:pt x="413" y="204"/>
                  </a:cubicBezTo>
                  <a:cubicBezTo>
                    <a:pt x="413" y="74"/>
                    <a:pt x="413" y="74"/>
                    <a:pt x="413" y="74"/>
                  </a:cubicBezTo>
                  <a:cubicBezTo>
                    <a:pt x="413" y="33"/>
                    <a:pt x="380" y="0"/>
                    <a:pt x="339" y="0"/>
                  </a:cubicBezTo>
                  <a:close/>
                  <a:moveTo>
                    <a:pt x="398" y="204"/>
                  </a:moveTo>
                  <a:cubicBezTo>
                    <a:pt x="398" y="237"/>
                    <a:pt x="372" y="263"/>
                    <a:pt x="339" y="263"/>
                  </a:cubicBezTo>
                  <a:cubicBezTo>
                    <a:pt x="74" y="263"/>
                    <a:pt x="74" y="263"/>
                    <a:pt x="74" y="263"/>
                  </a:cubicBezTo>
                  <a:cubicBezTo>
                    <a:pt x="41" y="263"/>
                    <a:pt x="14" y="237"/>
                    <a:pt x="14" y="204"/>
                  </a:cubicBezTo>
                  <a:cubicBezTo>
                    <a:pt x="14" y="74"/>
                    <a:pt x="14" y="74"/>
                    <a:pt x="14" y="74"/>
                  </a:cubicBezTo>
                  <a:cubicBezTo>
                    <a:pt x="14" y="41"/>
                    <a:pt x="41" y="15"/>
                    <a:pt x="74" y="15"/>
                  </a:cubicBezTo>
                  <a:cubicBezTo>
                    <a:pt x="339" y="15"/>
                    <a:pt x="339" y="15"/>
                    <a:pt x="339" y="15"/>
                  </a:cubicBezTo>
                  <a:cubicBezTo>
                    <a:pt x="372" y="15"/>
                    <a:pt x="398" y="41"/>
                    <a:pt x="398" y="74"/>
                  </a:cubicBezTo>
                  <a:lnTo>
                    <a:pt x="398" y="204"/>
                  </a:ln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grpSp>
      <p:grpSp>
        <p:nvGrpSpPr>
          <p:cNvPr id="77" name="组合 76"/>
          <p:cNvGrpSpPr/>
          <p:nvPr/>
        </p:nvGrpSpPr>
        <p:grpSpPr>
          <a:xfrm>
            <a:off x="1405889" y="2387523"/>
            <a:ext cx="3234691" cy="955751"/>
            <a:chOff x="3677392" y="2605986"/>
            <a:chExt cx="6289568" cy="924356"/>
          </a:xfrm>
        </p:grpSpPr>
        <p:cxnSp>
          <p:nvCxnSpPr>
            <p:cNvPr id="74" name="直接连接符 73"/>
            <p:cNvCxnSpPr/>
            <p:nvPr/>
          </p:nvCxnSpPr>
          <p:spPr>
            <a:xfrm>
              <a:off x="3677392" y="2605986"/>
              <a:ext cx="62895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9966960" y="2605986"/>
              <a:ext cx="0" cy="92435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5005969" y="3749040"/>
            <a:ext cx="3234691" cy="955751"/>
            <a:chOff x="3677392" y="2605986"/>
            <a:chExt cx="6289568" cy="924356"/>
          </a:xfrm>
        </p:grpSpPr>
        <p:cxnSp>
          <p:nvCxnSpPr>
            <p:cNvPr id="83" name="直接连接符 82"/>
            <p:cNvCxnSpPr/>
            <p:nvPr/>
          </p:nvCxnSpPr>
          <p:spPr>
            <a:xfrm>
              <a:off x="3677392" y="2605986"/>
              <a:ext cx="62895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966960" y="2605986"/>
              <a:ext cx="0" cy="92435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8617478" y="5114925"/>
            <a:ext cx="3075411" cy="1743075"/>
            <a:chOff x="3677392" y="2605986"/>
            <a:chExt cx="6289568" cy="924356"/>
          </a:xfrm>
        </p:grpSpPr>
        <p:cxnSp>
          <p:nvCxnSpPr>
            <p:cNvPr id="86" name="直接连接符 85"/>
            <p:cNvCxnSpPr/>
            <p:nvPr/>
          </p:nvCxnSpPr>
          <p:spPr>
            <a:xfrm>
              <a:off x="3677392" y="2605986"/>
              <a:ext cx="62895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9966960" y="2605986"/>
              <a:ext cx="0" cy="92435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文本框 77"/>
          <p:cNvSpPr txBox="1"/>
          <p:nvPr/>
        </p:nvSpPr>
        <p:spPr>
          <a:xfrm>
            <a:off x="1377943" y="1939430"/>
            <a:ext cx="352425" cy="460375"/>
          </a:xfrm>
          <a:prstGeom prst="rect">
            <a:avLst/>
          </a:prstGeom>
          <a:noFill/>
        </p:spPr>
        <p:txBody>
          <a:bodyPr wrap="none" rtlCol="0">
            <a:spAutoFit/>
          </a:bodyPr>
          <a:lstStyle/>
          <a:p>
            <a:r>
              <a:rPr lang="en-US" altLang="zh-CN" sz="2400" dirty="0" smtClean="0">
                <a:solidFill>
                  <a:srgbClr val="3563A8"/>
                </a:solidFill>
              </a:rPr>
              <a:t>1</a:t>
            </a:r>
            <a:endParaRPr lang="zh-CN" altLang="en-US" sz="2400" dirty="0">
              <a:solidFill>
                <a:srgbClr val="3563A8"/>
              </a:solidFill>
            </a:endParaRPr>
          </a:p>
        </p:txBody>
      </p:sp>
      <p:sp>
        <p:nvSpPr>
          <p:cNvPr id="89" name="文本框 88"/>
          <p:cNvSpPr txBox="1"/>
          <p:nvPr/>
        </p:nvSpPr>
        <p:spPr>
          <a:xfrm>
            <a:off x="1818963" y="2000985"/>
            <a:ext cx="2908307" cy="398780"/>
          </a:xfrm>
          <a:prstGeom prst="rect">
            <a:avLst/>
          </a:prstGeom>
          <a:noFill/>
        </p:spPr>
        <p:txBody>
          <a:bodyPr wrap="square" rtlCol="0">
            <a:spAutoFit/>
          </a:bodyPr>
          <a:lstStyle/>
          <a:p>
            <a:r>
              <a:rPr lang="zh-CN" altLang="en-US" sz="2000" b="1" dirty="0" smtClean="0">
                <a:solidFill>
                  <a:srgbClr val="3563A8"/>
                </a:solidFill>
              </a:rPr>
              <a:t>相关工作调研</a:t>
            </a:r>
            <a:endParaRPr lang="zh-CN" altLang="en-US" sz="2000" b="1" dirty="0" smtClean="0">
              <a:solidFill>
                <a:srgbClr val="3563A8"/>
              </a:solidFill>
            </a:endParaRPr>
          </a:p>
        </p:txBody>
      </p:sp>
      <p:sp>
        <p:nvSpPr>
          <p:cNvPr id="90" name="矩形 89"/>
          <p:cNvSpPr/>
          <p:nvPr/>
        </p:nvSpPr>
        <p:spPr>
          <a:xfrm>
            <a:off x="1417319" y="2426349"/>
            <a:ext cx="3309951" cy="1198880"/>
          </a:xfrm>
          <a:prstGeom prst="rect">
            <a:avLst/>
          </a:prstGeom>
        </p:spPr>
        <p:txBody>
          <a:bodyPr wrap="square">
            <a:spAutoFit/>
          </a:bodyPr>
          <a:lstStyle/>
          <a:p>
            <a:pPr>
              <a:lnSpc>
                <a:spcPct val="150000"/>
              </a:lnSpc>
            </a:pPr>
            <a:r>
              <a:rPr lang="zh-CN" altLang="en-US" sz="1600" dirty="0">
                <a:solidFill>
                  <a:schemeClr val="tx1">
                    <a:lumMod val="75000"/>
                    <a:lumOff val="25000"/>
                  </a:schemeClr>
                </a:solidFill>
                <a:cs typeface="+mn-ea"/>
                <a:sym typeface="+mn-lt"/>
              </a:rPr>
              <a:t>调研类似的学术文献搜索引擎以及科研信息共享平台，对比优缺点，了解主体需求</a:t>
            </a:r>
            <a:endParaRPr lang="zh-CN" altLang="en-US" sz="1600" dirty="0">
              <a:solidFill>
                <a:schemeClr val="tx1">
                  <a:lumMod val="75000"/>
                  <a:lumOff val="25000"/>
                </a:schemeClr>
              </a:solidFill>
              <a:cs typeface="+mn-ea"/>
              <a:sym typeface="+mn-lt"/>
            </a:endParaRPr>
          </a:p>
        </p:txBody>
      </p:sp>
      <p:sp>
        <p:nvSpPr>
          <p:cNvPr id="91" name="文本框 90"/>
          <p:cNvSpPr txBox="1"/>
          <p:nvPr/>
        </p:nvSpPr>
        <p:spPr>
          <a:xfrm>
            <a:off x="5011090" y="3283838"/>
            <a:ext cx="352425" cy="460375"/>
          </a:xfrm>
          <a:prstGeom prst="rect">
            <a:avLst/>
          </a:prstGeom>
          <a:noFill/>
        </p:spPr>
        <p:txBody>
          <a:bodyPr wrap="none" rtlCol="0">
            <a:spAutoFit/>
          </a:bodyPr>
          <a:lstStyle/>
          <a:p>
            <a:r>
              <a:rPr lang="en-US" altLang="zh-CN" sz="2400" dirty="0" smtClean="0">
                <a:solidFill>
                  <a:srgbClr val="3563A8"/>
                </a:solidFill>
              </a:rPr>
              <a:t>2</a:t>
            </a:r>
            <a:endParaRPr lang="zh-CN" altLang="en-US" sz="2400" dirty="0">
              <a:solidFill>
                <a:srgbClr val="3563A8"/>
              </a:solidFill>
            </a:endParaRPr>
          </a:p>
        </p:txBody>
      </p:sp>
      <p:sp>
        <p:nvSpPr>
          <p:cNvPr id="92" name="文本框 91"/>
          <p:cNvSpPr txBox="1"/>
          <p:nvPr/>
        </p:nvSpPr>
        <p:spPr>
          <a:xfrm>
            <a:off x="5452110" y="3345393"/>
            <a:ext cx="2908307" cy="398780"/>
          </a:xfrm>
          <a:prstGeom prst="rect">
            <a:avLst/>
          </a:prstGeom>
          <a:noFill/>
        </p:spPr>
        <p:txBody>
          <a:bodyPr wrap="square" rtlCol="0">
            <a:spAutoFit/>
          </a:bodyPr>
          <a:lstStyle/>
          <a:p>
            <a:r>
              <a:rPr lang="zh-CN" altLang="en-US" sz="2000" b="1" dirty="0">
                <a:solidFill>
                  <a:srgbClr val="3563A8"/>
                </a:solidFill>
              </a:rPr>
              <a:t>问卷调查</a:t>
            </a:r>
            <a:endParaRPr lang="zh-CN" altLang="en-US" sz="2000" b="1" dirty="0">
              <a:solidFill>
                <a:srgbClr val="3563A8"/>
              </a:solidFill>
            </a:endParaRPr>
          </a:p>
        </p:txBody>
      </p:sp>
      <p:sp>
        <p:nvSpPr>
          <p:cNvPr id="93" name="矩形 92"/>
          <p:cNvSpPr/>
          <p:nvPr/>
        </p:nvSpPr>
        <p:spPr>
          <a:xfrm>
            <a:off x="5050466" y="3770757"/>
            <a:ext cx="3309951" cy="829945"/>
          </a:xfrm>
          <a:prstGeom prst="rect">
            <a:avLst/>
          </a:prstGeom>
        </p:spPr>
        <p:txBody>
          <a:bodyPr wrap="square">
            <a:spAutoFit/>
          </a:bodyPr>
          <a:lstStyle/>
          <a:p>
            <a:pPr>
              <a:lnSpc>
                <a:spcPct val="150000"/>
              </a:lnSpc>
            </a:pPr>
            <a:r>
              <a:rPr lang="zh-CN" altLang="en-US" sz="1600" dirty="0">
                <a:solidFill>
                  <a:schemeClr val="tx1">
                    <a:lumMod val="75000"/>
                    <a:lumOff val="25000"/>
                  </a:schemeClr>
                </a:solidFill>
                <a:cs typeface="+mn-ea"/>
                <a:sym typeface="+mn-lt"/>
              </a:rPr>
              <a:t>根据用户可能的需求，拟定相关问题，以问卷的形式进行调研</a:t>
            </a:r>
            <a:endParaRPr lang="zh-CN" altLang="en-US" sz="1600" dirty="0">
              <a:solidFill>
                <a:schemeClr val="tx1">
                  <a:lumMod val="75000"/>
                  <a:lumOff val="25000"/>
                </a:schemeClr>
              </a:solidFill>
              <a:cs typeface="+mn-ea"/>
              <a:sym typeface="+mn-lt"/>
            </a:endParaRPr>
          </a:p>
        </p:txBody>
      </p:sp>
      <p:sp>
        <p:nvSpPr>
          <p:cNvPr id="94" name="文本框 93"/>
          <p:cNvSpPr txBox="1"/>
          <p:nvPr/>
        </p:nvSpPr>
        <p:spPr>
          <a:xfrm>
            <a:off x="8620776" y="4628005"/>
            <a:ext cx="352425" cy="460375"/>
          </a:xfrm>
          <a:prstGeom prst="rect">
            <a:avLst/>
          </a:prstGeom>
          <a:noFill/>
        </p:spPr>
        <p:txBody>
          <a:bodyPr wrap="none" rtlCol="0">
            <a:spAutoFit/>
          </a:bodyPr>
          <a:lstStyle/>
          <a:p>
            <a:r>
              <a:rPr lang="en-US" altLang="zh-CN" sz="2400" dirty="0" smtClean="0">
                <a:solidFill>
                  <a:srgbClr val="3563A8"/>
                </a:solidFill>
              </a:rPr>
              <a:t>3</a:t>
            </a:r>
            <a:endParaRPr lang="zh-CN" altLang="en-US" sz="2400" dirty="0">
              <a:solidFill>
                <a:srgbClr val="3563A8"/>
              </a:solidFill>
            </a:endParaRPr>
          </a:p>
        </p:txBody>
      </p:sp>
      <p:sp>
        <p:nvSpPr>
          <p:cNvPr id="95" name="文本框 94"/>
          <p:cNvSpPr txBox="1"/>
          <p:nvPr/>
        </p:nvSpPr>
        <p:spPr>
          <a:xfrm>
            <a:off x="9061796" y="4689560"/>
            <a:ext cx="2908307" cy="398780"/>
          </a:xfrm>
          <a:prstGeom prst="rect">
            <a:avLst/>
          </a:prstGeom>
          <a:noFill/>
        </p:spPr>
        <p:txBody>
          <a:bodyPr wrap="square" rtlCol="0">
            <a:spAutoFit/>
          </a:bodyPr>
          <a:lstStyle/>
          <a:p>
            <a:r>
              <a:rPr lang="zh-CN" altLang="en-US" sz="2000" b="1" dirty="0">
                <a:solidFill>
                  <a:srgbClr val="3563A8"/>
                </a:solidFill>
              </a:rPr>
              <a:t>访谈及研讨</a:t>
            </a:r>
            <a:endParaRPr lang="zh-CN" altLang="en-US" sz="2000" b="1" dirty="0">
              <a:solidFill>
                <a:srgbClr val="3563A8"/>
              </a:solidFill>
            </a:endParaRPr>
          </a:p>
        </p:txBody>
      </p:sp>
      <p:sp>
        <p:nvSpPr>
          <p:cNvPr id="96" name="矩形 95"/>
          <p:cNvSpPr/>
          <p:nvPr/>
        </p:nvSpPr>
        <p:spPr>
          <a:xfrm>
            <a:off x="8660130" y="5114925"/>
            <a:ext cx="2927985" cy="1198880"/>
          </a:xfrm>
          <a:prstGeom prst="rect">
            <a:avLst/>
          </a:prstGeom>
        </p:spPr>
        <p:txBody>
          <a:bodyPr wrap="square">
            <a:spAutoFit/>
          </a:bodyPr>
          <a:lstStyle/>
          <a:p>
            <a:pPr>
              <a:lnSpc>
                <a:spcPct val="150000"/>
              </a:lnSpc>
            </a:pPr>
            <a:r>
              <a:rPr lang="zh-CN" altLang="en-US" sz="1600" dirty="0">
                <a:solidFill>
                  <a:schemeClr val="tx1">
                    <a:lumMod val="75000"/>
                    <a:lumOff val="25000"/>
                  </a:schemeClr>
                </a:solidFill>
                <a:cs typeface="+mn-ea"/>
                <a:sym typeface="+mn-lt"/>
              </a:rPr>
              <a:t>与科研工作者和甲方进行访谈，了解实际需求，并以研讨的方式总结需求，提出创新点</a:t>
            </a:r>
            <a:endParaRPr lang="zh-CN" altLang="en-US" sz="1600" dirty="0">
              <a:solidFill>
                <a:schemeClr val="tx1">
                  <a:lumMod val="75000"/>
                  <a:lumOff val="25000"/>
                </a:schemeClr>
              </a:solidFill>
              <a:cs typeface="+mn-ea"/>
              <a:sym typeface="+mn-lt"/>
            </a:endParaRPr>
          </a:p>
        </p:txBody>
      </p:sp>
      <p:sp>
        <p:nvSpPr>
          <p:cNvPr id="97" name="矩形 96"/>
          <p:cNvSpPr/>
          <p:nvPr/>
        </p:nvSpPr>
        <p:spPr>
          <a:xfrm>
            <a:off x="468628" y="5337681"/>
            <a:ext cx="4583431" cy="922020"/>
          </a:xfrm>
          <a:prstGeom prst="rect">
            <a:avLst/>
          </a:prstGeom>
        </p:spPr>
        <p:txBody>
          <a:bodyPr wrap="square">
            <a:spAutoFit/>
          </a:bodyPr>
          <a:lstStyle/>
          <a:p>
            <a:pPr>
              <a:lnSpc>
                <a:spcPct val="150000"/>
              </a:lnSpc>
            </a:pPr>
            <a:r>
              <a:rPr lang="zh-CN" altLang="en-US" dirty="0">
                <a:solidFill>
                  <a:schemeClr val="accent1"/>
                </a:solidFill>
                <a:effectLst>
                  <a:outerShdw blurRad="38100" dist="25400" dir="5400000" algn="ctr" rotWithShape="0">
                    <a:srgbClr val="6E747A">
                      <a:alpha val="43000"/>
                    </a:srgbClr>
                  </a:outerShdw>
                </a:effectLst>
                <a:cs typeface="+mn-ea"/>
                <a:sym typeface="+mn-lt"/>
              </a:rPr>
              <a:t>需求调研基于对业务过程和既有需求的理解进行功能模块抽象化以及用户画像是必要的</a:t>
            </a:r>
            <a:endParaRPr lang="zh-CN" altLang="en-US" dirty="0">
              <a:solidFill>
                <a:schemeClr val="accent1"/>
              </a:solidFill>
              <a:effectLst>
                <a:outerShdw blurRad="38100" dist="25400" dir="5400000" algn="ctr" rotWithShape="0">
                  <a:srgbClr val="6E747A">
                    <a:alpha val="43000"/>
                  </a:srgbClr>
                </a:outerShdw>
              </a:effectLst>
              <a:cs typeface="+mn-ea"/>
              <a:sym typeface="+mn-lt"/>
            </a:endParaRPr>
          </a:p>
        </p:txBody>
      </p:sp>
      <p:sp>
        <p:nvSpPr>
          <p:cNvPr id="98" name="矩形 97"/>
          <p:cNvSpPr/>
          <p:nvPr/>
        </p:nvSpPr>
        <p:spPr>
          <a:xfrm>
            <a:off x="4754088" y="198733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3112135" y="1124585"/>
            <a:ext cx="5949950" cy="810260"/>
          </a:xfrm>
          <a:prstGeom prst="rect">
            <a:avLst/>
          </a:prstGeom>
        </p:spPr>
        <p:txBody>
          <a:bodyPr wrap="square">
            <a:spAutoFit/>
          </a:bodyPr>
          <a:lstStyle/>
          <a:p>
            <a:pPr algn="ctr">
              <a:lnSpc>
                <a:spcPct val="130000"/>
              </a:lnSpc>
            </a:pPr>
            <a:r>
              <a:rPr lang="zh-CN" altLang="en-US" dirty="0">
                <a:solidFill>
                  <a:schemeClr val="tx1">
                    <a:lumMod val="75000"/>
                    <a:lumOff val="25000"/>
                  </a:schemeClr>
                </a:solidFill>
                <a:cs typeface="+mn-ea"/>
                <a:sym typeface="+mn-lt"/>
              </a:rPr>
              <a:t>背景：提供便捷的科研学术交流的智能科研信息共享平台</a:t>
            </a:r>
            <a:endParaRPr lang="zh-CN" altLang="en-US" dirty="0">
              <a:solidFill>
                <a:schemeClr val="tx1">
                  <a:lumMod val="75000"/>
                  <a:lumOff val="25000"/>
                </a:schemeClr>
              </a:solidFill>
              <a:cs typeface="+mn-ea"/>
              <a:sym typeface="+mn-lt"/>
            </a:endParaRPr>
          </a:p>
          <a:p>
            <a:pPr algn="ctr">
              <a:lnSpc>
                <a:spcPct val="130000"/>
              </a:lnSpc>
            </a:pPr>
            <a:r>
              <a:rPr lang="zh-CN" altLang="en-US" dirty="0">
                <a:solidFill>
                  <a:schemeClr val="tx1">
                    <a:lumMod val="75000"/>
                    <a:lumOff val="25000"/>
                  </a:schemeClr>
                </a:solidFill>
                <a:cs typeface="+mn-ea"/>
                <a:sym typeface="+mn-lt"/>
              </a:rPr>
              <a:t>目的：了解科研工作者对于科研信息共享平台的需求</a:t>
            </a:r>
            <a:endParaRPr lang="zh-CN" altLang="en-US" dirty="0">
              <a:solidFill>
                <a:schemeClr val="tx1">
                  <a:lumMod val="75000"/>
                  <a:lumOff val="25000"/>
                </a:schemeClr>
              </a:solidFill>
              <a:cs typeface="+mn-ea"/>
              <a:sym typeface="+mn-lt"/>
            </a:endParaRPr>
          </a:p>
        </p:txBody>
      </p:sp>
      <p:sp>
        <p:nvSpPr>
          <p:cNvPr id="40" name="文本框 39"/>
          <p:cNvSpPr txBox="1"/>
          <p:nvPr/>
        </p:nvSpPr>
        <p:spPr>
          <a:xfrm>
            <a:off x="135255" y="322580"/>
            <a:ext cx="1706880" cy="275590"/>
          </a:xfrm>
          <a:prstGeom prst="rect">
            <a:avLst/>
          </a:prstGeom>
          <a:noFill/>
        </p:spPr>
        <p:txBody>
          <a:bodyPr wrap="none" rtlCol="0">
            <a:spAutoFit/>
          </a:bodyPr>
          <a:lstStyle/>
          <a:p>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爆肝工程师的软工大组</a:t>
            </a:r>
            <a:endParaRPr lang="zh-CN" altLang="en-US" sz="1200" dirty="0" smtClean="0">
              <a:solidFill>
                <a:srgbClr val="3563A8"/>
              </a:solidFill>
              <a:latin typeface="+mj-lt"/>
              <a:ea typeface="Arial Unicode MS" panose="020B0604020202020204" pitchFamily="34" charset="-122"/>
              <a:cs typeface="Arial Unicode MS" panose="020B0604020202020204" pitchFamily="34" charset="-122"/>
            </a:endParaRPr>
          </a:p>
        </p:txBody>
      </p:sp>
      <p:grpSp>
        <p:nvGrpSpPr>
          <p:cNvPr id="2" name="组合 1"/>
          <p:cNvGrpSpPr/>
          <p:nvPr/>
        </p:nvGrpSpPr>
        <p:grpSpPr>
          <a:xfrm>
            <a:off x="582559" y="1981835"/>
            <a:ext cx="811530" cy="811530"/>
            <a:chOff x="5558278" y="3474720"/>
            <a:chExt cx="811530" cy="811530"/>
          </a:xfrm>
        </p:grpSpPr>
        <p:sp>
          <p:nvSpPr>
            <p:cNvPr id="3" name="椭圆 2"/>
            <p:cNvSpPr/>
            <p:nvPr/>
          </p:nvSpPr>
          <p:spPr>
            <a:xfrm>
              <a:off x="5558278" y="3474720"/>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Freeform 77"/>
            <p:cNvSpPr>
              <a:spLocks noEditPoints="1"/>
            </p:cNvSpPr>
            <p:nvPr/>
          </p:nvSpPr>
          <p:spPr bwMode="auto">
            <a:xfrm>
              <a:off x="5681591" y="3686731"/>
              <a:ext cx="564904" cy="387509"/>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bg1">
                <a:lumMod val="50000"/>
              </a:schemeClr>
            </a:solidFill>
            <a:ln>
              <a:noFill/>
            </a:ln>
          </p:spPr>
          <p:txBody>
            <a:bodyPr vert="horz" wrap="square" lIns="68571" tIns="34286" rIns="68571" bIns="34286" numCol="1" anchor="t" anchorCtr="0" compatLnSpc="1"/>
            <a:p>
              <a:pPr defTabSz="685800"/>
              <a:endParaRPr lang="en-US" sz="1400">
                <a:solidFill>
                  <a:srgbClr val="FFFFFF"/>
                </a:solidFill>
                <a:latin typeface="Segoe UI" panose="020B0502040204020203"/>
              </a:endParaRPr>
            </a:p>
          </p:txBody>
        </p:sp>
      </p:gr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文本框 77"/>
          <p:cNvSpPr txBox="1"/>
          <p:nvPr/>
        </p:nvSpPr>
        <p:spPr>
          <a:xfrm>
            <a:off x="8636017" y="2085625"/>
            <a:ext cx="352425" cy="460375"/>
          </a:xfrm>
          <a:prstGeom prst="rect">
            <a:avLst/>
          </a:prstGeom>
          <a:noFill/>
        </p:spPr>
        <p:txBody>
          <a:bodyPr wrap="none" rtlCol="0">
            <a:spAutoFit/>
          </a:bodyPr>
          <a:lstStyle/>
          <a:p>
            <a:r>
              <a:rPr lang="en-US" altLang="zh-CN" sz="2400" dirty="0" smtClean="0">
                <a:solidFill>
                  <a:srgbClr val="3563A8"/>
                </a:solidFill>
              </a:rPr>
              <a:t>1</a:t>
            </a:r>
            <a:endParaRPr lang="zh-CN" altLang="en-US" sz="2400" dirty="0">
              <a:solidFill>
                <a:srgbClr val="3563A8"/>
              </a:solidFill>
            </a:endParaRPr>
          </a:p>
        </p:txBody>
      </p:sp>
      <p:sp>
        <p:nvSpPr>
          <p:cNvPr id="89" name="文本框 88"/>
          <p:cNvSpPr txBox="1"/>
          <p:nvPr/>
        </p:nvSpPr>
        <p:spPr>
          <a:xfrm>
            <a:off x="9077037" y="2147180"/>
            <a:ext cx="2908307" cy="398780"/>
          </a:xfrm>
          <a:prstGeom prst="rect">
            <a:avLst/>
          </a:prstGeom>
          <a:noFill/>
        </p:spPr>
        <p:txBody>
          <a:bodyPr wrap="square" rtlCol="0">
            <a:spAutoFit/>
          </a:bodyPr>
          <a:lstStyle/>
          <a:p>
            <a:r>
              <a:rPr lang="zh-CN" altLang="en-US" sz="2000" b="1" dirty="0">
                <a:solidFill>
                  <a:srgbClr val="3563A8"/>
                </a:solidFill>
              </a:rPr>
              <a:t>资源搜索</a:t>
            </a:r>
            <a:endParaRPr lang="zh-CN" altLang="en-US" sz="2000" b="1" dirty="0">
              <a:solidFill>
                <a:srgbClr val="3563A8"/>
              </a:solidFill>
            </a:endParaRPr>
          </a:p>
        </p:txBody>
      </p:sp>
      <p:sp>
        <p:nvSpPr>
          <p:cNvPr id="90" name="矩形 89"/>
          <p:cNvSpPr/>
          <p:nvPr/>
        </p:nvSpPr>
        <p:spPr>
          <a:xfrm>
            <a:off x="8675370" y="2572385"/>
            <a:ext cx="2966720" cy="1198880"/>
          </a:xfrm>
          <a:prstGeom prst="rect">
            <a:avLst/>
          </a:prstGeom>
        </p:spPr>
        <p:txBody>
          <a:bodyPr wrap="square">
            <a:spAutoFit/>
          </a:bodyPr>
          <a:lstStyle/>
          <a:p>
            <a:pPr>
              <a:lnSpc>
                <a:spcPct val="150000"/>
              </a:lnSpc>
            </a:pPr>
            <a:r>
              <a:rPr lang="zh-CN" altLang="en-US" sz="1600" dirty="0"/>
              <a:t>资源搜索是最基本的需求，首先要满足搜索文献或学者并获取相关的信息的功能</a:t>
            </a:r>
            <a:endParaRPr lang="zh-CN" altLang="en-US" sz="1600" dirty="0"/>
          </a:p>
        </p:txBody>
      </p:sp>
      <p:sp>
        <p:nvSpPr>
          <p:cNvPr id="91" name="文本框 90"/>
          <p:cNvSpPr txBox="1"/>
          <p:nvPr/>
        </p:nvSpPr>
        <p:spPr>
          <a:xfrm>
            <a:off x="5237155" y="3473490"/>
            <a:ext cx="352425" cy="460375"/>
          </a:xfrm>
          <a:prstGeom prst="rect">
            <a:avLst/>
          </a:prstGeom>
          <a:noFill/>
        </p:spPr>
        <p:txBody>
          <a:bodyPr wrap="none" rtlCol="0">
            <a:spAutoFit/>
          </a:bodyPr>
          <a:lstStyle/>
          <a:p>
            <a:r>
              <a:rPr lang="en-US" altLang="zh-CN" sz="2400" dirty="0">
                <a:solidFill>
                  <a:srgbClr val="3563A8"/>
                </a:solidFill>
              </a:rPr>
              <a:t>2</a:t>
            </a:r>
            <a:endParaRPr lang="en-US" altLang="zh-CN" sz="2400" dirty="0">
              <a:solidFill>
                <a:srgbClr val="3563A8"/>
              </a:solidFill>
            </a:endParaRPr>
          </a:p>
        </p:txBody>
      </p:sp>
      <p:sp>
        <p:nvSpPr>
          <p:cNvPr id="92" name="文本框 91"/>
          <p:cNvSpPr txBox="1"/>
          <p:nvPr/>
        </p:nvSpPr>
        <p:spPr>
          <a:xfrm>
            <a:off x="5694050" y="3488690"/>
            <a:ext cx="2908307" cy="398780"/>
          </a:xfrm>
          <a:prstGeom prst="rect">
            <a:avLst/>
          </a:prstGeom>
          <a:noFill/>
        </p:spPr>
        <p:txBody>
          <a:bodyPr wrap="square" rtlCol="0">
            <a:spAutoFit/>
          </a:bodyPr>
          <a:lstStyle/>
          <a:p>
            <a:r>
              <a:rPr lang="zh-CN" altLang="en-US" sz="2000" b="1" dirty="0">
                <a:solidFill>
                  <a:srgbClr val="3563A8"/>
                </a:solidFill>
              </a:rPr>
              <a:t>学术关系网</a:t>
            </a:r>
            <a:endParaRPr lang="zh-CN" altLang="en-US" sz="2000" b="1" dirty="0">
              <a:solidFill>
                <a:srgbClr val="3563A8"/>
              </a:solidFill>
            </a:endParaRPr>
          </a:p>
        </p:txBody>
      </p:sp>
      <p:sp>
        <p:nvSpPr>
          <p:cNvPr id="93" name="矩形 92"/>
          <p:cNvSpPr/>
          <p:nvPr/>
        </p:nvSpPr>
        <p:spPr>
          <a:xfrm>
            <a:off x="5354320" y="3888105"/>
            <a:ext cx="2873375" cy="1198880"/>
          </a:xfrm>
          <a:prstGeom prst="rect">
            <a:avLst/>
          </a:prstGeom>
        </p:spPr>
        <p:txBody>
          <a:bodyPr wrap="square">
            <a:spAutoFit/>
          </a:bodyPr>
          <a:lstStyle/>
          <a:p>
            <a:pPr>
              <a:lnSpc>
                <a:spcPct val="150000"/>
              </a:lnSpc>
            </a:pPr>
            <a:r>
              <a:rPr lang="zh-CN" altLang="en-US" sz="1600" dirty="0">
                <a:solidFill>
                  <a:schemeClr val="tx1">
                    <a:lumMod val="75000"/>
                    <a:lumOff val="25000"/>
                  </a:schemeClr>
                </a:solidFill>
                <a:cs typeface="+mn-ea"/>
                <a:sym typeface="+mn-lt"/>
              </a:rPr>
              <a:t>以个人和特定研究方向为粒度建立学术关系网，进行数据统计及分析</a:t>
            </a:r>
            <a:endParaRPr lang="zh-CN" altLang="en-US" sz="1600" dirty="0">
              <a:solidFill>
                <a:schemeClr val="tx1">
                  <a:lumMod val="75000"/>
                  <a:lumOff val="25000"/>
                </a:schemeClr>
              </a:solidFill>
              <a:cs typeface="+mn-ea"/>
              <a:sym typeface="+mn-lt"/>
            </a:endParaRPr>
          </a:p>
        </p:txBody>
      </p:sp>
      <p:sp>
        <p:nvSpPr>
          <p:cNvPr id="94" name="文本框 93"/>
          <p:cNvSpPr txBox="1"/>
          <p:nvPr/>
        </p:nvSpPr>
        <p:spPr>
          <a:xfrm>
            <a:off x="1869432" y="4856537"/>
            <a:ext cx="352425" cy="460375"/>
          </a:xfrm>
          <a:prstGeom prst="rect">
            <a:avLst/>
          </a:prstGeom>
          <a:noFill/>
        </p:spPr>
        <p:txBody>
          <a:bodyPr wrap="none" rtlCol="0">
            <a:spAutoFit/>
          </a:bodyPr>
          <a:lstStyle/>
          <a:p>
            <a:r>
              <a:rPr lang="en-US" altLang="zh-CN" sz="2400" dirty="0">
                <a:solidFill>
                  <a:srgbClr val="3563A8"/>
                </a:solidFill>
              </a:rPr>
              <a:t>3</a:t>
            </a:r>
            <a:endParaRPr lang="en-US" altLang="zh-CN" sz="2400" dirty="0">
              <a:solidFill>
                <a:srgbClr val="3563A8"/>
              </a:solidFill>
            </a:endParaRPr>
          </a:p>
        </p:txBody>
      </p:sp>
      <p:sp>
        <p:nvSpPr>
          <p:cNvPr id="95" name="文本框 94"/>
          <p:cNvSpPr txBox="1"/>
          <p:nvPr/>
        </p:nvSpPr>
        <p:spPr>
          <a:xfrm>
            <a:off x="2221552" y="4857767"/>
            <a:ext cx="2908307" cy="398780"/>
          </a:xfrm>
          <a:prstGeom prst="rect">
            <a:avLst/>
          </a:prstGeom>
          <a:noFill/>
        </p:spPr>
        <p:txBody>
          <a:bodyPr wrap="square" rtlCol="0">
            <a:spAutoFit/>
          </a:bodyPr>
          <a:lstStyle/>
          <a:p>
            <a:r>
              <a:rPr lang="zh-CN" altLang="en-US" sz="2000" b="1" dirty="0">
                <a:solidFill>
                  <a:srgbClr val="3563A8"/>
                </a:solidFill>
              </a:rPr>
              <a:t>灵活的便捷性需求</a:t>
            </a:r>
            <a:endParaRPr lang="zh-CN" altLang="en-US" sz="2000" b="1" dirty="0">
              <a:solidFill>
                <a:srgbClr val="3563A8"/>
              </a:solidFill>
            </a:endParaRPr>
          </a:p>
        </p:txBody>
      </p:sp>
      <p:sp>
        <p:nvSpPr>
          <p:cNvPr id="96" name="矩形 95"/>
          <p:cNvSpPr/>
          <p:nvPr/>
        </p:nvSpPr>
        <p:spPr>
          <a:xfrm>
            <a:off x="1908810" y="5343525"/>
            <a:ext cx="2902585" cy="1198880"/>
          </a:xfrm>
          <a:prstGeom prst="rect">
            <a:avLst/>
          </a:prstGeom>
        </p:spPr>
        <p:txBody>
          <a:bodyPr wrap="square">
            <a:spAutoFit/>
          </a:bodyPr>
          <a:lstStyle/>
          <a:p>
            <a:pPr>
              <a:lnSpc>
                <a:spcPct val="150000"/>
              </a:lnSpc>
            </a:pPr>
            <a:r>
              <a:rPr lang="zh-CN" altLang="en-US" sz="1600" dirty="0"/>
              <a:t>科研信息共享平台也应承载部分社交功能，例如讨论交流或关注工作</a:t>
            </a:r>
            <a:endParaRPr lang="zh-CN" altLang="en-US" sz="1600" dirty="0"/>
          </a:p>
        </p:txBody>
      </p:sp>
      <p:grpSp>
        <p:nvGrpSpPr>
          <p:cNvPr id="4" name="组合 3"/>
          <p:cNvGrpSpPr/>
          <p:nvPr/>
        </p:nvGrpSpPr>
        <p:grpSpPr>
          <a:xfrm>
            <a:off x="7771916" y="2131260"/>
            <a:ext cx="811530" cy="811530"/>
            <a:chOff x="4194439" y="3343275"/>
            <a:chExt cx="811530" cy="811530"/>
          </a:xfrm>
        </p:grpSpPr>
        <p:sp>
          <p:nvSpPr>
            <p:cNvPr id="61" name="椭圆 60"/>
            <p:cNvSpPr/>
            <p:nvPr/>
          </p:nvSpPr>
          <p:spPr>
            <a:xfrm>
              <a:off x="4194439" y="3343275"/>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18"/>
            <p:cNvSpPr>
              <a:spLocks noEditPoints="1"/>
            </p:cNvSpPr>
            <p:nvPr/>
          </p:nvSpPr>
          <p:spPr bwMode="black">
            <a:xfrm>
              <a:off x="4418472" y="3514349"/>
              <a:ext cx="400708" cy="488859"/>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lumMod val="50000"/>
              </a:schemeClr>
            </a:solidFill>
            <a:ln>
              <a:noFill/>
            </a:ln>
          </p:spPr>
          <p:txBody>
            <a:bodyPr vert="horz" wrap="square" lIns="82305" tIns="41153" rIns="82305" bIns="41153" numCol="1" anchor="t" anchorCtr="0" compatLnSpc="1"/>
            <a:lstStyle/>
            <a:p>
              <a:endParaRPr lang="en-US" sz="1000" dirty="0"/>
            </a:p>
          </p:txBody>
        </p:sp>
      </p:grpSp>
      <p:grpSp>
        <p:nvGrpSpPr>
          <p:cNvPr id="8" name="组合 7"/>
          <p:cNvGrpSpPr/>
          <p:nvPr/>
        </p:nvGrpSpPr>
        <p:grpSpPr>
          <a:xfrm>
            <a:off x="1032111" y="4856537"/>
            <a:ext cx="811530" cy="811530"/>
            <a:chOff x="582929" y="1977390"/>
            <a:chExt cx="811530" cy="811530"/>
          </a:xfrm>
        </p:grpSpPr>
        <p:sp>
          <p:nvSpPr>
            <p:cNvPr id="7" name="椭圆 6"/>
            <p:cNvSpPr/>
            <p:nvPr/>
          </p:nvSpPr>
          <p:spPr>
            <a:xfrm>
              <a:off x="582929" y="1977390"/>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5"/>
            <p:cNvSpPr>
              <a:spLocks noEditPoints="1"/>
            </p:cNvSpPr>
            <p:nvPr/>
          </p:nvSpPr>
          <p:spPr bwMode="black">
            <a:xfrm>
              <a:off x="776647" y="2172664"/>
              <a:ext cx="398438" cy="429718"/>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chemeClr val="bg1">
                <a:lumMod val="50000"/>
              </a:schemeClr>
            </a:solidFill>
            <a:ln>
              <a:noFill/>
            </a:ln>
          </p:spPr>
          <p:txBody>
            <a:bodyPr vert="horz" wrap="square" lIns="68568" tIns="34285" rIns="68568" bIns="34285" numCol="1" anchor="t" anchorCtr="0" compatLnSpc="1"/>
            <a:lstStyle/>
            <a:p>
              <a:pPr defTabSz="685800"/>
              <a:endParaRPr lang="en-US">
                <a:solidFill>
                  <a:srgbClr val="FFFFFF"/>
                </a:solidFill>
              </a:endParaRPr>
            </a:p>
          </p:txBody>
        </p:sp>
      </p:grpSp>
      <p:grpSp>
        <p:nvGrpSpPr>
          <p:cNvPr id="2" name="组合 1"/>
          <p:cNvGrpSpPr/>
          <p:nvPr/>
        </p:nvGrpSpPr>
        <p:grpSpPr>
          <a:xfrm>
            <a:off x="4413316" y="3472523"/>
            <a:ext cx="811530" cy="811530"/>
            <a:chOff x="7805948" y="4709160"/>
            <a:chExt cx="811530" cy="811530"/>
          </a:xfrm>
        </p:grpSpPr>
        <p:sp>
          <p:nvSpPr>
            <p:cNvPr id="62" name="椭圆 61"/>
            <p:cNvSpPr/>
            <p:nvPr/>
          </p:nvSpPr>
          <p:spPr>
            <a:xfrm>
              <a:off x="7805948" y="4709160"/>
              <a:ext cx="811530" cy="811530"/>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33" descr="C:\Users\HOWARDY.REDMOND\AppData\Local\Microsoft\Windows\Temporary Internet Files\Content.IE5\G469HTVF\MC900442094[1].wmf"/>
            <p:cNvPicPr>
              <a:picLocks noChangeAspect="1" noChangeArrowheads="1"/>
            </p:cNvPicPr>
            <p:nvPr/>
          </p:nvPicPr>
          <p:blipFill>
            <a:blip r:embed="rId1"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7907284" y="4926598"/>
              <a:ext cx="642464" cy="395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组合 13"/>
          <p:cNvGrpSpPr/>
          <p:nvPr/>
        </p:nvGrpSpPr>
        <p:grpSpPr>
          <a:xfrm>
            <a:off x="8602411" y="-69358"/>
            <a:ext cx="3090478" cy="2616648"/>
            <a:chOff x="8382938" y="-69358"/>
            <a:chExt cx="3309951" cy="2439063"/>
          </a:xfrm>
        </p:grpSpPr>
        <p:cxnSp>
          <p:nvCxnSpPr>
            <p:cNvPr id="10" name="直接连接符 9"/>
            <p:cNvCxnSpPr/>
            <p:nvPr/>
          </p:nvCxnSpPr>
          <p:spPr>
            <a:xfrm>
              <a:off x="11692889" y="-69358"/>
              <a:ext cx="0" cy="24390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8382938" y="2369705"/>
              <a:ext cx="330995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5213403" y="2930044"/>
            <a:ext cx="3042937" cy="957769"/>
            <a:chOff x="8382938" y="-69358"/>
            <a:chExt cx="3309951" cy="2439063"/>
          </a:xfrm>
        </p:grpSpPr>
        <p:cxnSp>
          <p:nvCxnSpPr>
            <p:cNvPr id="60" name="直接连接符 59"/>
            <p:cNvCxnSpPr/>
            <p:nvPr/>
          </p:nvCxnSpPr>
          <p:spPr>
            <a:xfrm>
              <a:off x="11692889" y="-69358"/>
              <a:ext cx="0" cy="24390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H="1">
              <a:off x="8382938" y="2369705"/>
              <a:ext cx="330995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1843642" y="4269980"/>
            <a:ext cx="2992242" cy="986734"/>
            <a:chOff x="8382938" y="-69358"/>
            <a:chExt cx="3309951" cy="2439063"/>
          </a:xfrm>
        </p:grpSpPr>
        <p:cxnSp>
          <p:nvCxnSpPr>
            <p:cNvPr id="65" name="直接连接符 64"/>
            <p:cNvCxnSpPr/>
            <p:nvPr/>
          </p:nvCxnSpPr>
          <p:spPr>
            <a:xfrm>
              <a:off x="11692889" y="-69358"/>
              <a:ext cx="0" cy="243906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8382938" y="2369705"/>
              <a:ext cx="330995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矩形 69"/>
          <p:cNvSpPr/>
          <p:nvPr/>
        </p:nvSpPr>
        <p:spPr>
          <a:xfrm>
            <a:off x="4754088" y="198733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5255" y="322580"/>
            <a:ext cx="1706880" cy="275590"/>
          </a:xfrm>
          <a:prstGeom prst="rect">
            <a:avLst/>
          </a:prstGeom>
          <a:noFill/>
        </p:spPr>
        <p:txBody>
          <a:bodyPr wrap="none" rtlCol="0">
            <a:spAutoFit/>
          </a:bodyPr>
          <a:p>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爆肝工程师的软工大组</a:t>
            </a:r>
            <a:endParaRPr lang="zh-CN" altLang="en-US" sz="1200" dirty="0" smtClean="0">
              <a:solidFill>
                <a:srgbClr val="3563A8"/>
              </a:solidFill>
              <a:latin typeface="+mj-lt"/>
              <a:ea typeface="Arial Unicode MS" panose="020B0604020202020204" pitchFamily="34" charset="-122"/>
              <a:cs typeface="Arial Unicode MS" panose="020B0604020202020204" pitchFamily="34" charset="-122"/>
            </a:endParaRPr>
          </a:p>
        </p:txBody>
      </p:sp>
      <p:sp>
        <p:nvSpPr>
          <p:cNvPr id="5" name="文本框 4"/>
          <p:cNvSpPr txBox="1"/>
          <p:nvPr/>
        </p:nvSpPr>
        <p:spPr>
          <a:xfrm>
            <a:off x="3677392" y="322689"/>
            <a:ext cx="4837216" cy="583565"/>
          </a:xfrm>
          <a:prstGeom prst="rect">
            <a:avLst/>
          </a:prstGeom>
          <a:noFill/>
        </p:spPr>
        <p:txBody>
          <a:bodyPr wrap="square" rtlCol="0">
            <a:spAutoFit/>
          </a:bodyPr>
          <a:p>
            <a:pPr algn="ctr"/>
            <a:r>
              <a:rPr lang="zh-CN" altLang="en-US" sz="3200" b="1" dirty="0" smtClean="0">
                <a:solidFill>
                  <a:srgbClr val="3563A8"/>
                </a:solidFill>
              </a:rPr>
              <a:t>业务流程</a:t>
            </a:r>
            <a:endParaRPr lang="zh-CN" altLang="en-US" sz="3200" b="1" dirty="0" smtClean="0">
              <a:solidFill>
                <a:srgbClr val="3563A8"/>
              </a:solidFill>
            </a:endParaRPr>
          </a:p>
        </p:txBody>
      </p:sp>
      <p:sp>
        <p:nvSpPr>
          <p:cNvPr id="99" name="矩形 98"/>
          <p:cNvSpPr/>
          <p:nvPr/>
        </p:nvSpPr>
        <p:spPr>
          <a:xfrm>
            <a:off x="3112135" y="1124585"/>
            <a:ext cx="5949950" cy="810260"/>
          </a:xfrm>
          <a:prstGeom prst="rect">
            <a:avLst/>
          </a:prstGeom>
        </p:spPr>
        <p:txBody>
          <a:bodyPr wrap="square">
            <a:spAutoFit/>
          </a:bodyPr>
          <a:p>
            <a:pPr algn="ctr">
              <a:lnSpc>
                <a:spcPct val="130000"/>
              </a:lnSpc>
            </a:pPr>
            <a:r>
              <a:rPr lang="zh-CN" altLang="en-US" dirty="0">
                <a:solidFill>
                  <a:schemeClr val="tx1">
                    <a:lumMod val="75000"/>
                    <a:lumOff val="25000"/>
                  </a:schemeClr>
                </a:solidFill>
                <a:cs typeface="+mn-ea"/>
                <a:sym typeface="+mn-lt"/>
              </a:rPr>
              <a:t>用户群体为科研工作者</a:t>
            </a:r>
            <a:endParaRPr lang="zh-CN" altLang="en-US" dirty="0">
              <a:solidFill>
                <a:schemeClr val="tx1">
                  <a:lumMod val="75000"/>
                  <a:lumOff val="25000"/>
                </a:schemeClr>
              </a:solidFill>
              <a:cs typeface="+mn-ea"/>
              <a:sym typeface="+mn-lt"/>
            </a:endParaRPr>
          </a:p>
          <a:p>
            <a:pPr algn="ctr">
              <a:lnSpc>
                <a:spcPct val="130000"/>
              </a:lnSpc>
            </a:pPr>
            <a:r>
              <a:rPr lang="zh-CN" altLang="en-US" dirty="0">
                <a:solidFill>
                  <a:schemeClr val="tx1">
                    <a:lumMod val="75000"/>
                    <a:lumOff val="25000"/>
                  </a:schemeClr>
                </a:solidFill>
                <a:cs typeface="+mn-ea"/>
                <a:sym typeface="+mn-lt"/>
              </a:rPr>
              <a:t>包括专家学者和普通用户</a:t>
            </a:r>
            <a:endParaRPr lang="zh-CN" altLang="en-US" dirty="0">
              <a:solidFill>
                <a:schemeClr val="tx1">
                  <a:lumMod val="75000"/>
                  <a:lumOff val="25000"/>
                </a:schemeClr>
              </a:solidFill>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677392" y="784334"/>
            <a:ext cx="4837216" cy="583565"/>
          </a:xfrm>
          <a:prstGeom prst="rect">
            <a:avLst/>
          </a:prstGeom>
          <a:noFill/>
        </p:spPr>
        <p:txBody>
          <a:bodyPr wrap="square" rtlCol="0">
            <a:spAutoFit/>
          </a:bodyPr>
          <a:lstStyle/>
          <a:p>
            <a:pPr algn="ctr"/>
            <a:r>
              <a:rPr lang="en-US" altLang="zh-CN" sz="3200" b="1" dirty="0" smtClean="0">
                <a:solidFill>
                  <a:srgbClr val="3563A8"/>
                </a:solidFill>
              </a:rPr>
              <a:t>Google Scholar</a:t>
            </a:r>
            <a:endParaRPr lang="en-US" altLang="zh-CN" sz="3200" b="1" dirty="0" smtClean="0">
              <a:solidFill>
                <a:srgbClr val="3563A8"/>
              </a:solidFill>
            </a:endParaRPr>
          </a:p>
        </p:txBody>
      </p:sp>
      <p:sp>
        <p:nvSpPr>
          <p:cNvPr id="54" name="矩形 53"/>
          <p:cNvSpPr/>
          <p:nvPr/>
        </p:nvSpPr>
        <p:spPr>
          <a:xfrm>
            <a:off x="4754088" y="198733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228601" y="1388901"/>
            <a:ext cx="7734796" cy="583565"/>
          </a:xfrm>
          <a:prstGeom prst="rect">
            <a:avLst/>
          </a:prstGeom>
        </p:spPr>
        <p:txBody>
          <a:bodyPr wrap="square">
            <a:spAutoFit/>
          </a:bodyPr>
          <a:lstStyle/>
          <a:p>
            <a:pPr algn="ctr"/>
            <a:r>
              <a:rPr altLang="zh-CN" sz="1600" dirty="0">
                <a:solidFill>
                  <a:schemeClr val="tx1">
                    <a:lumMod val="75000"/>
                    <a:lumOff val="25000"/>
                  </a:schemeClr>
                </a:solidFill>
                <a:cs typeface="+mn-ea"/>
                <a:sym typeface="+mn-lt"/>
              </a:rPr>
              <a:t>Google Scholar（谷歌学术搜索）是一个可以免费搜索学术文章的网络搜索引擎</a:t>
            </a:r>
            <a:endParaRPr altLang="zh-CN" sz="1600" dirty="0">
              <a:solidFill>
                <a:schemeClr val="tx1">
                  <a:lumMod val="75000"/>
                  <a:lumOff val="25000"/>
                </a:schemeClr>
              </a:solidFill>
              <a:cs typeface="+mn-ea"/>
              <a:sym typeface="+mn-lt"/>
            </a:endParaRPr>
          </a:p>
          <a:p>
            <a:pPr algn="ctr"/>
            <a:r>
              <a:rPr lang="en-US" altLang="zh-CN" sz="1600" dirty="0">
                <a:solidFill>
                  <a:schemeClr val="tx1">
                    <a:lumMod val="75000"/>
                    <a:lumOff val="25000"/>
                  </a:schemeClr>
                </a:solidFill>
                <a:cs typeface="+mn-ea"/>
                <a:sym typeface="+mn-lt"/>
              </a:rPr>
              <a:t>Google Scholar</a:t>
            </a:r>
            <a:r>
              <a:rPr lang="zh-CN" sz="1600" dirty="0">
                <a:solidFill>
                  <a:schemeClr val="tx1">
                    <a:lumMod val="75000"/>
                    <a:lumOff val="25000"/>
                  </a:schemeClr>
                </a:solidFill>
                <a:cs typeface="+mn-ea"/>
                <a:sym typeface="+mn-lt"/>
              </a:rPr>
              <a:t>索引包括了世界上绝大部分出版的学术期刊</a:t>
            </a:r>
            <a:endParaRPr lang="zh-CN" sz="1600" dirty="0">
              <a:solidFill>
                <a:schemeClr val="tx1">
                  <a:lumMod val="75000"/>
                  <a:lumOff val="25000"/>
                </a:schemeClr>
              </a:solidFill>
              <a:cs typeface="+mn-ea"/>
              <a:sym typeface="+mn-lt"/>
            </a:endParaRPr>
          </a:p>
        </p:txBody>
      </p:sp>
      <p:sp>
        <p:nvSpPr>
          <p:cNvPr id="55" name="椭圆 54"/>
          <p:cNvSpPr/>
          <p:nvPr/>
        </p:nvSpPr>
        <p:spPr>
          <a:xfrm>
            <a:off x="6816436" y="2573521"/>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6816436" y="3881423"/>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6816436" y="5189325"/>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72"/>
          <p:cNvSpPr>
            <a:spLocks noEditPoints="1"/>
          </p:cNvSpPr>
          <p:nvPr/>
        </p:nvSpPr>
        <p:spPr bwMode="auto">
          <a:xfrm>
            <a:off x="6999634" y="2744438"/>
            <a:ext cx="450324" cy="451136"/>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sp>
        <p:nvSpPr>
          <p:cNvPr id="64" name="Freeform 73"/>
          <p:cNvSpPr>
            <a:spLocks noEditPoints="1"/>
          </p:cNvSpPr>
          <p:nvPr/>
        </p:nvSpPr>
        <p:spPr bwMode="auto">
          <a:xfrm>
            <a:off x="6998525" y="4117385"/>
            <a:ext cx="429609" cy="359612"/>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sp>
        <p:nvSpPr>
          <p:cNvPr id="65" name="Freeform 92"/>
          <p:cNvSpPr>
            <a:spLocks noEditPoints="1"/>
          </p:cNvSpPr>
          <p:nvPr/>
        </p:nvSpPr>
        <p:spPr bwMode="auto">
          <a:xfrm>
            <a:off x="7035781" y="5354565"/>
            <a:ext cx="357190" cy="452468"/>
          </a:xfrm>
          <a:custGeom>
            <a:avLst/>
            <a:gdLst>
              <a:gd name="T0" fmla="*/ 340 w 347"/>
              <a:gd name="T1" fmla="*/ 93 h 440"/>
              <a:gd name="T2" fmla="*/ 281 w 347"/>
              <a:gd name="T3" fmla="*/ 93 h 440"/>
              <a:gd name="T4" fmla="*/ 281 w 347"/>
              <a:gd name="T5" fmla="*/ 34 h 440"/>
              <a:gd name="T6" fmla="*/ 273 w 347"/>
              <a:gd name="T7" fmla="*/ 27 h 440"/>
              <a:gd name="T8" fmla="*/ 214 w 347"/>
              <a:gd name="T9" fmla="*/ 27 h 440"/>
              <a:gd name="T10" fmla="*/ 214 w 347"/>
              <a:gd name="T11" fmla="*/ 7 h 440"/>
              <a:gd name="T12" fmla="*/ 207 w 347"/>
              <a:gd name="T13" fmla="*/ 0 h 440"/>
              <a:gd name="T14" fmla="*/ 140 w 347"/>
              <a:gd name="T15" fmla="*/ 0 h 440"/>
              <a:gd name="T16" fmla="*/ 133 w 347"/>
              <a:gd name="T17" fmla="*/ 7 h 440"/>
              <a:gd name="T18" fmla="*/ 133 w 347"/>
              <a:gd name="T19" fmla="*/ 27 h 440"/>
              <a:gd name="T20" fmla="*/ 74 w 347"/>
              <a:gd name="T21" fmla="*/ 27 h 440"/>
              <a:gd name="T22" fmla="*/ 66 w 347"/>
              <a:gd name="T23" fmla="*/ 34 h 440"/>
              <a:gd name="T24" fmla="*/ 66 w 347"/>
              <a:gd name="T25" fmla="*/ 159 h 440"/>
              <a:gd name="T26" fmla="*/ 7 w 347"/>
              <a:gd name="T27" fmla="*/ 159 h 440"/>
              <a:gd name="T28" fmla="*/ 0 w 347"/>
              <a:gd name="T29" fmla="*/ 167 h 440"/>
              <a:gd name="T30" fmla="*/ 0 w 347"/>
              <a:gd name="T31" fmla="*/ 300 h 440"/>
              <a:gd name="T32" fmla="*/ 2 w 347"/>
              <a:gd name="T33" fmla="*/ 305 h 440"/>
              <a:gd name="T34" fmla="*/ 66 w 347"/>
              <a:gd name="T35" fmla="*/ 369 h 440"/>
              <a:gd name="T36" fmla="*/ 66 w 347"/>
              <a:gd name="T37" fmla="*/ 433 h 440"/>
              <a:gd name="T38" fmla="*/ 74 w 347"/>
              <a:gd name="T39" fmla="*/ 440 h 440"/>
              <a:gd name="T40" fmla="*/ 273 w 347"/>
              <a:gd name="T41" fmla="*/ 440 h 440"/>
              <a:gd name="T42" fmla="*/ 281 w 347"/>
              <a:gd name="T43" fmla="*/ 433 h 440"/>
              <a:gd name="T44" fmla="*/ 281 w 347"/>
              <a:gd name="T45" fmla="*/ 364 h 440"/>
              <a:gd name="T46" fmla="*/ 345 w 347"/>
              <a:gd name="T47" fmla="*/ 305 h 440"/>
              <a:gd name="T48" fmla="*/ 347 w 347"/>
              <a:gd name="T49" fmla="*/ 300 h 440"/>
              <a:gd name="T50" fmla="*/ 347 w 347"/>
              <a:gd name="T51" fmla="*/ 100 h 440"/>
              <a:gd name="T52" fmla="*/ 340 w 347"/>
              <a:gd name="T53" fmla="*/ 93 h 440"/>
              <a:gd name="T54" fmla="*/ 332 w 347"/>
              <a:gd name="T55" fmla="*/ 296 h 440"/>
              <a:gd name="T56" fmla="*/ 268 w 347"/>
              <a:gd name="T57" fmla="*/ 355 h 440"/>
              <a:gd name="T58" fmla="*/ 266 w 347"/>
              <a:gd name="T59" fmla="*/ 361 h 440"/>
              <a:gd name="T60" fmla="*/ 266 w 347"/>
              <a:gd name="T61" fmla="*/ 425 h 440"/>
              <a:gd name="T62" fmla="*/ 81 w 347"/>
              <a:gd name="T63" fmla="*/ 425 h 440"/>
              <a:gd name="T64" fmla="*/ 81 w 347"/>
              <a:gd name="T65" fmla="*/ 366 h 440"/>
              <a:gd name="T66" fmla="*/ 79 w 347"/>
              <a:gd name="T67" fmla="*/ 361 h 440"/>
              <a:gd name="T68" fmla="*/ 15 w 347"/>
              <a:gd name="T69" fmla="*/ 297 h 440"/>
              <a:gd name="T70" fmla="*/ 15 w 347"/>
              <a:gd name="T71" fmla="*/ 174 h 440"/>
              <a:gd name="T72" fmla="*/ 66 w 347"/>
              <a:gd name="T73" fmla="*/ 174 h 440"/>
              <a:gd name="T74" fmla="*/ 66 w 347"/>
              <a:gd name="T75" fmla="*/ 233 h 440"/>
              <a:gd name="T76" fmla="*/ 81 w 347"/>
              <a:gd name="T77" fmla="*/ 233 h 440"/>
              <a:gd name="T78" fmla="*/ 81 w 347"/>
              <a:gd name="T79" fmla="*/ 167 h 440"/>
              <a:gd name="T80" fmla="*/ 81 w 347"/>
              <a:gd name="T81" fmla="*/ 41 h 440"/>
              <a:gd name="T82" fmla="*/ 133 w 347"/>
              <a:gd name="T83" fmla="*/ 41 h 440"/>
              <a:gd name="T84" fmla="*/ 133 w 347"/>
              <a:gd name="T85" fmla="*/ 233 h 440"/>
              <a:gd name="T86" fmla="*/ 148 w 347"/>
              <a:gd name="T87" fmla="*/ 233 h 440"/>
              <a:gd name="T88" fmla="*/ 148 w 347"/>
              <a:gd name="T89" fmla="*/ 34 h 440"/>
              <a:gd name="T90" fmla="*/ 148 w 347"/>
              <a:gd name="T91" fmla="*/ 15 h 440"/>
              <a:gd name="T92" fmla="*/ 199 w 347"/>
              <a:gd name="T93" fmla="*/ 15 h 440"/>
              <a:gd name="T94" fmla="*/ 199 w 347"/>
              <a:gd name="T95" fmla="*/ 34 h 440"/>
              <a:gd name="T96" fmla="*/ 199 w 347"/>
              <a:gd name="T97" fmla="*/ 233 h 440"/>
              <a:gd name="T98" fmla="*/ 214 w 347"/>
              <a:gd name="T99" fmla="*/ 233 h 440"/>
              <a:gd name="T100" fmla="*/ 214 w 347"/>
              <a:gd name="T101" fmla="*/ 41 h 440"/>
              <a:gd name="T102" fmla="*/ 266 w 347"/>
              <a:gd name="T103" fmla="*/ 41 h 440"/>
              <a:gd name="T104" fmla="*/ 266 w 347"/>
              <a:gd name="T105" fmla="*/ 100 h 440"/>
              <a:gd name="T106" fmla="*/ 266 w 347"/>
              <a:gd name="T107" fmla="*/ 233 h 440"/>
              <a:gd name="T108" fmla="*/ 281 w 347"/>
              <a:gd name="T109" fmla="*/ 233 h 440"/>
              <a:gd name="T110" fmla="*/ 281 w 347"/>
              <a:gd name="T111" fmla="*/ 108 h 440"/>
              <a:gd name="T112" fmla="*/ 332 w 347"/>
              <a:gd name="T113" fmla="*/ 108 h 440"/>
              <a:gd name="T114" fmla="*/ 332 w 347"/>
              <a:gd name="T11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7" h="440">
                <a:moveTo>
                  <a:pt x="340" y="93"/>
                </a:moveTo>
                <a:cubicBezTo>
                  <a:pt x="281" y="93"/>
                  <a:pt x="281" y="93"/>
                  <a:pt x="281" y="93"/>
                </a:cubicBezTo>
                <a:cubicBezTo>
                  <a:pt x="281" y="34"/>
                  <a:pt x="281" y="34"/>
                  <a:pt x="281" y="34"/>
                </a:cubicBezTo>
                <a:cubicBezTo>
                  <a:pt x="281" y="30"/>
                  <a:pt x="277" y="27"/>
                  <a:pt x="273" y="27"/>
                </a:cubicBezTo>
                <a:cubicBezTo>
                  <a:pt x="214" y="27"/>
                  <a:pt x="214" y="27"/>
                  <a:pt x="214" y="27"/>
                </a:cubicBezTo>
                <a:cubicBezTo>
                  <a:pt x="214" y="7"/>
                  <a:pt x="214" y="7"/>
                  <a:pt x="214" y="7"/>
                </a:cubicBezTo>
                <a:cubicBezTo>
                  <a:pt x="214" y="3"/>
                  <a:pt x="211" y="0"/>
                  <a:pt x="207" y="0"/>
                </a:cubicBezTo>
                <a:cubicBezTo>
                  <a:pt x="140" y="0"/>
                  <a:pt x="140" y="0"/>
                  <a:pt x="140" y="0"/>
                </a:cubicBezTo>
                <a:cubicBezTo>
                  <a:pt x="136" y="0"/>
                  <a:pt x="133" y="3"/>
                  <a:pt x="133" y="7"/>
                </a:cubicBezTo>
                <a:cubicBezTo>
                  <a:pt x="133" y="27"/>
                  <a:pt x="133" y="27"/>
                  <a:pt x="133" y="27"/>
                </a:cubicBezTo>
                <a:cubicBezTo>
                  <a:pt x="74" y="27"/>
                  <a:pt x="74" y="27"/>
                  <a:pt x="74" y="27"/>
                </a:cubicBezTo>
                <a:cubicBezTo>
                  <a:pt x="70" y="27"/>
                  <a:pt x="66" y="30"/>
                  <a:pt x="66" y="34"/>
                </a:cubicBezTo>
                <a:cubicBezTo>
                  <a:pt x="66" y="159"/>
                  <a:pt x="66" y="159"/>
                  <a:pt x="66" y="159"/>
                </a:cubicBezTo>
                <a:cubicBezTo>
                  <a:pt x="7" y="159"/>
                  <a:pt x="7" y="159"/>
                  <a:pt x="7" y="159"/>
                </a:cubicBezTo>
                <a:cubicBezTo>
                  <a:pt x="3" y="159"/>
                  <a:pt x="0" y="163"/>
                  <a:pt x="0" y="167"/>
                </a:cubicBezTo>
                <a:cubicBezTo>
                  <a:pt x="0" y="300"/>
                  <a:pt x="0" y="300"/>
                  <a:pt x="0" y="300"/>
                </a:cubicBezTo>
                <a:cubicBezTo>
                  <a:pt x="0" y="302"/>
                  <a:pt x="1" y="304"/>
                  <a:pt x="2" y="305"/>
                </a:cubicBezTo>
                <a:cubicBezTo>
                  <a:pt x="66" y="369"/>
                  <a:pt x="66" y="369"/>
                  <a:pt x="66" y="369"/>
                </a:cubicBezTo>
                <a:cubicBezTo>
                  <a:pt x="66" y="433"/>
                  <a:pt x="66" y="433"/>
                  <a:pt x="66" y="433"/>
                </a:cubicBezTo>
                <a:cubicBezTo>
                  <a:pt x="66" y="437"/>
                  <a:pt x="70" y="440"/>
                  <a:pt x="74" y="440"/>
                </a:cubicBezTo>
                <a:cubicBezTo>
                  <a:pt x="273" y="440"/>
                  <a:pt x="273" y="440"/>
                  <a:pt x="273" y="440"/>
                </a:cubicBezTo>
                <a:cubicBezTo>
                  <a:pt x="277" y="440"/>
                  <a:pt x="281" y="437"/>
                  <a:pt x="281" y="433"/>
                </a:cubicBezTo>
                <a:cubicBezTo>
                  <a:pt x="281" y="364"/>
                  <a:pt x="281" y="364"/>
                  <a:pt x="281" y="364"/>
                </a:cubicBezTo>
                <a:cubicBezTo>
                  <a:pt x="345" y="305"/>
                  <a:pt x="345" y="305"/>
                  <a:pt x="345" y="305"/>
                </a:cubicBezTo>
                <a:cubicBezTo>
                  <a:pt x="346" y="304"/>
                  <a:pt x="347" y="302"/>
                  <a:pt x="347" y="300"/>
                </a:cubicBezTo>
                <a:cubicBezTo>
                  <a:pt x="347" y="100"/>
                  <a:pt x="347" y="100"/>
                  <a:pt x="347" y="100"/>
                </a:cubicBezTo>
                <a:cubicBezTo>
                  <a:pt x="347" y="96"/>
                  <a:pt x="344" y="93"/>
                  <a:pt x="340" y="93"/>
                </a:cubicBezTo>
                <a:close/>
                <a:moveTo>
                  <a:pt x="332" y="296"/>
                </a:moveTo>
                <a:cubicBezTo>
                  <a:pt x="268" y="355"/>
                  <a:pt x="268" y="355"/>
                  <a:pt x="268" y="355"/>
                </a:cubicBezTo>
                <a:cubicBezTo>
                  <a:pt x="267" y="357"/>
                  <a:pt x="266" y="359"/>
                  <a:pt x="266" y="361"/>
                </a:cubicBezTo>
                <a:cubicBezTo>
                  <a:pt x="266" y="425"/>
                  <a:pt x="266" y="425"/>
                  <a:pt x="266" y="425"/>
                </a:cubicBezTo>
                <a:cubicBezTo>
                  <a:pt x="81" y="425"/>
                  <a:pt x="81" y="425"/>
                  <a:pt x="81" y="425"/>
                </a:cubicBezTo>
                <a:cubicBezTo>
                  <a:pt x="81" y="366"/>
                  <a:pt x="81" y="366"/>
                  <a:pt x="81" y="366"/>
                </a:cubicBezTo>
                <a:cubicBezTo>
                  <a:pt x="81" y="364"/>
                  <a:pt x="80" y="362"/>
                  <a:pt x="79" y="361"/>
                </a:cubicBezTo>
                <a:cubicBezTo>
                  <a:pt x="15" y="297"/>
                  <a:pt x="15" y="297"/>
                  <a:pt x="15" y="297"/>
                </a:cubicBezTo>
                <a:cubicBezTo>
                  <a:pt x="15" y="174"/>
                  <a:pt x="15" y="174"/>
                  <a:pt x="15" y="174"/>
                </a:cubicBezTo>
                <a:cubicBezTo>
                  <a:pt x="66" y="174"/>
                  <a:pt x="66" y="174"/>
                  <a:pt x="66" y="174"/>
                </a:cubicBezTo>
                <a:cubicBezTo>
                  <a:pt x="66" y="233"/>
                  <a:pt x="66" y="233"/>
                  <a:pt x="66" y="233"/>
                </a:cubicBezTo>
                <a:cubicBezTo>
                  <a:pt x="81" y="233"/>
                  <a:pt x="81" y="233"/>
                  <a:pt x="81" y="233"/>
                </a:cubicBezTo>
                <a:cubicBezTo>
                  <a:pt x="81" y="167"/>
                  <a:pt x="81" y="167"/>
                  <a:pt x="81" y="167"/>
                </a:cubicBezTo>
                <a:cubicBezTo>
                  <a:pt x="81" y="41"/>
                  <a:pt x="81" y="41"/>
                  <a:pt x="81" y="41"/>
                </a:cubicBezTo>
                <a:cubicBezTo>
                  <a:pt x="133" y="41"/>
                  <a:pt x="133" y="41"/>
                  <a:pt x="133" y="41"/>
                </a:cubicBezTo>
                <a:cubicBezTo>
                  <a:pt x="133" y="233"/>
                  <a:pt x="133" y="233"/>
                  <a:pt x="133" y="233"/>
                </a:cubicBezTo>
                <a:cubicBezTo>
                  <a:pt x="148" y="233"/>
                  <a:pt x="148" y="233"/>
                  <a:pt x="148" y="233"/>
                </a:cubicBezTo>
                <a:cubicBezTo>
                  <a:pt x="148" y="34"/>
                  <a:pt x="148" y="34"/>
                  <a:pt x="148" y="34"/>
                </a:cubicBezTo>
                <a:cubicBezTo>
                  <a:pt x="148" y="15"/>
                  <a:pt x="148" y="15"/>
                  <a:pt x="148" y="15"/>
                </a:cubicBezTo>
                <a:cubicBezTo>
                  <a:pt x="199" y="15"/>
                  <a:pt x="199" y="15"/>
                  <a:pt x="199" y="15"/>
                </a:cubicBezTo>
                <a:cubicBezTo>
                  <a:pt x="199" y="34"/>
                  <a:pt x="199" y="34"/>
                  <a:pt x="199" y="34"/>
                </a:cubicBezTo>
                <a:cubicBezTo>
                  <a:pt x="199" y="233"/>
                  <a:pt x="199" y="233"/>
                  <a:pt x="199" y="233"/>
                </a:cubicBezTo>
                <a:cubicBezTo>
                  <a:pt x="214" y="233"/>
                  <a:pt x="214" y="233"/>
                  <a:pt x="214" y="233"/>
                </a:cubicBezTo>
                <a:cubicBezTo>
                  <a:pt x="214" y="41"/>
                  <a:pt x="214" y="41"/>
                  <a:pt x="214" y="41"/>
                </a:cubicBezTo>
                <a:cubicBezTo>
                  <a:pt x="266" y="41"/>
                  <a:pt x="266" y="41"/>
                  <a:pt x="266" y="41"/>
                </a:cubicBezTo>
                <a:cubicBezTo>
                  <a:pt x="266" y="100"/>
                  <a:pt x="266" y="100"/>
                  <a:pt x="266" y="100"/>
                </a:cubicBezTo>
                <a:cubicBezTo>
                  <a:pt x="266" y="233"/>
                  <a:pt x="266" y="233"/>
                  <a:pt x="266" y="233"/>
                </a:cubicBezTo>
                <a:cubicBezTo>
                  <a:pt x="281" y="233"/>
                  <a:pt x="281" y="233"/>
                  <a:pt x="281" y="233"/>
                </a:cubicBezTo>
                <a:cubicBezTo>
                  <a:pt x="281" y="108"/>
                  <a:pt x="281" y="108"/>
                  <a:pt x="281" y="108"/>
                </a:cubicBezTo>
                <a:cubicBezTo>
                  <a:pt x="332" y="108"/>
                  <a:pt x="332" y="108"/>
                  <a:pt x="332" y="108"/>
                </a:cubicBezTo>
                <a:lnTo>
                  <a:pt x="332" y="296"/>
                </a:ln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sp>
        <p:nvSpPr>
          <p:cNvPr id="4" name="矩形 3"/>
          <p:cNvSpPr/>
          <p:nvPr/>
        </p:nvSpPr>
        <p:spPr>
          <a:xfrm>
            <a:off x="7768855" y="2573966"/>
            <a:ext cx="4120400" cy="829945"/>
          </a:xfrm>
          <a:prstGeom prst="rect">
            <a:avLst/>
          </a:prstGeom>
        </p:spPr>
        <p:txBody>
          <a:bodyPr wrap="square">
            <a:spAutoFit/>
          </a:bodyPr>
          <a:lstStyle/>
          <a:p>
            <a:r>
              <a:rPr lang="zh-CN" altLang="en-US" sz="1600" dirty="0"/>
              <a:t>个人主页设计清晰，包含著作信息，综合信息以及合著作者信息，提供论文简介和链接，并有收藏关注等功能</a:t>
            </a:r>
            <a:endParaRPr lang="zh-CN" altLang="en-US" sz="1600" dirty="0"/>
          </a:p>
        </p:txBody>
      </p:sp>
      <p:sp>
        <p:nvSpPr>
          <p:cNvPr id="57" name="矩形 56"/>
          <p:cNvSpPr/>
          <p:nvPr/>
        </p:nvSpPr>
        <p:spPr>
          <a:xfrm>
            <a:off x="7768855" y="3970176"/>
            <a:ext cx="4120400" cy="829945"/>
          </a:xfrm>
          <a:prstGeom prst="rect">
            <a:avLst/>
          </a:prstGeom>
        </p:spPr>
        <p:txBody>
          <a:bodyPr wrap="square">
            <a:spAutoFit/>
          </a:bodyPr>
          <a:lstStyle/>
          <a:p>
            <a:r>
              <a:rPr lang="zh-CN" altLang="en-US" sz="1600" dirty="0"/>
              <a:t>个人详细信息不够充分，没有具体研究方向总结，只有知名学者拥有主页，且只有已出版的学术期刊</a:t>
            </a:r>
            <a:endParaRPr lang="zh-CN" altLang="en-US" sz="1600" dirty="0"/>
          </a:p>
        </p:txBody>
      </p:sp>
      <p:sp>
        <p:nvSpPr>
          <p:cNvPr id="60" name="矩形 59"/>
          <p:cNvSpPr/>
          <p:nvPr/>
        </p:nvSpPr>
        <p:spPr>
          <a:xfrm>
            <a:off x="7768855" y="5405035"/>
            <a:ext cx="4120400" cy="337185"/>
          </a:xfrm>
          <a:prstGeom prst="rect">
            <a:avLst/>
          </a:prstGeom>
        </p:spPr>
        <p:txBody>
          <a:bodyPr wrap="square">
            <a:spAutoFit/>
          </a:bodyPr>
          <a:lstStyle/>
          <a:p>
            <a:r>
              <a:rPr lang="zh-CN" altLang="en-US" sz="1600" dirty="0"/>
              <a:t>缺少社交功能，只包含基础的检索功能</a:t>
            </a:r>
            <a:endParaRPr lang="zh-CN" altLang="en-US" sz="1600" dirty="0"/>
          </a:p>
        </p:txBody>
      </p:sp>
      <p:sp>
        <p:nvSpPr>
          <p:cNvPr id="2" name="文本框 1"/>
          <p:cNvSpPr txBox="1"/>
          <p:nvPr/>
        </p:nvSpPr>
        <p:spPr>
          <a:xfrm>
            <a:off x="135255" y="322580"/>
            <a:ext cx="1706880" cy="275590"/>
          </a:xfrm>
          <a:prstGeom prst="rect">
            <a:avLst/>
          </a:prstGeom>
          <a:noFill/>
        </p:spPr>
        <p:txBody>
          <a:bodyPr wrap="none" rtlCol="0">
            <a:spAutoFit/>
          </a:bodyPr>
          <a:p>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爆肝工程师的软工大组</a:t>
            </a:r>
            <a:endParaRPr lang="zh-CN" altLang="en-US" sz="1200" dirty="0" smtClean="0">
              <a:solidFill>
                <a:srgbClr val="3563A8"/>
              </a:solidFill>
              <a:latin typeface="+mj-lt"/>
              <a:ea typeface="Arial Unicode MS" panose="020B0604020202020204" pitchFamily="34" charset="-122"/>
              <a:cs typeface="Arial Unicode MS" panose="020B0604020202020204" pitchFamily="34" charset="-122"/>
            </a:endParaRPr>
          </a:p>
        </p:txBody>
      </p:sp>
      <p:pic>
        <p:nvPicPr>
          <p:cNvPr id="9" name="图片 8"/>
          <p:cNvPicPr>
            <a:picLocks noChangeAspect="1"/>
          </p:cNvPicPr>
          <p:nvPr/>
        </p:nvPicPr>
        <p:blipFill>
          <a:blip r:embed="rId1"/>
          <a:stretch>
            <a:fillRect/>
          </a:stretch>
        </p:blipFill>
        <p:spPr>
          <a:xfrm>
            <a:off x="393700" y="2120900"/>
            <a:ext cx="6278245" cy="4528185"/>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677392" y="784334"/>
            <a:ext cx="4837216" cy="583565"/>
          </a:xfrm>
          <a:prstGeom prst="rect">
            <a:avLst/>
          </a:prstGeom>
          <a:noFill/>
        </p:spPr>
        <p:txBody>
          <a:bodyPr wrap="square" rtlCol="0">
            <a:spAutoFit/>
          </a:bodyPr>
          <a:lstStyle/>
          <a:p>
            <a:pPr algn="ctr"/>
            <a:r>
              <a:rPr lang="en-US" altLang="zh-CN" sz="3200" b="1" dirty="0" smtClean="0">
                <a:solidFill>
                  <a:srgbClr val="3563A8"/>
                </a:solidFill>
              </a:rPr>
              <a:t>Bing Scholar</a:t>
            </a:r>
            <a:endParaRPr lang="en-US" altLang="zh-CN" sz="3200" b="1" dirty="0" smtClean="0">
              <a:solidFill>
                <a:srgbClr val="3563A8"/>
              </a:solidFill>
            </a:endParaRPr>
          </a:p>
        </p:txBody>
      </p:sp>
      <p:sp>
        <p:nvSpPr>
          <p:cNvPr id="54" name="矩形 53"/>
          <p:cNvSpPr/>
          <p:nvPr/>
        </p:nvSpPr>
        <p:spPr>
          <a:xfrm>
            <a:off x="4754088" y="198733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228601" y="1388901"/>
            <a:ext cx="7734796" cy="583565"/>
          </a:xfrm>
          <a:prstGeom prst="rect">
            <a:avLst/>
          </a:prstGeom>
        </p:spPr>
        <p:txBody>
          <a:bodyPr wrap="square">
            <a:spAutoFit/>
          </a:bodyPr>
          <a:lstStyle/>
          <a:p>
            <a:pPr algn="ctr"/>
            <a:r>
              <a:rPr lang="en-US" sz="1600" dirty="0">
                <a:solidFill>
                  <a:schemeClr val="tx1">
                    <a:lumMod val="75000"/>
                    <a:lumOff val="25000"/>
                  </a:schemeClr>
                </a:solidFill>
                <a:cs typeface="+mn-ea"/>
                <a:sym typeface="+mn-lt"/>
              </a:rPr>
              <a:t>Bing</a:t>
            </a:r>
            <a:r>
              <a:rPr altLang="zh-CN" sz="1600" dirty="0">
                <a:solidFill>
                  <a:schemeClr val="tx1">
                    <a:lumMod val="75000"/>
                    <a:lumOff val="25000"/>
                  </a:schemeClr>
                </a:solidFill>
                <a:cs typeface="+mn-ea"/>
                <a:sym typeface="+mn-lt"/>
              </a:rPr>
              <a:t> Scholar（</a:t>
            </a:r>
            <a:r>
              <a:rPr lang="zh-CN" sz="1600" dirty="0">
                <a:solidFill>
                  <a:schemeClr val="tx1">
                    <a:lumMod val="75000"/>
                    <a:lumOff val="25000"/>
                  </a:schemeClr>
                </a:solidFill>
                <a:cs typeface="+mn-ea"/>
                <a:sym typeface="+mn-lt"/>
              </a:rPr>
              <a:t>必应</a:t>
            </a:r>
            <a:r>
              <a:rPr altLang="zh-CN" sz="1600" dirty="0">
                <a:solidFill>
                  <a:schemeClr val="tx1">
                    <a:lumMod val="75000"/>
                    <a:lumOff val="25000"/>
                  </a:schemeClr>
                </a:solidFill>
                <a:cs typeface="+mn-ea"/>
                <a:sym typeface="+mn-lt"/>
              </a:rPr>
              <a:t>学术搜索）是</a:t>
            </a:r>
            <a:r>
              <a:rPr lang="zh-CN" sz="1600" dirty="0">
                <a:solidFill>
                  <a:schemeClr val="tx1">
                    <a:lumMod val="75000"/>
                    <a:lumOff val="25000"/>
                  </a:schemeClr>
                </a:solidFill>
                <a:cs typeface="+mn-ea"/>
                <a:sym typeface="+mn-lt"/>
              </a:rPr>
              <a:t>微软开发的学术搜索引擎</a:t>
            </a:r>
            <a:endParaRPr altLang="zh-CN" sz="1600" dirty="0">
              <a:solidFill>
                <a:schemeClr val="tx1">
                  <a:lumMod val="75000"/>
                  <a:lumOff val="25000"/>
                </a:schemeClr>
              </a:solidFill>
              <a:cs typeface="+mn-ea"/>
              <a:sym typeface="+mn-lt"/>
            </a:endParaRPr>
          </a:p>
          <a:p>
            <a:pPr algn="ctr"/>
            <a:r>
              <a:rPr lang="en-US" altLang="zh-CN" sz="1600" dirty="0">
                <a:solidFill>
                  <a:schemeClr val="tx1">
                    <a:lumMod val="75000"/>
                    <a:lumOff val="25000"/>
                  </a:schemeClr>
                </a:solidFill>
                <a:cs typeface="+mn-ea"/>
                <a:sym typeface="+mn-lt"/>
              </a:rPr>
              <a:t>Bing Scholar</a:t>
            </a:r>
            <a:r>
              <a:rPr lang="zh-CN" sz="1600" dirty="0">
                <a:solidFill>
                  <a:schemeClr val="tx1">
                    <a:lumMod val="75000"/>
                    <a:lumOff val="25000"/>
                  </a:schemeClr>
                </a:solidFill>
                <a:cs typeface="+mn-ea"/>
                <a:sym typeface="+mn-lt"/>
              </a:rPr>
              <a:t>与</a:t>
            </a:r>
            <a:r>
              <a:rPr lang="en-US" altLang="zh-CN" sz="1600" dirty="0">
                <a:solidFill>
                  <a:schemeClr val="tx1">
                    <a:lumMod val="75000"/>
                    <a:lumOff val="25000"/>
                  </a:schemeClr>
                </a:solidFill>
                <a:cs typeface="+mn-ea"/>
                <a:sym typeface="+mn-lt"/>
              </a:rPr>
              <a:t>Google Scholar</a:t>
            </a:r>
            <a:r>
              <a:rPr lang="zh-CN" altLang="en-US" sz="1600" dirty="0">
                <a:solidFill>
                  <a:schemeClr val="tx1">
                    <a:lumMod val="75000"/>
                    <a:lumOff val="25000"/>
                  </a:schemeClr>
                </a:solidFill>
                <a:cs typeface="+mn-ea"/>
                <a:sym typeface="+mn-lt"/>
              </a:rPr>
              <a:t>功能基本类似</a:t>
            </a:r>
            <a:endParaRPr lang="zh-CN" altLang="en-US" sz="1600" dirty="0">
              <a:solidFill>
                <a:schemeClr val="tx1">
                  <a:lumMod val="75000"/>
                  <a:lumOff val="25000"/>
                </a:schemeClr>
              </a:solidFill>
              <a:cs typeface="+mn-ea"/>
              <a:sym typeface="+mn-lt"/>
            </a:endParaRPr>
          </a:p>
        </p:txBody>
      </p:sp>
      <p:sp>
        <p:nvSpPr>
          <p:cNvPr id="55" name="椭圆 54"/>
          <p:cNvSpPr/>
          <p:nvPr/>
        </p:nvSpPr>
        <p:spPr>
          <a:xfrm>
            <a:off x="6816436" y="2573521"/>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6816436" y="3881423"/>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6816436" y="5189325"/>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72"/>
          <p:cNvSpPr>
            <a:spLocks noEditPoints="1"/>
          </p:cNvSpPr>
          <p:nvPr/>
        </p:nvSpPr>
        <p:spPr bwMode="auto">
          <a:xfrm>
            <a:off x="6999634" y="2744438"/>
            <a:ext cx="450324" cy="451136"/>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sp>
        <p:nvSpPr>
          <p:cNvPr id="64" name="Freeform 73"/>
          <p:cNvSpPr>
            <a:spLocks noEditPoints="1"/>
          </p:cNvSpPr>
          <p:nvPr/>
        </p:nvSpPr>
        <p:spPr bwMode="auto">
          <a:xfrm>
            <a:off x="6998525" y="4117385"/>
            <a:ext cx="429609" cy="359612"/>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sp>
        <p:nvSpPr>
          <p:cNvPr id="65" name="Freeform 92"/>
          <p:cNvSpPr>
            <a:spLocks noEditPoints="1"/>
          </p:cNvSpPr>
          <p:nvPr/>
        </p:nvSpPr>
        <p:spPr bwMode="auto">
          <a:xfrm>
            <a:off x="7035781" y="5354565"/>
            <a:ext cx="357190" cy="452468"/>
          </a:xfrm>
          <a:custGeom>
            <a:avLst/>
            <a:gdLst>
              <a:gd name="T0" fmla="*/ 340 w 347"/>
              <a:gd name="T1" fmla="*/ 93 h 440"/>
              <a:gd name="T2" fmla="*/ 281 w 347"/>
              <a:gd name="T3" fmla="*/ 93 h 440"/>
              <a:gd name="T4" fmla="*/ 281 w 347"/>
              <a:gd name="T5" fmla="*/ 34 h 440"/>
              <a:gd name="T6" fmla="*/ 273 w 347"/>
              <a:gd name="T7" fmla="*/ 27 h 440"/>
              <a:gd name="T8" fmla="*/ 214 w 347"/>
              <a:gd name="T9" fmla="*/ 27 h 440"/>
              <a:gd name="T10" fmla="*/ 214 w 347"/>
              <a:gd name="T11" fmla="*/ 7 h 440"/>
              <a:gd name="T12" fmla="*/ 207 w 347"/>
              <a:gd name="T13" fmla="*/ 0 h 440"/>
              <a:gd name="T14" fmla="*/ 140 w 347"/>
              <a:gd name="T15" fmla="*/ 0 h 440"/>
              <a:gd name="T16" fmla="*/ 133 w 347"/>
              <a:gd name="T17" fmla="*/ 7 h 440"/>
              <a:gd name="T18" fmla="*/ 133 w 347"/>
              <a:gd name="T19" fmla="*/ 27 h 440"/>
              <a:gd name="T20" fmla="*/ 74 w 347"/>
              <a:gd name="T21" fmla="*/ 27 h 440"/>
              <a:gd name="T22" fmla="*/ 66 w 347"/>
              <a:gd name="T23" fmla="*/ 34 h 440"/>
              <a:gd name="T24" fmla="*/ 66 w 347"/>
              <a:gd name="T25" fmla="*/ 159 h 440"/>
              <a:gd name="T26" fmla="*/ 7 w 347"/>
              <a:gd name="T27" fmla="*/ 159 h 440"/>
              <a:gd name="T28" fmla="*/ 0 w 347"/>
              <a:gd name="T29" fmla="*/ 167 h 440"/>
              <a:gd name="T30" fmla="*/ 0 w 347"/>
              <a:gd name="T31" fmla="*/ 300 h 440"/>
              <a:gd name="T32" fmla="*/ 2 w 347"/>
              <a:gd name="T33" fmla="*/ 305 h 440"/>
              <a:gd name="T34" fmla="*/ 66 w 347"/>
              <a:gd name="T35" fmla="*/ 369 h 440"/>
              <a:gd name="T36" fmla="*/ 66 w 347"/>
              <a:gd name="T37" fmla="*/ 433 h 440"/>
              <a:gd name="T38" fmla="*/ 74 w 347"/>
              <a:gd name="T39" fmla="*/ 440 h 440"/>
              <a:gd name="T40" fmla="*/ 273 w 347"/>
              <a:gd name="T41" fmla="*/ 440 h 440"/>
              <a:gd name="T42" fmla="*/ 281 w 347"/>
              <a:gd name="T43" fmla="*/ 433 h 440"/>
              <a:gd name="T44" fmla="*/ 281 w 347"/>
              <a:gd name="T45" fmla="*/ 364 h 440"/>
              <a:gd name="T46" fmla="*/ 345 w 347"/>
              <a:gd name="T47" fmla="*/ 305 h 440"/>
              <a:gd name="T48" fmla="*/ 347 w 347"/>
              <a:gd name="T49" fmla="*/ 300 h 440"/>
              <a:gd name="T50" fmla="*/ 347 w 347"/>
              <a:gd name="T51" fmla="*/ 100 h 440"/>
              <a:gd name="T52" fmla="*/ 340 w 347"/>
              <a:gd name="T53" fmla="*/ 93 h 440"/>
              <a:gd name="T54" fmla="*/ 332 w 347"/>
              <a:gd name="T55" fmla="*/ 296 h 440"/>
              <a:gd name="T56" fmla="*/ 268 w 347"/>
              <a:gd name="T57" fmla="*/ 355 h 440"/>
              <a:gd name="T58" fmla="*/ 266 w 347"/>
              <a:gd name="T59" fmla="*/ 361 h 440"/>
              <a:gd name="T60" fmla="*/ 266 w 347"/>
              <a:gd name="T61" fmla="*/ 425 h 440"/>
              <a:gd name="T62" fmla="*/ 81 w 347"/>
              <a:gd name="T63" fmla="*/ 425 h 440"/>
              <a:gd name="T64" fmla="*/ 81 w 347"/>
              <a:gd name="T65" fmla="*/ 366 h 440"/>
              <a:gd name="T66" fmla="*/ 79 w 347"/>
              <a:gd name="T67" fmla="*/ 361 h 440"/>
              <a:gd name="T68" fmla="*/ 15 w 347"/>
              <a:gd name="T69" fmla="*/ 297 h 440"/>
              <a:gd name="T70" fmla="*/ 15 w 347"/>
              <a:gd name="T71" fmla="*/ 174 h 440"/>
              <a:gd name="T72" fmla="*/ 66 w 347"/>
              <a:gd name="T73" fmla="*/ 174 h 440"/>
              <a:gd name="T74" fmla="*/ 66 w 347"/>
              <a:gd name="T75" fmla="*/ 233 h 440"/>
              <a:gd name="T76" fmla="*/ 81 w 347"/>
              <a:gd name="T77" fmla="*/ 233 h 440"/>
              <a:gd name="T78" fmla="*/ 81 w 347"/>
              <a:gd name="T79" fmla="*/ 167 h 440"/>
              <a:gd name="T80" fmla="*/ 81 w 347"/>
              <a:gd name="T81" fmla="*/ 41 h 440"/>
              <a:gd name="T82" fmla="*/ 133 w 347"/>
              <a:gd name="T83" fmla="*/ 41 h 440"/>
              <a:gd name="T84" fmla="*/ 133 w 347"/>
              <a:gd name="T85" fmla="*/ 233 h 440"/>
              <a:gd name="T86" fmla="*/ 148 w 347"/>
              <a:gd name="T87" fmla="*/ 233 h 440"/>
              <a:gd name="T88" fmla="*/ 148 w 347"/>
              <a:gd name="T89" fmla="*/ 34 h 440"/>
              <a:gd name="T90" fmla="*/ 148 w 347"/>
              <a:gd name="T91" fmla="*/ 15 h 440"/>
              <a:gd name="T92" fmla="*/ 199 w 347"/>
              <a:gd name="T93" fmla="*/ 15 h 440"/>
              <a:gd name="T94" fmla="*/ 199 w 347"/>
              <a:gd name="T95" fmla="*/ 34 h 440"/>
              <a:gd name="T96" fmla="*/ 199 w 347"/>
              <a:gd name="T97" fmla="*/ 233 h 440"/>
              <a:gd name="T98" fmla="*/ 214 w 347"/>
              <a:gd name="T99" fmla="*/ 233 h 440"/>
              <a:gd name="T100" fmla="*/ 214 w 347"/>
              <a:gd name="T101" fmla="*/ 41 h 440"/>
              <a:gd name="T102" fmla="*/ 266 w 347"/>
              <a:gd name="T103" fmla="*/ 41 h 440"/>
              <a:gd name="T104" fmla="*/ 266 w 347"/>
              <a:gd name="T105" fmla="*/ 100 h 440"/>
              <a:gd name="T106" fmla="*/ 266 w 347"/>
              <a:gd name="T107" fmla="*/ 233 h 440"/>
              <a:gd name="T108" fmla="*/ 281 w 347"/>
              <a:gd name="T109" fmla="*/ 233 h 440"/>
              <a:gd name="T110" fmla="*/ 281 w 347"/>
              <a:gd name="T111" fmla="*/ 108 h 440"/>
              <a:gd name="T112" fmla="*/ 332 w 347"/>
              <a:gd name="T113" fmla="*/ 108 h 440"/>
              <a:gd name="T114" fmla="*/ 332 w 347"/>
              <a:gd name="T11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7" h="440">
                <a:moveTo>
                  <a:pt x="340" y="93"/>
                </a:moveTo>
                <a:cubicBezTo>
                  <a:pt x="281" y="93"/>
                  <a:pt x="281" y="93"/>
                  <a:pt x="281" y="93"/>
                </a:cubicBezTo>
                <a:cubicBezTo>
                  <a:pt x="281" y="34"/>
                  <a:pt x="281" y="34"/>
                  <a:pt x="281" y="34"/>
                </a:cubicBezTo>
                <a:cubicBezTo>
                  <a:pt x="281" y="30"/>
                  <a:pt x="277" y="27"/>
                  <a:pt x="273" y="27"/>
                </a:cubicBezTo>
                <a:cubicBezTo>
                  <a:pt x="214" y="27"/>
                  <a:pt x="214" y="27"/>
                  <a:pt x="214" y="27"/>
                </a:cubicBezTo>
                <a:cubicBezTo>
                  <a:pt x="214" y="7"/>
                  <a:pt x="214" y="7"/>
                  <a:pt x="214" y="7"/>
                </a:cubicBezTo>
                <a:cubicBezTo>
                  <a:pt x="214" y="3"/>
                  <a:pt x="211" y="0"/>
                  <a:pt x="207" y="0"/>
                </a:cubicBezTo>
                <a:cubicBezTo>
                  <a:pt x="140" y="0"/>
                  <a:pt x="140" y="0"/>
                  <a:pt x="140" y="0"/>
                </a:cubicBezTo>
                <a:cubicBezTo>
                  <a:pt x="136" y="0"/>
                  <a:pt x="133" y="3"/>
                  <a:pt x="133" y="7"/>
                </a:cubicBezTo>
                <a:cubicBezTo>
                  <a:pt x="133" y="27"/>
                  <a:pt x="133" y="27"/>
                  <a:pt x="133" y="27"/>
                </a:cubicBezTo>
                <a:cubicBezTo>
                  <a:pt x="74" y="27"/>
                  <a:pt x="74" y="27"/>
                  <a:pt x="74" y="27"/>
                </a:cubicBezTo>
                <a:cubicBezTo>
                  <a:pt x="70" y="27"/>
                  <a:pt x="66" y="30"/>
                  <a:pt x="66" y="34"/>
                </a:cubicBezTo>
                <a:cubicBezTo>
                  <a:pt x="66" y="159"/>
                  <a:pt x="66" y="159"/>
                  <a:pt x="66" y="159"/>
                </a:cubicBezTo>
                <a:cubicBezTo>
                  <a:pt x="7" y="159"/>
                  <a:pt x="7" y="159"/>
                  <a:pt x="7" y="159"/>
                </a:cubicBezTo>
                <a:cubicBezTo>
                  <a:pt x="3" y="159"/>
                  <a:pt x="0" y="163"/>
                  <a:pt x="0" y="167"/>
                </a:cubicBezTo>
                <a:cubicBezTo>
                  <a:pt x="0" y="300"/>
                  <a:pt x="0" y="300"/>
                  <a:pt x="0" y="300"/>
                </a:cubicBezTo>
                <a:cubicBezTo>
                  <a:pt x="0" y="302"/>
                  <a:pt x="1" y="304"/>
                  <a:pt x="2" y="305"/>
                </a:cubicBezTo>
                <a:cubicBezTo>
                  <a:pt x="66" y="369"/>
                  <a:pt x="66" y="369"/>
                  <a:pt x="66" y="369"/>
                </a:cubicBezTo>
                <a:cubicBezTo>
                  <a:pt x="66" y="433"/>
                  <a:pt x="66" y="433"/>
                  <a:pt x="66" y="433"/>
                </a:cubicBezTo>
                <a:cubicBezTo>
                  <a:pt x="66" y="437"/>
                  <a:pt x="70" y="440"/>
                  <a:pt x="74" y="440"/>
                </a:cubicBezTo>
                <a:cubicBezTo>
                  <a:pt x="273" y="440"/>
                  <a:pt x="273" y="440"/>
                  <a:pt x="273" y="440"/>
                </a:cubicBezTo>
                <a:cubicBezTo>
                  <a:pt x="277" y="440"/>
                  <a:pt x="281" y="437"/>
                  <a:pt x="281" y="433"/>
                </a:cubicBezTo>
                <a:cubicBezTo>
                  <a:pt x="281" y="364"/>
                  <a:pt x="281" y="364"/>
                  <a:pt x="281" y="364"/>
                </a:cubicBezTo>
                <a:cubicBezTo>
                  <a:pt x="345" y="305"/>
                  <a:pt x="345" y="305"/>
                  <a:pt x="345" y="305"/>
                </a:cubicBezTo>
                <a:cubicBezTo>
                  <a:pt x="346" y="304"/>
                  <a:pt x="347" y="302"/>
                  <a:pt x="347" y="300"/>
                </a:cubicBezTo>
                <a:cubicBezTo>
                  <a:pt x="347" y="100"/>
                  <a:pt x="347" y="100"/>
                  <a:pt x="347" y="100"/>
                </a:cubicBezTo>
                <a:cubicBezTo>
                  <a:pt x="347" y="96"/>
                  <a:pt x="344" y="93"/>
                  <a:pt x="340" y="93"/>
                </a:cubicBezTo>
                <a:close/>
                <a:moveTo>
                  <a:pt x="332" y="296"/>
                </a:moveTo>
                <a:cubicBezTo>
                  <a:pt x="268" y="355"/>
                  <a:pt x="268" y="355"/>
                  <a:pt x="268" y="355"/>
                </a:cubicBezTo>
                <a:cubicBezTo>
                  <a:pt x="267" y="357"/>
                  <a:pt x="266" y="359"/>
                  <a:pt x="266" y="361"/>
                </a:cubicBezTo>
                <a:cubicBezTo>
                  <a:pt x="266" y="425"/>
                  <a:pt x="266" y="425"/>
                  <a:pt x="266" y="425"/>
                </a:cubicBezTo>
                <a:cubicBezTo>
                  <a:pt x="81" y="425"/>
                  <a:pt x="81" y="425"/>
                  <a:pt x="81" y="425"/>
                </a:cubicBezTo>
                <a:cubicBezTo>
                  <a:pt x="81" y="366"/>
                  <a:pt x="81" y="366"/>
                  <a:pt x="81" y="366"/>
                </a:cubicBezTo>
                <a:cubicBezTo>
                  <a:pt x="81" y="364"/>
                  <a:pt x="80" y="362"/>
                  <a:pt x="79" y="361"/>
                </a:cubicBezTo>
                <a:cubicBezTo>
                  <a:pt x="15" y="297"/>
                  <a:pt x="15" y="297"/>
                  <a:pt x="15" y="297"/>
                </a:cubicBezTo>
                <a:cubicBezTo>
                  <a:pt x="15" y="174"/>
                  <a:pt x="15" y="174"/>
                  <a:pt x="15" y="174"/>
                </a:cubicBezTo>
                <a:cubicBezTo>
                  <a:pt x="66" y="174"/>
                  <a:pt x="66" y="174"/>
                  <a:pt x="66" y="174"/>
                </a:cubicBezTo>
                <a:cubicBezTo>
                  <a:pt x="66" y="233"/>
                  <a:pt x="66" y="233"/>
                  <a:pt x="66" y="233"/>
                </a:cubicBezTo>
                <a:cubicBezTo>
                  <a:pt x="81" y="233"/>
                  <a:pt x="81" y="233"/>
                  <a:pt x="81" y="233"/>
                </a:cubicBezTo>
                <a:cubicBezTo>
                  <a:pt x="81" y="167"/>
                  <a:pt x="81" y="167"/>
                  <a:pt x="81" y="167"/>
                </a:cubicBezTo>
                <a:cubicBezTo>
                  <a:pt x="81" y="41"/>
                  <a:pt x="81" y="41"/>
                  <a:pt x="81" y="41"/>
                </a:cubicBezTo>
                <a:cubicBezTo>
                  <a:pt x="133" y="41"/>
                  <a:pt x="133" y="41"/>
                  <a:pt x="133" y="41"/>
                </a:cubicBezTo>
                <a:cubicBezTo>
                  <a:pt x="133" y="233"/>
                  <a:pt x="133" y="233"/>
                  <a:pt x="133" y="233"/>
                </a:cubicBezTo>
                <a:cubicBezTo>
                  <a:pt x="148" y="233"/>
                  <a:pt x="148" y="233"/>
                  <a:pt x="148" y="233"/>
                </a:cubicBezTo>
                <a:cubicBezTo>
                  <a:pt x="148" y="34"/>
                  <a:pt x="148" y="34"/>
                  <a:pt x="148" y="34"/>
                </a:cubicBezTo>
                <a:cubicBezTo>
                  <a:pt x="148" y="15"/>
                  <a:pt x="148" y="15"/>
                  <a:pt x="148" y="15"/>
                </a:cubicBezTo>
                <a:cubicBezTo>
                  <a:pt x="199" y="15"/>
                  <a:pt x="199" y="15"/>
                  <a:pt x="199" y="15"/>
                </a:cubicBezTo>
                <a:cubicBezTo>
                  <a:pt x="199" y="34"/>
                  <a:pt x="199" y="34"/>
                  <a:pt x="199" y="34"/>
                </a:cubicBezTo>
                <a:cubicBezTo>
                  <a:pt x="199" y="233"/>
                  <a:pt x="199" y="233"/>
                  <a:pt x="199" y="233"/>
                </a:cubicBezTo>
                <a:cubicBezTo>
                  <a:pt x="214" y="233"/>
                  <a:pt x="214" y="233"/>
                  <a:pt x="214" y="233"/>
                </a:cubicBezTo>
                <a:cubicBezTo>
                  <a:pt x="214" y="41"/>
                  <a:pt x="214" y="41"/>
                  <a:pt x="214" y="41"/>
                </a:cubicBezTo>
                <a:cubicBezTo>
                  <a:pt x="266" y="41"/>
                  <a:pt x="266" y="41"/>
                  <a:pt x="266" y="41"/>
                </a:cubicBezTo>
                <a:cubicBezTo>
                  <a:pt x="266" y="100"/>
                  <a:pt x="266" y="100"/>
                  <a:pt x="266" y="100"/>
                </a:cubicBezTo>
                <a:cubicBezTo>
                  <a:pt x="266" y="233"/>
                  <a:pt x="266" y="233"/>
                  <a:pt x="266" y="233"/>
                </a:cubicBezTo>
                <a:cubicBezTo>
                  <a:pt x="281" y="233"/>
                  <a:pt x="281" y="233"/>
                  <a:pt x="281" y="233"/>
                </a:cubicBezTo>
                <a:cubicBezTo>
                  <a:pt x="281" y="108"/>
                  <a:pt x="281" y="108"/>
                  <a:pt x="281" y="108"/>
                </a:cubicBezTo>
                <a:cubicBezTo>
                  <a:pt x="332" y="108"/>
                  <a:pt x="332" y="108"/>
                  <a:pt x="332" y="108"/>
                </a:cubicBezTo>
                <a:lnTo>
                  <a:pt x="332" y="296"/>
                </a:ln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sp>
        <p:nvSpPr>
          <p:cNvPr id="4" name="矩形 3"/>
          <p:cNvSpPr/>
          <p:nvPr/>
        </p:nvSpPr>
        <p:spPr>
          <a:xfrm>
            <a:off x="7768855" y="2789866"/>
            <a:ext cx="4120400" cy="337185"/>
          </a:xfrm>
          <a:prstGeom prst="rect">
            <a:avLst/>
          </a:prstGeom>
        </p:spPr>
        <p:txBody>
          <a:bodyPr wrap="square">
            <a:spAutoFit/>
          </a:bodyPr>
          <a:lstStyle/>
          <a:p>
            <a:r>
              <a:rPr lang="zh-CN" altLang="en-US" sz="1600" dirty="0"/>
              <a:t>搜索性能较好，条件搜索等较为细致</a:t>
            </a:r>
            <a:endParaRPr lang="zh-CN" altLang="en-US" sz="1600" dirty="0"/>
          </a:p>
        </p:txBody>
      </p:sp>
      <p:sp>
        <p:nvSpPr>
          <p:cNvPr id="57" name="矩形 56"/>
          <p:cNvSpPr/>
          <p:nvPr/>
        </p:nvSpPr>
        <p:spPr>
          <a:xfrm>
            <a:off x="7768855" y="4097176"/>
            <a:ext cx="4120400" cy="337185"/>
          </a:xfrm>
          <a:prstGeom prst="rect">
            <a:avLst/>
          </a:prstGeom>
        </p:spPr>
        <p:txBody>
          <a:bodyPr wrap="square">
            <a:spAutoFit/>
          </a:bodyPr>
          <a:lstStyle/>
          <a:p>
            <a:r>
              <a:rPr lang="zh-CN" altLang="en-US" sz="1600" dirty="0"/>
              <a:t>个人主页支持较差，信息及其有限</a:t>
            </a:r>
            <a:endParaRPr lang="zh-CN" altLang="en-US" sz="1600" dirty="0"/>
          </a:p>
        </p:txBody>
      </p:sp>
      <p:sp>
        <p:nvSpPr>
          <p:cNvPr id="60" name="矩形 59"/>
          <p:cNvSpPr/>
          <p:nvPr/>
        </p:nvSpPr>
        <p:spPr>
          <a:xfrm>
            <a:off x="7768855" y="5405035"/>
            <a:ext cx="4120400" cy="337185"/>
          </a:xfrm>
          <a:prstGeom prst="rect">
            <a:avLst/>
          </a:prstGeom>
        </p:spPr>
        <p:txBody>
          <a:bodyPr wrap="square">
            <a:spAutoFit/>
          </a:bodyPr>
          <a:lstStyle/>
          <a:p>
            <a:r>
              <a:rPr lang="zh-CN" altLang="en-US" sz="1600" dirty="0"/>
              <a:t>缺少社交功能，只包含基础的检索功能</a:t>
            </a:r>
            <a:endParaRPr lang="zh-CN" altLang="en-US" sz="1600" dirty="0"/>
          </a:p>
        </p:txBody>
      </p:sp>
      <p:sp>
        <p:nvSpPr>
          <p:cNvPr id="2" name="文本框 1"/>
          <p:cNvSpPr txBox="1"/>
          <p:nvPr/>
        </p:nvSpPr>
        <p:spPr>
          <a:xfrm>
            <a:off x="135255" y="322580"/>
            <a:ext cx="1706880" cy="275590"/>
          </a:xfrm>
          <a:prstGeom prst="rect">
            <a:avLst/>
          </a:prstGeom>
          <a:noFill/>
        </p:spPr>
        <p:txBody>
          <a:bodyPr wrap="none" rtlCol="0">
            <a:spAutoFit/>
          </a:bodyPr>
          <a:p>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爆肝工程师的软工大组</a:t>
            </a:r>
            <a:endParaRPr lang="zh-CN" altLang="en-US" sz="1200" dirty="0" smtClean="0">
              <a:solidFill>
                <a:srgbClr val="3563A8"/>
              </a:solidFill>
              <a:latin typeface="+mj-lt"/>
              <a:ea typeface="Arial Unicode MS" panose="020B0604020202020204" pitchFamily="34" charset="-122"/>
              <a:cs typeface="Arial Unicode MS" panose="020B0604020202020204" pitchFamily="34" charset="-122"/>
            </a:endParaRPr>
          </a:p>
        </p:txBody>
      </p:sp>
      <p:pic>
        <p:nvPicPr>
          <p:cNvPr id="3" name="图片 2"/>
          <p:cNvPicPr>
            <a:picLocks noChangeAspect="1"/>
          </p:cNvPicPr>
          <p:nvPr/>
        </p:nvPicPr>
        <p:blipFill>
          <a:blip r:embed="rId1"/>
          <a:srcRect l="417" b="23976"/>
          <a:stretch>
            <a:fillRect/>
          </a:stretch>
        </p:blipFill>
        <p:spPr>
          <a:xfrm>
            <a:off x="494665" y="2035175"/>
            <a:ext cx="5737860" cy="4568825"/>
          </a:xfrm>
          <a:prstGeom prst="rect">
            <a:avLst/>
          </a:prstGeom>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677392" y="784334"/>
            <a:ext cx="4837216" cy="583565"/>
          </a:xfrm>
          <a:prstGeom prst="rect">
            <a:avLst/>
          </a:prstGeom>
          <a:noFill/>
        </p:spPr>
        <p:txBody>
          <a:bodyPr wrap="square" rtlCol="0">
            <a:spAutoFit/>
          </a:bodyPr>
          <a:lstStyle/>
          <a:p>
            <a:pPr algn="ctr"/>
            <a:r>
              <a:rPr lang="en-US" altLang="zh-CN" sz="3200" b="1" dirty="0" smtClean="0">
                <a:solidFill>
                  <a:srgbClr val="3563A8"/>
                </a:solidFill>
              </a:rPr>
              <a:t>ResearchGate</a:t>
            </a:r>
            <a:endParaRPr lang="en-US" altLang="zh-CN" sz="3200" b="1" dirty="0" smtClean="0">
              <a:solidFill>
                <a:srgbClr val="3563A8"/>
              </a:solidFill>
            </a:endParaRPr>
          </a:p>
        </p:txBody>
      </p:sp>
      <p:sp>
        <p:nvSpPr>
          <p:cNvPr id="54" name="矩形 53"/>
          <p:cNvSpPr/>
          <p:nvPr/>
        </p:nvSpPr>
        <p:spPr>
          <a:xfrm>
            <a:off x="4754088" y="198733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228601" y="1388901"/>
            <a:ext cx="7734796" cy="583565"/>
          </a:xfrm>
          <a:prstGeom prst="rect">
            <a:avLst/>
          </a:prstGeom>
        </p:spPr>
        <p:txBody>
          <a:bodyPr wrap="square">
            <a:spAutoFit/>
          </a:bodyPr>
          <a:lstStyle/>
          <a:p>
            <a:pPr algn="ctr"/>
            <a:r>
              <a:rPr lang="en-US" sz="1600" dirty="0">
                <a:solidFill>
                  <a:schemeClr val="tx1">
                    <a:lumMod val="75000"/>
                    <a:lumOff val="25000"/>
                  </a:schemeClr>
                </a:solidFill>
                <a:cs typeface="+mn-ea"/>
                <a:sym typeface="+mn-lt"/>
              </a:rPr>
              <a:t>ResearchGATE是一个科研社交网络服务网站，网站旨在推动全球范围内的科学合作用户可以联系同行，了解研究动态，分享科研方法以及交流想法</a:t>
            </a:r>
            <a:endParaRPr lang="en-US" sz="1600" dirty="0">
              <a:solidFill>
                <a:schemeClr val="tx1">
                  <a:lumMod val="75000"/>
                  <a:lumOff val="25000"/>
                </a:schemeClr>
              </a:solidFill>
              <a:cs typeface="+mn-ea"/>
              <a:sym typeface="+mn-lt"/>
            </a:endParaRPr>
          </a:p>
        </p:txBody>
      </p:sp>
      <p:sp>
        <p:nvSpPr>
          <p:cNvPr id="55" name="椭圆 54"/>
          <p:cNvSpPr/>
          <p:nvPr/>
        </p:nvSpPr>
        <p:spPr>
          <a:xfrm>
            <a:off x="6816436" y="2573521"/>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6816436" y="3881423"/>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6816436" y="5189325"/>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72"/>
          <p:cNvSpPr>
            <a:spLocks noEditPoints="1"/>
          </p:cNvSpPr>
          <p:nvPr/>
        </p:nvSpPr>
        <p:spPr bwMode="auto">
          <a:xfrm>
            <a:off x="6999634" y="2744438"/>
            <a:ext cx="450324" cy="451136"/>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sp>
        <p:nvSpPr>
          <p:cNvPr id="64" name="Freeform 73"/>
          <p:cNvSpPr>
            <a:spLocks noEditPoints="1"/>
          </p:cNvSpPr>
          <p:nvPr/>
        </p:nvSpPr>
        <p:spPr bwMode="auto">
          <a:xfrm>
            <a:off x="6998525" y="4117385"/>
            <a:ext cx="429609" cy="359612"/>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sp>
        <p:nvSpPr>
          <p:cNvPr id="65" name="Freeform 92"/>
          <p:cNvSpPr>
            <a:spLocks noEditPoints="1"/>
          </p:cNvSpPr>
          <p:nvPr/>
        </p:nvSpPr>
        <p:spPr bwMode="auto">
          <a:xfrm>
            <a:off x="7035781" y="5354565"/>
            <a:ext cx="357190" cy="452468"/>
          </a:xfrm>
          <a:custGeom>
            <a:avLst/>
            <a:gdLst>
              <a:gd name="T0" fmla="*/ 340 w 347"/>
              <a:gd name="T1" fmla="*/ 93 h 440"/>
              <a:gd name="T2" fmla="*/ 281 w 347"/>
              <a:gd name="T3" fmla="*/ 93 h 440"/>
              <a:gd name="T4" fmla="*/ 281 w 347"/>
              <a:gd name="T5" fmla="*/ 34 h 440"/>
              <a:gd name="T6" fmla="*/ 273 w 347"/>
              <a:gd name="T7" fmla="*/ 27 h 440"/>
              <a:gd name="T8" fmla="*/ 214 w 347"/>
              <a:gd name="T9" fmla="*/ 27 h 440"/>
              <a:gd name="T10" fmla="*/ 214 w 347"/>
              <a:gd name="T11" fmla="*/ 7 h 440"/>
              <a:gd name="T12" fmla="*/ 207 w 347"/>
              <a:gd name="T13" fmla="*/ 0 h 440"/>
              <a:gd name="T14" fmla="*/ 140 w 347"/>
              <a:gd name="T15" fmla="*/ 0 h 440"/>
              <a:gd name="T16" fmla="*/ 133 w 347"/>
              <a:gd name="T17" fmla="*/ 7 h 440"/>
              <a:gd name="T18" fmla="*/ 133 w 347"/>
              <a:gd name="T19" fmla="*/ 27 h 440"/>
              <a:gd name="T20" fmla="*/ 74 w 347"/>
              <a:gd name="T21" fmla="*/ 27 h 440"/>
              <a:gd name="T22" fmla="*/ 66 w 347"/>
              <a:gd name="T23" fmla="*/ 34 h 440"/>
              <a:gd name="T24" fmla="*/ 66 w 347"/>
              <a:gd name="T25" fmla="*/ 159 h 440"/>
              <a:gd name="T26" fmla="*/ 7 w 347"/>
              <a:gd name="T27" fmla="*/ 159 h 440"/>
              <a:gd name="T28" fmla="*/ 0 w 347"/>
              <a:gd name="T29" fmla="*/ 167 h 440"/>
              <a:gd name="T30" fmla="*/ 0 w 347"/>
              <a:gd name="T31" fmla="*/ 300 h 440"/>
              <a:gd name="T32" fmla="*/ 2 w 347"/>
              <a:gd name="T33" fmla="*/ 305 h 440"/>
              <a:gd name="T34" fmla="*/ 66 w 347"/>
              <a:gd name="T35" fmla="*/ 369 h 440"/>
              <a:gd name="T36" fmla="*/ 66 w 347"/>
              <a:gd name="T37" fmla="*/ 433 h 440"/>
              <a:gd name="T38" fmla="*/ 74 w 347"/>
              <a:gd name="T39" fmla="*/ 440 h 440"/>
              <a:gd name="T40" fmla="*/ 273 w 347"/>
              <a:gd name="T41" fmla="*/ 440 h 440"/>
              <a:gd name="T42" fmla="*/ 281 w 347"/>
              <a:gd name="T43" fmla="*/ 433 h 440"/>
              <a:gd name="T44" fmla="*/ 281 w 347"/>
              <a:gd name="T45" fmla="*/ 364 h 440"/>
              <a:gd name="T46" fmla="*/ 345 w 347"/>
              <a:gd name="T47" fmla="*/ 305 h 440"/>
              <a:gd name="T48" fmla="*/ 347 w 347"/>
              <a:gd name="T49" fmla="*/ 300 h 440"/>
              <a:gd name="T50" fmla="*/ 347 w 347"/>
              <a:gd name="T51" fmla="*/ 100 h 440"/>
              <a:gd name="T52" fmla="*/ 340 w 347"/>
              <a:gd name="T53" fmla="*/ 93 h 440"/>
              <a:gd name="T54" fmla="*/ 332 w 347"/>
              <a:gd name="T55" fmla="*/ 296 h 440"/>
              <a:gd name="T56" fmla="*/ 268 w 347"/>
              <a:gd name="T57" fmla="*/ 355 h 440"/>
              <a:gd name="T58" fmla="*/ 266 w 347"/>
              <a:gd name="T59" fmla="*/ 361 h 440"/>
              <a:gd name="T60" fmla="*/ 266 w 347"/>
              <a:gd name="T61" fmla="*/ 425 h 440"/>
              <a:gd name="T62" fmla="*/ 81 w 347"/>
              <a:gd name="T63" fmla="*/ 425 h 440"/>
              <a:gd name="T64" fmla="*/ 81 w 347"/>
              <a:gd name="T65" fmla="*/ 366 h 440"/>
              <a:gd name="T66" fmla="*/ 79 w 347"/>
              <a:gd name="T67" fmla="*/ 361 h 440"/>
              <a:gd name="T68" fmla="*/ 15 w 347"/>
              <a:gd name="T69" fmla="*/ 297 h 440"/>
              <a:gd name="T70" fmla="*/ 15 w 347"/>
              <a:gd name="T71" fmla="*/ 174 h 440"/>
              <a:gd name="T72" fmla="*/ 66 w 347"/>
              <a:gd name="T73" fmla="*/ 174 h 440"/>
              <a:gd name="T74" fmla="*/ 66 w 347"/>
              <a:gd name="T75" fmla="*/ 233 h 440"/>
              <a:gd name="T76" fmla="*/ 81 w 347"/>
              <a:gd name="T77" fmla="*/ 233 h 440"/>
              <a:gd name="T78" fmla="*/ 81 w 347"/>
              <a:gd name="T79" fmla="*/ 167 h 440"/>
              <a:gd name="T80" fmla="*/ 81 w 347"/>
              <a:gd name="T81" fmla="*/ 41 h 440"/>
              <a:gd name="T82" fmla="*/ 133 w 347"/>
              <a:gd name="T83" fmla="*/ 41 h 440"/>
              <a:gd name="T84" fmla="*/ 133 w 347"/>
              <a:gd name="T85" fmla="*/ 233 h 440"/>
              <a:gd name="T86" fmla="*/ 148 w 347"/>
              <a:gd name="T87" fmla="*/ 233 h 440"/>
              <a:gd name="T88" fmla="*/ 148 w 347"/>
              <a:gd name="T89" fmla="*/ 34 h 440"/>
              <a:gd name="T90" fmla="*/ 148 w 347"/>
              <a:gd name="T91" fmla="*/ 15 h 440"/>
              <a:gd name="T92" fmla="*/ 199 w 347"/>
              <a:gd name="T93" fmla="*/ 15 h 440"/>
              <a:gd name="T94" fmla="*/ 199 w 347"/>
              <a:gd name="T95" fmla="*/ 34 h 440"/>
              <a:gd name="T96" fmla="*/ 199 w 347"/>
              <a:gd name="T97" fmla="*/ 233 h 440"/>
              <a:gd name="T98" fmla="*/ 214 w 347"/>
              <a:gd name="T99" fmla="*/ 233 h 440"/>
              <a:gd name="T100" fmla="*/ 214 w 347"/>
              <a:gd name="T101" fmla="*/ 41 h 440"/>
              <a:gd name="T102" fmla="*/ 266 w 347"/>
              <a:gd name="T103" fmla="*/ 41 h 440"/>
              <a:gd name="T104" fmla="*/ 266 w 347"/>
              <a:gd name="T105" fmla="*/ 100 h 440"/>
              <a:gd name="T106" fmla="*/ 266 w 347"/>
              <a:gd name="T107" fmla="*/ 233 h 440"/>
              <a:gd name="T108" fmla="*/ 281 w 347"/>
              <a:gd name="T109" fmla="*/ 233 h 440"/>
              <a:gd name="T110" fmla="*/ 281 w 347"/>
              <a:gd name="T111" fmla="*/ 108 h 440"/>
              <a:gd name="T112" fmla="*/ 332 w 347"/>
              <a:gd name="T113" fmla="*/ 108 h 440"/>
              <a:gd name="T114" fmla="*/ 332 w 347"/>
              <a:gd name="T11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7" h="440">
                <a:moveTo>
                  <a:pt x="340" y="93"/>
                </a:moveTo>
                <a:cubicBezTo>
                  <a:pt x="281" y="93"/>
                  <a:pt x="281" y="93"/>
                  <a:pt x="281" y="93"/>
                </a:cubicBezTo>
                <a:cubicBezTo>
                  <a:pt x="281" y="34"/>
                  <a:pt x="281" y="34"/>
                  <a:pt x="281" y="34"/>
                </a:cubicBezTo>
                <a:cubicBezTo>
                  <a:pt x="281" y="30"/>
                  <a:pt x="277" y="27"/>
                  <a:pt x="273" y="27"/>
                </a:cubicBezTo>
                <a:cubicBezTo>
                  <a:pt x="214" y="27"/>
                  <a:pt x="214" y="27"/>
                  <a:pt x="214" y="27"/>
                </a:cubicBezTo>
                <a:cubicBezTo>
                  <a:pt x="214" y="7"/>
                  <a:pt x="214" y="7"/>
                  <a:pt x="214" y="7"/>
                </a:cubicBezTo>
                <a:cubicBezTo>
                  <a:pt x="214" y="3"/>
                  <a:pt x="211" y="0"/>
                  <a:pt x="207" y="0"/>
                </a:cubicBezTo>
                <a:cubicBezTo>
                  <a:pt x="140" y="0"/>
                  <a:pt x="140" y="0"/>
                  <a:pt x="140" y="0"/>
                </a:cubicBezTo>
                <a:cubicBezTo>
                  <a:pt x="136" y="0"/>
                  <a:pt x="133" y="3"/>
                  <a:pt x="133" y="7"/>
                </a:cubicBezTo>
                <a:cubicBezTo>
                  <a:pt x="133" y="27"/>
                  <a:pt x="133" y="27"/>
                  <a:pt x="133" y="27"/>
                </a:cubicBezTo>
                <a:cubicBezTo>
                  <a:pt x="74" y="27"/>
                  <a:pt x="74" y="27"/>
                  <a:pt x="74" y="27"/>
                </a:cubicBezTo>
                <a:cubicBezTo>
                  <a:pt x="70" y="27"/>
                  <a:pt x="66" y="30"/>
                  <a:pt x="66" y="34"/>
                </a:cubicBezTo>
                <a:cubicBezTo>
                  <a:pt x="66" y="159"/>
                  <a:pt x="66" y="159"/>
                  <a:pt x="66" y="159"/>
                </a:cubicBezTo>
                <a:cubicBezTo>
                  <a:pt x="7" y="159"/>
                  <a:pt x="7" y="159"/>
                  <a:pt x="7" y="159"/>
                </a:cubicBezTo>
                <a:cubicBezTo>
                  <a:pt x="3" y="159"/>
                  <a:pt x="0" y="163"/>
                  <a:pt x="0" y="167"/>
                </a:cubicBezTo>
                <a:cubicBezTo>
                  <a:pt x="0" y="300"/>
                  <a:pt x="0" y="300"/>
                  <a:pt x="0" y="300"/>
                </a:cubicBezTo>
                <a:cubicBezTo>
                  <a:pt x="0" y="302"/>
                  <a:pt x="1" y="304"/>
                  <a:pt x="2" y="305"/>
                </a:cubicBezTo>
                <a:cubicBezTo>
                  <a:pt x="66" y="369"/>
                  <a:pt x="66" y="369"/>
                  <a:pt x="66" y="369"/>
                </a:cubicBezTo>
                <a:cubicBezTo>
                  <a:pt x="66" y="433"/>
                  <a:pt x="66" y="433"/>
                  <a:pt x="66" y="433"/>
                </a:cubicBezTo>
                <a:cubicBezTo>
                  <a:pt x="66" y="437"/>
                  <a:pt x="70" y="440"/>
                  <a:pt x="74" y="440"/>
                </a:cubicBezTo>
                <a:cubicBezTo>
                  <a:pt x="273" y="440"/>
                  <a:pt x="273" y="440"/>
                  <a:pt x="273" y="440"/>
                </a:cubicBezTo>
                <a:cubicBezTo>
                  <a:pt x="277" y="440"/>
                  <a:pt x="281" y="437"/>
                  <a:pt x="281" y="433"/>
                </a:cubicBezTo>
                <a:cubicBezTo>
                  <a:pt x="281" y="364"/>
                  <a:pt x="281" y="364"/>
                  <a:pt x="281" y="364"/>
                </a:cubicBezTo>
                <a:cubicBezTo>
                  <a:pt x="345" y="305"/>
                  <a:pt x="345" y="305"/>
                  <a:pt x="345" y="305"/>
                </a:cubicBezTo>
                <a:cubicBezTo>
                  <a:pt x="346" y="304"/>
                  <a:pt x="347" y="302"/>
                  <a:pt x="347" y="300"/>
                </a:cubicBezTo>
                <a:cubicBezTo>
                  <a:pt x="347" y="100"/>
                  <a:pt x="347" y="100"/>
                  <a:pt x="347" y="100"/>
                </a:cubicBezTo>
                <a:cubicBezTo>
                  <a:pt x="347" y="96"/>
                  <a:pt x="344" y="93"/>
                  <a:pt x="340" y="93"/>
                </a:cubicBezTo>
                <a:close/>
                <a:moveTo>
                  <a:pt x="332" y="296"/>
                </a:moveTo>
                <a:cubicBezTo>
                  <a:pt x="268" y="355"/>
                  <a:pt x="268" y="355"/>
                  <a:pt x="268" y="355"/>
                </a:cubicBezTo>
                <a:cubicBezTo>
                  <a:pt x="267" y="357"/>
                  <a:pt x="266" y="359"/>
                  <a:pt x="266" y="361"/>
                </a:cubicBezTo>
                <a:cubicBezTo>
                  <a:pt x="266" y="425"/>
                  <a:pt x="266" y="425"/>
                  <a:pt x="266" y="425"/>
                </a:cubicBezTo>
                <a:cubicBezTo>
                  <a:pt x="81" y="425"/>
                  <a:pt x="81" y="425"/>
                  <a:pt x="81" y="425"/>
                </a:cubicBezTo>
                <a:cubicBezTo>
                  <a:pt x="81" y="366"/>
                  <a:pt x="81" y="366"/>
                  <a:pt x="81" y="366"/>
                </a:cubicBezTo>
                <a:cubicBezTo>
                  <a:pt x="81" y="364"/>
                  <a:pt x="80" y="362"/>
                  <a:pt x="79" y="361"/>
                </a:cubicBezTo>
                <a:cubicBezTo>
                  <a:pt x="15" y="297"/>
                  <a:pt x="15" y="297"/>
                  <a:pt x="15" y="297"/>
                </a:cubicBezTo>
                <a:cubicBezTo>
                  <a:pt x="15" y="174"/>
                  <a:pt x="15" y="174"/>
                  <a:pt x="15" y="174"/>
                </a:cubicBezTo>
                <a:cubicBezTo>
                  <a:pt x="66" y="174"/>
                  <a:pt x="66" y="174"/>
                  <a:pt x="66" y="174"/>
                </a:cubicBezTo>
                <a:cubicBezTo>
                  <a:pt x="66" y="233"/>
                  <a:pt x="66" y="233"/>
                  <a:pt x="66" y="233"/>
                </a:cubicBezTo>
                <a:cubicBezTo>
                  <a:pt x="81" y="233"/>
                  <a:pt x="81" y="233"/>
                  <a:pt x="81" y="233"/>
                </a:cubicBezTo>
                <a:cubicBezTo>
                  <a:pt x="81" y="167"/>
                  <a:pt x="81" y="167"/>
                  <a:pt x="81" y="167"/>
                </a:cubicBezTo>
                <a:cubicBezTo>
                  <a:pt x="81" y="41"/>
                  <a:pt x="81" y="41"/>
                  <a:pt x="81" y="41"/>
                </a:cubicBezTo>
                <a:cubicBezTo>
                  <a:pt x="133" y="41"/>
                  <a:pt x="133" y="41"/>
                  <a:pt x="133" y="41"/>
                </a:cubicBezTo>
                <a:cubicBezTo>
                  <a:pt x="133" y="233"/>
                  <a:pt x="133" y="233"/>
                  <a:pt x="133" y="233"/>
                </a:cubicBezTo>
                <a:cubicBezTo>
                  <a:pt x="148" y="233"/>
                  <a:pt x="148" y="233"/>
                  <a:pt x="148" y="233"/>
                </a:cubicBezTo>
                <a:cubicBezTo>
                  <a:pt x="148" y="34"/>
                  <a:pt x="148" y="34"/>
                  <a:pt x="148" y="34"/>
                </a:cubicBezTo>
                <a:cubicBezTo>
                  <a:pt x="148" y="15"/>
                  <a:pt x="148" y="15"/>
                  <a:pt x="148" y="15"/>
                </a:cubicBezTo>
                <a:cubicBezTo>
                  <a:pt x="199" y="15"/>
                  <a:pt x="199" y="15"/>
                  <a:pt x="199" y="15"/>
                </a:cubicBezTo>
                <a:cubicBezTo>
                  <a:pt x="199" y="34"/>
                  <a:pt x="199" y="34"/>
                  <a:pt x="199" y="34"/>
                </a:cubicBezTo>
                <a:cubicBezTo>
                  <a:pt x="199" y="233"/>
                  <a:pt x="199" y="233"/>
                  <a:pt x="199" y="233"/>
                </a:cubicBezTo>
                <a:cubicBezTo>
                  <a:pt x="214" y="233"/>
                  <a:pt x="214" y="233"/>
                  <a:pt x="214" y="233"/>
                </a:cubicBezTo>
                <a:cubicBezTo>
                  <a:pt x="214" y="41"/>
                  <a:pt x="214" y="41"/>
                  <a:pt x="214" y="41"/>
                </a:cubicBezTo>
                <a:cubicBezTo>
                  <a:pt x="266" y="41"/>
                  <a:pt x="266" y="41"/>
                  <a:pt x="266" y="41"/>
                </a:cubicBezTo>
                <a:cubicBezTo>
                  <a:pt x="266" y="100"/>
                  <a:pt x="266" y="100"/>
                  <a:pt x="266" y="100"/>
                </a:cubicBezTo>
                <a:cubicBezTo>
                  <a:pt x="266" y="233"/>
                  <a:pt x="266" y="233"/>
                  <a:pt x="266" y="233"/>
                </a:cubicBezTo>
                <a:cubicBezTo>
                  <a:pt x="281" y="233"/>
                  <a:pt x="281" y="233"/>
                  <a:pt x="281" y="233"/>
                </a:cubicBezTo>
                <a:cubicBezTo>
                  <a:pt x="281" y="108"/>
                  <a:pt x="281" y="108"/>
                  <a:pt x="281" y="108"/>
                </a:cubicBezTo>
                <a:cubicBezTo>
                  <a:pt x="332" y="108"/>
                  <a:pt x="332" y="108"/>
                  <a:pt x="332" y="108"/>
                </a:cubicBezTo>
                <a:lnTo>
                  <a:pt x="332" y="296"/>
                </a:lnTo>
                <a:close/>
              </a:path>
            </a:pathLst>
          </a:custGeom>
          <a:solidFill>
            <a:schemeClr val="bg1">
              <a:lumMod val="50000"/>
            </a:schemeClr>
          </a:solidFill>
          <a:ln>
            <a:noFill/>
          </a:ln>
        </p:spPr>
        <p:txBody>
          <a:bodyPr vert="horz" wrap="square" lIns="68571" tIns="34286" rIns="68571" bIns="34286" numCol="1" anchor="t" anchorCtr="0" compatLnSpc="1"/>
          <a:lstStyle/>
          <a:p>
            <a:pPr defTabSz="685800"/>
            <a:endParaRPr lang="en-US" sz="1400">
              <a:solidFill>
                <a:srgbClr val="FFFFFF"/>
              </a:solidFill>
              <a:latin typeface="Segoe UI" panose="020B0502040204020203"/>
            </a:endParaRPr>
          </a:p>
        </p:txBody>
      </p:sp>
      <p:sp>
        <p:nvSpPr>
          <p:cNvPr id="4" name="矩形 3"/>
          <p:cNvSpPr/>
          <p:nvPr/>
        </p:nvSpPr>
        <p:spPr>
          <a:xfrm>
            <a:off x="7768855" y="2612066"/>
            <a:ext cx="4120400" cy="583565"/>
          </a:xfrm>
          <a:prstGeom prst="rect">
            <a:avLst/>
          </a:prstGeom>
        </p:spPr>
        <p:txBody>
          <a:bodyPr wrap="square">
            <a:spAutoFit/>
          </a:bodyPr>
          <a:lstStyle/>
          <a:p>
            <a:r>
              <a:rPr lang="zh-CN" altLang="en-US" sz="1600" dirty="0"/>
              <a:t>个人主页内容丰富，可以自定义内容，包含一定程度上的社交功能</a:t>
            </a:r>
            <a:endParaRPr lang="zh-CN" altLang="en-US" sz="1600" dirty="0"/>
          </a:p>
        </p:txBody>
      </p:sp>
      <p:sp>
        <p:nvSpPr>
          <p:cNvPr id="57" name="矩形 56"/>
          <p:cNvSpPr/>
          <p:nvPr/>
        </p:nvSpPr>
        <p:spPr>
          <a:xfrm>
            <a:off x="7768855" y="3970176"/>
            <a:ext cx="4120400" cy="583565"/>
          </a:xfrm>
          <a:prstGeom prst="rect">
            <a:avLst/>
          </a:prstGeom>
        </p:spPr>
        <p:txBody>
          <a:bodyPr wrap="square">
            <a:spAutoFit/>
          </a:bodyPr>
          <a:lstStyle/>
          <a:p>
            <a:r>
              <a:rPr lang="zh-CN" altLang="en-US" sz="1600" dirty="0"/>
              <a:t>信息冗杂程度较高，重名、命名格式不同等问题显著</a:t>
            </a:r>
            <a:endParaRPr lang="zh-CN" altLang="en-US" sz="1600" dirty="0"/>
          </a:p>
        </p:txBody>
      </p:sp>
      <p:sp>
        <p:nvSpPr>
          <p:cNvPr id="60" name="矩形 59"/>
          <p:cNvSpPr/>
          <p:nvPr/>
        </p:nvSpPr>
        <p:spPr>
          <a:xfrm>
            <a:off x="7768855" y="5405035"/>
            <a:ext cx="4120400" cy="583565"/>
          </a:xfrm>
          <a:prstGeom prst="rect">
            <a:avLst/>
          </a:prstGeom>
        </p:spPr>
        <p:txBody>
          <a:bodyPr wrap="square">
            <a:spAutoFit/>
          </a:bodyPr>
          <a:lstStyle/>
          <a:p>
            <a:r>
              <a:rPr lang="zh-CN" altLang="en-US" sz="1600" dirty="0"/>
              <a:t>文献数据库十分有限，容易出现无法搜索到目标数据的现象</a:t>
            </a:r>
            <a:endParaRPr lang="zh-CN" altLang="en-US" sz="1600" dirty="0"/>
          </a:p>
        </p:txBody>
      </p:sp>
      <p:sp>
        <p:nvSpPr>
          <p:cNvPr id="2" name="文本框 1"/>
          <p:cNvSpPr txBox="1"/>
          <p:nvPr/>
        </p:nvSpPr>
        <p:spPr>
          <a:xfrm>
            <a:off x="135255" y="322580"/>
            <a:ext cx="1706880" cy="275590"/>
          </a:xfrm>
          <a:prstGeom prst="rect">
            <a:avLst/>
          </a:prstGeom>
          <a:noFill/>
        </p:spPr>
        <p:txBody>
          <a:bodyPr wrap="none" rtlCol="0">
            <a:spAutoFit/>
          </a:bodyPr>
          <a:p>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爆肝工程师的软工大组</a:t>
            </a:r>
            <a:endParaRPr lang="zh-CN" altLang="en-US" sz="1200" dirty="0" smtClean="0">
              <a:solidFill>
                <a:srgbClr val="3563A8"/>
              </a:solidFill>
              <a:latin typeface="+mj-lt"/>
              <a:ea typeface="Arial Unicode MS" panose="020B0604020202020204" pitchFamily="34" charset="-122"/>
              <a:cs typeface="Arial Unicode MS" panose="020B0604020202020204" pitchFamily="34" charset="-122"/>
            </a:endParaRPr>
          </a:p>
        </p:txBody>
      </p:sp>
      <p:pic>
        <p:nvPicPr>
          <p:cNvPr id="3" name="图片 2"/>
          <p:cNvPicPr>
            <a:picLocks noChangeAspect="1"/>
          </p:cNvPicPr>
          <p:nvPr/>
        </p:nvPicPr>
        <p:blipFill>
          <a:blip r:embed="rId1"/>
          <a:stretch>
            <a:fillRect/>
          </a:stretch>
        </p:blipFill>
        <p:spPr>
          <a:xfrm>
            <a:off x="888365" y="2035175"/>
            <a:ext cx="5187315" cy="4629785"/>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806798" y="2215753"/>
            <a:ext cx="2990422" cy="4227719"/>
            <a:chOff x="3836179" y="1605097"/>
            <a:chExt cx="2427515" cy="3431907"/>
          </a:xfrm>
          <a:noFill/>
        </p:grpSpPr>
        <p:sp>
          <p:nvSpPr>
            <p:cNvPr id="100" name="圆角矩形 99"/>
            <p:cNvSpPr/>
            <p:nvPr/>
          </p:nvSpPr>
          <p:spPr>
            <a:xfrm>
              <a:off x="3836179" y="1605097"/>
              <a:ext cx="2427515" cy="3431907"/>
            </a:xfrm>
            <a:prstGeom prst="roundRect">
              <a:avLst>
                <a:gd name="adj" fmla="val 7292"/>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3977694" y="1899011"/>
              <a:ext cx="2144486" cy="2861352"/>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017373" y="1735722"/>
              <a:ext cx="65315" cy="65315"/>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3" name="组合 102"/>
            <p:cNvGrpSpPr/>
            <p:nvPr/>
          </p:nvGrpSpPr>
          <p:grpSpPr>
            <a:xfrm>
              <a:off x="4971745" y="4822650"/>
              <a:ext cx="180000" cy="180000"/>
              <a:chOff x="8084634" y="869795"/>
              <a:chExt cx="1089631" cy="1089631"/>
            </a:xfrm>
            <a:grpFill/>
          </p:grpSpPr>
          <p:sp>
            <p:nvSpPr>
              <p:cNvPr id="105" name="椭圆 104"/>
              <p:cNvSpPr/>
              <p:nvPr/>
            </p:nvSpPr>
            <p:spPr>
              <a:xfrm>
                <a:off x="8084634" y="869795"/>
                <a:ext cx="1089631" cy="1089631"/>
              </a:xfrm>
              <a:prstGeom prst="ellipse">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a:off x="8389413" y="1174574"/>
                <a:ext cx="480072" cy="480072"/>
              </a:xfrm>
              <a:prstGeom prst="roundRect">
                <a:avLst/>
              </a:prstGeom>
              <a:grp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0" name="矩形 69"/>
          <p:cNvSpPr/>
          <p:nvPr/>
        </p:nvSpPr>
        <p:spPr>
          <a:xfrm>
            <a:off x="4754088" y="198733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3245828" y="1390390"/>
            <a:ext cx="5638802" cy="583565"/>
          </a:xfrm>
          <a:prstGeom prst="rect">
            <a:avLst/>
          </a:prstGeom>
        </p:spPr>
        <p:txBody>
          <a:bodyPr wrap="square">
            <a:spAutoFit/>
          </a:bodyPr>
          <a:lstStyle/>
          <a:p>
            <a:pPr algn="ctr"/>
            <a:r>
              <a:rPr lang="zh-CN" altLang="en-US" sz="1600" dirty="0">
                <a:solidFill>
                  <a:schemeClr val="tx1">
                    <a:lumMod val="75000"/>
                    <a:lumOff val="25000"/>
                  </a:schemeClr>
                </a:solidFill>
                <a:cs typeface="+mn-ea"/>
                <a:sym typeface="+mn-lt"/>
              </a:rPr>
              <a:t>问卷调查可以系统地收集普通用户的意见</a:t>
            </a:r>
            <a:endParaRPr lang="zh-CN" altLang="en-US" sz="1600" dirty="0">
              <a:solidFill>
                <a:schemeClr val="tx1">
                  <a:lumMod val="75000"/>
                  <a:lumOff val="25000"/>
                </a:schemeClr>
              </a:solidFill>
              <a:cs typeface="+mn-ea"/>
              <a:sym typeface="+mn-lt"/>
            </a:endParaRPr>
          </a:p>
          <a:p>
            <a:pPr algn="ctr"/>
            <a:r>
              <a:rPr lang="zh-CN" altLang="en-US" sz="1600" dirty="0">
                <a:solidFill>
                  <a:schemeClr val="tx1">
                    <a:lumMod val="75000"/>
                    <a:lumOff val="25000"/>
                  </a:schemeClr>
                </a:solidFill>
                <a:cs typeface="+mn-ea"/>
                <a:sym typeface="+mn-lt"/>
              </a:rPr>
              <a:t>用户的态度一定程度上反映了需求</a:t>
            </a:r>
            <a:endParaRPr lang="zh-CN" altLang="en-US" sz="1600" dirty="0">
              <a:solidFill>
                <a:schemeClr val="tx1">
                  <a:lumMod val="75000"/>
                  <a:lumOff val="25000"/>
                </a:schemeClr>
              </a:solidFill>
              <a:cs typeface="+mn-ea"/>
              <a:sym typeface="+mn-lt"/>
            </a:endParaRPr>
          </a:p>
        </p:txBody>
      </p:sp>
      <p:sp>
        <p:nvSpPr>
          <p:cNvPr id="62" name="Freeform 12"/>
          <p:cNvSpPr>
            <a:spLocks noEditPoints="1"/>
          </p:cNvSpPr>
          <p:nvPr/>
        </p:nvSpPr>
        <p:spPr bwMode="auto">
          <a:xfrm>
            <a:off x="1583508" y="4113350"/>
            <a:ext cx="424880" cy="422435"/>
          </a:xfrm>
          <a:custGeom>
            <a:avLst/>
            <a:gdLst>
              <a:gd name="T0" fmla="*/ 153 w 368"/>
              <a:gd name="T1" fmla="*/ 0 h 366"/>
              <a:gd name="T2" fmla="*/ 0 w 368"/>
              <a:gd name="T3" fmla="*/ 182 h 366"/>
              <a:gd name="T4" fmla="*/ 43 w 368"/>
              <a:gd name="T5" fmla="*/ 300 h 366"/>
              <a:gd name="T6" fmla="*/ 153 w 368"/>
              <a:gd name="T7" fmla="*/ 117 h 366"/>
              <a:gd name="T8" fmla="*/ 153 w 368"/>
              <a:gd name="T9" fmla="*/ 0 h 366"/>
              <a:gd name="T10" fmla="*/ 184 w 368"/>
              <a:gd name="T11" fmla="*/ 228 h 366"/>
              <a:gd name="T12" fmla="*/ 95 w 368"/>
              <a:gd name="T13" fmla="*/ 343 h 366"/>
              <a:gd name="T14" fmla="*/ 184 w 368"/>
              <a:gd name="T15" fmla="*/ 366 h 366"/>
              <a:gd name="T16" fmla="*/ 272 w 368"/>
              <a:gd name="T17" fmla="*/ 343 h 366"/>
              <a:gd name="T18" fmla="*/ 184 w 368"/>
              <a:gd name="T19" fmla="*/ 228 h 366"/>
              <a:gd name="T20" fmla="*/ 214 w 368"/>
              <a:gd name="T21" fmla="*/ 116 h 366"/>
              <a:gd name="T22" fmla="*/ 324 w 368"/>
              <a:gd name="T23" fmla="*/ 300 h 366"/>
              <a:gd name="T24" fmla="*/ 368 w 368"/>
              <a:gd name="T25" fmla="*/ 182 h 366"/>
              <a:gd name="T26" fmla="*/ 214 w 368"/>
              <a:gd name="T27" fmla="*/ 0 h 366"/>
              <a:gd name="T28" fmla="*/ 214 w 368"/>
              <a:gd name="T29" fmla="*/ 11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8" h="366">
                <a:moveTo>
                  <a:pt x="153" y="0"/>
                </a:moveTo>
                <a:cubicBezTo>
                  <a:pt x="66" y="15"/>
                  <a:pt x="0" y="90"/>
                  <a:pt x="0" y="182"/>
                </a:cubicBezTo>
                <a:cubicBezTo>
                  <a:pt x="0" y="227"/>
                  <a:pt x="16" y="268"/>
                  <a:pt x="43" y="300"/>
                </a:cubicBezTo>
                <a:cubicBezTo>
                  <a:pt x="108" y="269"/>
                  <a:pt x="153" y="199"/>
                  <a:pt x="153" y="117"/>
                </a:cubicBezTo>
                <a:lnTo>
                  <a:pt x="153" y="0"/>
                </a:lnTo>
                <a:close/>
                <a:moveTo>
                  <a:pt x="184" y="228"/>
                </a:moveTo>
                <a:cubicBezTo>
                  <a:pt x="172" y="276"/>
                  <a:pt x="138" y="316"/>
                  <a:pt x="95" y="343"/>
                </a:cubicBezTo>
                <a:cubicBezTo>
                  <a:pt x="122" y="357"/>
                  <a:pt x="152" y="366"/>
                  <a:pt x="184" y="366"/>
                </a:cubicBezTo>
                <a:cubicBezTo>
                  <a:pt x="216" y="366"/>
                  <a:pt x="246" y="357"/>
                  <a:pt x="272" y="343"/>
                </a:cubicBezTo>
                <a:cubicBezTo>
                  <a:pt x="229" y="316"/>
                  <a:pt x="195" y="276"/>
                  <a:pt x="184" y="228"/>
                </a:cubicBezTo>
                <a:close/>
                <a:moveTo>
                  <a:pt x="214" y="116"/>
                </a:moveTo>
                <a:cubicBezTo>
                  <a:pt x="214" y="198"/>
                  <a:pt x="260" y="269"/>
                  <a:pt x="324" y="300"/>
                </a:cubicBezTo>
                <a:cubicBezTo>
                  <a:pt x="351" y="268"/>
                  <a:pt x="368" y="227"/>
                  <a:pt x="368" y="182"/>
                </a:cubicBezTo>
                <a:cubicBezTo>
                  <a:pt x="368" y="90"/>
                  <a:pt x="301" y="15"/>
                  <a:pt x="214" y="0"/>
                </a:cubicBezTo>
                <a:lnTo>
                  <a:pt x="214" y="116"/>
                </a:ln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sp>
        <p:nvSpPr>
          <p:cNvPr id="63" name="Freeform 18"/>
          <p:cNvSpPr>
            <a:spLocks noEditPoints="1"/>
          </p:cNvSpPr>
          <p:nvPr/>
        </p:nvSpPr>
        <p:spPr bwMode="auto">
          <a:xfrm rot="20226534">
            <a:off x="1148815" y="5509106"/>
            <a:ext cx="373645" cy="389535"/>
          </a:xfrm>
          <a:custGeom>
            <a:avLst/>
            <a:gdLst>
              <a:gd name="T0" fmla="*/ 357 w 368"/>
              <a:gd name="T1" fmla="*/ 233 h 384"/>
              <a:gd name="T2" fmla="*/ 361 w 368"/>
              <a:gd name="T3" fmla="*/ 194 h 384"/>
              <a:gd name="T4" fmla="*/ 186 w 368"/>
              <a:gd name="T5" fmla="*/ 13 h 384"/>
              <a:gd name="T6" fmla="*/ 156 w 368"/>
              <a:gd name="T7" fmla="*/ 16 h 384"/>
              <a:gd name="T8" fmla="*/ 102 w 368"/>
              <a:gd name="T9" fmla="*/ 0 h 384"/>
              <a:gd name="T10" fmla="*/ 0 w 368"/>
              <a:gd name="T11" fmla="*/ 105 h 384"/>
              <a:gd name="T12" fmla="*/ 14 w 368"/>
              <a:gd name="T13" fmla="*/ 158 h 384"/>
              <a:gd name="T14" fmla="*/ 10 w 368"/>
              <a:gd name="T15" fmla="*/ 194 h 384"/>
              <a:gd name="T16" fmla="*/ 186 w 368"/>
              <a:gd name="T17" fmla="*/ 375 h 384"/>
              <a:gd name="T18" fmla="*/ 218 w 368"/>
              <a:gd name="T19" fmla="*/ 371 h 384"/>
              <a:gd name="T20" fmla="*/ 266 w 368"/>
              <a:gd name="T21" fmla="*/ 384 h 384"/>
              <a:gd name="T22" fmla="*/ 368 w 368"/>
              <a:gd name="T23" fmla="*/ 279 h 384"/>
              <a:gd name="T24" fmla="*/ 357 w 368"/>
              <a:gd name="T25" fmla="*/ 233 h 384"/>
              <a:gd name="T26" fmla="*/ 276 w 368"/>
              <a:gd name="T27" fmla="*/ 280 h 384"/>
              <a:gd name="T28" fmla="*/ 240 w 368"/>
              <a:gd name="T29" fmla="*/ 308 h 384"/>
              <a:gd name="T30" fmla="*/ 185 w 368"/>
              <a:gd name="T31" fmla="*/ 318 h 384"/>
              <a:gd name="T32" fmla="*/ 122 w 368"/>
              <a:gd name="T33" fmla="*/ 304 h 384"/>
              <a:gd name="T34" fmla="*/ 93 w 368"/>
              <a:gd name="T35" fmla="*/ 278 h 384"/>
              <a:gd name="T36" fmla="*/ 82 w 368"/>
              <a:gd name="T37" fmla="*/ 245 h 384"/>
              <a:gd name="T38" fmla="*/ 90 w 368"/>
              <a:gd name="T39" fmla="*/ 228 h 384"/>
              <a:gd name="T40" fmla="*/ 108 w 368"/>
              <a:gd name="T41" fmla="*/ 221 h 384"/>
              <a:gd name="T42" fmla="*/ 123 w 368"/>
              <a:gd name="T43" fmla="*/ 227 h 384"/>
              <a:gd name="T44" fmla="*/ 134 w 368"/>
              <a:gd name="T45" fmla="*/ 242 h 384"/>
              <a:gd name="T46" fmla="*/ 144 w 368"/>
              <a:gd name="T47" fmla="*/ 261 h 384"/>
              <a:gd name="T48" fmla="*/ 158 w 368"/>
              <a:gd name="T49" fmla="*/ 272 h 384"/>
              <a:gd name="T50" fmla="*/ 184 w 368"/>
              <a:gd name="T51" fmla="*/ 277 h 384"/>
              <a:gd name="T52" fmla="*/ 219 w 368"/>
              <a:gd name="T53" fmla="*/ 268 h 384"/>
              <a:gd name="T54" fmla="*/ 232 w 368"/>
              <a:gd name="T55" fmla="*/ 245 h 384"/>
              <a:gd name="T56" fmla="*/ 225 w 368"/>
              <a:gd name="T57" fmla="*/ 228 h 384"/>
              <a:gd name="T58" fmla="*/ 207 w 368"/>
              <a:gd name="T59" fmla="*/ 217 h 384"/>
              <a:gd name="T60" fmla="*/ 175 w 368"/>
              <a:gd name="T61" fmla="*/ 209 h 384"/>
              <a:gd name="T62" fmla="*/ 129 w 368"/>
              <a:gd name="T63" fmla="*/ 195 h 384"/>
              <a:gd name="T64" fmla="*/ 98 w 368"/>
              <a:gd name="T65" fmla="*/ 172 h 384"/>
              <a:gd name="T66" fmla="*/ 87 w 368"/>
              <a:gd name="T67" fmla="*/ 136 h 384"/>
              <a:gd name="T68" fmla="*/ 99 w 368"/>
              <a:gd name="T69" fmla="*/ 100 h 384"/>
              <a:gd name="T70" fmla="*/ 133 w 368"/>
              <a:gd name="T71" fmla="*/ 75 h 384"/>
              <a:gd name="T72" fmla="*/ 185 w 368"/>
              <a:gd name="T73" fmla="*/ 67 h 384"/>
              <a:gd name="T74" fmla="*/ 226 w 368"/>
              <a:gd name="T75" fmla="*/ 72 h 384"/>
              <a:gd name="T76" fmla="*/ 254 w 368"/>
              <a:gd name="T77" fmla="*/ 87 h 384"/>
              <a:gd name="T78" fmla="*/ 272 w 368"/>
              <a:gd name="T79" fmla="*/ 107 h 384"/>
              <a:gd name="T80" fmla="*/ 277 w 368"/>
              <a:gd name="T81" fmla="*/ 128 h 384"/>
              <a:gd name="T82" fmla="*/ 270 w 368"/>
              <a:gd name="T83" fmla="*/ 145 h 384"/>
              <a:gd name="T84" fmla="*/ 252 w 368"/>
              <a:gd name="T85" fmla="*/ 153 h 384"/>
              <a:gd name="T86" fmla="*/ 237 w 368"/>
              <a:gd name="T87" fmla="*/ 148 h 384"/>
              <a:gd name="T88" fmla="*/ 226 w 368"/>
              <a:gd name="T89" fmla="*/ 134 h 384"/>
              <a:gd name="T90" fmla="*/ 210 w 368"/>
              <a:gd name="T91" fmla="*/ 114 h 384"/>
              <a:gd name="T92" fmla="*/ 181 w 368"/>
              <a:gd name="T93" fmla="*/ 107 h 384"/>
              <a:gd name="T94" fmla="*/ 151 w 368"/>
              <a:gd name="T95" fmla="*/ 114 h 384"/>
              <a:gd name="T96" fmla="*/ 140 w 368"/>
              <a:gd name="T97" fmla="*/ 132 h 384"/>
              <a:gd name="T98" fmla="*/ 143 w 368"/>
              <a:gd name="T99" fmla="*/ 142 h 384"/>
              <a:gd name="T100" fmla="*/ 154 w 368"/>
              <a:gd name="T101" fmla="*/ 150 h 384"/>
              <a:gd name="T102" fmla="*/ 168 w 368"/>
              <a:gd name="T103" fmla="*/ 156 h 384"/>
              <a:gd name="T104" fmla="*/ 192 w 368"/>
              <a:gd name="T105" fmla="*/ 162 h 384"/>
              <a:gd name="T106" fmla="*/ 231 w 368"/>
              <a:gd name="T107" fmla="*/ 173 h 384"/>
              <a:gd name="T108" fmla="*/ 261 w 368"/>
              <a:gd name="T109" fmla="*/ 187 h 384"/>
              <a:gd name="T110" fmla="*/ 281 w 368"/>
              <a:gd name="T111" fmla="*/ 208 h 384"/>
              <a:gd name="T112" fmla="*/ 288 w 368"/>
              <a:gd name="T113" fmla="*/ 240 h 384"/>
              <a:gd name="T114" fmla="*/ 276 w 368"/>
              <a:gd name="T115" fmla="*/ 28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8" h="384">
                <a:moveTo>
                  <a:pt x="357" y="233"/>
                </a:moveTo>
                <a:cubicBezTo>
                  <a:pt x="360" y="220"/>
                  <a:pt x="361" y="207"/>
                  <a:pt x="361" y="194"/>
                </a:cubicBezTo>
                <a:cubicBezTo>
                  <a:pt x="361" y="94"/>
                  <a:pt x="283" y="13"/>
                  <a:pt x="186" y="13"/>
                </a:cubicBezTo>
                <a:cubicBezTo>
                  <a:pt x="175" y="13"/>
                  <a:pt x="165" y="14"/>
                  <a:pt x="156" y="16"/>
                </a:cubicBezTo>
                <a:cubicBezTo>
                  <a:pt x="140" y="6"/>
                  <a:pt x="121" y="0"/>
                  <a:pt x="102" y="0"/>
                </a:cubicBezTo>
                <a:cubicBezTo>
                  <a:pt x="45" y="0"/>
                  <a:pt x="0" y="47"/>
                  <a:pt x="0" y="105"/>
                </a:cubicBezTo>
                <a:cubicBezTo>
                  <a:pt x="0" y="124"/>
                  <a:pt x="5" y="142"/>
                  <a:pt x="14" y="158"/>
                </a:cubicBezTo>
                <a:cubicBezTo>
                  <a:pt x="11" y="169"/>
                  <a:pt x="10" y="181"/>
                  <a:pt x="10" y="194"/>
                </a:cubicBezTo>
                <a:cubicBezTo>
                  <a:pt x="10" y="294"/>
                  <a:pt x="89" y="375"/>
                  <a:pt x="186" y="375"/>
                </a:cubicBezTo>
                <a:cubicBezTo>
                  <a:pt x="197" y="375"/>
                  <a:pt x="207" y="373"/>
                  <a:pt x="218" y="371"/>
                </a:cubicBezTo>
                <a:cubicBezTo>
                  <a:pt x="232" y="379"/>
                  <a:pt x="249" y="384"/>
                  <a:pt x="266" y="384"/>
                </a:cubicBezTo>
                <a:cubicBezTo>
                  <a:pt x="322" y="384"/>
                  <a:pt x="368" y="337"/>
                  <a:pt x="368" y="279"/>
                </a:cubicBezTo>
                <a:cubicBezTo>
                  <a:pt x="368" y="262"/>
                  <a:pt x="364" y="247"/>
                  <a:pt x="357" y="233"/>
                </a:cubicBezTo>
                <a:close/>
                <a:moveTo>
                  <a:pt x="276" y="280"/>
                </a:moveTo>
                <a:cubicBezTo>
                  <a:pt x="268" y="292"/>
                  <a:pt x="256" y="301"/>
                  <a:pt x="240" y="308"/>
                </a:cubicBezTo>
                <a:cubicBezTo>
                  <a:pt x="225" y="315"/>
                  <a:pt x="206" y="318"/>
                  <a:pt x="185" y="318"/>
                </a:cubicBezTo>
                <a:cubicBezTo>
                  <a:pt x="160" y="318"/>
                  <a:pt x="139" y="313"/>
                  <a:pt x="122" y="304"/>
                </a:cubicBezTo>
                <a:cubicBezTo>
                  <a:pt x="111" y="298"/>
                  <a:pt x="101" y="289"/>
                  <a:pt x="93" y="278"/>
                </a:cubicBezTo>
                <a:cubicBezTo>
                  <a:pt x="86" y="267"/>
                  <a:pt x="82" y="256"/>
                  <a:pt x="82" y="245"/>
                </a:cubicBezTo>
                <a:cubicBezTo>
                  <a:pt x="82" y="239"/>
                  <a:pt x="85" y="233"/>
                  <a:pt x="90" y="228"/>
                </a:cubicBezTo>
                <a:cubicBezTo>
                  <a:pt x="94" y="224"/>
                  <a:pt x="101" y="221"/>
                  <a:pt x="108" y="221"/>
                </a:cubicBezTo>
                <a:cubicBezTo>
                  <a:pt x="114" y="221"/>
                  <a:pt x="119" y="223"/>
                  <a:pt x="123" y="227"/>
                </a:cubicBezTo>
                <a:cubicBezTo>
                  <a:pt x="127" y="230"/>
                  <a:pt x="131" y="236"/>
                  <a:pt x="134" y="242"/>
                </a:cubicBezTo>
                <a:cubicBezTo>
                  <a:pt x="137" y="250"/>
                  <a:pt x="140" y="256"/>
                  <a:pt x="144" y="261"/>
                </a:cubicBezTo>
                <a:cubicBezTo>
                  <a:pt x="147" y="265"/>
                  <a:pt x="152" y="269"/>
                  <a:pt x="158" y="272"/>
                </a:cubicBezTo>
                <a:cubicBezTo>
                  <a:pt x="165" y="276"/>
                  <a:pt x="173" y="277"/>
                  <a:pt x="184" y="277"/>
                </a:cubicBezTo>
                <a:cubicBezTo>
                  <a:pt x="198" y="277"/>
                  <a:pt x="210" y="274"/>
                  <a:pt x="219" y="268"/>
                </a:cubicBezTo>
                <a:cubicBezTo>
                  <a:pt x="228" y="261"/>
                  <a:pt x="232" y="254"/>
                  <a:pt x="232" y="245"/>
                </a:cubicBezTo>
                <a:cubicBezTo>
                  <a:pt x="232" y="238"/>
                  <a:pt x="230" y="232"/>
                  <a:pt x="225" y="228"/>
                </a:cubicBezTo>
                <a:cubicBezTo>
                  <a:pt x="221" y="223"/>
                  <a:pt x="214" y="220"/>
                  <a:pt x="207" y="217"/>
                </a:cubicBezTo>
                <a:cubicBezTo>
                  <a:pt x="199" y="215"/>
                  <a:pt x="188" y="212"/>
                  <a:pt x="175" y="209"/>
                </a:cubicBezTo>
                <a:cubicBezTo>
                  <a:pt x="156" y="205"/>
                  <a:pt x="141" y="200"/>
                  <a:pt x="129" y="195"/>
                </a:cubicBezTo>
                <a:cubicBezTo>
                  <a:pt x="116" y="189"/>
                  <a:pt x="106" y="182"/>
                  <a:pt x="98" y="172"/>
                </a:cubicBezTo>
                <a:cubicBezTo>
                  <a:pt x="91" y="163"/>
                  <a:pt x="87" y="150"/>
                  <a:pt x="87" y="136"/>
                </a:cubicBezTo>
                <a:cubicBezTo>
                  <a:pt x="87" y="122"/>
                  <a:pt x="91" y="110"/>
                  <a:pt x="99" y="100"/>
                </a:cubicBezTo>
                <a:cubicBezTo>
                  <a:pt x="107" y="89"/>
                  <a:pt x="118" y="81"/>
                  <a:pt x="133" y="75"/>
                </a:cubicBezTo>
                <a:cubicBezTo>
                  <a:pt x="148" y="70"/>
                  <a:pt x="165" y="67"/>
                  <a:pt x="185" y="67"/>
                </a:cubicBezTo>
                <a:cubicBezTo>
                  <a:pt x="200" y="67"/>
                  <a:pt x="214" y="69"/>
                  <a:pt x="226" y="72"/>
                </a:cubicBezTo>
                <a:cubicBezTo>
                  <a:pt x="237" y="76"/>
                  <a:pt x="247" y="81"/>
                  <a:pt x="254" y="87"/>
                </a:cubicBezTo>
                <a:cubicBezTo>
                  <a:pt x="262" y="93"/>
                  <a:pt x="268" y="100"/>
                  <a:pt x="272" y="107"/>
                </a:cubicBezTo>
                <a:cubicBezTo>
                  <a:pt x="275" y="114"/>
                  <a:pt x="277" y="121"/>
                  <a:pt x="277" y="128"/>
                </a:cubicBezTo>
                <a:cubicBezTo>
                  <a:pt x="277" y="134"/>
                  <a:pt x="275" y="140"/>
                  <a:pt x="270" y="145"/>
                </a:cubicBezTo>
                <a:cubicBezTo>
                  <a:pt x="265" y="150"/>
                  <a:pt x="259" y="153"/>
                  <a:pt x="252" y="153"/>
                </a:cubicBezTo>
                <a:cubicBezTo>
                  <a:pt x="245" y="153"/>
                  <a:pt x="240" y="151"/>
                  <a:pt x="237" y="148"/>
                </a:cubicBezTo>
                <a:cubicBezTo>
                  <a:pt x="233" y="145"/>
                  <a:pt x="230" y="140"/>
                  <a:pt x="226" y="134"/>
                </a:cubicBezTo>
                <a:cubicBezTo>
                  <a:pt x="222" y="125"/>
                  <a:pt x="217" y="118"/>
                  <a:pt x="210" y="114"/>
                </a:cubicBezTo>
                <a:cubicBezTo>
                  <a:pt x="205" y="109"/>
                  <a:pt x="195" y="107"/>
                  <a:pt x="181" y="107"/>
                </a:cubicBezTo>
                <a:cubicBezTo>
                  <a:pt x="169" y="107"/>
                  <a:pt x="158" y="109"/>
                  <a:pt x="151" y="114"/>
                </a:cubicBezTo>
                <a:cubicBezTo>
                  <a:pt x="143" y="119"/>
                  <a:pt x="140" y="125"/>
                  <a:pt x="140" y="132"/>
                </a:cubicBezTo>
                <a:cubicBezTo>
                  <a:pt x="140" y="136"/>
                  <a:pt x="141" y="139"/>
                  <a:pt x="143" y="142"/>
                </a:cubicBezTo>
                <a:cubicBezTo>
                  <a:pt x="146" y="145"/>
                  <a:pt x="149" y="148"/>
                  <a:pt x="154" y="150"/>
                </a:cubicBezTo>
                <a:cubicBezTo>
                  <a:pt x="158" y="153"/>
                  <a:pt x="163" y="155"/>
                  <a:pt x="168" y="156"/>
                </a:cubicBezTo>
                <a:cubicBezTo>
                  <a:pt x="173" y="157"/>
                  <a:pt x="181" y="159"/>
                  <a:pt x="192" y="162"/>
                </a:cubicBezTo>
                <a:cubicBezTo>
                  <a:pt x="206" y="165"/>
                  <a:pt x="220" y="169"/>
                  <a:pt x="231" y="173"/>
                </a:cubicBezTo>
                <a:cubicBezTo>
                  <a:pt x="243" y="176"/>
                  <a:pt x="253" y="181"/>
                  <a:pt x="261" y="187"/>
                </a:cubicBezTo>
                <a:cubicBezTo>
                  <a:pt x="269" y="192"/>
                  <a:pt x="276" y="199"/>
                  <a:pt x="281" y="208"/>
                </a:cubicBezTo>
                <a:cubicBezTo>
                  <a:pt x="286" y="217"/>
                  <a:pt x="288" y="227"/>
                  <a:pt x="288" y="240"/>
                </a:cubicBezTo>
                <a:cubicBezTo>
                  <a:pt x="288" y="255"/>
                  <a:pt x="284" y="268"/>
                  <a:pt x="276" y="280"/>
                </a:cubicBez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sp>
        <p:nvSpPr>
          <p:cNvPr id="64" name="Freeform 27"/>
          <p:cNvSpPr/>
          <p:nvPr/>
        </p:nvSpPr>
        <p:spPr bwMode="auto">
          <a:xfrm rot="20593447">
            <a:off x="3178857" y="2685606"/>
            <a:ext cx="629776" cy="51164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sp>
        <p:nvSpPr>
          <p:cNvPr id="69" name="Freeform 11"/>
          <p:cNvSpPr>
            <a:spLocks noEditPoints="1"/>
          </p:cNvSpPr>
          <p:nvPr/>
        </p:nvSpPr>
        <p:spPr bwMode="auto">
          <a:xfrm>
            <a:off x="1716507" y="3439927"/>
            <a:ext cx="545387" cy="534479"/>
          </a:xfrm>
          <a:custGeom>
            <a:avLst/>
            <a:gdLst>
              <a:gd name="T0" fmla="*/ 349 w 402"/>
              <a:gd name="T1" fmla="*/ 245 h 394"/>
              <a:gd name="T2" fmla="*/ 303 w 402"/>
              <a:gd name="T3" fmla="*/ 251 h 394"/>
              <a:gd name="T4" fmla="*/ 88 w 402"/>
              <a:gd name="T5" fmla="*/ 323 h 394"/>
              <a:gd name="T6" fmla="*/ 103 w 402"/>
              <a:gd name="T7" fmla="*/ 335 h 394"/>
              <a:gd name="T8" fmla="*/ 360 w 402"/>
              <a:gd name="T9" fmla="*/ 291 h 394"/>
              <a:gd name="T10" fmla="*/ 349 w 402"/>
              <a:gd name="T11" fmla="*/ 245 h 394"/>
              <a:gd name="T12" fmla="*/ 105 w 402"/>
              <a:gd name="T13" fmla="*/ 233 h 394"/>
              <a:gd name="T14" fmla="*/ 150 w 402"/>
              <a:gd name="T15" fmla="*/ 10 h 394"/>
              <a:gd name="T16" fmla="*/ 132 w 402"/>
              <a:gd name="T17" fmla="*/ 18 h 394"/>
              <a:gd name="T18" fmla="*/ 42 w 402"/>
              <a:gd name="T19" fmla="*/ 262 h 394"/>
              <a:gd name="T20" fmla="*/ 87 w 402"/>
              <a:gd name="T21" fmla="*/ 276 h 394"/>
              <a:gd name="T22" fmla="*/ 105 w 402"/>
              <a:gd name="T23" fmla="*/ 233 h 394"/>
              <a:gd name="T24" fmla="*/ 226 w 402"/>
              <a:gd name="T25" fmla="*/ 1 h 394"/>
              <a:gd name="T26" fmla="*/ 192 w 402"/>
              <a:gd name="T27" fmla="*/ 33 h 394"/>
              <a:gd name="T28" fmla="*/ 220 w 402"/>
              <a:gd name="T29" fmla="*/ 70 h 394"/>
              <a:gd name="T30" fmla="*/ 390 w 402"/>
              <a:gd name="T31" fmla="*/ 220 h 394"/>
              <a:gd name="T32" fmla="*/ 392 w 402"/>
              <a:gd name="T33" fmla="*/ 201 h 394"/>
              <a:gd name="T34" fmla="*/ 226 w 402"/>
              <a:gd name="T35" fmla="*/ 1 h 394"/>
              <a:gd name="T36" fmla="*/ 147 w 402"/>
              <a:gd name="T37" fmla="*/ 195 h 394"/>
              <a:gd name="T38" fmla="*/ 145 w 402"/>
              <a:gd name="T39" fmla="*/ 222 h 394"/>
              <a:gd name="T40" fmla="*/ 157 w 402"/>
              <a:gd name="T41" fmla="*/ 214 h 394"/>
              <a:gd name="T42" fmla="*/ 169 w 402"/>
              <a:gd name="T43" fmla="*/ 232 h 394"/>
              <a:gd name="T44" fmla="*/ 158 w 402"/>
              <a:gd name="T45" fmla="*/ 242 h 394"/>
              <a:gd name="T46" fmla="*/ 183 w 402"/>
              <a:gd name="T47" fmla="*/ 255 h 394"/>
              <a:gd name="T48" fmla="*/ 208 w 402"/>
              <a:gd name="T49" fmla="*/ 244 h 394"/>
              <a:gd name="T50" fmla="*/ 211 w 402"/>
              <a:gd name="T51" fmla="*/ 244 h 394"/>
              <a:gd name="T52" fmla="*/ 235 w 402"/>
              <a:gd name="T53" fmla="*/ 255 h 394"/>
              <a:gd name="T54" fmla="*/ 260 w 402"/>
              <a:gd name="T55" fmla="*/ 242 h 394"/>
              <a:gd name="T56" fmla="*/ 250 w 402"/>
              <a:gd name="T57" fmla="*/ 232 h 394"/>
              <a:gd name="T58" fmla="*/ 261 w 402"/>
              <a:gd name="T59" fmla="*/ 214 h 394"/>
              <a:gd name="T60" fmla="*/ 273 w 402"/>
              <a:gd name="T61" fmla="*/ 222 h 394"/>
              <a:gd name="T62" fmla="*/ 271 w 402"/>
              <a:gd name="T63" fmla="*/ 195 h 394"/>
              <a:gd name="T64" fmla="*/ 257 w 402"/>
              <a:gd name="T65" fmla="*/ 177 h 394"/>
              <a:gd name="T66" fmla="*/ 257 w 402"/>
              <a:gd name="T67" fmla="*/ 175 h 394"/>
              <a:gd name="T68" fmla="*/ 255 w 402"/>
              <a:gd name="T69" fmla="*/ 165 h 394"/>
              <a:gd name="T70" fmla="*/ 255 w 402"/>
              <a:gd name="T71" fmla="*/ 164 h 394"/>
              <a:gd name="T72" fmla="*/ 253 w 402"/>
              <a:gd name="T73" fmla="*/ 160 h 394"/>
              <a:gd name="T74" fmla="*/ 209 w 402"/>
              <a:gd name="T75" fmla="*/ 114 h 394"/>
              <a:gd name="T76" fmla="*/ 165 w 402"/>
              <a:gd name="T77" fmla="*/ 160 h 394"/>
              <a:gd name="T78" fmla="*/ 164 w 402"/>
              <a:gd name="T79" fmla="*/ 164 h 394"/>
              <a:gd name="T80" fmla="*/ 164 w 402"/>
              <a:gd name="T81" fmla="*/ 165 h 394"/>
              <a:gd name="T82" fmla="*/ 161 w 402"/>
              <a:gd name="T83" fmla="*/ 175 h 394"/>
              <a:gd name="T84" fmla="*/ 161 w 402"/>
              <a:gd name="T85" fmla="*/ 177 h 394"/>
              <a:gd name="T86" fmla="*/ 147 w 402"/>
              <a:gd name="T87" fmla="*/ 19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 h="394">
                <a:moveTo>
                  <a:pt x="349" y="245"/>
                </a:moveTo>
                <a:cubicBezTo>
                  <a:pt x="334" y="234"/>
                  <a:pt x="314" y="235"/>
                  <a:pt x="303" y="251"/>
                </a:cubicBezTo>
                <a:cubicBezTo>
                  <a:pt x="292" y="266"/>
                  <a:pt x="215" y="363"/>
                  <a:pt x="88" y="323"/>
                </a:cubicBezTo>
                <a:cubicBezTo>
                  <a:pt x="93" y="327"/>
                  <a:pt x="98" y="331"/>
                  <a:pt x="103" y="335"/>
                </a:cubicBezTo>
                <a:cubicBezTo>
                  <a:pt x="186" y="394"/>
                  <a:pt x="301" y="374"/>
                  <a:pt x="360" y="291"/>
                </a:cubicBezTo>
                <a:cubicBezTo>
                  <a:pt x="371" y="275"/>
                  <a:pt x="365" y="256"/>
                  <a:pt x="349" y="245"/>
                </a:cubicBezTo>
                <a:close/>
                <a:moveTo>
                  <a:pt x="105" y="233"/>
                </a:moveTo>
                <a:cubicBezTo>
                  <a:pt x="97" y="215"/>
                  <a:pt x="52" y="100"/>
                  <a:pt x="150" y="10"/>
                </a:cubicBezTo>
                <a:cubicBezTo>
                  <a:pt x="144" y="13"/>
                  <a:pt x="138" y="15"/>
                  <a:pt x="132" y="18"/>
                </a:cubicBezTo>
                <a:cubicBezTo>
                  <a:pt x="40" y="60"/>
                  <a:pt x="0" y="170"/>
                  <a:pt x="42" y="262"/>
                </a:cubicBezTo>
                <a:cubicBezTo>
                  <a:pt x="50" y="279"/>
                  <a:pt x="69" y="284"/>
                  <a:pt x="87" y="276"/>
                </a:cubicBezTo>
                <a:cubicBezTo>
                  <a:pt x="104" y="268"/>
                  <a:pt x="113" y="250"/>
                  <a:pt x="105" y="233"/>
                </a:cubicBezTo>
                <a:close/>
                <a:moveTo>
                  <a:pt x="226" y="1"/>
                </a:moveTo>
                <a:cubicBezTo>
                  <a:pt x="207" y="0"/>
                  <a:pt x="193" y="14"/>
                  <a:pt x="192" y="33"/>
                </a:cubicBezTo>
                <a:cubicBezTo>
                  <a:pt x="190" y="52"/>
                  <a:pt x="200" y="68"/>
                  <a:pt x="220" y="70"/>
                </a:cubicBezTo>
                <a:cubicBezTo>
                  <a:pt x="239" y="72"/>
                  <a:pt x="361" y="90"/>
                  <a:pt x="390" y="220"/>
                </a:cubicBezTo>
                <a:cubicBezTo>
                  <a:pt x="391" y="214"/>
                  <a:pt x="392" y="208"/>
                  <a:pt x="392" y="201"/>
                </a:cubicBezTo>
                <a:cubicBezTo>
                  <a:pt x="402" y="100"/>
                  <a:pt x="327" y="10"/>
                  <a:pt x="226" y="1"/>
                </a:cubicBezTo>
                <a:close/>
                <a:moveTo>
                  <a:pt x="147" y="195"/>
                </a:moveTo>
                <a:cubicBezTo>
                  <a:pt x="142" y="208"/>
                  <a:pt x="141" y="220"/>
                  <a:pt x="145" y="222"/>
                </a:cubicBezTo>
                <a:cubicBezTo>
                  <a:pt x="148" y="223"/>
                  <a:pt x="153" y="220"/>
                  <a:pt x="157" y="214"/>
                </a:cubicBezTo>
                <a:cubicBezTo>
                  <a:pt x="159" y="221"/>
                  <a:pt x="163" y="227"/>
                  <a:pt x="169" y="232"/>
                </a:cubicBezTo>
                <a:cubicBezTo>
                  <a:pt x="163" y="234"/>
                  <a:pt x="158" y="238"/>
                  <a:pt x="158" y="242"/>
                </a:cubicBezTo>
                <a:cubicBezTo>
                  <a:pt x="158" y="249"/>
                  <a:pt x="170" y="255"/>
                  <a:pt x="183" y="255"/>
                </a:cubicBezTo>
                <a:cubicBezTo>
                  <a:pt x="196" y="255"/>
                  <a:pt x="206" y="250"/>
                  <a:pt x="208" y="244"/>
                </a:cubicBezTo>
                <a:cubicBezTo>
                  <a:pt x="208" y="244"/>
                  <a:pt x="210" y="244"/>
                  <a:pt x="211" y="244"/>
                </a:cubicBezTo>
                <a:cubicBezTo>
                  <a:pt x="213" y="250"/>
                  <a:pt x="223" y="255"/>
                  <a:pt x="235" y="255"/>
                </a:cubicBezTo>
                <a:cubicBezTo>
                  <a:pt x="249" y="255"/>
                  <a:pt x="260" y="249"/>
                  <a:pt x="260" y="242"/>
                </a:cubicBezTo>
                <a:cubicBezTo>
                  <a:pt x="260" y="238"/>
                  <a:pt x="256" y="234"/>
                  <a:pt x="250" y="232"/>
                </a:cubicBezTo>
                <a:cubicBezTo>
                  <a:pt x="256" y="227"/>
                  <a:pt x="260" y="221"/>
                  <a:pt x="261" y="214"/>
                </a:cubicBezTo>
                <a:cubicBezTo>
                  <a:pt x="266" y="220"/>
                  <a:pt x="270" y="223"/>
                  <a:pt x="273" y="222"/>
                </a:cubicBezTo>
                <a:cubicBezTo>
                  <a:pt x="277" y="220"/>
                  <a:pt x="277" y="208"/>
                  <a:pt x="271" y="195"/>
                </a:cubicBezTo>
                <a:cubicBezTo>
                  <a:pt x="267" y="186"/>
                  <a:pt x="262" y="179"/>
                  <a:pt x="257" y="177"/>
                </a:cubicBezTo>
                <a:cubicBezTo>
                  <a:pt x="257" y="176"/>
                  <a:pt x="257" y="176"/>
                  <a:pt x="257" y="175"/>
                </a:cubicBezTo>
                <a:cubicBezTo>
                  <a:pt x="257" y="171"/>
                  <a:pt x="256" y="168"/>
                  <a:pt x="255" y="165"/>
                </a:cubicBezTo>
                <a:cubicBezTo>
                  <a:pt x="255" y="165"/>
                  <a:pt x="255" y="165"/>
                  <a:pt x="255" y="164"/>
                </a:cubicBezTo>
                <a:cubicBezTo>
                  <a:pt x="255" y="163"/>
                  <a:pt x="254" y="161"/>
                  <a:pt x="253" y="160"/>
                </a:cubicBezTo>
                <a:cubicBezTo>
                  <a:pt x="252" y="134"/>
                  <a:pt x="236" y="114"/>
                  <a:pt x="209" y="114"/>
                </a:cubicBezTo>
                <a:cubicBezTo>
                  <a:pt x="182" y="114"/>
                  <a:pt x="166" y="134"/>
                  <a:pt x="165" y="160"/>
                </a:cubicBezTo>
                <a:cubicBezTo>
                  <a:pt x="164" y="161"/>
                  <a:pt x="164" y="163"/>
                  <a:pt x="164" y="164"/>
                </a:cubicBezTo>
                <a:cubicBezTo>
                  <a:pt x="164" y="165"/>
                  <a:pt x="164" y="165"/>
                  <a:pt x="164" y="165"/>
                </a:cubicBezTo>
                <a:cubicBezTo>
                  <a:pt x="162" y="168"/>
                  <a:pt x="161" y="171"/>
                  <a:pt x="161" y="175"/>
                </a:cubicBezTo>
                <a:cubicBezTo>
                  <a:pt x="161" y="176"/>
                  <a:pt x="161" y="176"/>
                  <a:pt x="161" y="177"/>
                </a:cubicBezTo>
                <a:cubicBezTo>
                  <a:pt x="157" y="179"/>
                  <a:pt x="151" y="186"/>
                  <a:pt x="147" y="195"/>
                </a:cubicBez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sp>
        <p:nvSpPr>
          <p:cNvPr id="78" name="Freeform 18"/>
          <p:cNvSpPr/>
          <p:nvPr/>
        </p:nvSpPr>
        <p:spPr bwMode="auto">
          <a:xfrm>
            <a:off x="1400255" y="4788726"/>
            <a:ext cx="230364" cy="414850"/>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grpSp>
        <p:nvGrpSpPr>
          <p:cNvPr id="81" name="组合 15"/>
          <p:cNvGrpSpPr/>
          <p:nvPr/>
        </p:nvGrpSpPr>
        <p:grpSpPr>
          <a:xfrm>
            <a:off x="1804949" y="5060117"/>
            <a:ext cx="294240" cy="354025"/>
            <a:chOff x="4664075" y="2752725"/>
            <a:chExt cx="398463" cy="479425"/>
          </a:xfrm>
          <a:solidFill>
            <a:schemeClr val="bg1">
              <a:lumMod val="65000"/>
            </a:schemeClr>
          </a:solidFill>
        </p:grpSpPr>
        <p:sp>
          <p:nvSpPr>
            <p:cNvPr id="94" name="Freeform 27"/>
            <p:cNvSpPr>
              <a:spLocks noEditPoints="1"/>
            </p:cNvSpPr>
            <p:nvPr/>
          </p:nvSpPr>
          <p:spPr bwMode="auto">
            <a:xfrm>
              <a:off x="4729163" y="2755900"/>
              <a:ext cx="254000" cy="179388"/>
            </a:xfrm>
            <a:custGeom>
              <a:avLst/>
              <a:gdLst>
                <a:gd name="T0" fmla="*/ 25 w 68"/>
                <a:gd name="T1" fmla="*/ 0 h 48"/>
                <a:gd name="T2" fmla="*/ 18 w 68"/>
                <a:gd name="T3" fmla="*/ 0 h 48"/>
                <a:gd name="T4" fmla="*/ 13 w 68"/>
                <a:gd name="T5" fmla="*/ 19 h 48"/>
                <a:gd name="T6" fmla="*/ 8 w 68"/>
                <a:gd name="T7" fmla="*/ 0 h 48"/>
                <a:gd name="T8" fmla="*/ 0 w 68"/>
                <a:gd name="T9" fmla="*/ 0 h 48"/>
                <a:gd name="T10" fmla="*/ 5 w 68"/>
                <a:gd name="T11" fmla="*/ 13 h 48"/>
                <a:gd name="T12" fmla="*/ 9 w 68"/>
                <a:gd name="T13" fmla="*/ 29 h 48"/>
                <a:gd name="T14" fmla="*/ 9 w 68"/>
                <a:gd name="T15" fmla="*/ 48 h 48"/>
                <a:gd name="T16" fmla="*/ 16 w 68"/>
                <a:gd name="T17" fmla="*/ 48 h 48"/>
                <a:gd name="T18" fmla="*/ 16 w 68"/>
                <a:gd name="T19" fmla="*/ 29 h 48"/>
                <a:gd name="T20" fmla="*/ 25 w 68"/>
                <a:gd name="T21" fmla="*/ 0 h 48"/>
                <a:gd name="T22" fmla="*/ 34 w 68"/>
                <a:gd name="T23" fmla="*/ 12 h 48"/>
                <a:gd name="T24" fmla="*/ 27 w 68"/>
                <a:gd name="T25" fmla="*/ 16 h 48"/>
                <a:gd name="T26" fmla="*/ 25 w 68"/>
                <a:gd name="T27" fmla="*/ 24 h 48"/>
                <a:gd name="T28" fmla="*/ 25 w 68"/>
                <a:gd name="T29" fmla="*/ 36 h 48"/>
                <a:gd name="T30" fmla="*/ 27 w 68"/>
                <a:gd name="T31" fmla="*/ 45 h 48"/>
                <a:gd name="T32" fmla="*/ 34 w 68"/>
                <a:gd name="T33" fmla="*/ 48 h 48"/>
                <a:gd name="T34" fmla="*/ 42 w 68"/>
                <a:gd name="T35" fmla="*/ 45 h 48"/>
                <a:gd name="T36" fmla="*/ 44 w 68"/>
                <a:gd name="T37" fmla="*/ 36 h 48"/>
                <a:gd name="T38" fmla="*/ 44 w 68"/>
                <a:gd name="T39" fmla="*/ 24 h 48"/>
                <a:gd name="T40" fmla="*/ 42 w 68"/>
                <a:gd name="T41" fmla="*/ 16 h 48"/>
                <a:gd name="T42" fmla="*/ 34 w 68"/>
                <a:gd name="T43" fmla="*/ 12 h 48"/>
                <a:gd name="T44" fmla="*/ 68 w 68"/>
                <a:gd name="T45" fmla="*/ 12 h 48"/>
                <a:gd name="T46" fmla="*/ 61 w 68"/>
                <a:gd name="T47" fmla="*/ 12 h 48"/>
                <a:gd name="T48" fmla="*/ 61 w 68"/>
                <a:gd name="T49" fmla="*/ 40 h 48"/>
                <a:gd name="T50" fmla="*/ 57 w 68"/>
                <a:gd name="T51" fmla="*/ 43 h 48"/>
                <a:gd name="T52" fmla="*/ 56 w 68"/>
                <a:gd name="T53" fmla="*/ 41 h 48"/>
                <a:gd name="T54" fmla="*/ 56 w 68"/>
                <a:gd name="T55" fmla="*/ 39 h 48"/>
                <a:gd name="T56" fmla="*/ 56 w 68"/>
                <a:gd name="T57" fmla="*/ 12 h 48"/>
                <a:gd name="T58" fmla="*/ 49 w 68"/>
                <a:gd name="T59" fmla="*/ 12 h 48"/>
                <a:gd name="T60" fmla="*/ 49 w 68"/>
                <a:gd name="T61" fmla="*/ 41 h 48"/>
                <a:gd name="T62" fmla="*/ 50 w 68"/>
                <a:gd name="T63" fmla="*/ 46 h 48"/>
                <a:gd name="T64" fmla="*/ 54 w 68"/>
                <a:gd name="T65" fmla="*/ 48 h 48"/>
                <a:gd name="T66" fmla="*/ 61 w 68"/>
                <a:gd name="T67" fmla="*/ 44 h 48"/>
                <a:gd name="T68" fmla="*/ 61 w 68"/>
                <a:gd name="T69" fmla="*/ 48 h 48"/>
                <a:gd name="T70" fmla="*/ 68 w 68"/>
                <a:gd name="T71" fmla="*/ 48 h 48"/>
                <a:gd name="T72" fmla="*/ 68 w 68"/>
                <a:gd name="T73" fmla="*/ 12 h 48"/>
                <a:gd name="T74" fmla="*/ 34 w 68"/>
                <a:gd name="T75" fmla="*/ 43 h 48"/>
                <a:gd name="T76" fmla="*/ 31 w 68"/>
                <a:gd name="T77" fmla="*/ 38 h 48"/>
                <a:gd name="T78" fmla="*/ 31 w 68"/>
                <a:gd name="T79" fmla="*/ 23 h 48"/>
                <a:gd name="T80" fmla="*/ 34 w 68"/>
                <a:gd name="T81" fmla="*/ 18 h 48"/>
                <a:gd name="T82" fmla="*/ 37 w 68"/>
                <a:gd name="T83" fmla="*/ 23 h 48"/>
                <a:gd name="T84" fmla="*/ 37 w 68"/>
                <a:gd name="T85" fmla="*/ 38 h 48"/>
                <a:gd name="T86" fmla="*/ 34 w 68"/>
                <a:gd name="T87" fmla="*/ 43 h 48"/>
                <a:gd name="T88" fmla="*/ 25 w 68"/>
                <a:gd name="T89" fmla="*/ 0 h 48"/>
                <a:gd name="T90" fmla="*/ 25 w 68"/>
                <a:gd name="T9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 h="48">
                  <a:moveTo>
                    <a:pt x="25" y="0"/>
                  </a:moveTo>
                  <a:cubicBezTo>
                    <a:pt x="18" y="0"/>
                    <a:pt x="18" y="0"/>
                    <a:pt x="18" y="0"/>
                  </a:cubicBezTo>
                  <a:cubicBezTo>
                    <a:pt x="13" y="19"/>
                    <a:pt x="13" y="19"/>
                    <a:pt x="13" y="19"/>
                  </a:cubicBezTo>
                  <a:cubicBezTo>
                    <a:pt x="8" y="0"/>
                    <a:pt x="8" y="0"/>
                    <a:pt x="8" y="0"/>
                  </a:cubicBezTo>
                  <a:cubicBezTo>
                    <a:pt x="0" y="0"/>
                    <a:pt x="0" y="0"/>
                    <a:pt x="0" y="0"/>
                  </a:cubicBezTo>
                  <a:cubicBezTo>
                    <a:pt x="2" y="5"/>
                    <a:pt x="3" y="9"/>
                    <a:pt x="5" y="13"/>
                  </a:cubicBezTo>
                  <a:cubicBezTo>
                    <a:pt x="7" y="20"/>
                    <a:pt x="8" y="25"/>
                    <a:pt x="9" y="29"/>
                  </a:cubicBezTo>
                  <a:cubicBezTo>
                    <a:pt x="9" y="48"/>
                    <a:pt x="9" y="48"/>
                    <a:pt x="9" y="48"/>
                  </a:cubicBezTo>
                  <a:cubicBezTo>
                    <a:pt x="16" y="48"/>
                    <a:pt x="16" y="48"/>
                    <a:pt x="16" y="48"/>
                  </a:cubicBezTo>
                  <a:cubicBezTo>
                    <a:pt x="16" y="29"/>
                    <a:pt x="16" y="29"/>
                    <a:pt x="16" y="29"/>
                  </a:cubicBezTo>
                  <a:cubicBezTo>
                    <a:pt x="25" y="0"/>
                    <a:pt x="25" y="0"/>
                    <a:pt x="25" y="0"/>
                  </a:cubicBezTo>
                  <a:moveTo>
                    <a:pt x="34" y="12"/>
                  </a:moveTo>
                  <a:cubicBezTo>
                    <a:pt x="31" y="12"/>
                    <a:pt x="29" y="13"/>
                    <a:pt x="27" y="16"/>
                  </a:cubicBezTo>
                  <a:cubicBezTo>
                    <a:pt x="25" y="17"/>
                    <a:pt x="25" y="20"/>
                    <a:pt x="25" y="24"/>
                  </a:cubicBezTo>
                  <a:cubicBezTo>
                    <a:pt x="25" y="36"/>
                    <a:pt x="25" y="36"/>
                    <a:pt x="25" y="36"/>
                  </a:cubicBezTo>
                  <a:cubicBezTo>
                    <a:pt x="25" y="40"/>
                    <a:pt x="25" y="43"/>
                    <a:pt x="27" y="45"/>
                  </a:cubicBezTo>
                  <a:cubicBezTo>
                    <a:pt x="29" y="47"/>
                    <a:pt x="31" y="48"/>
                    <a:pt x="34" y="48"/>
                  </a:cubicBezTo>
                  <a:cubicBezTo>
                    <a:pt x="38" y="48"/>
                    <a:pt x="40" y="47"/>
                    <a:pt x="42" y="45"/>
                  </a:cubicBezTo>
                  <a:cubicBezTo>
                    <a:pt x="43" y="43"/>
                    <a:pt x="44" y="40"/>
                    <a:pt x="44" y="36"/>
                  </a:cubicBezTo>
                  <a:cubicBezTo>
                    <a:pt x="44" y="24"/>
                    <a:pt x="44" y="24"/>
                    <a:pt x="44" y="24"/>
                  </a:cubicBezTo>
                  <a:cubicBezTo>
                    <a:pt x="44" y="20"/>
                    <a:pt x="43" y="17"/>
                    <a:pt x="42" y="16"/>
                  </a:cubicBezTo>
                  <a:cubicBezTo>
                    <a:pt x="40" y="13"/>
                    <a:pt x="38" y="12"/>
                    <a:pt x="34" y="12"/>
                  </a:cubicBezTo>
                  <a:moveTo>
                    <a:pt x="68" y="12"/>
                  </a:moveTo>
                  <a:cubicBezTo>
                    <a:pt x="61" y="12"/>
                    <a:pt x="61" y="12"/>
                    <a:pt x="61" y="12"/>
                  </a:cubicBezTo>
                  <a:cubicBezTo>
                    <a:pt x="61" y="40"/>
                    <a:pt x="61" y="40"/>
                    <a:pt x="61" y="40"/>
                  </a:cubicBezTo>
                  <a:cubicBezTo>
                    <a:pt x="60" y="42"/>
                    <a:pt x="59" y="43"/>
                    <a:pt x="57" y="43"/>
                  </a:cubicBezTo>
                  <a:cubicBezTo>
                    <a:pt x="56" y="43"/>
                    <a:pt x="56" y="42"/>
                    <a:pt x="56" y="41"/>
                  </a:cubicBezTo>
                  <a:cubicBezTo>
                    <a:pt x="56" y="41"/>
                    <a:pt x="56" y="40"/>
                    <a:pt x="56" y="39"/>
                  </a:cubicBezTo>
                  <a:cubicBezTo>
                    <a:pt x="56" y="12"/>
                    <a:pt x="56" y="12"/>
                    <a:pt x="56" y="12"/>
                  </a:cubicBezTo>
                  <a:cubicBezTo>
                    <a:pt x="49" y="12"/>
                    <a:pt x="49" y="12"/>
                    <a:pt x="49" y="12"/>
                  </a:cubicBezTo>
                  <a:cubicBezTo>
                    <a:pt x="49" y="41"/>
                    <a:pt x="49" y="41"/>
                    <a:pt x="49" y="41"/>
                  </a:cubicBezTo>
                  <a:cubicBezTo>
                    <a:pt x="49" y="43"/>
                    <a:pt x="49" y="45"/>
                    <a:pt x="50" y="46"/>
                  </a:cubicBezTo>
                  <a:cubicBezTo>
                    <a:pt x="50" y="48"/>
                    <a:pt x="52" y="48"/>
                    <a:pt x="54" y="48"/>
                  </a:cubicBezTo>
                  <a:cubicBezTo>
                    <a:pt x="56" y="48"/>
                    <a:pt x="59" y="47"/>
                    <a:pt x="61" y="44"/>
                  </a:cubicBezTo>
                  <a:cubicBezTo>
                    <a:pt x="61" y="48"/>
                    <a:pt x="61" y="48"/>
                    <a:pt x="61" y="48"/>
                  </a:cubicBezTo>
                  <a:cubicBezTo>
                    <a:pt x="68" y="48"/>
                    <a:pt x="68" y="48"/>
                    <a:pt x="68" y="48"/>
                  </a:cubicBezTo>
                  <a:cubicBezTo>
                    <a:pt x="68" y="12"/>
                    <a:pt x="68" y="12"/>
                    <a:pt x="68" y="12"/>
                  </a:cubicBezTo>
                  <a:moveTo>
                    <a:pt x="34" y="43"/>
                  </a:moveTo>
                  <a:cubicBezTo>
                    <a:pt x="32" y="43"/>
                    <a:pt x="31" y="41"/>
                    <a:pt x="31" y="38"/>
                  </a:cubicBezTo>
                  <a:cubicBezTo>
                    <a:pt x="31" y="23"/>
                    <a:pt x="31" y="23"/>
                    <a:pt x="31" y="23"/>
                  </a:cubicBezTo>
                  <a:cubicBezTo>
                    <a:pt x="31" y="19"/>
                    <a:pt x="32" y="18"/>
                    <a:pt x="34" y="18"/>
                  </a:cubicBezTo>
                  <a:cubicBezTo>
                    <a:pt x="36" y="18"/>
                    <a:pt x="37" y="19"/>
                    <a:pt x="37" y="23"/>
                  </a:cubicBezTo>
                  <a:cubicBezTo>
                    <a:pt x="37" y="38"/>
                    <a:pt x="37" y="38"/>
                    <a:pt x="37" y="38"/>
                  </a:cubicBezTo>
                  <a:cubicBezTo>
                    <a:pt x="37" y="41"/>
                    <a:pt x="36" y="43"/>
                    <a:pt x="34" y="43"/>
                  </a:cubicBezTo>
                  <a:moveTo>
                    <a:pt x="25" y="0"/>
                  </a:moveTo>
                  <a:cubicBezTo>
                    <a:pt x="25" y="0"/>
                    <a:pt x="25" y="0"/>
                    <a:pt x="25" y="0"/>
                  </a:cubicBezTo>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95" name="Freeform 28"/>
            <p:cNvSpPr>
              <a:spLocks noEditPoints="1"/>
            </p:cNvSpPr>
            <p:nvPr/>
          </p:nvSpPr>
          <p:spPr bwMode="auto">
            <a:xfrm>
              <a:off x="4729163" y="2752725"/>
              <a:ext cx="254000" cy="182563"/>
            </a:xfrm>
            <a:custGeom>
              <a:avLst/>
              <a:gdLst>
                <a:gd name="T0" fmla="*/ 25 w 68"/>
                <a:gd name="T1" fmla="*/ 0 h 49"/>
                <a:gd name="T2" fmla="*/ 18 w 68"/>
                <a:gd name="T3" fmla="*/ 0 h 49"/>
                <a:gd name="T4" fmla="*/ 13 w 68"/>
                <a:gd name="T5" fmla="*/ 19 h 49"/>
                <a:gd name="T6" fmla="*/ 8 w 68"/>
                <a:gd name="T7" fmla="*/ 0 h 49"/>
                <a:gd name="T8" fmla="*/ 0 w 68"/>
                <a:gd name="T9" fmla="*/ 0 h 49"/>
                <a:gd name="T10" fmla="*/ 5 w 68"/>
                <a:gd name="T11" fmla="*/ 14 h 49"/>
                <a:gd name="T12" fmla="*/ 9 w 68"/>
                <a:gd name="T13" fmla="*/ 29 h 49"/>
                <a:gd name="T14" fmla="*/ 9 w 68"/>
                <a:gd name="T15" fmla="*/ 48 h 49"/>
                <a:gd name="T16" fmla="*/ 16 w 68"/>
                <a:gd name="T17" fmla="*/ 48 h 49"/>
                <a:gd name="T18" fmla="*/ 16 w 68"/>
                <a:gd name="T19" fmla="*/ 29 h 49"/>
                <a:gd name="T20" fmla="*/ 25 w 68"/>
                <a:gd name="T21" fmla="*/ 0 h 49"/>
                <a:gd name="T22" fmla="*/ 44 w 68"/>
                <a:gd name="T23" fmla="*/ 37 h 49"/>
                <a:gd name="T24" fmla="*/ 44 w 68"/>
                <a:gd name="T25" fmla="*/ 24 h 49"/>
                <a:gd name="T26" fmla="*/ 42 w 68"/>
                <a:gd name="T27" fmla="*/ 16 h 49"/>
                <a:gd name="T28" fmla="*/ 34 w 68"/>
                <a:gd name="T29" fmla="*/ 12 h 49"/>
                <a:gd name="T30" fmla="*/ 27 w 68"/>
                <a:gd name="T31" fmla="*/ 16 h 49"/>
                <a:gd name="T32" fmla="*/ 25 w 68"/>
                <a:gd name="T33" fmla="*/ 24 h 49"/>
                <a:gd name="T34" fmla="*/ 25 w 68"/>
                <a:gd name="T35" fmla="*/ 37 h 49"/>
                <a:gd name="T36" fmla="*/ 27 w 68"/>
                <a:gd name="T37" fmla="*/ 45 h 49"/>
                <a:gd name="T38" fmla="*/ 34 w 68"/>
                <a:gd name="T39" fmla="*/ 49 h 49"/>
                <a:gd name="T40" fmla="*/ 42 w 68"/>
                <a:gd name="T41" fmla="*/ 45 h 49"/>
                <a:gd name="T42" fmla="*/ 44 w 68"/>
                <a:gd name="T43" fmla="*/ 37 h 49"/>
                <a:gd name="T44" fmla="*/ 37 w 68"/>
                <a:gd name="T45" fmla="*/ 38 h 49"/>
                <a:gd name="T46" fmla="*/ 34 w 68"/>
                <a:gd name="T47" fmla="*/ 43 h 49"/>
                <a:gd name="T48" fmla="*/ 31 w 68"/>
                <a:gd name="T49" fmla="*/ 38 h 49"/>
                <a:gd name="T50" fmla="*/ 31 w 68"/>
                <a:gd name="T51" fmla="*/ 23 h 49"/>
                <a:gd name="T52" fmla="*/ 34 w 68"/>
                <a:gd name="T53" fmla="*/ 18 h 49"/>
                <a:gd name="T54" fmla="*/ 37 w 68"/>
                <a:gd name="T55" fmla="*/ 23 h 49"/>
                <a:gd name="T56" fmla="*/ 37 w 68"/>
                <a:gd name="T57" fmla="*/ 38 h 49"/>
                <a:gd name="T58" fmla="*/ 68 w 68"/>
                <a:gd name="T59" fmla="*/ 48 h 49"/>
                <a:gd name="T60" fmla="*/ 68 w 68"/>
                <a:gd name="T61" fmla="*/ 13 h 49"/>
                <a:gd name="T62" fmla="*/ 61 w 68"/>
                <a:gd name="T63" fmla="*/ 13 h 49"/>
                <a:gd name="T64" fmla="*/ 61 w 68"/>
                <a:gd name="T65" fmla="*/ 40 h 49"/>
                <a:gd name="T66" fmla="*/ 57 w 68"/>
                <a:gd name="T67" fmla="*/ 43 h 49"/>
                <a:gd name="T68" fmla="*/ 56 w 68"/>
                <a:gd name="T69" fmla="*/ 41 h 49"/>
                <a:gd name="T70" fmla="*/ 56 w 68"/>
                <a:gd name="T71" fmla="*/ 39 h 49"/>
                <a:gd name="T72" fmla="*/ 56 w 68"/>
                <a:gd name="T73" fmla="*/ 13 h 49"/>
                <a:gd name="T74" fmla="*/ 49 w 68"/>
                <a:gd name="T75" fmla="*/ 13 h 49"/>
                <a:gd name="T76" fmla="*/ 49 w 68"/>
                <a:gd name="T77" fmla="*/ 41 h 49"/>
                <a:gd name="T78" fmla="*/ 50 w 68"/>
                <a:gd name="T79" fmla="*/ 46 h 49"/>
                <a:gd name="T80" fmla="*/ 54 w 68"/>
                <a:gd name="T81" fmla="*/ 49 h 49"/>
                <a:gd name="T82" fmla="*/ 61 w 68"/>
                <a:gd name="T83" fmla="*/ 44 h 49"/>
                <a:gd name="T84" fmla="*/ 61 w 68"/>
                <a:gd name="T85" fmla="*/ 48 h 49"/>
                <a:gd name="T86" fmla="*/ 68 w 68"/>
                <a:gd name="T87"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 h="49">
                  <a:moveTo>
                    <a:pt x="25" y="0"/>
                  </a:moveTo>
                  <a:cubicBezTo>
                    <a:pt x="18" y="0"/>
                    <a:pt x="18" y="0"/>
                    <a:pt x="18" y="0"/>
                  </a:cubicBezTo>
                  <a:cubicBezTo>
                    <a:pt x="13" y="19"/>
                    <a:pt x="13" y="19"/>
                    <a:pt x="13" y="19"/>
                  </a:cubicBezTo>
                  <a:cubicBezTo>
                    <a:pt x="8" y="0"/>
                    <a:pt x="8" y="0"/>
                    <a:pt x="8" y="0"/>
                  </a:cubicBezTo>
                  <a:cubicBezTo>
                    <a:pt x="0" y="0"/>
                    <a:pt x="0" y="0"/>
                    <a:pt x="0" y="0"/>
                  </a:cubicBezTo>
                  <a:cubicBezTo>
                    <a:pt x="2" y="5"/>
                    <a:pt x="3" y="9"/>
                    <a:pt x="5" y="14"/>
                  </a:cubicBezTo>
                  <a:cubicBezTo>
                    <a:pt x="7" y="20"/>
                    <a:pt x="8" y="25"/>
                    <a:pt x="9" y="29"/>
                  </a:cubicBezTo>
                  <a:cubicBezTo>
                    <a:pt x="9" y="48"/>
                    <a:pt x="9" y="48"/>
                    <a:pt x="9" y="48"/>
                  </a:cubicBezTo>
                  <a:cubicBezTo>
                    <a:pt x="16" y="48"/>
                    <a:pt x="16" y="48"/>
                    <a:pt x="16" y="48"/>
                  </a:cubicBezTo>
                  <a:cubicBezTo>
                    <a:pt x="16" y="29"/>
                    <a:pt x="16" y="29"/>
                    <a:pt x="16" y="29"/>
                  </a:cubicBezTo>
                  <a:lnTo>
                    <a:pt x="25" y="0"/>
                  </a:lnTo>
                  <a:close/>
                  <a:moveTo>
                    <a:pt x="44" y="37"/>
                  </a:moveTo>
                  <a:cubicBezTo>
                    <a:pt x="44" y="24"/>
                    <a:pt x="44" y="24"/>
                    <a:pt x="44" y="24"/>
                  </a:cubicBezTo>
                  <a:cubicBezTo>
                    <a:pt x="44" y="20"/>
                    <a:pt x="43" y="18"/>
                    <a:pt x="42" y="16"/>
                  </a:cubicBezTo>
                  <a:cubicBezTo>
                    <a:pt x="40" y="13"/>
                    <a:pt x="38" y="12"/>
                    <a:pt x="34" y="12"/>
                  </a:cubicBezTo>
                  <a:cubicBezTo>
                    <a:pt x="31" y="12"/>
                    <a:pt x="29" y="13"/>
                    <a:pt x="27" y="16"/>
                  </a:cubicBezTo>
                  <a:cubicBezTo>
                    <a:pt x="26" y="18"/>
                    <a:pt x="25" y="20"/>
                    <a:pt x="25" y="24"/>
                  </a:cubicBezTo>
                  <a:cubicBezTo>
                    <a:pt x="25" y="37"/>
                    <a:pt x="25" y="37"/>
                    <a:pt x="25" y="37"/>
                  </a:cubicBezTo>
                  <a:cubicBezTo>
                    <a:pt x="25" y="40"/>
                    <a:pt x="26" y="43"/>
                    <a:pt x="27" y="45"/>
                  </a:cubicBezTo>
                  <a:cubicBezTo>
                    <a:pt x="29" y="47"/>
                    <a:pt x="31" y="49"/>
                    <a:pt x="34" y="49"/>
                  </a:cubicBezTo>
                  <a:cubicBezTo>
                    <a:pt x="38" y="49"/>
                    <a:pt x="40" y="47"/>
                    <a:pt x="42" y="45"/>
                  </a:cubicBezTo>
                  <a:cubicBezTo>
                    <a:pt x="43" y="43"/>
                    <a:pt x="44" y="40"/>
                    <a:pt x="44" y="37"/>
                  </a:cubicBezTo>
                  <a:close/>
                  <a:moveTo>
                    <a:pt x="37" y="38"/>
                  </a:moveTo>
                  <a:cubicBezTo>
                    <a:pt x="37" y="41"/>
                    <a:pt x="36" y="43"/>
                    <a:pt x="34" y="43"/>
                  </a:cubicBezTo>
                  <a:cubicBezTo>
                    <a:pt x="32" y="43"/>
                    <a:pt x="31" y="41"/>
                    <a:pt x="31" y="38"/>
                  </a:cubicBezTo>
                  <a:cubicBezTo>
                    <a:pt x="31" y="23"/>
                    <a:pt x="31" y="23"/>
                    <a:pt x="31" y="23"/>
                  </a:cubicBezTo>
                  <a:cubicBezTo>
                    <a:pt x="31" y="20"/>
                    <a:pt x="32" y="18"/>
                    <a:pt x="34" y="18"/>
                  </a:cubicBezTo>
                  <a:cubicBezTo>
                    <a:pt x="36" y="18"/>
                    <a:pt x="37" y="20"/>
                    <a:pt x="37" y="23"/>
                  </a:cubicBezTo>
                  <a:lnTo>
                    <a:pt x="37" y="38"/>
                  </a:lnTo>
                  <a:close/>
                  <a:moveTo>
                    <a:pt x="68" y="48"/>
                  </a:moveTo>
                  <a:cubicBezTo>
                    <a:pt x="68" y="13"/>
                    <a:pt x="68" y="13"/>
                    <a:pt x="68" y="13"/>
                  </a:cubicBezTo>
                  <a:cubicBezTo>
                    <a:pt x="61" y="13"/>
                    <a:pt x="61" y="13"/>
                    <a:pt x="61" y="13"/>
                  </a:cubicBezTo>
                  <a:cubicBezTo>
                    <a:pt x="61" y="40"/>
                    <a:pt x="61" y="40"/>
                    <a:pt x="61" y="40"/>
                  </a:cubicBezTo>
                  <a:cubicBezTo>
                    <a:pt x="60" y="42"/>
                    <a:pt x="59" y="43"/>
                    <a:pt x="57" y="43"/>
                  </a:cubicBezTo>
                  <a:cubicBezTo>
                    <a:pt x="56" y="43"/>
                    <a:pt x="56" y="42"/>
                    <a:pt x="56" y="41"/>
                  </a:cubicBezTo>
                  <a:cubicBezTo>
                    <a:pt x="56" y="41"/>
                    <a:pt x="56" y="40"/>
                    <a:pt x="56" y="39"/>
                  </a:cubicBezTo>
                  <a:cubicBezTo>
                    <a:pt x="56" y="13"/>
                    <a:pt x="56" y="13"/>
                    <a:pt x="56" y="13"/>
                  </a:cubicBezTo>
                  <a:cubicBezTo>
                    <a:pt x="49" y="13"/>
                    <a:pt x="49" y="13"/>
                    <a:pt x="49" y="13"/>
                  </a:cubicBezTo>
                  <a:cubicBezTo>
                    <a:pt x="49" y="41"/>
                    <a:pt x="49" y="41"/>
                    <a:pt x="49" y="41"/>
                  </a:cubicBezTo>
                  <a:cubicBezTo>
                    <a:pt x="49" y="43"/>
                    <a:pt x="49" y="45"/>
                    <a:pt x="50" y="46"/>
                  </a:cubicBezTo>
                  <a:cubicBezTo>
                    <a:pt x="50" y="48"/>
                    <a:pt x="52" y="49"/>
                    <a:pt x="54" y="49"/>
                  </a:cubicBezTo>
                  <a:cubicBezTo>
                    <a:pt x="56" y="49"/>
                    <a:pt x="59" y="47"/>
                    <a:pt x="61" y="44"/>
                  </a:cubicBezTo>
                  <a:cubicBezTo>
                    <a:pt x="61" y="48"/>
                    <a:pt x="61" y="48"/>
                    <a:pt x="61" y="48"/>
                  </a:cubicBezTo>
                  <a:lnTo>
                    <a:pt x="68" y="48"/>
                  </a:ln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96" name="Freeform 29"/>
            <p:cNvSpPr>
              <a:spLocks noEditPoints="1"/>
            </p:cNvSpPr>
            <p:nvPr/>
          </p:nvSpPr>
          <p:spPr bwMode="auto">
            <a:xfrm>
              <a:off x="4664075" y="2959100"/>
              <a:ext cx="398463" cy="273050"/>
            </a:xfrm>
            <a:custGeom>
              <a:avLst/>
              <a:gdLst>
                <a:gd name="T0" fmla="*/ 93 w 106"/>
                <a:gd name="T1" fmla="*/ 1 h 73"/>
                <a:gd name="T2" fmla="*/ 13 w 106"/>
                <a:gd name="T3" fmla="*/ 1 h 73"/>
                <a:gd name="T4" fmla="*/ 0 w 106"/>
                <a:gd name="T5" fmla="*/ 36 h 73"/>
                <a:gd name="T6" fmla="*/ 13 w 106"/>
                <a:gd name="T7" fmla="*/ 72 h 73"/>
                <a:gd name="T8" fmla="*/ 92 w 106"/>
                <a:gd name="T9" fmla="*/ 72 h 73"/>
                <a:gd name="T10" fmla="*/ 106 w 106"/>
                <a:gd name="T11" fmla="*/ 36 h 73"/>
                <a:gd name="T12" fmla="*/ 30 w 106"/>
                <a:gd name="T13" fmla="*/ 19 h 73"/>
                <a:gd name="T14" fmla="*/ 22 w 106"/>
                <a:gd name="T15" fmla="*/ 59 h 73"/>
                <a:gd name="T16" fmla="*/ 15 w 106"/>
                <a:gd name="T17" fmla="*/ 19 h 73"/>
                <a:gd name="T18" fmla="*/ 8 w 106"/>
                <a:gd name="T19" fmla="*/ 12 h 73"/>
                <a:gd name="T20" fmla="*/ 30 w 106"/>
                <a:gd name="T21" fmla="*/ 19 h 73"/>
                <a:gd name="T22" fmla="*/ 43 w 106"/>
                <a:gd name="T23" fmla="*/ 59 h 73"/>
                <a:gd name="T24" fmla="*/ 36 w 106"/>
                <a:gd name="T25" fmla="*/ 60 h 73"/>
                <a:gd name="T26" fmla="*/ 31 w 106"/>
                <a:gd name="T27" fmla="*/ 52 h 73"/>
                <a:gd name="T28" fmla="*/ 37 w 106"/>
                <a:gd name="T29" fmla="*/ 24 h 73"/>
                <a:gd name="T30" fmla="*/ 38 w 106"/>
                <a:gd name="T31" fmla="*/ 53 h 73"/>
                <a:gd name="T32" fmla="*/ 43 w 106"/>
                <a:gd name="T33" fmla="*/ 51 h 73"/>
                <a:gd name="T34" fmla="*/ 49 w 106"/>
                <a:gd name="T35" fmla="*/ 24 h 73"/>
                <a:gd name="T36" fmla="*/ 74 w 106"/>
                <a:gd name="T37" fmla="*/ 49 h 73"/>
                <a:gd name="T38" fmla="*/ 68 w 106"/>
                <a:gd name="T39" fmla="*/ 60 h 73"/>
                <a:gd name="T40" fmla="*/ 61 w 106"/>
                <a:gd name="T41" fmla="*/ 59 h 73"/>
                <a:gd name="T42" fmla="*/ 55 w 106"/>
                <a:gd name="T43" fmla="*/ 12 h 73"/>
                <a:gd name="T44" fmla="*/ 61 w 106"/>
                <a:gd name="T45" fmla="*/ 27 h 73"/>
                <a:gd name="T46" fmla="*/ 73 w 106"/>
                <a:gd name="T47" fmla="*/ 28 h 73"/>
                <a:gd name="T48" fmla="*/ 74 w 106"/>
                <a:gd name="T49" fmla="*/ 49 h 73"/>
                <a:gd name="T50" fmla="*/ 85 w 106"/>
                <a:gd name="T51" fmla="*/ 43 h 73"/>
                <a:gd name="T52" fmla="*/ 88 w 106"/>
                <a:gd name="T53" fmla="*/ 54 h 73"/>
                <a:gd name="T54" fmla="*/ 91 w 106"/>
                <a:gd name="T55" fmla="*/ 47 h 73"/>
                <a:gd name="T56" fmla="*/ 98 w 106"/>
                <a:gd name="T57" fmla="*/ 48 h 73"/>
                <a:gd name="T58" fmla="*/ 96 w 106"/>
                <a:gd name="T59" fmla="*/ 56 h 73"/>
                <a:gd name="T60" fmla="*/ 81 w 106"/>
                <a:gd name="T61" fmla="*/ 56 h 73"/>
                <a:gd name="T62" fmla="*/ 79 w 106"/>
                <a:gd name="T63" fmla="*/ 36 h 73"/>
                <a:gd name="T64" fmla="*/ 88 w 106"/>
                <a:gd name="T65" fmla="*/ 24 h 73"/>
                <a:gd name="T66" fmla="*/ 98 w 106"/>
                <a:gd name="T67"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73">
                  <a:moveTo>
                    <a:pt x="104" y="11"/>
                  </a:moveTo>
                  <a:cubicBezTo>
                    <a:pt x="103" y="6"/>
                    <a:pt x="98" y="2"/>
                    <a:pt x="93" y="1"/>
                  </a:cubicBezTo>
                  <a:cubicBezTo>
                    <a:pt x="79" y="0"/>
                    <a:pt x="66" y="0"/>
                    <a:pt x="53" y="0"/>
                  </a:cubicBezTo>
                  <a:cubicBezTo>
                    <a:pt x="40" y="0"/>
                    <a:pt x="26" y="0"/>
                    <a:pt x="13" y="1"/>
                  </a:cubicBezTo>
                  <a:cubicBezTo>
                    <a:pt x="8" y="2"/>
                    <a:pt x="3" y="6"/>
                    <a:pt x="2" y="11"/>
                  </a:cubicBezTo>
                  <a:cubicBezTo>
                    <a:pt x="0" y="19"/>
                    <a:pt x="0" y="28"/>
                    <a:pt x="0" y="36"/>
                  </a:cubicBezTo>
                  <a:cubicBezTo>
                    <a:pt x="0" y="45"/>
                    <a:pt x="0" y="53"/>
                    <a:pt x="2" y="61"/>
                  </a:cubicBezTo>
                  <a:cubicBezTo>
                    <a:pt x="3" y="67"/>
                    <a:pt x="8" y="71"/>
                    <a:pt x="13" y="72"/>
                  </a:cubicBezTo>
                  <a:cubicBezTo>
                    <a:pt x="26" y="73"/>
                    <a:pt x="40" y="73"/>
                    <a:pt x="53" y="73"/>
                  </a:cubicBezTo>
                  <a:cubicBezTo>
                    <a:pt x="66" y="73"/>
                    <a:pt x="79" y="73"/>
                    <a:pt x="92" y="72"/>
                  </a:cubicBezTo>
                  <a:cubicBezTo>
                    <a:pt x="98" y="71"/>
                    <a:pt x="103" y="67"/>
                    <a:pt x="104" y="61"/>
                  </a:cubicBezTo>
                  <a:cubicBezTo>
                    <a:pt x="106" y="53"/>
                    <a:pt x="106" y="45"/>
                    <a:pt x="106" y="36"/>
                  </a:cubicBezTo>
                  <a:cubicBezTo>
                    <a:pt x="106" y="28"/>
                    <a:pt x="106" y="19"/>
                    <a:pt x="104" y="11"/>
                  </a:cubicBezTo>
                  <a:close/>
                  <a:moveTo>
                    <a:pt x="30" y="19"/>
                  </a:moveTo>
                  <a:cubicBezTo>
                    <a:pt x="22" y="19"/>
                    <a:pt x="22" y="19"/>
                    <a:pt x="22" y="19"/>
                  </a:cubicBezTo>
                  <a:cubicBezTo>
                    <a:pt x="22" y="59"/>
                    <a:pt x="22" y="59"/>
                    <a:pt x="22" y="59"/>
                  </a:cubicBezTo>
                  <a:cubicBezTo>
                    <a:pt x="15" y="59"/>
                    <a:pt x="15" y="59"/>
                    <a:pt x="15" y="59"/>
                  </a:cubicBezTo>
                  <a:cubicBezTo>
                    <a:pt x="15" y="19"/>
                    <a:pt x="15" y="19"/>
                    <a:pt x="15" y="19"/>
                  </a:cubicBezTo>
                  <a:cubicBezTo>
                    <a:pt x="8" y="19"/>
                    <a:pt x="8" y="19"/>
                    <a:pt x="8" y="19"/>
                  </a:cubicBezTo>
                  <a:cubicBezTo>
                    <a:pt x="8" y="12"/>
                    <a:pt x="8" y="12"/>
                    <a:pt x="8" y="12"/>
                  </a:cubicBezTo>
                  <a:cubicBezTo>
                    <a:pt x="30" y="12"/>
                    <a:pt x="30" y="12"/>
                    <a:pt x="30" y="12"/>
                  </a:cubicBezTo>
                  <a:lnTo>
                    <a:pt x="30" y="19"/>
                  </a:lnTo>
                  <a:close/>
                  <a:moveTo>
                    <a:pt x="49" y="59"/>
                  </a:moveTo>
                  <a:cubicBezTo>
                    <a:pt x="43" y="59"/>
                    <a:pt x="43" y="59"/>
                    <a:pt x="43" y="59"/>
                  </a:cubicBezTo>
                  <a:cubicBezTo>
                    <a:pt x="43" y="56"/>
                    <a:pt x="43" y="56"/>
                    <a:pt x="43" y="56"/>
                  </a:cubicBezTo>
                  <a:cubicBezTo>
                    <a:pt x="41" y="58"/>
                    <a:pt x="38" y="60"/>
                    <a:pt x="36" y="60"/>
                  </a:cubicBezTo>
                  <a:cubicBezTo>
                    <a:pt x="34" y="60"/>
                    <a:pt x="32" y="59"/>
                    <a:pt x="32" y="57"/>
                  </a:cubicBezTo>
                  <a:cubicBezTo>
                    <a:pt x="31" y="56"/>
                    <a:pt x="31" y="54"/>
                    <a:pt x="31" y="52"/>
                  </a:cubicBezTo>
                  <a:cubicBezTo>
                    <a:pt x="31" y="24"/>
                    <a:pt x="31" y="24"/>
                    <a:pt x="31" y="24"/>
                  </a:cubicBezTo>
                  <a:cubicBezTo>
                    <a:pt x="37" y="24"/>
                    <a:pt x="37" y="24"/>
                    <a:pt x="37" y="24"/>
                  </a:cubicBezTo>
                  <a:cubicBezTo>
                    <a:pt x="37" y="50"/>
                    <a:pt x="37" y="50"/>
                    <a:pt x="37" y="50"/>
                  </a:cubicBezTo>
                  <a:cubicBezTo>
                    <a:pt x="37" y="52"/>
                    <a:pt x="37" y="52"/>
                    <a:pt x="38" y="53"/>
                  </a:cubicBezTo>
                  <a:cubicBezTo>
                    <a:pt x="38" y="54"/>
                    <a:pt x="38" y="54"/>
                    <a:pt x="39" y="54"/>
                  </a:cubicBezTo>
                  <a:cubicBezTo>
                    <a:pt x="40" y="54"/>
                    <a:pt x="42" y="53"/>
                    <a:pt x="43" y="51"/>
                  </a:cubicBezTo>
                  <a:cubicBezTo>
                    <a:pt x="43" y="24"/>
                    <a:pt x="43" y="24"/>
                    <a:pt x="43" y="24"/>
                  </a:cubicBezTo>
                  <a:cubicBezTo>
                    <a:pt x="49" y="24"/>
                    <a:pt x="49" y="24"/>
                    <a:pt x="49" y="24"/>
                  </a:cubicBezTo>
                  <a:lnTo>
                    <a:pt x="49" y="59"/>
                  </a:lnTo>
                  <a:close/>
                  <a:moveTo>
                    <a:pt x="74" y="49"/>
                  </a:moveTo>
                  <a:cubicBezTo>
                    <a:pt x="74" y="52"/>
                    <a:pt x="74" y="54"/>
                    <a:pt x="73" y="56"/>
                  </a:cubicBezTo>
                  <a:cubicBezTo>
                    <a:pt x="72" y="59"/>
                    <a:pt x="71" y="60"/>
                    <a:pt x="68" y="60"/>
                  </a:cubicBezTo>
                  <a:cubicBezTo>
                    <a:pt x="66" y="60"/>
                    <a:pt x="64" y="59"/>
                    <a:pt x="61" y="56"/>
                  </a:cubicBezTo>
                  <a:cubicBezTo>
                    <a:pt x="61" y="59"/>
                    <a:pt x="61" y="59"/>
                    <a:pt x="61" y="59"/>
                  </a:cubicBezTo>
                  <a:cubicBezTo>
                    <a:pt x="55" y="59"/>
                    <a:pt x="55" y="59"/>
                    <a:pt x="55" y="59"/>
                  </a:cubicBezTo>
                  <a:cubicBezTo>
                    <a:pt x="55" y="12"/>
                    <a:pt x="55" y="12"/>
                    <a:pt x="55" y="12"/>
                  </a:cubicBezTo>
                  <a:cubicBezTo>
                    <a:pt x="61" y="12"/>
                    <a:pt x="61" y="12"/>
                    <a:pt x="61" y="12"/>
                  </a:cubicBezTo>
                  <a:cubicBezTo>
                    <a:pt x="61" y="27"/>
                    <a:pt x="61" y="27"/>
                    <a:pt x="61" y="27"/>
                  </a:cubicBezTo>
                  <a:cubicBezTo>
                    <a:pt x="63" y="25"/>
                    <a:pt x="66" y="24"/>
                    <a:pt x="68" y="24"/>
                  </a:cubicBezTo>
                  <a:cubicBezTo>
                    <a:pt x="71" y="24"/>
                    <a:pt x="72" y="25"/>
                    <a:pt x="73" y="28"/>
                  </a:cubicBezTo>
                  <a:cubicBezTo>
                    <a:pt x="74" y="29"/>
                    <a:pt x="74" y="31"/>
                    <a:pt x="74" y="35"/>
                  </a:cubicBezTo>
                  <a:lnTo>
                    <a:pt x="74" y="49"/>
                  </a:lnTo>
                  <a:close/>
                  <a:moveTo>
                    <a:pt x="98" y="43"/>
                  </a:moveTo>
                  <a:cubicBezTo>
                    <a:pt x="85" y="43"/>
                    <a:pt x="85" y="43"/>
                    <a:pt x="85" y="43"/>
                  </a:cubicBezTo>
                  <a:cubicBezTo>
                    <a:pt x="85" y="49"/>
                    <a:pt x="85" y="49"/>
                    <a:pt x="85" y="49"/>
                  </a:cubicBezTo>
                  <a:cubicBezTo>
                    <a:pt x="85" y="52"/>
                    <a:pt x="86" y="54"/>
                    <a:pt x="88" y="54"/>
                  </a:cubicBezTo>
                  <a:cubicBezTo>
                    <a:pt x="90" y="54"/>
                    <a:pt x="91" y="53"/>
                    <a:pt x="91" y="51"/>
                  </a:cubicBezTo>
                  <a:cubicBezTo>
                    <a:pt x="91" y="51"/>
                    <a:pt x="91" y="50"/>
                    <a:pt x="91" y="47"/>
                  </a:cubicBezTo>
                  <a:cubicBezTo>
                    <a:pt x="98" y="47"/>
                    <a:pt x="98" y="47"/>
                    <a:pt x="98" y="47"/>
                  </a:cubicBezTo>
                  <a:cubicBezTo>
                    <a:pt x="98" y="48"/>
                    <a:pt x="98" y="48"/>
                    <a:pt x="98" y="48"/>
                  </a:cubicBezTo>
                  <a:cubicBezTo>
                    <a:pt x="98" y="50"/>
                    <a:pt x="98" y="52"/>
                    <a:pt x="98" y="52"/>
                  </a:cubicBezTo>
                  <a:cubicBezTo>
                    <a:pt x="98" y="54"/>
                    <a:pt x="97" y="55"/>
                    <a:pt x="96" y="56"/>
                  </a:cubicBezTo>
                  <a:cubicBezTo>
                    <a:pt x="94" y="59"/>
                    <a:pt x="92" y="60"/>
                    <a:pt x="89" y="60"/>
                  </a:cubicBezTo>
                  <a:cubicBezTo>
                    <a:pt x="85" y="60"/>
                    <a:pt x="83" y="59"/>
                    <a:pt x="81" y="56"/>
                  </a:cubicBezTo>
                  <a:cubicBezTo>
                    <a:pt x="79" y="54"/>
                    <a:pt x="79" y="52"/>
                    <a:pt x="79" y="48"/>
                  </a:cubicBezTo>
                  <a:cubicBezTo>
                    <a:pt x="79" y="36"/>
                    <a:pt x="79" y="36"/>
                    <a:pt x="79" y="36"/>
                  </a:cubicBezTo>
                  <a:cubicBezTo>
                    <a:pt x="79" y="32"/>
                    <a:pt x="79" y="29"/>
                    <a:pt x="81" y="27"/>
                  </a:cubicBezTo>
                  <a:cubicBezTo>
                    <a:pt x="83" y="25"/>
                    <a:pt x="85" y="24"/>
                    <a:pt x="88" y="24"/>
                  </a:cubicBezTo>
                  <a:cubicBezTo>
                    <a:pt x="92" y="24"/>
                    <a:pt x="94" y="25"/>
                    <a:pt x="96" y="27"/>
                  </a:cubicBezTo>
                  <a:cubicBezTo>
                    <a:pt x="97" y="29"/>
                    <a:pt x="98" y="32"/>
                    <a:pt x="98" y="36"/>
                  </a:cubicBezTo>
                  <a:lnTo>
                    <a:pt x="98" y="43"/>
                  </a:ln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97" name="Freeform 30"/>
            <p:cNvSpPr/>
            <p:nvPr/>
          </p:nvSpPr>
          <p:spPr bwMode="auto">
            <a:xfrm>
              <a:off x="4894263" y="3067050"/>
              <a:ext cx="22225" cy="93663"/>
            </a:xfrm>
            <a:custGeom>
              <a:avLst/>
              <a:gdLst>
                <a:gd name="T0" fmla="*/ 4 w 6"/>
                <a:gd name="T1" fmla="*/ 0 h 25"/>
                <a:gd name="T2" fmla="*/ 0 w 6"/>
                <a:gd name="T3" fmla="*/ 2 h 25"/>
                <a:gd name="T4" fmla="*/ 0 w 6"/>
                <a:gd name="T5" fmla="*/ 23 h 25"/>
                <a:gd name="T6" fmla="*/ 4 w 6"/>
                <a:gd name="T7" fmla="*/ 25 h 25"/>
                <a:gd name="T8" fmla="*/ 6 w 6"/>
                <a:gd name="T9" fmla="*/ 20 h 25"/>
                <a:gd name="T10" fmla="*/ 6 w 6"/>
                <a:gd name="T11" fmla="*/ 5 h 25"/>
                <a:gd name="T12" fmla="*/ 4 w 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 h="25">
                  <a:moveTo>
                    <a:pt x="4" y="0"/>
                  </a:moveTo>
                  <a:cubicBezTo>
                    <a:pt x="3" y="0"/>
                    <a:pt x="1" y="1"/>
                    <a:pt x="0" y="2"/>
                  </a:cubicBezTo>
                  <a:cubicBezTo>
                    <a:pt x="0" y="23"/>
                    <a:pt x="0" y="23"/>
                    <a:pt x="0" y="23"/>
                  </a:cubicBezTo>
                  <a:cubicBezTo>
                    <a:pt x="1" y="25"/>
                    <a:pt x="3" y="25"/>
                    <a:pt x="4" y="25"/>
                  </a:cubicBezTo>
                  <a:cubicBezTo>
                    <a:pt x="5" y="25"/>
                    <a:pt x="6" y="23"/>
                    <a:pt x="6" y="20"/>
                  </a:cubicBezTo>
                  <a:cubicBezTo>
                    <a:pt x="6" y="5"/>
                    <a:pt x="6" y="5"/>
                    <a:pt x="6" y="5"/>
                  </a:cubicBezTo>
                  <a:cubicBezTo>
                    <a:pt x="6" y="2"/>
                    <a:pt x="5" y="0"/>
                    <a:pt x="4"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98" name="Freeform 31"/>
            <p:cNvSpPr/>
            <p:nvPr/>
          </p:nvSpPr>
          <p:spPr bwMode="auto">
            <a:xfrm>
              <a:off x="4983163" y="3067050"/>
              <a:ext cx="22225" cy="33338"/>
            </a:xfrm>
            <a:custGeom>
              <a:avLst/>
              <a:gdLst>
                <a:gd name="T0" fmla="*/ 3 w 6"/>
                <a:gd name="T1" fmla="*/ 0 h 9"/>
                <a:gd name="T2" fmla="*/ 0 w 6"/>
                <a:gd name="T3" fmla="*/ 5 h 9"/>
                <a:gd name="T4" fmla="*/ 0 w 6"/>
                <a:gd name="T5" fmla="*/ 9 h 9"/>
                <a:gd name="T6" fmla="*/ 6 w 6"/>
                <a:gd name="T7" fmla="*/ 9 h 9"/>
                <a:gd name="T8" fmla="*/ 6 w 6"/>
                <a:gd name="T9" fmla="*/ 5 h 9"/>
                <a:gd name="T10" fmla="*/ 3 w 6"/>
                <a:gd name="T11" fmla="*/ 0 h 9"/>
              </a:gdLst>
              <a:ahLst/>
              <a:cxnLst>
                <a:cxn ang="0">
                  <a:pos x="T0" y="T1"/>
                </a:cxn>
                <a:cxn ang="0">
                  <a:pos x="T2" y="T3"/>
                </a:cxn>
                <a:cxn ang="0">
                  <a:pos x="T4" y="T5"/>
                </a:cxn>
                <a:cxn ang="0">
                  <a:pos x="T6" y="T7"/>
                </a:cxn>
                <a:cxn ang="0">
                  <a:pos x="T8" y="T9"/>
                </a:cxn>
                <a:cxn ang="0">
                  <a:pos x="T10" y="T11"/>
                </a:cxn>
              </a:cxnLst>
              <a:rect l="0" t="0" r="r" b="b"/>
              <a:pathLst>
                <a:path w="6" h="9">
                  <a:moveTo>
                    <a:pt x="3" y="0"/>
                  </a:moveTo>
                  <a:cubicBezTo>
                    <a:pt x="1" y="0"/>
                    <a:pt x="0" y="2"/>
                    <a:pt x="0" y="5"/>
                  </a:cubicBezTo>
                  <a:cubicBezTo>
                    <a:pt x="0" y="9"/>
                    <a:pt x="0" y="9"/>
                    <a:pt x="0" y="9"/>
                  </a:cubicBezTo>
                  <a:cubicBezTo>
                    <a:pt x="6" y="9"/>
                    <a:pt x="6" y="9"/>
                    <a:pt x="6" y="9"/>
                  </a:cubicBezTo>
                  <a:cubicBezTo>
                    <a:pt x="6" y="5"/>
                    <a:pt x="6" y="5"/>
                    <a:pt x="6" y="5"/>
                  </a:cubicBezTo>
                  <a:cubicBezTo>
                    <a:pt x="6" y="2"/>
                    <a:pt x="5" y="0"/>
                    <a:pt x="3"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82" name="Freeform 34"/>
          <p:cNvSpPr>
            <a:spLocks noEditPoints="1"/>
          </p:cNvSpPr>
          <p:nvPr/>
        </p:nvSpPr>
        <p:spPr bwMode="auto">
          <a:xfrm>
            <a:off x="2394346" y="4767397"/>
            <a:ext cx="382739" cy="436179"/>
          </a:xfrm>
          <a:custGeom>
            <a:avLst/>
            <a:gdLst>
              <a:gd name="T0" fmla="*/ 104 w 112"/>
              <a:gd name="T1" fmla="*/ 40 h 128"/>
              <a:gd name="T2" fmla="*/ 96 w 112"/>
              <a:gd name="T3" fmla="*/ 48 h 128"/>
              <a:gd name="T4" fmla="*/ 96 w 112"/>
              <a:gd name="T5" fmla="*/ 80 h 128"/>
              <a:gd name="T6" fmla="*/ 104 w 112"/>
              <a:gd name="T7" fmla="*/ 88 h 128"/>
              <a:gd name="T8" fmla="*/ 112 w 112"/>
              <a:gd name="T9" fmla="*/ 80 h 128"/>
              <a:gd name="T10" fmla="*/ 112 w 112"/>
              <a:gd name="T11" fmla="*/ 48 h 128"/>
              <a:gd name="T12" fmla="*/ 104 w 112"/>
              <a:gd name="T13" fmla="*/ 40 h 128"/>
              <a:gd name="T14" fmla="*/ 8 w 112"/>
              <a:gd name="T15" fmla="*/ 40 h 128"/>
              <a:gd name="T16" fmla="*/ 0 w 112"/>
              <a:gd name="T17" fmla="*/ 48 h 128"/>
              <a:gd name="T18" fmla="*/ 0 w 112"/>
              <a:gd name="T19" fmla="*/ 80 h 128"/>
              <a:gd name="T20" fmla="*/ 8 w 112"/>
              <a:gd name="T21" fmla="*/ 88 h 128"/>
              <a:gd name="T22" fmla="*/ 16 w 112"/>
              <a:gd name="T23" fmla="*/ 80 h 128"/>
              <a:gd name="T24" fmla="*/ 16 w 112"/>
              <a:gd name="T25" fmla="*/ 48 h 128"/>
              <a:gd name="T26" fmla="*/ 8 w 112"/>
              <a:gd name="T27" fmla="*/ 40 h 128"/>
              <a:gd name="T28" fmla="*/ 20 w 112"/>
              <a:gd name="T29" fmla="*/ 92 h 128"/>
              <a:gd name="T30" fmla="*/ 32 w 112"/>
              <a:gd name="T31" fmla="*/ 104 h 128"/>
              <a:gd name="T32" fmla="*/ 36 w 112"/>
              <a:gd name="T33" fmla="*/ 104 h 128"/>
              <a:gd name="T34" fmla="*/ 36 w 112"/>
              <a:gd name="T35" fmla="*/ 120 h 128"/>
              <a:gd name="T36" fmla="*/ 44 w 112"/>
              <a:gd name="T37" fmla="*/ 128 h 128"/>
              <a:gd name="T38" fmla="*/ 52 w 112"/>
              <a:gd name="T39" fmla="*/ 120 h 128"/>
              <a:gd name="T40" fmla="*/ 52 w 112"/>
              <a:gd name="T41" fmla="*/ 104 h 128"/>
              <a:gd name="T42" fmla="*/ 60 w 112"/>
              <a:gd name="T43" fmla="*/ 104 h 128"/>
              <a:gd name="T44" fmla="*/ 60 w 112"/>
              <a:gd name="T45" fmla="*/ 120 h 128"/>
              <a:gd name="T46" fmla="*/ 68 w 112"/>
              <a:gd name="T47" fmla="*/ 128 h 128"/>
              <a:gd name="T48" fmla="*/ 76 w 112"/>
              <a:gd name="T49" fmla="*/ 120 h 128"/>
              <a:gd name="T50" fmla="*/ 76 w 112"/>
              <a:gd name="T51" fmla="*/ 104 h 128"/>
              <a:gd name="T52" fmla="*/ 80 w 112"/>
              <a:gd name="T53" fmla="*/ 104 h 128"/>
              <a:gd name="T54" fmla="*/ 92 w 112"/>
              <a:gd name="T55" fmla="*/ 92 h 128"/>
              <a:gd name="T56" fmla="*/ 92 w 112"/>
              <a:gd name="T57" fmla="*/ 48 h 128"/>
              <a:gd name="T58" fmla="*/ 20 w 112"/>
              <a:gd name="T59" fmla="*/ 48 h 128"/>
              <a:gd name="T60" fmla="*/ 20 w 112"/>
              <a:gd name="T61" fmla="*/ 92 h 128"/>
              <a:gd name="T62" fmla="*/ 71 w 112"/>
              <a:gd name="T63" fmla="*/ 11 h 128"/>
              <a:gd name="T64" fmla="*/ 76 w 112"/>
              <a:gd name="T65" fmla="*/ 1 h 128"/>
              <a:gd name="T66" fmla="*/ 75 w 112"/>
              <a:gd name="T67" fmla="*/ 0 h 128"/>
              <a:gd name="T68" fmla="*/ 74 w 112"/>
              <a:gd name="T69" fmla="*/ 1 h 128"/>
              <a:gd name="T70" fmla="*/ 69 w 112"/>
              <a:gd name="T71" fmla="*/ 10 h 128"/>
              <a:gd name="T72" fmla="*/ 56 w 112"/>
              <a:gd name="T73" fmla="*/ 8 h 128"/>
              <a:gd name="T74" fmla="*/ 43 w 112"/>
              <a:gd name="T75" fmla="*/ 10 h 128"/>
              <a:gd name="T76" fmla="*/ 38 w 112"/>
              <a:gd name="T77" fmla="*/ 1 h 128"/>
              <a:gd name="T78" fmla="*/ 37 w 112"/>
              <a:gd name="T79" fmla="*/ 0 h 128"/>
              <a:gd name="T80" fmla="*/ 36 w 112"/>
              <a:gd name="T81" fmla="*/ 1 h 128"/>
              <a:gd name="T82" fmla="*/ 41 w 112"/>
              <a:gd name="T83" fmla="*/ 11 h 128"/>
              <a:gd name="T84" fmla="*/ 20 w 112"/>
              <a:gd name="T85" fmla="*/ 40 h 128"/>
              <a:gd name="T86" fmla="*/ 92 w 112"/>
              <a:gd name="T87" fmla="*/ 40 h 128"/>
              <a:gd name="T88" fmla="*/ 71 w 112"/>
              <a:gd name="T89" fmla="*/ 11 h 128"/>
              <a:gd name="T90" fmla="*/ 40 w 112"/>
              <a:gd name="T91" fmla="*/ 34 h 128"/>
              <a:gd name="T92" fmla="*/ 34 w 112"/>
              <a:gd name="T93" fmla="*/ 28 h 128"/>
              <a:gd name="T94" fmla="*/ 40 w 112"/>
              <a:gd name="T95" fmla="*/ 22 h 128"/>
              <a:gd name="T96" fmla="*/ 46 w 112"/>
              <a:gd name="T97" fmla="*/ 28 h 128"/>
              <a:gd name="T98" fmla="*/ 40 w 112"/>
              <a:gd name="T99" fmla="*/ 34 h 128"/>
              <a:gd name="T100" fmla="*/ 72 w 112"/>
              <a:gd name="T101" fmla="*/ 34 h 128"/>
              <a:gd name="T102" fmla="*/ 66 w 112"/>
              <a:gd name="T103" fmla="*/ 28 h 128"/>
              <a:gd name="T104" fmla="*/ 72 w 112"/>
              <a:gd name="T105" fmla="*/ 22 h 128"/>
              <a:gd name="T106" fmla="*/ 78 w 112"/>
              <a:gd name="T107" fmla="*/ 28 h 128"/>
              <a:gd name="T108" fmla="*/ 72 w 112"/>
              <a:gd name="T109" fmla="*/ 3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 h="128">
                <a:moveTo>
                  <a:pt x="104" y="40"/>
                </a:moveTo>
                <a:cubicBezTo>
                  <a:pt x="100" y="40"/>
                  <a:pt x="96" y="44"/>
                  <a:pt x="96" y="48"/>
                </a:cubicBezTo>
                <a:cubicBezTo>
                  <a:pt x="96" y="80"/>
                  <a:pt x="96" y="80"/>
                  <a:pt x="96" y="80"/>
                </a:cubicBezTo>
                <a:cubicBezTo>
                  <a:pt x="96" y="84"/>
                  <a:pt x="100" y="88"/>
                  <a:pt x="104" y="88"/>
                </a:cubicBezTo>
                <a:cubicBezTo>
                  <a:pt x="108" y="88"/>
                  <a:pt x="112" y="84"/>
                  <a:pt x="112" y="80"/>
                </a:cubicBezTo>
                <a:cubicBezTo>
                  <a:pt x="112" y="48"/>
                  <a:pt x="112" y="48"/>
                  <a:pt x="112" y="48"/>
                </a:cubicBezTo>
                <a:cubicBezTo>
                  <a:pt x="112" y="44"/>
                  <a:pt x="108" y="40"/>
                  <a:pt x="104" y="40"/>
                </a:cubicBezTo>
                <a:close/>
                <a:moveTo>
                  <a:pt x="8" y="40"/>
                </a:moveTo>
                <a:cubicBezTo>
                  <a:pt x="4" y="40"/>
                  <a:pt x="0" y="44"/>
                  <a:pt x="0" y="48"/>
                </a:cubicBezTo>
                <a:cubicBezTo>
                  <a:pt x="0" y="80"/>
                  <a:pt x="0" y="80"/>
                  <a:pt x="0" y="80"/>
                </a:cubicBezTo>
                <a:cubicBezTo>
                  <a:pt x="0" y="84"/>
                  <a:pt x="4" y="88"/>
                  <a:pt x="8" y="88"/>
                </a:cubicBezTo>
                <a:cubicBezTo>
                  <a:pt x="12" y="88"/>
                  <a:pt x="16" y="84"/>
                  <a:pt x="16" y="80"/>
                </a:cubicBezTo>
                <a:cubicBezTo>
                  <a:pt x="16" y="48"/>
                  <a:pt x="16" y="48"/>
                  <a:pt x="16" y="48"/>
                </a:cubicBezTo>
                <a:cubicBezTo>
                  <a:pt x="16" y="44"/>
                  <a:pt x="12" y="40"/>
                  <a:pt x="8" y="40"/>
                </a:cubicBezTo>
                <a:close/>
                <a:moveTo>
                  <a:pt x="20" y="92"/>
                </a:moveTo>
                <a:cubicBezTo>
                  <a:pt x="20" y="99"/>
                  <a:pt x="25" y="104"/>
                  <a:pt x="32" y="104"/>
                </a:cubicBezTo>
                <a:cubicBezTo>
                  <a:pt x="36" y="104"/>
                  <a:pt x="36" y="104"/>
                  <a:pt x="36" y="104"/>
                </a:cubicBezTo>
                <a:cubicBezTo>
                  <a:pt x="36" y="120"/>
                  <a:pt x="36" y="120"/>
                  <a:pt x="36" y="120"/>
                </a:cubicBezTo>
                <a:cubicBezTo>
                  <a:pt x="36" y="124"/>
                  <a:pt x="40" y="128"/>
                  <a:pt x="44" y="128"/>
                </a:cubicBezTo>
                <a:cubicBezTo>
                  <a:pt x="48" y="128"/>
                  <a:pt x="52" y="124"/>
                  <a:pt x="52" y="120"/>
                </a:cubicBezTo>
                <a:cubicBezTo>
                  <a:pt x="52" y="104"/>
                  <a:pt x="52" y="104"/>
                  <a:pt x="52" y="104"/>
                </a:cubicBezTo>
                <a:cubicBezTo>
                  <a:pt x="60" y="104"/>
                  <a:pt x="60" y="104"/>
                  <a:pt x="60" y="104"/>
                </a:cubicBezTo>
                <a:cubicBezTo>
                  <a:pt x="60" y="120"/>
                  <a:pt x="60" y="120"/>
                  <a:pt x="60" y="120"/>
                </a:cubicBezTo>
                <a:cubicBezTo>
                  <a:pt x="60" y="124"/>
                  <a:pt x="64" y="128"/>
                  <a:pt x="68" y="128"/>
                </a:cubicBezTo>
                <a:cubicBezTo>
                  <a:pt x="72" y="128"/>
                  <a:pt x="76" y="124"/>
                  <a:pt x="76" y="120"/>
                </a:cubicBezTo>
                <a:cubicBezTo>
                  <a:pt x="76" y="104"/>
                  <a:pt x="76" y="104"/>
                  <a:pt x="76" y="104"/>
                </a:cubicBezTo>
                <a:cubicBezTo>
                  <a:pt x="80" y="104"/>
                  <a:pt x="80" y="104"/>
                  <a:pt x="80" y="104"/>
                </a:cubicBezTo>
                <a:cubicBezTo>
                  <a:pt x="87" y="104"/>
                  <a:pt x="92" y="99"/>
                  <a:pt x="92" y="92"/>
                </a:cubicBezTo>
                <a:cubicBezTo>
                  <a:pt x="92" y="48"/>
                  <a:pt x="92" y="48"/>
                  <a:pt x="92" y="48"/>
                </a:cubicBezTo>
                <a:cubicBezTo>
                  <a:pt x="20" y="48"/>
                  <a:pt x="20" y="48"/>
                  <a:pt x="20" y="48"/>
                </a:cubicBezTo>
                <a:lnTo>
                  <a:pt x="20" y="92"/>
                </a:lnTo>
                <a:close/>
                <a:moveTo>
                  <a:pt x="71" y="11"/>
                </a:moveTo>
                <a:cubicBezTo>
                  <a:pt x="76" y="1"/>
                  <a:pt x="76" y="1"/>
                  <a:pt x="76" y="1"/>
                </a:cubicBezTo>
                <a:cubicBezTo>
                  <a:pt x="76" y="1"/>
                  <a:pt x="76" y="0"/>
                  <a:pt x="75" y="0"/>
                </a:cubicBezTo>
                <a:cubicBezTo>
                  <a:pt x="75" y="0"/>
                  <a:pt x="74" y="0"/>
                  <a:pt x="74" y="1"/>
                </a:cubicBezTo>
                <a:cubicBezTo>
                  <a:pt x="69" y="10"/>
                  <a:pt x="69" y="10"/>
                  <a:pt x="69" y="10"/>
                </a:cubicBezTo>
                <a:cubicBezTo>
                  <a:pt x="65" y="9"/>
                  <a:pt x="61" y="8"/>
                  <a:pt x="56" y="8"/>
                </a:cubicBezTo>
                <a:cubicBezTo>
                  <a:pt x="51" y="8"/>
                  <a:pt x="47" y="9"/>
                  <a:pt x="43" y="10"/>
                </a:cubicBezTo>
                <a:cubicBezTo>
                  <a:pt x="38" y="1"/>
                  <a:pt x="38" y="1"/>
                  <a:pt x="38" y="1"/>
                </a:cubicBezTo>
                <a:cubicBezTo>
                  <a:pt x="38" y="0"/>
                  <a:pt x="37" y="0"/>
                  <a:pt x="37" y="0"/>
                </a:cubicBezTo>
                <a:cubicBezTo>
                  <a:pt x="36" y="0"/>
                  <a:pt x="36" y="1"/>
                  <a:pt x="36" y="1"/>
                </a:cubicBezTo>
                <a:cubicBezTo>
                  <a:pt x="41" y="11"/>
                  <a:pt x="41" y="11"/>
                  <a:pt x="41" y="11"/>
                </a:cubicBezTo>
                <a:cubicBezTo>
                  <a:pt x="30" y="16"/>
                  <a:pt x="22" y="27"/>
                  <a:pt x="20" y="40"/>
                </a:cubicBezTo>
                <a:cubicBezTo>
                  <a:pt x="92" y="40"/>
                  <a:pt x="92" y="40"/>
                  <a:pt x="92" y="40"/>
                </a:cubicBezTo>
                <a:cubicBezTo>
                  <a:pt x="90" y="27"/>
                  <a:pt x="82" y="16"/>
                  <a:pt x="71" y="11"/>
                </a:cubicBezTo>
                <a:close/>
                <a:moveTo>
                  <a:pt x="40" y="34"/>
                </a:moveTo>
                <a:cubicBezTo>
                  <a:pt x="37" y="34"/>
                  <a:pt x="34" y="31"/>
                  <a:pt x="34" y="28"/>
                </a:cubicBezTo>
                <a:cubicBezTo>
                  <a:pt x="34" y="25"/>
                  <a:pt x="37" y="22"/>
                  <a:pt x="40" y="22"/>
                </a:cubicBezTo>
                <a:cubicBezTo>
                  <a:pt x="43" y="22"/>
                  <a:pt x="46" y="25"/>
                  <a:pt x="46" y="28"/>
                </a:cubicBezTo>
                <a:cubicBezTo>
                  <a:pt x="46" y="31"/>
                  <a:pt x="43" y="34"/>
                  <a:pt x="40" y="34"/>
                </a:cubicBezTo>
                <a:close/>
                <a:moveTo>
                  <a:pt x="72" y="34"/>
                </a:moveTo>
                <a:cubicBezTo>
                  <a:pt x="69" y="34"/>
                  <a:pt x="66" y="31"/>
                  <a:pt x="66" y="28"/>
                </a:cubicBezTo>
                <a:cubicBezTo>
                  <a:pt x="66" y="25"/>
                  <a:pt x="69" y="22"/>
                  <a:pt x="72" y="22"/>
                </a:cubicBezTo>
                <a:cubicBezTo>
                  <a:pt x="75" y="22"/>
                  <a:pt x="78" y="25"/>
                  <a:pt x="78" y="28"/>
                </a:cubicBezTo>
                <a:cubicBezTo>
                  <a:pt x="78" y="31"/>
                  <a:pt x="75" y="34"/>
                  <a:pt x="72" y="34"/>
                </a:cubicBez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sp>
        <p:nvSpPr>
          <p:cNvPr id="83" name="Freeform 43"/>
          <p:cNvSpPr>
            <a:spLocks noEditPoints="1"/>
          </p:cNvSpPr>
          <p:nvPr/>
        </p:nvSpPr>
        <p:spPr bwMode="auto">
          <a:xfrm rot="1033449">
            <a:off x="2447810" y="3682754"/>
            <a:ext cx="445426" cy="428565"/>
          </a:xfrm>
          <a:custGeom>
            <a:avLst/>
            <a:gdLst>
              <a:gd name="T0" fmla="*/ 103 w 134"/>
              <a:gd name="T1" fmla="*/ 74 h 129"/>
              <a:gd name="T2" fmla="*/ 134 w 134"/>
              <a:gd name="T3" fmla="*/ 74 h 129"/>
              <a:gd name="T4" fmla="*/ 134 w 134"/>
              <a:gd name="T5" fmla="*/ 67 h 129"/>
              <a:gd name="T6" fmla="*/ 126 w 134"/>
              <a:gd name="T7" fmla="*/ 38 h 129"/>
              <a:gd name="T8" fmla="*/ 125 w 134"/>
              <a:gd name="T9" fmla="*/ 6 h 129"/>
              <a:gd name="T10" fmla="*/ 81 w 134"/>
              <a:gd name="T11" fmla="*/ 10 h 129"/>
              <a:gd name="T12" fmla="*/ 76 w 134"/>
              <a:gd name="T13" fmla="*/ 9 h 129"/>
              <a:gd name="T14" fmla="*/ 20 w 134"/>
              <a:gd name="T15" fmla="*/ 53 h 129"/>
              <a:gd name="T16" fmla="*/ 50 w 134"/>
              <a:gd name="T17" fmla="*/ 29 h 129"/>
              <a:gd name="T18" fmla="*/ 41 w 134"/>
              <a:gd name="T19" fmla="*/ 37 h 129"/>
              <a:gd name="T20" fmla="*/ 10 w 134"/>
              <a:gd name="T21" fmla="*/ 120 h 129"/>
              <a:gd name="T22" fmla="*/ 50 w 134"/>
              <a:gd name="T23" fmla="*/ 119 h 129"/>
              <a:gd name="T24" fmla="*/ 76 w 134"/>
              <a:gd name="T25" fmla="*/ 125 h 129"/>
              <a:gd name="T26" fmla="*/ 131 w 134"/>
              <a:gd name="T27" fmla="*/ 86 h 129"/>
              <a:gd name="T28" fmla="*/ 100 w 134"/>
              <a:gd name="T29" fmla="*/ 86 h 129"/>
              <a:gd name="T30" fmla="*/ 77 w 134"/>
              <a:gd name="T31" fmla="*/ 99 h 129"/>
              <a:gd name="T32" fmla="*/ 55 w 134"/>
              <a:gd name="T33" fmla="*/ 86 h 129"/>
              <a:gd name="T34" fmla="*/ 52 w 134"/>
              <a:gd name="T35" fmla="*/ 74 h 129"/>
              <a:gd name="T36" fmla="*/ 52 w 134"/>
              <a:gd name="T37" fmla="*/ 74 h 129"/>
              <a:gd name="T38" fmla="*/ 103 w 134"/>
              <a:gd name="T39" fmla="*/ 74 h 129"/>
              <a:gd name="T40" fmla="*/ 52 w 134"/>
              <a:gd name="T41" fmla="*/ 59 h 129"/>
              <a:gd name="T42" fmla="*/ 76 w 134"/>
              <a:gd name="T43" fmla="*/ 36 h 129"/>
              <a:gd name="T44" fmla="*/ 101 w 134"/>
              <a:gd name="T45" fmla="*/ 59 h 129"/>
              <a:gd name="T46" fmla="*/ 52 w 134"/>
              <a:gd name="T47" fmla="*/ 59 h 129"/>
              <a:gd name="T48" fmla="*/ 124 w 134"/>
              <a:gd name="T49" fmla="*/ 13 h 129"/>
              <a:gd name="T50" fmla="*/ 125 w 134"/>
              <a:gd name="T51" fmla="*/ 36 h 129"/>
              <a:gd name="T52" fmla="*/ 98 w 134"/>
              <a:gd name="T53" fmla="*/ 13 h 129"/>
              <a:gd name="T54" fmla="*/ 124 w 134"/>
              <a:gd name="T55" fmla="*/ 13 h 129"/>
              <a:gd name="T56" fmla="*/ 19 w 134"/>
              <a:gd name="T57" fmla="*/ 118 h 129"/>
              <a:gd name="T58" fmla="*/ 22 w 134"/>
              <a:gd name="T59" fmla="*/ 87 h 129"/>
              <a:gd name="T60" fmla="*/ 46 w 134"/>
              <a:gd name="T61" fmla="*/ 117 h 129"/>
              <a:gd name="T62" fmla="*/ 19 w 134"/>
              <a:gd name="T63" fmla="*/ 11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129">
                <a:moveTo>
                  <a:pt x="103" y="74"/>
                </a:moveTo>
                <a:cubicBezTo>
                  <a:pt x="134" y="74"/>
                  <a:pt x="134" y="74"/>
                  <a:pt x="134" y="74"/>
                </a:cubicBezTo>
                <a:cubicBezTo>
                  <a:pt x="134" y="72"/>
                  <a:pt x="134" y="69"/>
                  <a:pt x="134" y="67"/>
                </a:cubicBezTo>
                <a:cubicBezTo>
                  <a:pt x="134" y="57"/>
                  <a:pt x="131" y="47"/>
                  <a:pt x="126" y="38"/>
                </a:cubicBezTo>
                <a:cubicBezTo>
                  <a:pt x="132" y="25"/>
                  <a:pt x="131" y="13"/>
                  <a:pt x="125" y="6"/>
                </a:cubicBezTo>
                <a:cubicBezTo>
                  <a:pt x="118" y="0"/>
                  <a:pt x="101" y="1"/>
                  <a:pt x="81" y="10"/>
                </a:cubicBezTo>
                <a:cubicBezTo>
                  <a:pt x="79" y="9"/>
                  <a:pt x="78" y="9"/>
                  <a:pt x="76" y="9"/>
                </a:cubicBezTo>
                <a:cubicBezTo>
                  <a:pt x="49" y="9"/>
                  <a:pt x="26" y="28"/>
                  <a:pt x="20" y="53"/>
                </a:cubicBezTo>
                <a:cubicBezTo>
                  <a:pt x="29" y="42"/>
                  <a:pt x="38" y="34"/>
                  <a:pt x="50" y="29"/>
                </a:cubicBezTo>
                <a:cubicBezTo>
                  <a:pt x="49" y="30"/>
                  <a:pt x="42" y="36"/>
                  <a:pt x="41" y="37"/>
                </a:cubicBezTo>
                <a:cubicBezTo>
                  <a:pt x="10" y="69"/>
                  <a:pt x="0" y="110"/>
                  <a:pt x="10" y="120"/>
                </a:cubicBezTo>
                <a:cubicBezTo>
                  <a:pt x="18" y="129"/>
                  <a:pt x="33" y="127"/>
                  <a:pt x="50" y="119"/>
                </a:cubicBezTo>
                <a:cubicBezTo>
                  <a:pt x="58" y="123"/>
                  <a:pt x="67" y="125"/>
                  <a:pt x="76" y="125"/>
                </a:cubicBezTo>
                <a:cubicBezTo>
                  <a:pt x="102" y="125"/>
                  <a:pt x="123" y="109"/>
                  <a:pt x="131" y="86"/>
                </a:cubicBezTo>
                <a:cubicBezTo>
                  <a:pt x="100" y="86"/>
                  <a:pt x="100" y="86"/>
                  <a:pt x="100" y="86"/>
                </a:cubicBezTo>
                <a:cubicBezTo>
                  <a:pt x="95" y="94"/>
                  <a:pt x="87" y="99"/>
                  <a:pt x="77" y="99"/>
                </a:cubicBezTo>
                <a:cubicBezTo>
                  <a:pt x="68" y="99"/>
                  <a:pt x="59" y="94"/>
                  <a:pt x="55" y="86"/>
                </a:cubicBezTo>
                <a:cubicBezTo>
                  <a:pt x="53" y="82"/>
                  <a:pt x="52" y="78"/>
                  <a:pt x="52" y="74"/>
                </a:cubicBezTo>
                <a:cubicBezTo>
                  <a:pt x="52" y="74"/>
                  <a:pt x="52" y="74"/>
                  <a:pt x="52" y="74"/>
                </a:cubicBezTo>
                <a:lnTo>
                  <a:pt x="103" y="74"/>
                </a:lnTo>
                <a:close/>
                <a:moveTo>
                  <a:pt x="52" y="59"/>
                </a:moveTo>
                <a:cubicBezTo>
                  <a:pt x="53" y="46"/>
                  <a:pt x="63" y="36"/>
                  <a:pt x="76" y="36"/>
                </a:cubicBezTo>
                <a:cubicBezTo>
                  <a:pt x="89" y="36"/>
                  <a:pt x="100" y="46"/>
                  <a:pt x="101" y="59"/>
                </a:cubicBezTo>
                <a:lnTo>
                  <a:pt x="52" y="59"/>
                </a:lnTo>
                <a:close/>
                <a:moveTo>
                  <a:pt x="124" y="13"/>
                </a:moveTo>
                <a:cubicBezTo>
                  <a:pt x="129" y="17"/>
                  <a:pt x="129" y="25"/>
                  <a:pt x="125" y="36"/>
                </a:cubicBezTo>
                <a:cubicBezTo>
                  <a:pt x="118" y="26"/>
                  <a:pt x="109" y="18"/>
                  <a:pt x="98" y="13"/>
                </a:cubicBezTo>
                <a:cubicBezTo>
                  <a:pt x="110" y="8"/>
                  <a:pt x="119" y="8"/>
                  <a:pt x="124" y="13"/>
                </a:cubicBezTo>
                <a:close/>
                <a:moveTo>
                  <a:pt x="19" y="118"/>
                </a:moveTo>
                <a:cubicBezTo>
                  <a:pt x="13" y="113"/>
                  <a:pt x="15" y="101"/>
                  <a:pt x="22" y="87"/>
                </a:cubicBezTo>
                <a:cubicBezTo>
                  <a:pt x="26" y="99"/>
                  <a:pt x="35" y="110"/>
                  <a:pt x="46" y="117"/>
                </a:cubicBezTo>
                <a:cubicBezTo>
                  <a:pt x="34" y="123"/>
                  <a:pt x="24" y="124"/>
                  <a:pt x="19" y="118"/>
                </a:cubicBez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sp>
        <p:nvSpPr>
          <p:cNvPr id="88" name="Freeform 33"/>
          <p:cNvSpPr/>
          <p:nvPr/>
        </p:nvSpPr>
        <p:spPr bwMode="auto">
          <a:xfrm rot="882712">
            <a:off x="2163474" y="4335967"/>
            <a:ext cx="446572" cy="290154"/>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304 w 400"/>
              <a:gd name="T17" fmla="*/ 260 h 260"/>
              <a:gd name="T18" fmla="*/ 400 w 400"/>
              <a:gd name="T19" fmla="*/ 166 h 260"/>
              <a:gd name="T20" fmla="*/ 304 w 400"/>
              <a:gd name="T21"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304" y="260"/>
                  <a:pt x="304" y="260"/>
                  <a:pt x="304" y="260"/>
                </a:cubicBezTo>
                <a:cubicBezTo>
                  <a:pt x="357" y="260"/>
                  <a:pt x="400" y="218"/>
                  <a:pt x="400" y="166"/>
                </a:cubicBezTo>
                <a:cubicBezTo>
                  <a:pt x="400" y="115"/>
                  <a:pt x="357" y="73"/>
                  <a:pt x="304" y="73"/>
                </a:cubicBez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grpSp>
        <p:nvGrpSpPr>
          <p:cNvPr id="89" name="组合 28"/>
          <p:cNvGrpSpPr/>
          <p:nvPr/>
        </p:nvGrpSpPr>
        <p:grpSpPr>
          <a:xfrm>
            <a:off x="3108391" y="3528442"/>
            <a:ext cx="380563" cy="292436"/>
            <a:chOff x="6607565" y="4127933"/>
            <a:chExt cx="1086207" cy="834677"/>
          </a:xfrm>
          <a:solidFill>
            <a:schemeClr val="bg1">
              <a:lumMod val="65000"/>
            </a:schemeClr>
          </a:solidFill>
        </p:grpSpPr>
        <p:sp>
          <p:nvSpPr>
            <p:cNvPr id="92" name="Freeform 42"/>
            <p:cNvSpPr/>
            <p:nvPr/>
          </p:nvSpPr>
          <p:spPr bwMode="auto">
            <a:xfrm>
              <a:off x="6607565" y="4399047"/>
              <a:ext cx="639763" cy="563563"/>
            </a:xfrm>
            <a:custGeom>
              <a:avLst/>
              <a:gdLst>
                <a:gd name="T0" fmla="*/ 84 w 84"/>
                <a:gd name="T1" fmla="*/ 30 h 74"/>
                <a:gd name="T2" fmla="*/ 72 w 84"/>
                <a:gd name="T3" fmla="*/ 53 h 74"/>
                <a:gd name="T4" fmla="*/ 43 w 84"/>
                <a:gd name="T5" fmla="*/ 62 h 74"/>
                <a:gd name="T6" fmla="*/ 27 w 84"/>
                <a:gd name="T7" fmla="*/ 59 h 74"/>
                <a:gd name="T8" fmla="*/ 11 w 84"/>
                <a:gd name="T9" fmla="*/ 74 h 74"/>
                <a:gd name="T10" fmla="*/ 0 w 84"/>
                <a:gd name="T11" fmla="*/ 70 h 74"/>
                <a:gd name="T12" fmla="*/ 9 w 84"/>
                <a:gd name="T13" fmla="*/ 65 h 74"/>
                <a:gd name="T14" fmla="*/ 13 w 84"/>
                <a:gd name="T15" fmla="*/ 54 h 74"/>
                <a:gd name="T16" fmla="*/ 13 w 84"/>
                <a:gd name="T17" fmla="*/ 52 h 74"/>
                <a:gd name="T18" fmla="*/ 2 w 84"/>
                <a:gd name="T19" fmla="*/ 30 h 74"/>
                <a:gd name="T20" fmla="*/ 14 w 84"/>
                <a:gd name="T21" fmla="*/ 9 h 74"/>
                <a:gd name="T22" fmla="*/ 43 w 84"/>
                <a:gd name="T23" fmla="*/ 0 h 74"/>
                <a:gd name="T24" fmla="*/ 72 w 84"/>
                <a:gd name="T25" fmla="*/ 9 h 74"/>
                <a:gd name="T26" fmla="*/ 84 w 84"/>
                <a:gd name="T27" fmla="*/ 3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74">
                  <a:moveTo>
                    <a:pt x="84" y="30"/>
                  </a:moveTo>
                  <a:cubicBezTo>
                    <a:pt x="84" y="39"/>
                    <a:pt x="80" y="47"/>
                    <a:pt x="72" y="53"/>
                  </a:cubicBezTo>
                  <a:cubicBezTo>
                    <a:pt x="64" y="59"/>
                    <a:pt x="54" y="62"/>
                    <a:pt x="43" y="62"/>
                  </a:cubicBezTo>
                  <a:cubicBezTo>
                    <a:pt x="38" y="62"/>
                    <a:pt x="32" y="61"/>
                    <a:pt x="27" y="59"/>
                  </a:cubicBezTo>
                  <a:cubicBezTo>
                    <a:pt x="26" y="69"/>
                    <a:pt x="20" y="74"/>
                    <a:pt x="11" y="74"/>
                  </a:cubicBezTo>
                  <a:cubicBezTo>
                    <a:pt x="8" y="74"/>
                    <a:pt x="4" y="72"/>
                    <a:pt x="0" y="70"/>
                  </a:cubicBezTo>
                  <a:cubicBezTo>
                    <a:pt x="4" y="70"/>
                    <a:pt x="7" y="68"/>
                    <a:pt x="9" y="65"/>
                  </a:cubicBezTo>
                  <a:cubicBezTo>
                    <a:pt x="12" y="62"/>
                    <a:pt x="13" y="58"/>
                    <a:pt x="13" y="54"/>
                  </a:cubicBezTo>
                  <a:cubicBezTo>
                    <a:pt x="13" y="53"/>
                    <a:pt x="13" y="53"/>
                    <a:pt x="13" y="52"/>
                  </a:cubicBezTo>
                  <a:cubicBezTo>
                    <a:pt x="5" y="46"/>
                    <a:pt x="2" y="39"/>
                    <a:pt x="2" y="30"/>
                  </a:cubicBezTo>
                  <a:cubicBezTo>
                    <a:pt x="2" y="22"/>
                    <a:pt x="6" y="15"/>
                    <a:pt x="14" y="9"/>
                  </a:cubicBezTo>
                  <a:cubicBezTo>
                    <a:pt x="22" y="3"/>
                    <a:pt x="31" y="0"/>
                    <a:pt x="43" y="0"/>
                  </a:cubicBezTo>
                  <a:cubicBezTo>
                    <a:pt x="54" y="0"/>
                    <a:pt x="64" y="3"/>
                    <a:pt x="72" y="9"/>
                  </a:cubicBezTo>
                  <a:cubicBezTo>
                    <a:pt x="80" y="15"/>
                    <a:pt x="84" y="22"/>
                    <a:pt x="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3" name="Freeform 43"/>
            <p:cNvSpPr/>
            <p:nvPr/>
          </p:nvSpPr>
          <p:spPr bwMode="auto">
            <a:xfrm>
              <a:off x="7061946" y="4127933"/>
              <a:ext cx="631826" cy="579438"/>
            </a:xfrm>
            <a:custGeom>
              <a:avLst/>
              <a:gdLst>
                <a:gd name="T0" fmla="*/ 83 w 83"/>
                <a:gd name="T1" fmla="*/ 29 h 76"/>
                <a:gd name="T2" fmla="*/ 68 w 83"/>
                <a:gd name="T3" fmla="*/ 53 h 76"/>
                <a:gd name="T4" fmla="*/ 67 w 83"/>
                <a:gd name="T5" fmla="*/ 58 h 76"/>
                <a:gd name="T6" fmla="*/ 71 w 83"/>
                <a:gd name="T7" fmla="*/ 69 h 76"/>
                <a:gd name="T8" fmla="*/ 79 w 83"/>
                <a:gd name="T9" fmla="*/ 75 h 76"/>
                <a:gd name="T10" fmla="*/ 60 w 83"/>
                <a:gd name="T11" fmla="*/ 71 h 76"/>
                <a:gd name="T12" fmla="*/ 51 w 83"/>
                <a:gd name="T13" fmla="*/ 60 h 76"/>
                <a:gd name="T14" fmla="*/ 41 w 83"/>
                <a:gd name="T15" fmla="*/ 61 h 76"/>
                <a:gd name="T16" fmla="*/ 29 w 83"/>
                <a:gd name="T17" fmla="*/ 59 h 76"/>
                <a:gd name="T18" fmla="*/ 19 w 83"/>
                <a:gd name="T19" fmla="*/ 42 h 76"/>
                <a:gd name="T20" fmla="*/ 1 w 83"/>
                <a:gd name="T21" fmla="*/ 34 h 76"/>
                <a:gd name="T22" fmla="*/ 0 w 83"/>
                <a:gd name="T23" fmla="*/ 29 h 76"/>
                <a:gd name="T24" fmla="*/ 12 w 83"/>
                <a:gd name="T25" fmla="*/ 8 h 76"/>
                <a:gd name="T26" fmla="*/ 41 w 83"/>
                <a:gd name="T27" fmla="*/ 0 h 76"/>
                <a:gd name="T28" fmla="*/ 71 w 83"/>
                <a:gd name="T29" fmla="*/ 8 h 76"/>
                <a:gd name="T30" fmla="*/ 83 w 83"/>
                <a:gd name="T31"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76">
                  <a:moveTo>
                    <a:pt x="83" y="29"/>
                  </a:moveTo>
                  <a:cubicBezTo>
                    <a:pt x="83" y="39"/>
                    <a:pt x="78" y="47"/>
                    <a:pt x="68" y="53"/>
                  </a:cubicBezTo>
                  <a:cubicBezTo>
                    <a:pt x="67" y="55"/>
                    <a:pt x="67" y="57"/>
                    <a:pt x="67" y="58"/>
                  </a:cubicBezTo>
                  <a:cubicBezTo>
                    <a:pt x="67" y="62"/>
                    <a:pt x="69" y="66"/>
                    <a:pt x="71" y="69"/>
                  </a:cubicBezTo>
                  <a:cubicBezTo>
                    <a:pt x="71" y="69"/>
                    <a:pt x="74" y="71"/>
                    <a:pt x="79" y="75"/>
                  </a:cubicBezTo>
                  <a:cubicBezTo>
                    <a:pt x="71" y="76"/>
                    <a:pt x="64" y="74"/>
                    <a:pt x="60" y="71"/>
                  </a:cubicBezTo>
                  <a:cubicBezTo>
                    <a:pt x="56" y="69"/>
                    <a:pt x="53" y="65"/>
                    <a:pt x="51" y="60"/>
                  </a:cubicBezTo>
                  <a:cubicBezTo>
                    <a:pt x="48" y="60"/>
                    <a:pt x="45" y="61"/>
                    <a:pt x="41" y="61"/>
                  </a:cubicBezTo>
                  <a:cubicBezTo>
                    <a:pt x="37" y="61"/>
                    <a:pt x="33" y="60"/>
                    <a:pt x="29" y="59"/>
                  </a:cubicBezTo>
                  <a:cubicBezTo>
                    <a:pt x="28" y="53"/>
                    <a:pt x="24" y="47"/>
                    <a:pt x="19" y="42"/>
                  </a:cubicBezTo>
                  <a:cubicBezTo>
                    <a:pt x="13" y="37"/>
                    <a:pt x="7" y="34"/>
                    <a:pt x="1" y="34"/>
                  </a:cubicBezTo>
                  <a:cubicBezTo>
                    <a:pt x="0" y="32"/>
                    <a:pt x="0" y="30"/>
                    <a:pt x="0" y="29"/>
                  </a:cubicBezTo>
                  <a:cubicBezTo>
                    <a:pt x="0" y="21"/>
                    <a:pt x="4" y="14"/>
                    <a:pt x="12" y="8"/>
                  </a:cubicBezTo>
                  <a:cubicBezTo>
                    <a:pt x="20" y="2"/>
                    <a:pt x="30" y="0"/>
                    <a:pt x="41" y="0"/>
                  </a:cubicBezTo>
                  <a:cubicBezTo>
                    <a:pt x="53" y="0"/>
                    <a:pt x="63" y="2"/>
                    <a:pt x="71" y="8"/>
                  </a:cubicBezTo>
                  <a:cubicBezTo>
                    <a:pt x="79" y="14"/>
                    <a:pt x="83" y="21"/>
                    <a:pt x="8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90" name="Freeform 25"/>
          <p:cNvSpPr>
            <a:spLocks noEditPoints="1"/>
          </p:cNvSpPr>
          <p:nvPr/>
        </p:nvSpPr>
        <p:spPr bwMode="auto">
          <a:xfrm rot="1049870">
            <a:off x="2912342" y="4179156"/>
            <a:ext cx="392646" cy="243680"/>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sp>
        <p:nvSpPr>
          <p:cNvPr id="65" name="Freeform 31"/>
          <p:cNvSpPr>
            <a:spLocks noEditPoints="1"/>
          </p:cNvSpPr>
          <p:nvPr/>
        </p:nvSpPr>
        <p:spPr bwMode="auto">
          <a:xfrm>
            <a:off x="2455314" y="2994594"/>
            <a:ext cx="611764" cy="527899"/>
          </a:xfrm>
          <a:custGeom>
            <a:avLst/>
            <a:gdLst>
              <a:gd name="T0" fmla="*/ 293 w 398"/>
              <a:gd name="T1" fmla="*/ 173 h 344"/>
              <a:gd name="T2" fmla="*/ 286 w 398"/>
              <a:gd name="T3" fmla="*/ 163 h 344"/>
              <a:gd name="T4" fmla="*/ 286 w 398"/>
              <a:gd name="T5" fmla="*/ 124 h 344"/>
              <a:gd name="T6" fmla="*/ 199 w 398"/>
              <a:gd name="T7" fmla="*/ 123 h 344"/>
              <a:gd name="T8" fmla="*/ 190 w 398"/>
              <a:gd name="T9" fmla="*/ 119 h 344"/>
              <a:gd name="T10" fmla="*/ 186 w 398"/>
              <a:gd name="T11" fmla="*/ 72 h 344"/>
              <a:gd name="T12" fmla="*/ 58 w 398"/>
              <a:gd name="T13" fmla="*/ 123 h 344"/>
              <a:gd name="T14" fmla="*/ 0 w 398"/>
              <a:gd name="T15" fmla="*/ 234 h 344"/>
              <a:gd name="T16" fmla="*/ 163 w 398"/>
              <a:gd name="T17" fmla="*/ 344 h 344"/>
              <a:gd name="T18" fmla="*/ 340 w 398"/>
              <a:gd name="T19" fmla="*/ 227 h 344"/>
              <a:gd name="T20" fmla="*/ 293 w 398"/>
              <a:gd name="T21" fmla="*/ 173 h 344"/>
              <a:gd name="T22" fmla="*/ 163 w 398"/>
              <a:gd name="T23" fmla="*/ 314 h 344"/>
              <a:gd name="T24" fmla="*/ 39 w 398"/>
              <a:gd name="T25" fmla="*/ 249 h 344"/>
              <a:gd name="T26" fmla="*/ 148 w 398"/>
              <a:gd name="T27" fmla="*/ 160 h 344"/>
              <a:gd name="T28" fmla="*/ 273 w 398"/>
              <a:gd name="T29" fmla="*/ 226 h 344"/>
              <a:gd name="T30" fmla="*/ 163 w 398"/>
              <a:gd name="T31" fmla="*/ 314 h 344"/>
              <a:gd name="T32" fmla="*/ 398 w 398"/>
              <a:gd name="T33" fmla="*/ 120 h 344"/>
              <a:gd name="T34" fmla="*/ 278 w 398"/>
              <a:gd name="T35" fmla="*/ 0 h 344"/>
              <a:gd name="T36" fmla="*/ 264 w 398"/>
              <a:gd name="T37" fmla="*/ 14 h 344"/>
              <a:gd name="T38" fmla="*/ 278 w 398"/>
              <a:gd name="T39" fmla="*/ 28 h 344"/>
              <a:gd name="T40" fmla="*/ 370 w 398"/>
              <a:gd name="T41" fmla="*/ 120 h 344"/>
              <a:gd name="T42" fmla="*/ 384 w 398"/>
              <a:gd name="T43" fmla="*/ 134 h 344"/>
              <a:gd name="T44" fmla="*/ 398 w 398"/>
              <a:gd name="T45" fmla="*/ 120 h 344"/>
              <a:gd name="T46" fmla="*/ 398 w 398"/>
              <a:gd name="T47" fmla="*/ 120 h 344"/>
              <a:gd name="T48" fmla="*/ 342 w 398"/>
              <a:gd name="T49" fmla="*/ 118 h 344"/>
              <a:gd name="T50" fmla="*/ 280 w 398"/>
              <a:gd name="T51" fmla="*/ 56 h 344"/>
              <a:gd name="T52" fmla="*/ 263 w 398"/>
              <a:gd name="T53" fmla="*/ 66 h 344"/>
              <a:gd name="T54" fmla="*/ 274 w 398"/>
              <a:gd name="T55" fmla="*/ 83 h 344"/>
              <a:gd name="T56" fmla="*/ 315 w 398"/>
              <a:gd name="T57" fmla="*/ 123 h 344"/>
              <a:gd name="T58" fmla="*/ 331 w 398"/>
              <a:gd name="T59" fmla="*/ 134 h 344"/>
              <a:gd name="T60" fmla="*/ 342 w 398"/>
              <a:gd name="T61" fmla="*/ 118 h 344"/>
              <a:gd name="T62" fmla="*/ 130 w 398"/>
              <a:gd name="T63" fmla="*/ 202 h 344"/>
              <a:gd name="T64" fmla="*/ 91 w 398"/>
              <a:gd name="T65" fmla="*/ 251 h 344"/>
              <a:gd name="T66" fmla="*/ 146 w 398"/>
              <a:gd name="T67" fmla="*/ 280 h 344"/>
              <a:gd name="T68" fmla="*/ 185 w 398"/>
              <a:gd name="T69" fmla="*/ 232 h 344"/>
              <a:gd name="T70" fmla="*/ 130 w 398"/>
              <a:gd name="T71" fmla="*/ 20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8" h="344">
                <a:moveTo>
                  <a:pt x="293" y="173"/>
                </a:moveTo>
                <a:cubicBezTo>
                  <a:pt x="287" y="172"/>
                  <a:pt x="283" y="170"/>
                  <a:pt x="286" y="163"/>
                </a:cubicBezTo>
                <a:cubicBezTo>
                  <a:pt x="292" y="147"/>
                  <a:pt x="293" y="133"/>
                  <a:pt x="286" y="124"/>
                </a:cubicBezTo>
                <a:cubicBezTo>
                  <a:pt x="274" y="105"/>
                  <a:pt x="239" y="106"/>
                  <a:pt x="199" y="123"/>
                </a:cubicBezTo>
                <a:cubicBezTo>
                  <a:pt x="199" y="123"/>
                  <a:pt x="187" y="129"/>
                  <a:pt x="190" y="119"/>
                </a:cubicBezTo>
                <a:cubicBezTo>
                  <a:pt x="196" y="99"/>
                  <a:pt x="195" y="82"/>
                  <a:pt x="186" y="72"/>
                </a:cubicBezTo>
                <a:cubicBezTo>
                  <a:pt x="164" y="50"/>
                  <a:pt x="107" y="73"/>
                  <a:pt x="58" y="123"/>
                </a:cubicBezTo>
                <a:cubicBezTo>
                  <a:pt x="21" y="160"/>
                  <a:pt x="0" y="200"/>
                  <a:pt x="0" y="234"/>
                </a:cubicBezTo>
                <a:cubicBezTo>
                  <a:pt x="0" y="300"/>
                  <a:pt x="82" y="344"/>
                  <a:pt x="163" y="344"/>
                </a:cubicBezTo>
                <a:cubicBezTo>
                  <a:pt x="269" y="344"/>
                  <a:pt x="340" y="277"/>
                  <a:pt x="340" y="227"/>
                </a:cubicBezTo>
                <a:cubicBezTo>
                  <a:pt x="340" y="197"/>
                  <a:pt x="315" y="180"/>
                  <a:pt x="293" y="173"/>
                </a:cubicBezTo>
                <a:close/>
                <a:moveTo>
                  <a:pt x="163" y="314"/>
                </a:moveTo>
                <a:cubicBezTo>
                  <a:pt x="99" y="321"/>
                  <a:pt x="43" y="292"/>
                  <a:pt x="39" y="249"/>
                </a:cubicBezTo>
                <a:cubicBezTo>
                  <a:pt x="35" y="206"/>
                  <a:pt x="84" y="167"/>
                  <a:pt x="148" y="160"/>
                </a:cubicBezTo>
                <a:cubicBezTo>
                  <a:pt x="213" y="154"/>
                  <a:pt x="269" y="183"/>
                  <a:pt x="273" y="226"/>
                </a:cubicBezTo>
                <a:cubicBezTo>
                  <a:pt x="277" y="268"/>
                  <a:pt x="228" y="308"/>
                  <a:pt x="163" y="314"/>
                </a:cubicBezTo>
                <a:close/>
                <a:moveTo>
                  <a:pt x="398" y="120"/>
                </a:moveTo>
                <a:cubicBezTo>
                  <a:pt x="398" y="54"/>
                  <a:pt x="344" y="0"/>
                  <a:pt x="278" y="0"/>
                </a:cubicBezTo>
                <a:cubicBezTo>
                  <a:pt x="270" y="0"/>
                  <a:pt x="264" y="6"/>
                  <a:pt x="264" y="14"/>
                </a:cubicBezTo>
                <a:cubicBezTo>
                  <a:pt x="264" y="22"/>
                  <a:pt x="270" y="28"/>
                  <a:pt x="278" y="28"/>
                </a:cubicBezTo>
                <a:cubicBezTo>
                  <a:pt x="329" y="28"/>
                  <a:pt x="370" y="69"/>
                  <a:pt x="370" y="120"/>
                </a:cubicBezTo>
                <a:cubicBezTo>
                  <a:pt x="370" y="128"/>
                  <a:pt x="376" y="134"/>
                  <a:pt x="384" y="134"/>
                </a:cubicBezTo>
                <a:cubicBezTo>
                  <a:pt x="392" y="134"/>
                  <a:pt x="398" y="128"/>
                  <a:pt x="398" y="120"/>
                </a:cubicBezTo>
                <a:cubicBezTo>
                  <a:pt x="398" y="120"/>
                  <a:pt x="398" y="120"/>
                  <a:pt x="398" y="120"/>
                </a:cubicBezTo>
                <a:close/>
                <a:moveTo>
                  <a:pt x="342" y="118"/>
                </a:moveTo>
                <a:cubicBezTo>
                  <a:pt x="336" y="87"/>
                  <a:pt x="311" y="62"/>
                  <a:pt x="280" y="56"/>
                </a:cubicBezTo>
                <a:cubicBezTo>
                  <a:pt x="272" y="54"/>
                  <a:pt x="265" y="59"/>
                  <a:pt x="263" y="66"/>
                </a:cubicBezTo>
                <a:cubicBezTo>
                  <a:pt x="262" y="74"/>
                  <a:pt x="267" y="81"/>
                  <a:pt x="274" y="83"/>
                </a:cubicBezTo>
                <a:cubicBezTo>
                  <a:pt x="295" y="87"/>
                  <a:pt x="311" y="103"/>
                  <a:pt x="315" y="123"/>
                </a:cubicBezTo>
                <a:cubicBezTo>
                  <a:pt x="316" y="131"/>
                  <a:pt x="324" y="136"/>
                  <a:pt x="331" y="134"/>
                </a:cubicBezTo>
                <a:cubicBezTo>
                  <a:pt x="339" y="133"/>
                  <a:pt x="344" y="125"/>
                  <a:pt x="342" y="118"/>
                </a:cubicBezTo>
                <a:close/>
                <a:moveTo>
                  <a:pt x="130" y="202"/>
                </a:moveTo>
                <a:cubicBezTo>
                  <a:pt x="104" y="207"/>
                  <a:pt x="87" y="229"/>
                  <a:pt x="91" y="251"/>
                </a:cubicBezTo>
                <a:cubicBezTo>
                  <a:pt x="96" y="272"/>
                  <a:pt x="120" y="286"/>
                  <a:pt x="146" y="280"/>
                </a:cubicBezTo>
                <a:cubicBezTo>
                  <a:pt x="172" y="275"/>
                  <a:pt x="190" y="253"/>
                  <a:pt x="185" y="232"/>
                </a:cubicBezTo>
                <a:cubicBezTo>
                  <a:pt x="181" y="210"/>
                  <a:pt x="156" y="197"/>
                  <a:pt x="130" y="202"/>
                </a:cubicBezTo>
                <a:close/>
              </a:path>
            </a:pathLst>
          </a:custGeom>
          <a:solidFill>
            <a:schemeClr val="bg1">
              <a:lumMod val="65000"/>
            </a:schemeClr>
          </a:solidFill>
          <a:ln>
            <a:noFill/>
          </a:ln>
        </p:spPr>
        <p:txBody>
          <a:bodyPr vert="horz" wrap="square" lIns="91422" tIns="45712" rIns="91422" bIns="45712" numCol="1" anchor="t" anchorCtr="0" compatLnSpc="1"/>
          <a:lstStyle/>
          <a:p>
            <a:endParaRPr lang="zh-CN" altLang="en-US">
              <a:solidFill>
                <a:prstClr val="black"/>
              </a:solidFill>
            </a:endParaRPr>
          </a:p>
        </p:txBody>
      </p:sp>
      <p:sp>
        <p:nvSpPr>
          <p:cNvPr id="9" name="矩形 8"/>
          <p:cNvSpPr/>
          <p:nvPr/>
        </p:nvSpPr>
        <p:spPr>
          <a:xfrm>
            <a:off x="4193487" y="2309439"/>
            <a:ext cx="45719" cy="2160000"/>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39260" y="2402205"/>
            <a:ext cx="3219450" cy="3105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获取文献资源</a:t>
            </a:r>
            <a:endParaRPr lang="zh-CN" altLang="en-US"/>
          </a:p>
        </p:txBody>
      </p:sp>
      <p:sp>
        <p:nvSpPr>
          <p:cNvPr id="107" name="矩形 106"/>
          <p:cNvSpPr/>
          <p:nvPr/>
        </p:nvSpPr>
        <p:spPr>
          <a:xfrm>
            <a:off x="4239260" y="2950845"/>
            <a:ext cx="1948180" cy="3105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讨论科研问题</a:t>
            </a:r>
            <a:endParaRPr lang="zh-CN" altLang="en-US"/>
          </a:p>
        </p:txBody>
      </p:sp>
      <p:sp>
        <p:nvSpPr>
          <p:cNvPr id="108" name="矩形 107"/>
          <p:cNvSpPr/>
          <p:nvPr/>
        </p:nvSpPr>
        <p:spPr>
          <a:xfrm>
            <a:off x="4239260" y="3500120"/>
            <a:ext cx="1612265" cy="3105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管理科研成果</a:t>
            </a:r>
            <a:endParaRPr lang="zh-CN" altLang="en-US"/>
          </a:p>
        </p:txBody>
      </p:sp>
      <p:sp>
        <p:nvSpPr>
          <p:cNvPr id="109" name="矩形 108"/>
          <p:cNvSpPr/>
          <p:nvPr/>
        </p:nvSpPr>
        <p:spPr>
          <a:xfrm>
            <a:off x="4239260" y="4042410"/>
            <a:ext cx="885190" cy="3105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社交</a:t>
            </a:r>
            <a:endParaRPr lang="zh-CN" altLang="en-US"/>
          </a:p>
        </p:txBody>
      </p:sp>
      <p:sp>
        <p:nvSpPr>
          <p:cNvPr id="13" name="文本框 12"/>
          <p:cNvSpPr txBox="1"/>
          <p:nvPr/>
        </p:nvSpPr>
        <p:spPr>
          <a:xfrm>
            <a:off x="7523636" y="2376717"/>
            <a:ext cx="589915" cy="337185"/>
          </a:xfrm>
          <a:prstGeom prst="rect">
            <a:avLst/>
          </a:prstGeom>
          <a:noFill/>
        </p:spPr>
        <p:txBody>
          <a:bodyPr wrap="none" rtlCol="0">
            <a:spAutoFit/>
          </a:bodyPr>
          <a:lstStyle/>
          <a:p>
            <a:r>
              <a:rPr lang="en-US" altLang="zh-CN" sz="1600" dirty="0" smtClean="0">
                <a:solidFill>
                  <a:schemeClr val="bg1">
                    <a:lumMod val="50000"/>
                  </a:schemeClr>
                </a:solidFill>
              </a:rPr>
              <a:t>88%</a:t>
            </a:r>
            <a:endParaRPr lang="zh-CN" altLang="en-US" sz="1600" dirty="0">
              <a:solidFill>
                <a:schemeClr val="bg1">
                  <a:lumMod val="50000"/>
                </a:schemeClr>
              </a:solidFill>
            </a:endParaRPr>
          </a:p>
        </p:txBody>
      </p:sp>
      <p:sp>
        <p:nvSpPr>
          <p:cNvPr id="110" name="文本框 109"/>
          <p:cNvSpPr txBox="1"/>
          <p:nvPr/>
        </p:nvSpPr>
        <p:spPr>
          <a:xfrm>
            <a:off x="6294484" y="2937341"/>
            <a:ext cx="589915" cy="337185"/>
          </a:xfrm>
          <a:prstGeom prst="rect">
            <a:avLst/>
          </a:prstGeom>
          <a:noFill/>
        </p:spPr>
        <p:txBody>
          <a:bodyPr wrap="none" rtlCol="0">
            <a:spAutoFit/>
          </a:bodyPr>
          <a:lstStyle/>
          <a:p>
            <a:r>
              <a:rPr lang="en-US" altLang="zh-CN" sz="1600" dirty="0" smtClean="0">
                <a:solidFill>
                  <a:schemeClr val="bg1">
                    <a:lumMod val="50000"/>
                  </a:schemeClr>
                </a:solidFill>
              </a:rPr>
              <a:t>47%</a:t>
            </a:r>
            <a:endParaRPr lang="zh-CN" altLang="en-US" sz="1600" dirty="0">
              <a:solidFill>
                <a:schemeClr val="bg1">
                  <a:lumMod val="50000"/>
                </a:schemeClr>
              </a:solidFill>
            </a:endParaRPr>
          </a:p>
        </p:txBody>
      </p:sp>
      <p:sp>
        <p:nvSpPr>
          <p:cNvPr id="111" name="文本框 110"/>
          <p:cNvSpPr txBox="1"/>
          <p:nvPr/>
        </p:nvSpPr>
        <p:spPr>
          <a:xfrm>
            <a:off x="5961379" y="3499911"/>
            <a:ext cx="589915" cy="337185"/>
          </a:xfrm>
          <a:prstGeom prst="rect">
            <a:avLst/>
          </a:prstGeom>
          <a:noFill/>
        </p:spPr>
        <p:txBody>
          <a:bodyPr wrap="none" rtlCol="0">
            <a:spAutoFit/>
          </a:bodyPr>
          <a:lstStyle/>
          <a:p>
            <a:r>
              <a:rPr lang="en-US" altLang="zh-CN" sz="1600" dirty="0" smtClean="0">
                <a:solidFill>
                  <a:schemeClr val="bg1">
                    <a:lumMod val="50000"/>
                  </a:schemeClr>
                </a:solidFill>
              </a:rPr>
              <a:t>35%</a:t>
            </a:r>
            <a:endParaRPr lang="zh-CN" altLang="en-US" sz="1600" dirty="0">
              <a:solidFill>
                <a:schemeClr val="bg1">
                  <a:lumMod val="50000"/>
                </a:schemeClr>
              </a:solidFill>
            </a:endParaRPr>
          </a:p>
        </p:txBody>
      </p:sp>
      <p:sp>
        <p:nvSpPr>
          <p:cNvPr id="112" name="文本框 111"/>
          <p:cNvSpPr txBox="1"/>
          <p:nvPr/>
        </p:nvSpPr>
        <p:spPr>
          <a:xfrm>
            <a:off x="5261610" y="4029249"/>
            <a:ext cx="589915" cy="337185"/>
          </a:xfrm>
          <a:prstGeom prst="rect">
            <a:avLst/>
          </a:prstGeom>
          <a:noFill/>
        </p:spPr>
        <p:txBody>
          <a:bodyPr wrap="none" rtlCol="0">
            <a:spAutoFit/>
          </a:bodyPr>
          <a:lstStyle/>
          <a:p>
            <a:r>
              <a:rPr lang="en-US" altLang="zh-CN" sz="1600" dirty="0" smtClean="0">
                <a:solidFill>
                  <a:schemeClr val="bg1">
                    <a:lumMod val="50000"/>
                  </a:schemeClr>
                </a:solidFill>
              </a:rPr>
              <a:t>18%</a:t>
            </a:r>
            <a:endParaRPr lang="zh-CN" altLang="en-US" sz="1600" dirty="0">
              <a:solidFill>
                <a:schemeClr val="bg1">
                  <a:lumMod val="50000"/>
                </a:schemeClr>
              </a:solidFill>
            </a:endParaRPr>
          </a:p>
        </p:txBody>
      </p:sp>
      <p:sp>
        <p:nvSpPr>
          <p:cNvPr id="113" name="文本框 112"/>
          <p:cNvSpPr txBox="1"/>
          <p:nvPr/>
        </p:nvSpPr>
        <p:spPr>
          <a:xfrm>
            <a:off x="3677392" y="784334"/>
            <a:ext cx="4837216" cy="583565"/>
          </a:xfrm>
          <a:prstGeom prst="rect">
            <a:avLst/>
          </a:prstGeom>
          <a:noFill/>
        </p:spPr>
        <p:txBody>
          <a:bodyPr wrap="square" rtlCol="0">
            <a:spAutoFit/>
          </a:bodyPr>
          <a:lstStyle/>
          <a:p>
            <a:pPr algn="ctr"/>
            <a:r>
              <a:rPr lang="zh-CN" altLang="en-US" sz="3200" b="1" dirty="0" smtClean="0">
                <a:solidFill>
                  <a:srgbClr val="3563A8"/>
                </a:solidFill>
              </a:rPr>
              <a:t>问卷调查</a:t>
            </a:r>
            <a:endParaRPr lang="zh-CN" altLang="en-US" sz="3200" b="1" dirty="0" smtClean="0">
              <a:solidFill>
                <a:srgbClr val="3563A8"/>
              </a:solidFill>
            </a:endParaRPr>
          </a:p>
        </p:txBody>
      </p:sp>
      <p:sp>
        <p:nvSpPr>
          <p:cNvPr id="114" name="文本框 113"/>
          <p:cNvSpPr txBox="1"/>
          <p:nvPr/>
        </p:nvSpPr>
        <p:spPr>
          <a:xfrm>
            <a:off x="7154518" y="4348913"/>
            <a:ext cx="4837216" cy="398780"/>
          </a:xfrm>
          <a:prstGeom prst="rect">
            <a:avLst/>
          </a:prstGeom>
          <a:noFill/>
        </p:spPr>
        <p:txBody>
          <a:bodyPr wrap="square" rtlCol="0">
            <a:spAutoFit/>
          </a:bodyPr>
          <a:lstStyle/>
          <a:p>
            <a:pPr algn="ctr"/>
            <a:r>
              <a:rPr lang="zh-CN" altLang="en-US" sz="2000" b="1" dirty="0" smtClean="0">
                <a:solidFill>
                  <a:srgbClr val="3563A8"/>
                </a:solidFill>
              </a:rPr>
              <a:t>调查结果</a:t>
            </a:r>
            <a:endParaRPr lang="zh-CN" altLang="en-US" sz="2000" b="1" dirty="0" smtClean="0">
              <a:solidFill>
                <a:srgbClr val="3563A8"/>
              </a:solidFill>
            </a:endParaRPr>
          </a:p>
        </p:txBody>
      </p:sp>
      <p:sp>
        <p:nvSpPr>
          <p:cNvPr id="115" name="矩形 114"/>
          <p:cNvSpPr/>
          <p:nvPr/>
        </p:nvSpPr>
        <p:spPr>
          <a:xfrm>
            <a:off x="7281234" y="4788520"/>
            <a:ext cx="4583431" cy="1568450"/>
          </a:xfrm>
          <a:prstGeom prst="rect">
            <a:avLst/>
          </a:prstGeom>
        </p:spPr>
        <p:txBody>
          <a:bodyPr wrap="square">
            <a:spAutoFit/>
          </a:bodyPr>
          <a:lstStyle/>
          <a:p>
            <a:pPr algn="ctr">
              <a:lnSpc>
                <a:spcPct val="150000"/>
              </a:lnSpc>
            </a:pPr>
            <a:r>
              <a:rPr lang="zh-CN" altLang="en-US" sz="1600" dirty="0"/>
              <a:t>根据</a:t>
            </a:r>
            <a:r>
              <a:rPr lang="en-US" altLang="zh-CN" sz="1600" dirty="0"/>
              <a:t>68</a:t>
            </a:r>
            <a:r>
              <a:rPr lang="zh-CN" altLang="en-US" sz="1600" dirty="0"/>
              <a:t>份问卷调查结果，可以大致分析出用户对于科研信息共享平台的需求主要集中于获取文献资源，类似传统的文献搜索引擎，而对于社交的需求并不显著</a:t>
            </a:r>
            <a:endParaRPr lang="zh-CN" altLang="en-US" sz="1600" dirty="0"/>
          </a:p>
        </p:txBody>
      </p:sp>
      <p:sp>
        <p:nvSpPr>
          <p:cNvPr id="3" name="文本框 2"/>
          <p:cNvSpPr txBox="1"/>
          <p:nvPr/>
        </p:nvSpPr>
        <p:spPr>
          <a:xfrm>
            <a:off x="135255" y="322580"/>
            <a:ext cx="1706880" cy="275590"/>
          </a:xfrm>
          <a:prstGeom prst="rect">
            <a:avLst/>
          </a:prstGeom>
          <a:noFill/>
        </p:spPr>
        <p:txBody>
          <a:bodyPr wrap="none" rtlCol="0">
            <a:spAutoFit/>
          </a:bodyPr>
          <a:p>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爆肝工程师的软工大组</a:t>
            </a:r>
            <a:endParaRPr lang="zh-CN" altLang="en-US" sz="1200" dirty="0" smtClean="0">
              <a:solidFill>
                <a:srgbClr val="3563A8"/>
              </a:solidFill>
              <a:latin typeface="+mj-lt"/>
              <a:ea typeface="Arial Unicode MS" panose="020B0604020202020204" pitchFamily="34" charset="-122"/>
              <a:cs typeface="Arial Unicode MS" panose="020B0604020202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77392" y="784334"/>
            <a:ext cx="4837216" cy="583565"/>
          </a:xfrm>
          <a:prstGeom prst="rect">
            <a:avLst/>
          </a:prstGeom>
          <a:noFill/>
        </p:spPr>
        <p:txBody>
          <a:bodyPr wrap="square" rtlCol="0">
            <a:spAutoFit/>
          </a:bodyPr>
          <a:lstStyle/>
          <a:p>
            <a:pPr algn="ctr"/>
            <a:r>
              <a:rPr lang="zh-CN" altLang="en-US" sz="3200" b="1" dirty="0" smtClean="0">
                <a:solidFill>
                  <a:srgbClr val="3563A8"/>
                </a:solidFill>
              </a:rPr>
              <a:t>访谈及研讨</a:t>
            </a:r>
            <a:endParaRPr lang="zh-CN" altLang="en-US" sz="3200" b="1" dirty="0" smtClean="0">
              <a:solidFill>
                <a:srgbClr val="3563A8"/>
              </a:solidFill>
            </a:endParaRPr>
          </a:p>
        </p:txBody>
      </p:sp>
      <p:sp>
        <p:nvSpPr>
          <p:cNvPr id="8" name="矩形 7"/>
          <p:cNvSpPr/>
          <p:nvPr/>
        </p:nvSpPr>
        <p:spPr>
          <a:xfrm>
            <a:off x="3245828" y="1390390"/>
            <a:ext cx="5638802" cy="583565"/>
          </a:xfrm>
          <a:prstGeom prst="rect">
            <a:avLst/>
          </a:prstGeom>
        </p:spPr>
        <p:txBody>
          <a:bodyPr wrap="square">
            <a:spAutoFit/>
          </a:bodyPr>
          <a:lstStyle/>
          <a:p>
            <a:pPr algn="ctr"/>
            <a:r>
              <a:rPr lang="zh-CN" altLang="en-US" sz="1600" dirty="0">
                <a:solidFill>
                  <a:schemeClr val="tx1">
                    <a:lumMod val="75000"/>
                    <a:lumOff val="25000"/>
                  </a:schemeClr>
                </a:solidFill>
                <a:cs typeface="+mn-ea"/>
                <a:sym typeface="+mn-lt"/>
              </a:rPr>
              <a:t>与老师进行访谈，了解实际功能性需求</a:t>
            </a:r>
            <a:endParaRPr lang="zh-CN" altLang="en-US" sz="1600" dirty="0">
              <a:solidFill>
                <a:schemeClr val="tx1">
                  <a:lumMod val="75000"/>
                  <a:lumOff val="25000"/>
                </a:schemeClr>
              </a:solidFill>
              <a:cs typeface="+mn-ea"/>
              <a:sym typeface="+mn-lt"/>
            </a:endParaRPr>
          </a:p>
          <a:p>
            <a:pPr algn="ctr"/>
            <a:r>
              <a:rPr lang="zh-CN" altLang="en-US" sz="1600" dirty="0">
                <a:solidFill>
                  <a:schemeClr val="tx1">
                    <a:lumMod val="75000"/>
                    <a:lumOff val="25000"/>
                  </a:schemeClr>
                </a:solidFill>
                <a:cs typeface="+mn-ea"/>
                <a:sym typeface="+mn-lt"/>
              </a:rPr>
              <a:t>小组研讨，提出可行性需求</a:t>
            </a:r>
            <a:endParaRPr lang="zh-CN" altLang="en-US" sz="1600" dirty="0">
              <a:solidFill>
                <a:schemeClr val="tx1">
                  <a:lumMod val="75000"/>
                  <a:lumOff val="25000"/>
                </a:schemeClr>
              </a:solidFill>
              <a:cs typeface="+mn-ea"/>
              <a:sym typeface="+mn-lt"/>
            </a:endParaRPr>
          </a:p>
        </p:txBody>
      </p:sp>
      <p:sp>
        <p:nvSpPr>
          <p:cNvPr id="9" name="圆角矩形 8"/>
          <p:cNvSpPr/>
          <p:nvPr/>
        </p:nvSpPr>
        <p:spPr>
          <a:xfrm>
            <a:off x="842752" y="3166110"/>
            <a:ext cx="2811780" cy="594360"/>
          </a:xfrm>
          <a:prstGeom prst="roundRect">
            <a:avLst/>
          </a:prstGeom>
          <a:solidFill>
            <a:schemeClr val="bg1">
              <a:lumMod val="95000"/>
            </a:schemeClr>
          </a:solid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3563A8"/>
                </a:solidFill>
              </a:rPr>
              <a:t>访谈</a:t>
            </a:r>
            <a:endParaRPr lang="zh-CN" altLang="en-US" sz="2800" dirty="0">
              <a:solidFill>
                <a:srgbClr val="3563A8"/>
              </a:solidFill>
            </a:endParaRPr>
          </a:p>
        </p:txBody>
      </p:sp>
      <p:sp>
        <p:nvSpPr>
          <p:cNvPr id="28" name="圆角矩形 27"/>
          <p:cNvSpPr/>
          <p:nvPr/>
        </p:nvSpPr>
        <p:spPr>
          <a:xfrm>
            <a:off x="4625195" y="3166110"/>
            <a:ext cx="2811780" cy="594360"/>
          </a:xfrm>
          <a:prstGeom prst="roundRect">
            <a:avLst/>
          </a:prstGeom>
          <a:solidFill>
            <a:schemeClr val="bg1">
              <a:lumMod val="95000"/>
            </a:schemeClr>
          </a:solid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rgbClr val="3563A8"/>
                </a:solidFill>
              </a:rPr>
              <a:t>研讨</a:t>
            </a:r>
            <a:endParaRPr lang="zh-CN" altLang="en-US" sz="2800">
              <a:solidFill>
                <a:srgbClr val="3563A8"/>
              </a:solidFill>
            </a:endParaRPr>
          </a:p>
        </p:txBody>
      </p:sp>
      <p:sp>
        <p:nvSpPr>
          <p:cNvPr id="29" name="圆角矩形 28"/>
          <p:cNvSpPr/>
          <p:nvPr/>
        </p:nvSpPr>
        <p:spPr>
          <a:xfrm>
            <a:off x="8407637" y="3166110"/>
            <a:ext cx="2811780" cy="594360"/>
          </a:xfrm>
          <a:prstGeom prst="roundRect">
            <a:avLst/>
          </a:prstGeom>
          <a:solidFill>
            <a:schemeClr val="bg1">
              <a:lumMod val="95000"/>
            </a:schemeClr>
          </a:solid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rgbClr val="3563A8"/>
                </a:solidFill>
              </a:rPr>
              <a:t>综合</a:t>
            </a:r>
            <a:endParaRPr lang="zh-CN" altLang="en-US" sz="2800">
              <a:solidFill>
                <a:srgbClr val="3563A8"/>
              </a:solidFill>
            </a:endParaRPr>
          </a:p>
        </p:txBody>
      </p:sp>
      <p:sp>
        <p:nvSpPr>
          <p:cNvPr id="30" name="圆角矩形 29"/>
          <p:cNvSpPr/>
          <p:nvPr/>
        </p:nvSpPr>
        <p:spPr>
          <a:xfrm>
            <a:off x="757899" y="3079495"/>
            <a:ext cx="2981486" cy="767590"/>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31" name="圆角矩形 30"/>
          <p:cNvSpPr/>
          <p:nvPr/>
        </p:nvSpPr>
        <p:spPr>
          <a:xfrm>
            <a:off x="4540342" y="3079495"/>
            <a:ext cx="2981486" cy="767590"/>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32" name="圆角矩形 31"/>
          <p:cNvSpPr/>
          <p:nvPr/>
        </p:nvSpPr>
        <p:spPr>
          <a:xfrm>
            <a:off x="8322784" y="3079495"/>
            <a:ext cx="2981486" cy="767590"/>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33" name="矩形 32"/>
          <p:cNvSpPr/>
          <p:nvPr/>
        </p:nvSpPr>
        <p:spPr>
          <a:xfrm>
            <a:off x="512597" y="4189950"/>
            <a:ext cx="3472089" cy="1198880"/>
          </a:xfrm>
          <a:prstGeom prst="rect">
            <a:avLst/>
          </a:prstGeom>
        </p:spPr>
        <p:txBody>
          <a:bodyPr wrap="square">
            <a:spAutoFit/>
          </a:bodyPr>
          <a:lstStyle/>
          <a:p>
            <a:pPr algn="ctr">
              <a:lnSpc>
                <a:spcPct val="150000"/>
              </a:lnSpc>
            </a:pPr>
            <a:r>
              <a:rPr lang="zh-CN" altLang="en-US" sz="1600" dirty="0">
                <a:solidFill>
                  <a:schemeClr val="tx1">
                    <a:lumMod val="75000"/>
                    <a:lumOff val="25000"/>
                  </a:schemeClr>
                </a:solidFill>
                <a:cs typeface="+mn-ea"/>
                <a:sym typeface="+mn-lt"/>
              </a:rPr>
              <a:t>在文献搜索引擎的基础上增添个人资源的管理以及承载部分社交功能，同时可以进行数据分析</a:t>
            </a:r>
            <a:endParaRPr lang="zh-CN" altLang="en-US" sz="1600" dirty="0">
              <a:solidFill>
                <a:schemeClr val="tx1">
                  <a:lumMod val="75000"/>
                  <a:lumOff val="25000"/>
                </a:schemeClr>
              </a:solidFill>
              <a:cs typeface="+mn-ea"/>
              <a:sym typeface="+mn-lt"/>
            </a:endParaRPr>
          </a:p>
        </p:txBody>
      </p:sp>
      <p:sp>
        <p:nvSpPr>
          <p:cNvPr id="34" name="矩形 33"/>
          <p:cNvSpPr/>
          <p:nvPr/>
        </p:nvSpPr>
        <p:spPr>
          <a:xfrm>
            <a:off x="4295039" y="4189950"/>
            <a:ext cx="3472089" cy="1198880"/>
          </a:xfrm>
          <a:prstGeom prst="rect">
            <a:avLst/>
          </a:prstGeom>
        </p:spPr>
        <p:txBody>
          <a:bodyPr wrap="square">
            <a:spAutoFit/>
          </a:bodyPr>
          <a:lstStyle/>
          <a:p>
            <a:pPr algn="ctr">
              <a:lnSpc>
                <a:spcPct val="150000"/>
              </a:lnSpc>
            </a:pPr>
            <a:r>
              <a:rPr lang="zh-CN" altLang="en-US" sz="1600" dirty="0"/>
              <a:t>着眼痛点，讨论区模块功能和数据分析功能需求较为明显，未发表论文同样需要得到有效关注</a:t>
            </a:r>
            <a:endParaRPr lang="zh-CN" altLang="en-US" sz="1600" dirty="0"/>
          </a:p>
        </p:txBody>
      </p:sp>
      <p:sp>
        <p:nvSpPr>
          <p:cNvPr id="35" name="矩形 34"/>
          <p:cNvSpPr/>
          <p:nvPr/>
        </p:nvSpPr>
        <p:spPr>
          <a:xfrm>
            <a:off x="8077482" y="4189950"/>
            <a:ext cx="3472089" cy="829945"/>
          </a:xfrm>
          <a:prstGeom prst="rect">
            <a:avLst/>
          </a:prstGeom>
        </p:spPr>
        <p:txBody>
          <a:bodyPr wrap="square">
            <a:spAutoFit/>
          </a:bodyPr>
          <a:lstStyle/>
          <a:p>
            <a:pPr algn="ctr">
              <a:lnSpc>
                <a:spcPct val="150000"/>
              </a:lnSpc>
            </a:pPr>
            <a:r>
              <a:rPr lang="zh-CN" altLang="en-US" sz="1600" dirty="0"/>
              <a:t>拥有数据分析，自主管理资源功能的的科研信息共享一站式平台</a:t>
            </a:r>
            <a:endParaRPr lang="zh-CN" altLang="en-US" sz="1600" dirty="0"/>
          </a:p>
        </p:txBody>
      </p:sp>
      <p:sp>
        <p:nvSpPr>
          <p:cNvPr id="11" name="右箭头 10"/>
          <p:cNvSpPr/>
          <p:nvPr/>
        </p:nvSpPr>
        <p:spPr>
          <a:xfrm>
            <a:off x="3876973" y="3206115"/>
            <a:ext cx="525780" cy="514350"/>
          </a:xfrm>
          <a:prstGeom prst="right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36" name="右箭头 35"/>
          <p:cNvSpPr/>
          <p:nvPr/>
        </p:nvSpPr>
        <p:spPr>
          <a:xfrm>
            <a:off x="7659416" y="3206115"/>
            <a:ext cx="525780" cy="514350"/>
          </a:xfrm>
          <a:prstGeom prst="right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63A8"/>
              </a:solidFill>
            </a:endParaRPr>
          </a:p>
        </p:txBody>
      </p:sp>
      <p:sp>
        <p:nvSpPr>
          <p:cNvPr id="37" name="矩形 36"/>
          <p:cNvSpPr/>
          <p:nvPr/>
        </p:nvSpPr>
        <p:spPr>
          <a:xfrm>
            <a:off x="4754088" y="198733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5255" y="322580"/>
            <a:ext cx="1706880" cy="275590"/>
          </a:xfrm>
          <a:prstGeom prst="rect">
            <a:avLst/>
          </a:prstGeom>
          <a:noFill/>
        </p:spPr>
        <p:txBody>
          <a:bodyPr wrap="none" rtlCol="0">
            <a:spAutoFit/>
          </a:bodyPr>
          <a:p>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爆肝工程师的软工大组</a:t>
            </a:r>
            <a:endParaRPr lang="zh-CN" altLang="en-US" sz="1200" dirty="0" smtClean="0">
              <a:solidFill>
                <a:srgbClr val="3563A8"/>
              </a:solidFill>
              <a:latin typeface="+mj-lt"/>
              <a:ea typeface="Arial Unicode MS" panose="020B0604020202020204" pitchFamily="34" charset="-122"/>
              <a:cs typeface="Arial Unicode MS" panose="020B0604020202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1788956" y="2532996"/>
            <a:ext cx="1649600" cy="1649601"/>
            <a:chOff x="1795099" y="2035189"/>
            <a:chExt cx="2602563" cy="2602563"/>
          </a:xfrm>
          <a:noFill/>
        </p:grpSpPr>
        <p:sp>
          <p:nvSpPr>
            <p:cNvPr id="71" name="泪滴形 70"/>
            <p:cNvSpPr/>
            <p:nvPr/>
          </p:nvSpPr>
          <p:spPr>
            <a:xfrm rot="8100000">
              <a:off x="1795099" y="2035189"/>
              <a:ext cx="2602563" cy="2602563"/>
            </a:xfrm>
            <a:prstGeom prst="teardrop">
              <a:avLst>
                <a:gd name="adj" fmla="val 108281"/>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1936448" y="2176538"/>
              <a:ext cx="2319866" cy="2319866"/>
            </a:xfrm>
            <a:prstGeom prst="ellipse">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64" name="组合 63"/>
          <p:cNvGrpSpPr/>
          <p:nvPr/>
        </p:nvGrpSpPr>
        <p:grpSpPr>
          <a:xfrm>
            <a:off x="8495081" y="2532996"/>
            <a:ext cx="1649600" cy="1649601"/>
            <a:chOff x="1795099" y="2035189"/>
            <a:chExt cx="2602563" cy="2602563"/>
          </a:xfrm>
          <a:noFill/>
        </p:grpSpPr>
        <p:sp>
          <p:nvSpPr>
            <p:cNvPr id="65" name="泪滴形 64"/>
            <p:cNvSpPr/>
            <p:nvPr/>
          </p:nvSpPr>
          <p:spPr>
            <a:xfrm rot="8100000">
              <a:off x="1795099" y="2035189"/>
              <a:ext cx="2602563" cy="2602563"/>
            </a:xfrm>
            <a:prstGeom prst="teardrop">
              <a:avLst>
                <a:gd name="adj" fmla="val 108281"/>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椭圆 65"/>
            <p:cNvSpPr/>
            <p:nvPr/>
          </p:nvSpPr>
          <p:spPr>
            <a:xfrm>
              <a:off x="1936448" y="2176538"/>
              <a:ext cx="2319866" cy="2319866"/>
            </a:xfrm>
            <a:prstGeom prst="ellipse">
              <a:avLst/>
            </a:prstGeom>
            <a:grpFill/>
            <a:ln>
              <a:solidFill>
                <a:srgbClr val="3C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6" name="文本框 5"/>
          <p:cNvSpPr txBox="1"/>
          <p:nvPr/>
        </p:nvSpPr>
        <p:spPr>
          <a:xfrm>
            <a:off x="3544677" y="767189"/>
            <a:ext cx="4837216" cy="583565"/>
          </a:xfrm>
          <a:prstGeom prst="rect">
            <a:avLst/>
          </a:prstGeom>
          <a:noFill/>
        </p:spPr>
        <p:txBody>
          <a:bodyPr wrap="square" rtlCol="0">
            <a:spAutoFit/>
          </a:bodyPr>
          <a:lstStyle/>
          <a:p>
            <a:pPr algn="ctr"/>
            <a:r>
              <a:rPr lang="zh-CN" altLang="en-US" sz="3200" b="1" dirty="0" smtClean="0">
                <a:solidFill>
                  <a:srgbClr val="3563A8"/>
                </a:solidFill>
              </a:rPr>
              <a:t>需求总结</a:t>
            </a:r>
            <a:endParaRPr lang="zh-CN" altLang="en-US" sz="3200" b="1" dirty="0" smtClean="0">
              <a:solidFill>
                <a:srgbClr val="3563A8"/>
              </a:solidFill>
            </a:endParaRPr>
          </a:p>
        </p:txBody>
      </p:sp>
      <p:grpSp>
        <p:nvGrpSpPr>
          <p:cNvPr id="47" name="组合 46"/>
          <p:cNvGrpSpPr/>
          <p:nvPr/>
        </p:nvGrpSpPr>
        <p:grpSpPr>
          <a:xfrm>
            <a:off x="6907969" y="2421049"/>
            <a:ext cx="1934179" cy="1934180"/>
            <a:chOff x="1795099" y="2035189"/>
            <a:chExt cx="2602563" cy="2602563"/>
          </a:xfrm>
          <a:solidFill>
            <a:schemeClr val="bg1"/>
          </a:solidFill>
        </p:grpSpPr>
        <p:sp>
          <p:nvSpPr>
            <p:cNvPr id="49" name="泪滴形 48"/>
            <p:cNvSpPr/>
            <p:nvPr/>
          </p:nvSpPr>
          <p:spPr>
            <a:xfrm rot="8100000">
              <a:off x="1795099" y="2035189"/>
              <a:ext cx="2602563" cy="2602563"/>
            </a:xfrm>
            <a:prstGeom prst="teardrop">
              <a:avLst>
                <a:gd name="adj" fmla="val 108281"/>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1936448" y="2176538"/>
              <a:ext cx="2319866" cy="2319866"/>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48" name="文本框 47"/>
          <p:cNvSpPr txBox="1"/>
          <p:nvPr/>
        </p:nvSpPr>
        <p:spPr>
          <a:xfrm>
            <a:off x="6986899" y="3208965"/>
            <a:ext cx="1804554" cy="460375"/>
          </a:xfrm>
          <a:prstGeom prst="rect">
            <a:avLst/>
          </a:prstGeom>
          <a:noFill/>
          <a:ln>
            <a:noFill/>
          </a:ln>
        </p:spPr>
        <p:txBody>
          <a:bodyPr wrap="square" rtlCol="0">
            <a:spAutoFit/>
          </a:bodyPr>
          <a:lstStyle/>
          <a:p>
            <a:pPr algn="ctr"/>
            <a:r>
              <a:rPr lang="zh-CN" altLang="en-US" sz="2400" b="1" dirty="0" smtClean="0">
                <a:solidFill>
                  <a:srgbClr val="3563A8"/>
                </a:solidFill>
              </a:rPr>
              <a:t>数据分析</a:t>
            </a:r>
            <a:endParaRPr lang="zh-CN" altLang="en-US" sz="2400" b="1" dirty="0" smtClean="0">
              <a:solidFill>
                <a:srgbClr val="3563A8"/>
              </a:solidFill>
            </a:endParaRPr>
          </a:p>
        </p:txBody>
      </p:sp>
      <p:grpSp>
        <p:nvGrpSpPr>
          <p:cNvPr id="52" name="组合 51"/>
          <p:cNvGrpSpPr/>
          <p:nvPr/>
        </p:nvGrpSpPr>
        <p:grpSpPr>
          <a:xfrm>
            <a:off x="3248953" y="2421049"/>
            <a:ext cx="1934179" cy="1934180"/>
            <a:chOff x="1795099" y="2035189"/>
            <a:chExt cx="2602563" cy="2602563"/>
          </a:xfrm>
          <a:solidFill>
            <a:schemeClr val="bg1"/>
          </a:solidFill>
        </p:grpSpPr>
        <p:sp>
          <p:nvSpPr>
            <p:cNvPr id="54" name="泪滴形 53"/>
            <p:cNvSpPr/>
            <p:nvPr/>
          </p:nvSpPr>
          <p:spPr>
            <a:xfrm rot="8100000">
              <a:off x="1795099" y="2035189"/>
              <a:ext cx="2602563" cy="2602563"/>
            </a:xfrm>
            <a:prstGeom prst="teardrop">
              <a:avLst>
                <a:gd name="adj" fmla="val 108281"/>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5" name="椭圆 54"/>
            <p:cNvSpPr/>
            <p:nvPr/>
          </p:nvSpPr>
          <p:spPr>
            <a:xfrm>
              <a:off x="1936448" y="2176538"/>
              <a:ext cx="2319866" cy="2319866"/>
            </a:xfrm>
            <a:prstGeom prst="ellipse">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53" name="文本框 52"/>
          <p:cNvSpPr txBox="1"/>
          <p:nvPr/>
        </p:nvSpPr>
        <p:spPr>
          <a:xfrm>
            <a:off x="3208151" y="3208965"/>
            <a:ext cx="1804554" cy="460375"/>
          </a:xfrm>
          <a:prstGeom prst="rect">
            <a:avLst/>
          </a:prstGeom>
          <a:noFill/>
          <a:ln>
            <a:noFill/>
          </a:ln>
        </p:spPr>
        <p:txBody>
          <a:bodyPr wrap="square" rtlCol="0">
            <a:spAutoFit/>
          </a:bodyPr>
          <a:lstStyle/>
          <a:p>
            <a:pPr algn="ctr"/>
            <a:r>
              <a:rPr lang="zh-CN" altLang="en-US" sz="2400" b="1" dirty="0" smtClean="0">
                <a:solidFill>
                  <a:srgbClr val="3563A8"/>
                </a:solidFill>
              </a:rPr>
              <a:t>资源管理</a:t>
            </a:r>
            <a:endParaRPr lang="zh-CN" altLang="en-US" sz="2400" b="1" dirty="0" smtClean="0">
              <a:solidFill>
                <a:srgbClr val="3563A8"/>
              </a:solidFill>
            </a:endParaRPr>
          </a:p>
        </p:txBody>
      </p:sp>
      <p:grpSp>
        <p:nvGrpSpPr>
          <p:cNvPr id="57" name="组合 56"/>
          <p:cNvGrpSpPr/>
          <p:nvPr/>
        </p:nvGrpSpPr>
        <p:grpSpPr>
          <a:xfrm>
            <a:off x="4802014" y="2367444"/>
            <a:ext cx="2395430" cy="2395430"/>
            <a:chOff x="1795099" y="2035189"/>
            <a:chExt cx="2602563" cy="2602563"/>
          </a:xfrm>
          <a:solidFill>
            <a:schemeClr val="bg1"/>
          </a:solidFill>
        </p:grpSpPr>
        <p:sp>
          <p:nvSpPr>
            <p:cNvPr id="59" name="泪滴形 58"/>
            <p:cNvSpPr/>
            <p:nvPr/>
          </p:nvSpPr>
          <p:spPr>
            <a:xfrm rot="8100000">
              <a:off x="1795099" y="2035189"/>
              <a:ext cx="2602563" cy="2602563"/>
            </a:xfrm>
            <a:prstGeom prst="teardrop">
              <a:avLst>
                <a:gd name="adj" fmla="val 108281"/>
              </a:avLst>
            </a:prstGeom>
            <a:grpFill/>
            <a:ln>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椭圆 59"/>
            <p:cNvSpPr/>
            <p:nvPr/>
          </p:nvSpPr>
          <p:spPr>
            <a:xfrm>
              <a:off x="1936448" y="2176538"/>
              <a:ext cx="2319866" cy="2319866"/>
            </a:xfrm>
            <a:prstGeom prst="ellipse">
              <a:avLst/>
            </a:prstGeom>
            <a:grpFill/>
            <a:ln>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58" name="文本框 57"/>
          <p:cNvSpPr txBox="1"/>
          <p:nvPr/>
        </p:nvSpPr>
        <p:spPr>
          <a:xfrm>
            <a:off x="5017209" y="3352697"/>
            <a:ext cx="1892539" cy="521970"/>
          </a:xfrm>
          <a:prstGeom prst="rect">
            <a:avLst/>
          </a:prstGeom>
          <a:noFill/>
          <a:ln>
            <a:noFill/>
          </a:ln>
        </p:spPr>
        <p:txBody>
          <a:bodyPr wrap="square" rtlCol="0">
            <a:spAutoFit/>
          </a:bodyPr>
          <a:lstStyle/>
          <a:p>
            <a:pPr algn="ctr"/>
            <a:r>
              <a:rPr lang="zh-CN" altLang="en-US" sz="2800" b="1" dirty="0" smtClean="0">
                <a:solidFill>
                  <a:schemeClr val="bg1">
                    <a:lumMod val="50000"/>
                  </a:schemeClr>
                </a:solidFill>
              </a:rPr>
              <a:t>知识网络</a:t>
            </a:r>
            <a:endParaRPr lang="zh-CN" altLang="en-US" sz="2800" b="1" dirty="0" smtClean="0">
              <a:solidFill>
                <a:schemeClr val="bg1">
                  <a:lumMod val="50000"/>
                </a:schemeClr>
              </a:solidFill>
            </a:endParaRPr>
          </a:p>
        </p:txBody>
      </p:sp>
      <p:sp>
        <p:nvSpPr>
          <p:cNvPr id="73" name="文本框 72"/>
          <p:cNvSpPr txBox="1"/>
          <p:nvPr/>
        </p:nvSpPr>
        <p:spPr>
          <a:xfrm>
            <a:off x="1693279" y="3208965"/>
            <a:ext cx="1804554" cy="398780"/>
          </a:xfrm>
          <a:prstGeom prst="rect">
            <a:avLst/>
          </a:prstGeom>
          <a:noFill/>
          <a:ln>
            <a:noFill/>
          </a:ln>
        </p:spPr>
        <p:txBody>
          <a:bodyPr wrap="square" rtlCol="0">
            <a:spAutoFit/>
          </a:bodyPr>
          <a:lstStyle/>
          <a:p>
            <a:pPr algn="ctr"/>
            <a:r>
              <a:rPr lang="zh-CN" altLang="en-US" sz="2000" b="1" dirty="0" smtClean="0">
                <a:solidFill>
                  <a:schemeClr val="bg1">
                    <a:lumMod val="50000"/>
                  </a:schemeClr>
                </a:solidFill>
              </a:rPr>
              <a:t>搜索</a:t>
            </a:r>
            <a:endParaRPr lang="zh-CN" altLang="en-US" sz="2000" b="1" dirty="0" smtClean="0">
              <a:solidFill>
                <a:schemeClr val="bg1">
                  <a:lumMod val="50000"/>
                </a:schemeClr>
              </a:solidFill>
            </a:endParaRPr>
          </a:p>
        </p:txBody>
      </p:sp>
      <p:sp>
        <p:nvSpPr>
          <p:cNvPr id="74" name="文本框 73"/>
          <p:cNvSpPr txBox="1"/>
          <p:nvPr/>
        </p:nvSpPr>
        <p:spPr>
          <a:xfrm>
            <a:off x="8514608" y="3208965"/>
            <a:ext cx="1804554" cy="398780"/>
          </a:xfrm>
          <a:prstGeom prst="rect">
            <a:avLst/>
          </a:prstGeom>
          <a:noFill/>
          <a:ln>
            <a:noFill/>
          </a:ln>
        </p:spPr>
        <p:txBody>
          <a:bodyPr wrap="square" rtlCol="0">
            <a:spAutoFit/>
          </a:bodyPr>
          <a:lstStyle/>
          <a:p>
            <a:pPr algn="ctr"/>
            <a:r>
              <a:rPr lang="zh-CN" altLang="en-US" sz="2000" b="1" dirty="0" smtClean="0">
                <a:solidFill>
                  <a:schemeClr val="bg1">
                    <a:lumMod val="50000"/>
                  </a:schemeClr>
                </a:solidFill>
              </a:rPr>
              <a:t>社交</a:t>
            </a:r>
            <a:endParaRPr lang="zh-CN" altLang="en-US" sz="2000" b="1" dirty="0" smtClean="0">
              <a:solidFill>
                <a:schemeClr val="bg1">
                  <a:lumMod val="50000"/>
                </a:schemeClr>
              </a:solidFill>
            </a:endParaRPr>
          </a:p>
        </p:txBody>
      </p:sp>
      <p:sp>
        <p:nvSpPr>
          <p:cNvPr id="76" name="矩形 75"/>
          <p:cNvSpPr/>
          <p:nvPr/>
        </p:nvSpPr>
        <p:spPr>
          <a:xfrm>
            <a:off x="4834255" y="5427345"/>
            <a:ext cx="2329815" cy="583565"/>
          </a:xfrm>
          <a:prstGeom prst="rect">
            <a:avLst/>
          </a:prstGeom>
        </p:spPr>
        <p:txBody>
          <a:bodyPr wrap="square">
            <a:spAutoFit/>
          </a:bodyPr>
          <a:lstStyle/>
          <a:p>
            <a:pPr algn="ctr"/>
            <a:r>
              <a:rPr lang="zh-CN" altLang="en-US" sz="1600" dirty="0">
                <a:solidFill>
                  <a:prstClr val="black">
                    <a:lumMod val="75000"/>
                    <a:lumOff val="25000"/>
                  </a:prstClr>
                </a:solidFill>
                <a:cs typeface="+mn-ea"/>
                <a:sym typeface="+mn-lt"/>
              </a:rPr>
              <a:t>构建学者文献知识网络</a:t>
            </a:r>
            <a:endParaRPr lang="zh-CN" altLang="en-US" sz="1600" dirty="0">
              <a:solidFill>
                <a:prstClr val="black">
                  <a:lumMod val="75000"/>
                  <a:lumOff val="25000"/>
                </a:prstClr>
              </a:solidFill>
              <a:cs typeface="+mn-ea"/>
              <a:sym typeface="+mn-lt"/>
            </a:endParaRPr>
          </a:p>
          <a:p>
            <a:pPr algn="ctr"/>
            <a:r>
              <a:rPr lang="zh-CN" altLang="en-US" sz="1600" dirty="0">
                <a:solidFill>
                  <a:prstClr val="black">
                    <a:lumMod val="75000"/>
                    <a:lumOff val="25000"/>
                  </a:prstClr>
                </a:solidFill>
                <a:cs typeface="+mn-ea"/>
                <a:sym typeface="+mn-lt"/>
              </a:rPr>
              <a:t>加深科研成果之间联系</a:t>
            </a:r>
            <a:endParaRPr lang="zh-CN" altLang="en-US" sz="1600" dirty="0">
              <a:solidFill>
                <a:prstClr val="black">
                  <a:lumMod val="75000"/>
                  <a:lumOff val="25000"/>
                </a:prstClr>
              </a:solidFill>
              <a:cs typeface="+mn-ea"/>
              <a:sym typeface="+mn-lt"/>
            </a:endParaRPr>
          </a:p>
        </p:txBody>
      </p:sp>
      <p:sp>
        <p:nvSpPr>
          <p:cNvPr id="77" name="矩形 76"/>
          <p:cNvSpPr/>
          <p:nvPr/>
        </p:nvSpPr>
        <p:spPr>
          <a:xfrm>
            <a:off x="6917470" y="5062910"/>
            <a:ext cx="1919232" cy="829945"/>
          </a:xfrm>
          <a:prstGeom prst="rect">
            <a:avLst/>
          </a:prstGeom>
        </p:spPr>
        <p:txBody>
          <a:bodyPr wrap="square">
            <a:spAutoFit/>
          </a:bodyPr>
          <a:lstStyle/>
          <a:p>
            <a:pPr algn="ctr"/>
            <a:r>
              <a:rPr lang="zh-CN" altLang="en-US" sz="1600" dirty="0">
                <a:solidFill>
                  <a:prstClr val="black">
                    <a:lumMod val="75000"/>
                    <a:lumOff val="25000"/>
                  </a:prstClr>
                </a:solidFill>
                <a:cs typeface="+mn-ea"/>
                <a:sym typeface="+mn-lt"/>
              </a:rPr>
              <a:t>论文或作者影响力以及热门领域数据分析</a:t>
            </a:r>
            <a:endParaRPr lang="zh-CN" altLang="en-US" sz="1600" dirty="0">
              <a:solidFill>
                <a:prstClr val="black">
                  <a:lumMod val="75000"/>
                  <a:lumOff val="25000"/>
                </a:prstClr>
              </a:solidFill>
              <a:cs typeface="+mn-ea"/>
              <a:sym typeface="+mn-lt"/>
            </a:endParaRPr>
          </a:p>
        </p:txBody>
      </p:sp>
      <p:sp>
        <p:nvSpPr>
          <p:cNvPr id="78" name="矩形 77"/>
          <p:cNvSpPr/>
          <p:nvPr/>
        </p:nvSpPr>
        <p:spPr>
          <a:xfrm>
            <a:off x="8617227" y="4754472"/>
            <a:ext cx="1919232" cy="583565"/>
          </a:xfrm>
          <a:prstGeom prst="rect">
            <a:avLst/>
          </a:prstGeom>
        </p:spPr>
        <p:txBody>
          <a:bodyPr wrap="square">
            <a:spAutoFit/>
          </a:bodyPr>
          <a:lstStyle/>
          <a:p>
            <a:pPr algn="ctr"/>
            <a:r>
              <a:rPr lang="zh-CN" altLang="en-US" sz="1600" dirty="0">
                <a:solidFill>
                  <a:prstClr val="black">
                    <a:lumMod val="75000"/>
                    <a:lumOff val="25000"/>
                  </a:prstClr>
                </a:solidFill>
                <a:cs typeface="+mn-ea"/>
                <a:sym typeface="+mn-lt"/>
              </a:rPr>
              <a:t>讨论或关注等方式承载社交功能</a:t>
            </a:r>
            <a:endParaRPr lang="zh-CN" altLang="en-US" sz="1600" dirty="0">
              <a:solidFill>
                <a:prstClr val="black">
                  <a:lumMod val="75000"/>
                  <a:lumOff val="25000"/>
                </a:prstClr>
              </a:solidFill>
              <a:cs typeface="+mn-ea"/>
              <a:sym typeface="+mn-lt"/>
            </a:endParaRPr>
          </a:p>
        </p:txBody>
      </p:sp>
      <p:sp>
        <p:nvSpPr>
          <p:cNvPr id="79" name="矩形 78"/>
          <p:cNvSpPr/>
          <p:nvPr/>
        </p:nvSpPr>
        <p:spPr>
          <a:xfrm>
            <a:off x="3166130" y="5064011"/>
            <a:ext cx="1919232" cy="583565"/>
          </a:xfrm>
          <a:prstGeom prst="rect">
            <a:avLst/>
          </a:prstGeom>
        </p:spPr>
        <p:txBody>
          <a:bodyPr wrap="square">
            <a:spAutoFit/>
          </a:bodyPr>
          <a:lstStyle/>
          <a:p>
            <a:pPr algn="ctr"/>
            <a:r>
              <a:rPr lang="zh-CN" altLang="en-US" sz="1600" dirty="0"/>
              <a:t>自主管理科研成果便捷灵活</a:t>
            </a:r>
            <a:endParaRPr lang="zh-CN" altLang="en-US" sz="1600" dirty="0"/>
          </a:p>
        </p:txBody>
      </p:sp>
      <p:sp>
        <p:nvSpPr>
          <p:cNvPr id="80" name="矩形 79"/>
          <p:cNvSpPr/>
          <p:nvPr/>
        </p:nvSpPr>
        <p:spPr>
          <a:xfrm>
            <a:off x="1447165" y="4683125"/>
            <a:ext cx="2045970" cy="583565"/>
          </a:xfrm>
          <a:prstGeom prst="rect">
            <a:avLst/>
          </a:prstGeom>
        </p:spPr>
        <p:txBody>
          <a:bodyPr wrap="square">
            <a:spAutoFit/>
          </a:bodyPr>
          <a:lstStyle/>
          <a:p>
            <a:pPr algn="ctr"/>
            <a:r>
              <a:rPr lang="zh-CN" altLang="en-US" sz="1600" dirty="0">
                <a:solidFill>
                  <a:prstClr val="black">
                    <a:lumMod val="75000"/>
                    <a:lumOff val="25000"/>
                  </a:prstClr>
                </a:solidFill>
                <a:cs typeface="+mn-ea"/>
                <a:sym typeface="+mn-lt"/>
              </a:rPr>
              <a:t>搜索是最基本的需求</a:t>
            </a:r>
            <a:endParaRPr lang="zh-CN" altLang="en-US" sz="1600" dirty="0">
              <a:solidFill>
                <a:prstClr val="black">
                  <a:lumMod val="75000"/>
                  <a:lumOff val="25000"/>
                </a:prstClr>
              </a:solidFill>
              <a:cs typeface="+mn-ea"/>
              <a:sym typeface="+mn-lt"/>
            </a:endParaRPr>
          </a:p>
          <a:p>
            <a:pPr algn="ctr"/>
            <a:r>
              <a:rPr lang="zh-CN" altLang="en-US" sz="1600" dirty="0">
                <a:solidFill>
                  <a:prstClr val="black">
                    <a:lumMod val="75000"/>
                    <a:lumOff val="25000"/>
                  </a:prstClr>
                </a:solidFill>
                <a:cs typeface="+mn-ea"/>
                <a:sym typeface="+mn-lt"/>
              </a:rPr>
              <a:t>数据获取是关键</a:t>
            </a:r>
            <a:endParaRPr lang="zh-CN" altLang="en-US" sz="1600" dirty="0">
              <a:solidFill>
                <a:prstClr val="black">
                  <a:lumMod val="75000"/>
                  <a:lumOff val="25000"/>
                </a:prstClr>
              </a:solidFill>
              <a:cs typeface="+mn-ea"/>
              <a:sym typeface="+mn-lt"/>
            </a:endParaRPr>
          </a:p>
        </p:txBody>
      </p:sp>
      <p:sp>
        <p:nvSpPr>
          <p:cNvPr id="3" name="文本框 2"/>
          <p:cNvSpPr txBox="1"/>
          <p:nvPr/>
        </p:nvSpPr>
        <p:spPr>
          <a:xfrm>
            <a:off x="135255" y="322580"/>
            <a:ext cx="1706880" cy="275590"/>
          </a:xfrm>
          <a:prstGeom prst="rect">
            <a:avLst/>
          </a:prstGeom>
          <a:noFill/>
        </p:spPr>
        <p:txBody>
          <a:bodyPr wrap="none" rtlCol="0">
            <a:spAutoFit/>
          </a:bodyPr>
          <a:p>
            <a:r>
              <a:rPr lang="zh-CN" altLang="en-US" sz="1200" dirty="0" smtClean="0">
                <a:solidFill>
                  <a:srgbClr val="3563A8"/>
                </a:solidFill>
                <a:latin typeface="+mj-lt"/>
                <a:ea typeface="Arial Unicode MS" panose="020B0604020202020204" pitchFamily="34" charset="-122"/>
                <a:cs typeface="Arial Unicode MS" panose="020B0604020202020204" pitchFamily="34" charset="-122"/>
              </a:rPr>
              <a:t>爆肝工程师的软工大组</a:t>
            </a:r>
            <a:endParaRPr lang="zh-CN" altLang="en-US" sz="1200" dirty="0" smtClean="0">
              <a:solidFill>
                <a:srgbClr val="3563A8"/>
              </a:solidFill>
              <a:latin typeface="+mj-lt"/>
              <a:ea typeface="Arial Unicode MS" panose="020B0604020202020204" pitchFamily="34" charset="-122"/>
              <a:cs typeface="Arial Unicode MS" panose="020B0604020202020204" pitchFamily="34" charset="-122"/>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800080"/>
      </a:folHlink>
    </a:clrScheme>
    <a:fontScheme name="自定义 22">
      <a:majorFont>
        <a:latin typeface="Arial"/>
        <a:ea typeface="宋体"/>
        <a:cs typeface=""/>
      </a:majorFont>
      <a:minorFont>
        <a:latin typeface="Arial Unicode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1331</Words>
  <Application>WPS 演示</Application>
  <PresentationFormat>自定义</PresentationFormat>
  <Paragraphs>167</Paragraphs>
  <Slides>10</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方正书宋_GBK</vt:lpstr>
      <vt:lpstr>Wingdings</vt:lpstr>
      <vt:lpstr>Segoe UI</vt:lpstr>
      <vt:lpstr>Arial Unicode MS</vt:lpstr>
      <vt:lpstr>宋体</vt:lpstr>
      <vt:lpstr>HYShuSongErKW</vt:lpstr>
      <vt:lpstr>微软雅黑</vt:lpstr>
      <vt:lpstr>HYQiHeiKW</vt:lpstr>
      <vt:lpstr>Calibri</vt:lpstr>
      <vt:lpstr>Helvetica Neue</vt:lpstr>
      <vt:lpstr>苹方-简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lixinhang</cp:lastModifiedBy>
  <cp:revision>118</cp:revision>
  <dcterms:created xsi:type="dcterms:W3CDTF">2019-03-07T02:18:31Z</dcterms:created>
  <dcterms:modified xsi:type="dcterms:W3CDTF">2019-03-07T02:18:31Z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2052-1.0.0.1113</vt:lpwstr>
  </property>
</Properties>
</file>