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0" r:id="rId4"/>
    <p:sldId id="297" r:id="rId5"/>
    <p:sldId id="298" r:id="rId6"/>
    <p:sldId id="299" r:id="rId7"/>
    <p:sldId id="288" r:id="rId8"/>
    <p:sldId id="300" r:id="rId9"/>
    <p:sldId id="296" r:id="rId10"/>
    <p:sldId id="301" r:id="rId11"/>
    <p:sldId id="29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E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FE63-D946-4F41-9AB0-B467ED78C4F7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A4E9-5BE6-4E3A-9350-E47B0D715D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0BBD-FD52-44CA-BF80-B7032EE0D9B0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3992-9463-4EAB-B1D2-4326B71692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544027"/>
            <a:ext cx="9144000" cy="124911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Bell MT" panose="02020503060305020303" pitchFamily="18" charset="0"/>
              </a:rPr>
              <a:t>软件工程实验项目汇报</a:t>
            </a:r>
          </a:p>
        </p:txBody>
      </p:sp>
      <p:sp>
        <p:nvSpPr>
          <p:cNvPr id="4" name="矩形 3"/>
          <p:cNvSpPr/>
          <p:nvPr/>
        </p:nvSpPr>
        <p:spPr>
          <a:xfrm>
            <a:off x="-3550" y="5772993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2019·4</a:t>
            </a:r>
            <a:endParaRPr lang="zh-CN" altLang="en-US" sz="1350" dirty="0"/>
          </a:p>
        </p:txBody>
      </p:sp>
      <p:sp>
        <p:nvSpPr>
          <p:cNvPr id="5" name="箭头: 五边形 4"/>
          <p:cNvSpPr/>
          <p:nvPr/>
        </p:nvSpPr>
        <p:spPr>
          <a:xfrm>
            <a:off x="0" y="0"/>
            <a:ext cx="2539433" cy="532661"/>
          </a:xfrm>
          <a:prstGeom prst="homePlat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latin typeface="Bell MT" panose="02020503060305020303" pitchFamily="18" charset="0"/>
              </a:rPr>
              <a:t>BUAA·SCSE</a:t>
            </a:r>
            <a:endParaRPr lang="zh-CN" altLang="en-US" sz="2700" dirty="0">
              <a:latin typeface="Bell MT" panose="02020503060305020303" pitchFamily="18" charset="0"/>
            </a:endParaRPr>
          </a:p>
        </p:txBody>
      </p:sp>
      <p:pic>
        <p:nvPicPr>
          <p:cNvPr id="6" name="Picture 2" descr="C:\Users\Administrator\Desktop\迎新ppt\未标题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22" y="3079066"/>
            <a:ext cx="3016555" cy="223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" y="3985262"/>
            <a:ext cx="2142015" cy="287900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99" y="4064863"/>
            <a:ext cx="3417896" cy="2793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追踪分析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20" y="1171053"/>
            <a:ext cx="4673708" cy="41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待解决问题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     </a:t>
              </a: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等线" panose="02010600030101010101" pitchFamily="2" charset="-122"/>
                  <a:cs typeface="+mn-cs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E4E0BB6-3332-4732-B03C-5FD1472640A6}"/>
              </a:ext>
            </a:extLst>
          </p:cNvPr>
          <p:cNvSpPr/>
          <p:nvPr/>
        </p:nvSpPr>
        <p:spPr>
          <a:xfrm>
            <a:off x="976545" y="1249531"/>
            <a:ext cx="7324076" cy="435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测试的完整性问题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等线" panose="02010600030101010101" pitchFamily="2" charset="-122"/>
              <a:buChar char="×"/>
            </a:pPr>
            <a:r>
              <a:rPr lang="zh-CN" altLang="en-US" dirty="0">
                <a:latin typeface="+mn-ea"/>
              </a:rPr>
              <a:t>目前只进行了黑盒测试，从代码逻辑上进行针对性的白盒测试没有开展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测试带来的需求变更问题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等线" panose="02010600030101010101" pitchFamily="2" charset="-122"/>
              <a:buChar char="×"/>
            </a:pPr>
            <a:r>
              <a:rPr lang="zh-CN" altLang="en-US" dirty="0">
                <a:latin typeface="+mn-ea"/>
              </a:rPr>
              <a:t>易维护性和可拓展性在需求文档中被删除，考虑任务量和测试方式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未通过的测试样例后续处理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等线" panose="02010600030101010101" pitchFamily="2" charset="-122"/>
              <a:buChar char="×"/>
            </a:pPr>
            <a:r>
              <a:rPr lang="zh-CN" altLang="en-US" dirty="0">
                <a:latin typeface="+mn-ea"/>
              </a:rPr>
              <a:t>兼容性（</a:t>
            </a:r>
            <a:r>
              <a:rPr lang="en-US" altLang="zh-CN" dirty="0">
                <a:latin typeface="+mn-ea"/>
              </a:rPr>
              <a:t>Windows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下</a:t>
            </a:r>
            <a:r>
              <a:rPr lang="en-US" altLang="zh-CN" dirty="0">
                <a:latin typeface="+mn-ea"/>
              </a:rPr>
              <a:t>Apache</a:t>
            </a:r>
            <a:r>
              <a:rPr lang="zh-CN" altLang="en-US" dirty="0">
                <a:latin typeface="+mn-ea"/>
              </a:rPr>
              <a:t>的配置文件差别较大）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+mn-ea"/>
              </a:rPr>
              <a:t>前端页面完善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等线" panose="02010600030101010101" pitchFamily="2" charset="-122"/>
              <a:buChar char="×"/>
            </a:pPr>
            <a:r>
              <a:rPr lang="zh-CN" altLang="en-US" dirty="0">
                <a:latin typeface="+mn-ea"/>
              </a:rPr>
              <a:t>上周遗留任务，对于静态页面，依然没有完成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1782850"/>
            <a:ext cx="2882537" cy="3674876"/>
          </a:xfrm>
          <a:prstGeom prst="rect">
            <a:avLst/>
          </a:prstGeom>
        </p:spPr>
      </p:pic>
      <p:sp>
        <p:nvSpPr>
          <p:cNvPr id="9" name="矩形: 剪去对角 8"/>
          <p:cNvSpPr/>
          <p:nvPr/>
        </p:nvSpPr>
        <p:spPr>
          <a:xfrm>
            <a:off x="382848" y="2576743"/>
            <a:ext cx="6045693" cy="1704513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50" b="1" dirty="0"/>
              <a:t>谢谢大家</a:t>
            </a:r>
            <a:endParaRPr lang="en-US" altLang="zh-CN" sz="4050" b="1" dirty="0"/>
          </a:p>
        </p:txBody>
      </p:sp>
      <p:sp>
        <p:nvSpPr>
          <p:cNvPr id="21" name="矩形 20"/>
          <p:cNvSpPr/>
          <p:nvPr/>
        </p:nvSpPr>
        <p:spPr>
          <a:xfrm>
            <a:off x="-1" y="6089526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Team·</a:t>
            </a:r>
            <a:r>
              <a:rPr lang="zh-CN" altLang="en-US" sz="1350" dirty="0"/>
              <a:t>弟归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1" name="矩形 10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4" name="箭头: 五边形 13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5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040304"/>
            <a:ext cx="9144000" cy="532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Team·</a:t>
            </a:r>
            <a:r>
              <a:rPr lang="zh-CN" altLang="en-US" sz="1350" dirty="0"/>
              <a:t>弟归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" y="3978998"/>
            <a:ext cx="2142015" cy="2879002"/>
          </a:xfrm>
          <a:prstGeom prst="rect">
            <a:avLst/>
          </a:prstGeom>
        </p:spPr>
      </p:pic>
      <p:sp>
        <p:nvSpPr>
          <p:cNvPr id="16" name="矩形: 剪去对角 15"/>
          <p:cNvSpPr/>
          <p:nvPr/>
        </p:nvSpPr>
        <p:spPr>
          <a:xfrm>
            <a:off x="3498928" y="2808198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测试需求设计</a:t>
            </a:r>
            <a:endParaRPr lang="en-US" altLang="zh-CN" sz="2400" b="1" dirty="0"/>
          </a:p>
        </p:txBody>
      </p:sp>
      <p:sp>
        <p:nvSpPr>
          <p:cNvPr id="17" name="矩形: 剪去对角 16"/>
          <p:cNvSpPr/>
          <p:nvPr/>
        </p:nvSpPr>
        <p:spPr>
          <a:xfrm>
            <a:off x="3504336" y="3393429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测试报告</a:t>
            </a:r>
            <a:endParaRPr lang="en-US" altLang="zh-CN" sz="24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35" y="3990438"/>
            <a:ext cx="3658130" cy="28790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40904" y="2935777"/>
            <a:ext cx="2155077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Outline</a:t>
            </a:r>
            <a:endParaRPr lang="zh-CN" altLang="en-US" sz="40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20" name="矩形: 剪去对角 19"/>
          <p:cNvSpPr/>
          <p:nvPr/>
        </p:nvSpPr>
        <p:spPr>
          <a:xfrm>
            <a:off x="3498927" y="2230675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本阶段工作</a:t>
            </a:r>
            <a:endParaRPr lang="en-US" altLang="zh-CN" sz="24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22" name="矩形 21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24" name="箭头: 五边形 23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25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矩形: 剪去对角 14"/>
          <p:cNvSpPr/>
          <p:nvPr/>
        </p:nvSpPr>
        <p:spPr>
          <a:xfrm>
            <a:off x="3498925" y="4546871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待解决问题</a:t>
            </a:r>
            <a:endParaRPr lang="en-US" altLang="zh-CN" sz="2400" b="1" dirty="0"/>
          </a:p>
        </p:txBody>
      </p:sp>
      <p:sp>
        <p:nvSpPr>
          <p:cNvPr id="18" name="矩形: 剪去对角 17">
            <a:extLst>
              <a:ext uri="{FF2B5EF4-FFF2-40B4-BE49-F238E27FC236}">
                <a16:creationId xmlns:a16="http://schemas.microsoft.com/office/drawing/2014/main" id="{5F70395A-B360-42E2-92DB-5312A04A7AFC}"/>
              </a:ext>
            </a:extLst>
          </p:cNvPr>
          <p:cNvSpPr/>
          <p:nvPr/>
        </p:nvSpPr>
        <p:spPr>
          <a:xfrm>
            <a:off x="3498926" y="3970952"/>
            <a:ext cx="2146145" cy="532661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追踪分析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本阶段工作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4791686" y="3169438"/>
            <a:ext cx="3331794" cy="135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本周工作任务较重，因为之前的进度分配原因，赶了赶进度，完成了项目开发的主要任务，完成了测试需求设计文档和大部分测试报告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B08956-C403-4849-9629-1CE330A4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8" y="724682"/>
            <a:ext cx="7356370" cy="2013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4F1E66-B71E-43BB-8077-800082A8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832" y="2760161"/>
            <a:ext cx="2349365" cy="1960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CFDDA0-305F-4F81-81BF-57D40DBD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06" y="4742248"/>
            <a:ext cx="5276850" cy="13525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2C7417-43FF-4F4B-8DB9-C86B7B549CCD}"/>
              </a:ext>
            </a:extLst>
          </p:cNvPr>
          <p:cNvSpPr txBox="1"/>
          <p:nvPr/>
        </p:nvSpPr>
        <p:spPr>
          <a:xfrm>
            <a:off x="6719434" y="5126135"/>
            <a:ext cx="140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存在一些问题，后面讲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测试需求设计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FC88244-AB25-4ED6-958B-79E2579295E4}"/>
              </a:ext>
            </a:extLst>
          </p:cNvPr>
          <p:cNvSpPr/>
          <p:nvPr/>
        </p:nvSpPr>
        <p:spPr>
          <a:xfrm>
            <a:off x="272367" y="897355"/>
            <a:ext cx="3031665" cy="52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测试用例与需求用例对照表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ECF99D-BD32-4922-8D9B-EB7351CA49E1}"/>
              </a:ext>
            </a:extLst>
          </p:cNvPr>
          <p:cNvGraphicFramePr>
            <a:graphicFrameLocks noGrp="1"/>
          </p:cNvGraphicFramePr>
          <p:nvPr/>
        </p:nvGraphicFramePr>
        <p:xfrm>
          <a:off x="272367" y="2050545"/>
          <a:ext cx="8623059" cy="33784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1842">
                  <a:extLst>
                    <a:ext uri="{9D8B030D-6E8A-4147-A177-3AD203B41FA5}">
                      <a16:colId xmlns:a16="http://schemas.microsoft.com/office/drawing/2014/main" val="479723359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3769674071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2442737005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235731807"/>
                    </a:ext>
                  </a:extLst>
                </a:gridCol>
                <a:gridCol w="2441361">
                  <a:extLst>
                    <a:ext uri="{9D8B030D-6E8A-4147-A177-3AD203B41FA5}">
                      <a16:colId xmlns:a16="http://schemas.microsoft.com/office/drawing/2014/main" val="3654674977"/>
                    </a:ext>
                  </a:extLst>
                </a:gridCol>
              </a:tblGrid>
              <a:tr h="539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ApacheAssistant</a:t>
                      </a:r>
                      <a:r>
                        <a:rPr lang="zh-CN" sz="1200" b="1" kern="100" dirty="0">
                          <a:effectLst/>
                        </a:rPr>
                        <a:t>用户需求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需求文档对应章节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ApacheAssistant</a:t>
                      </a:r>
                      <a:r>
                        <a:rPr lang="zh-CN" sz="1200" b="1" kern="100" dirty="0">
                          <a:effectLst/>
                        </a:rPr>
                        <a:t>功能需求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需求文档对应章节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测试用例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881781"/>
                  </a:ext>
                </a:extLst>
              </a:tr>
              <a:tr h="63595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配置管理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设置配置文件路径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4.2.1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用例设置配置文件路径测试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3012049"/>
                  </a:ext>
                </a:extLst>
              </a:tr>
              <a:tr h="22031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配置项修改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4.2.2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9050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	</a:t>
                      </a: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(Listen)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KeepAlive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KeepAliveTimeout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MaxKeepAliveRequests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DocumentRoot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用例修改配置项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LogFormat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r>
                        <a:rPr lang="zh-CN" sz="1200" kern="100" dirty="0">
                          <a:effectLst/>
                        </a:rPr>
                        <a:t>测试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843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E0E86C3-3BBB-479E-97FD-F97D42763580}"/>
              </a:ext>
            </a:extLst>
          </p:cNvPr>
          <p:cNvSpPr txBox="1"/>
          <p:nvPr/>
        </p:nvSpPr>
        <p:spPr>
          <a:xfrm>
            <a:off x="4470330" y="915821"/>
            <a:ext cx="371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考虑到测试的可行性，我们对需求文档进行了部分修改</a:t>
            </a:r>
          </a:p>
        </p:txBody>
      </p:sp>
    </p:spTree>
    <p:extLst>
      <p:ext uri="{BB962C8B-B14F-4D97-AF65-F5344CB8AC3E}">
        <p14:creationId xmlns:p14="http://schemas.microsoft.com/office/powerpoint/2010/main" val="22408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测试需求设计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FC88244-AB25-4ED6-958B-79E2579295E4}"/>
              </a:ext>
            </a:extLst>
          </p:cNvPr>
          <p:cNvSpPr/>
          <p:nvPr/>
        </p:nvSpPr>
        <p:spPr>
          <a:xfrm>
            <a:off x="272367" y="897355"/>
            <a:ext cx="3031665" cy="52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功能需求测试设计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1F9C59-0B9E-4223-BBEB-9A52F16EC140}"/>
              </a:ext>
            </a:extLst>
          </p:cNvPr>
          <p:cNvGraphicFramePr>
            <a:graphicFrameLocks noGrp="1"/>
          </p:cNvGraphicFramePr>
          <p:nvPr/>
        </p:nvGraphicFramePr>
        <p:xfrm>
          <a:off x="845601" y="1916320"/>
          <a:ext cx="7568628" cy="37476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2157">
                  <a:extLst>
                    <a:ext uri="{9D8B030D-6E8A-4147-A177-3AD203B41FA5}">
                      <a16:colId xmlns:a16="http://schemas.microsoft.com/office/drawing/2014/main" val="2920876826"/>
                    </a:ext>
                  </a:extLst>
                </a:gridCol>
                <a:gridCol w="1892157">
                  <a:extLst>
                    <a:ext uri="{9D8B030D-6E8A-4147-A177-3AD203B41FA5}">
                      <a16:colId xmlns:a16="http://schemas.microsoft.com/office/drawing/2014/main" val="4290536482"/>
                    </a:ext>
                  </a:extLst>
                </a:gridCol>
                <a:gridCol w="1892157">
                  <a:extLst>
                    <a:ext uri="{9D8B030D-6E8A-4147-A177-3AD203B41FA5}">
                      <a16:colId xmlns:a16="http://schemas.microsoft.com/office/drawing/2014/main" val="1676655816"/>
                    </a:ext>
                  </a:extLst>
                </a:gridCol>
                <a:gridCol w="1892157">
                  <a:extLst>
                    <a:ext uri="{9D8B030D-6E8A-4147-A177-3AD203B41FA5}">
                      <a16:colId xmlns:a16="http://schemas.microsoft.com/office/drawing/2014/main" val="341419287"/>
                    </a:ext>
                  </a:extLst>
                </a:gridCol>
              </a:tblGrid>
              <a:tr h="37476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 Specification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74077"/>
                  </a:ext>
                </a:extLst>
              </a:tr>
              <a:tr h="37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设置配置文件路径测试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93249"/>
                  </a:ext>
                </a:extLst>
              </a:tr>
              <a:tr h="37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简要描述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本测试验证用户是否能设置配置文件的路径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11551"/>
                  </a:ext>
                </a:extLst>
              </a:tr>
              <a:tr h="37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前提和约束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用户运行系统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7247"/>
                  </a:ext>
                </a:extLst>
              </a:tr>
              <a:tr h="37476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选择“配置管理”子功能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11598"/>
                  </a:ext>
                </a:extLst>
              </a:tr>
              <a:tr h="3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填写配置文件路径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86480"/>
                  </a:ext>
                </a:extLst>
              </a:tr>
              <a:tr h="3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选择“修改”按钮进行提交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209"/>
                  </a:ext>
                </a:extLst>
              </a:tr>
              <a:tr h="3747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配置文件路径被修改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1688"/>
                  </a:ext>
                </a:extLst>
              </a:tr>
              <a:tr h="37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评价准则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实际结果与预期结果一致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77026"/>
                  </a:ext>
                </a:extLst>
              </a:tr>
              <a:tr h="37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异常情况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填写的配置文件路径不存在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提示“路径不存在”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932655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70F52A-0DD4-42A1-978F-9E84C2CCF3FC}"/>
              </a:ext>
            </a:extLst>
          </p:cNvPr>
          <p:cNvSpPr txBox="1"/>
          <p:nvPr/>
        </p:nvSpPr>
        <p:spPr>
          <a:xfrm>
            <a:off x="3982529" y="992632"/>
            <a:ext cx="371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功能需求测试用例共计</a:t>
            </a:r>
            <a:r>
              <a:rPr lang="en-US" altLang="zh-CN" sz="1600" b="1" dirty="0"/>
              <a:t>22</a:t>
            </a:r>
            <a:r>
              <a:rPr lang="zh-CN" altLang="en-US" sz="1600" b="1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088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测试需求设计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BFC88244-AB25-4ED6-958B-79E2579295E4}"/>
              </a:ext>
            </a:extLst>
          </p:cNvPr>
          <p:cNvSpPr/>
          <p:nvPr/>
        </p:nvSpPr>
        <p:spPr>
          <a:xfrm>
            <a:off x="272367" y="897355"/>
            <a:ext cx="3031665" cy="52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非功能需求测试设计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70F52A-0DD4-42A1-978F-9E84C2CCF3FC}"/>
              </a:ext>
            </a:extLst>
          </p:cNvPr>
          <p:cNvSpPr txBox="1"/>
          <p:nvPr/>
        </p:nvSpPr>
        <p:spPr>
          <a:xfrm>
            <a:off x="3982529" y="992632"/>
            <a:ext cx="3714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非功能需求测试用例共计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个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6604D1-4681-485E-A450-5C18951BFD41}"/>
              </a:ext>
            </a:extLst>
          </p:cNvPr>
          <p:cNvGraphicFramePr>
            <a:graphicFrameLocks noGrp="1"/>
          </p:cNvGraphicFramePr>
          <p:nvPr/>
        </p:nvGraphicFramePr>
        <p:xfrm>
          <a:off x="300420" y="1684406"/>
          <a:ext cx="8543159" cy="4116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9549">
                  <a:extLst>
                    <a:ext uri="{9D8B030D-6E8A-4147-A177-3AD203B41FA5}">
                      <a16:colId xmlns:a16="http://schemas.microsoft.com/office/drawing/2014/main" val="2943726906"/>
                    </a:ext>
                  </a:extLst>
                </a:gridCol>
                <a:gridCol w="1188634">
                  <a:extLst>
                    <a:ext uri="{9D8B030D-6E8A-4147-A177-3AD203B41FA5}">
                      <a16:colId xmlns:a16="http://schemas.microsoft.com/office/drawing/2014/main" val="2090826152"/>
                    </a:ext>
                  </a:extLst>
                </a:gridCol>
                <a:gridCol w="5734976">
                  <a:extLst>
                    <a:ext uri="{9D8B030D-6E8A-4147-A177-3AD203B41FA5}">
                      <a16:colId xmlns:a16="http://schemas.microsoft.com/office/drawing/2014/main" val="2079609380"/>
                    </a:ext>
                  </a:extLst>
                </a:gridCol>
              </a:tblGrid>
              <a:tr h="2593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Test Case Specification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4500"/>
                  </a:ext>
                </a:extLst>
              </a:tr>
              <a:tr h="259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稳定性测试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27321"/>
                  </a:ext>
                </a:extLst>
              </a:tr>
              <a:tr h="777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简要描述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本测试验证：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从用户打开应用开始，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小时以内可以稳定运行无故障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出现故障时，能够发出故障信息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35582"/>
                  </a:ext>
                </a:extLst>
              </a:tr>
              <a:tr h="259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前提和约束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用户已经安装</a:t>
                      </a:r>
                      <a:r>
                        <a:rPr lang="en-US" sz="1600" kern="100">
                          <a:effectLst/>
                        </a:rPr>
                        <a:t>Apache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ApacheAssistant</a:t>
                      </a:r>
                      <a:r>
                        <a:rPr lang="zh-CN" sz="1600" kern="100">
                          <a:effectLst/>
                        </a:rPr>
                        <a:t>应用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31339"/>
                  </a:ext>
                </a:extLst>
              </a:tr>
              <a:tr h="2593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测试步骤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用户启动应用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2053055"/>
                  </a:ext>
                </a:extLst>
              </a:tr>
              <a:tr h="2593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用户进行各项功能的使用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9568015"/>
                  </a:ext>
                </a:extLst>
              </a:tr>
              <a:tr h="10041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测试从用户打开应用开始，是否可以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小时以内稳定运行无故障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若出现故障，是否能够发出故障信息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748534"/>
                  </a:ext>
                </a:extLst>
              </a:tr>
              <a:tr h="777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预期结果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从用户打开应用开始，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小时以内可以稳定运行无故障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出现故障时，能够发出故障信息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098175"/>
                  </a:ext>
                </a:extLst>
              </a:tr>
              <a:tr h="259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评价准则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实际结果与预期结果一致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1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2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测试报告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2ED559A-DB43-4D8F-8540-1B0466C457D6}"/>
              </a:ext>
            </a:extLst>
          </p:cNvPr>
          <p:cNvSpPr/>
          <p:nvPr/>
        </p:nvSpPr>
        <p:spPr>
          <a:xfrm>
            <a:off x="142045" y="825623"/>
            <a:ext cx="3169328" cy="70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测试报告展示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E154E7-A7F6-4736-8E84-7C9C85282E49}"/>
              </a:ext>
            </a:extLst>
          </p:cNvPr>
          <p:cNvSpPr txBox="1"/>
          <p:nvPr/>
        </p:nvSpPr>
        <p:spPr>
          <a:xfrm>
            <a:off x="688018" y="2332588"/>
            <a:ext cx="3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全组</a:t>
            </a:r>
            <a:r>
              <a:rPr lang="en-US" altLang="zh-CN" dirty="0"/>
              <a:t>5</a:t>
            </a:r>
            <a:r>
              <a:rPr lang="zh-CN" altLang="en-US" dirty="0"/>
              <a:t>人均参与测试</a:t>
            </a:r>
            <a:endParaRPr lang="en-US" altLang="zh-CN" dirty="0"/>
          </a:p>
          <a:p>
            <a:r>
              <a:rPr lang="zh-CN" altLang="en-US" dirty="0"/>
              <a:t>测试报告共</a:t>
            </a:r>
            <a:r>
              <a:rPr lang="en-US" altLang="zh-CN" dirty="0"/>
              <a:t>29</a:t>
            </a:r>
            <a:r>
              <a:rPr lang="zh-CN" altLang="en-US" dirty="0"/>
              <a:t>项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50A7DA1-86FD-442C-AA96-0E742232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19" y="714341"/>
            <a:ext cx="3678608" cy="541878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71BD185-CFC2-477D-A8C9-B56BC23BCBD3}"/>
              </a:ext>
            </a:extLst>
          </p:cNvPr>
          <p:cNvSpPr txBox="1"/>
          <p:nvPr/>
        </p:nvSpPr>
        <p:spPr>
          <a:xfrm>
            <a:off x="688018" y="3718984"/>
            <a:ext cx="305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r>
              <a:rPr lang="zh-CN" altLang="en-US" dirty="0"/>
              <a:t>项功能性测试报告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非功能性需求测试报告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测试报告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2ED559A-DB43-4D8F-8540-1B0466C457D6}"/>
              </a:ext>
            </a:extLst>
          </p:cNvPr>
          <p:cNvSpPr/>
          <p:nvPr/>
        </p:nvSpPr>
        <p:spPr>
          <a:xfrm>
            <a:off x="142045" y="825623"/>
            <a:ext cx="3169328" cy="70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测试报告展示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C7AF5E-1C09-4824-8161-09077E5B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" y="2094494"/>
            <a:ext cx="4360907" cy="34921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D685E1-A5D2-47E2-A53C-450090B1C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2" y="2075031"/>
            <a:ext cx="3478298" cy="39573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47F070-8AD7-4AD7-AE45-D126A3D63645}"/>
              </a:ext>
            </a:extLst>
          </p:cNvPr>
          <p:cNvSpPr txBox="1"/>
          <p:nvPr/>
        </p:nvSpPr>
        <p:spPr>
          <a:xfrm>
            <a:off x="6391922" y="1648744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未通过测试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8B1BB-1B8E-46C3-8450-44D216EB3C17}"/>
              </a:ext>
            </a:extLst>
          </p:cNvPr>
          <p:cNvSpPr txBox="1"/>
          <p:nvPr/>
        </p:nvSpPr>
        <p:spPr>
          <a:xfrm>
            <a:off x="4003828" y="1029810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项测试未通过，其他测试均通过</a:t>
            </a:r>
          </a:p>
        </p:txBody>
      </p:sp>
    </p:spTree>
    <p:extLst>
      <p:ext uri="{BB962C8B-B14F-4D97-AF65-F5344CB8AC3E}">
        <p14:creationId xmlns:p14="http://schemas.microsoft.com/office/powerpoint/2010/main" val="238319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带形: 上凸弯 4"/>
          <p:cNvSpPr/>
          <p:nvPr/>
        </p:nvSpPr>
        <p:spPr>
          <a:xfrm>
            <a:off x="0" y="6153806"/>
            <a:ext cx="9144000" cy="701692"/>
          </a:xfrm>
          <a:prstGeom prst="ellipseRibbon2">
            <a:avLst>
              <a:gd name="adj1" fmla="val 17575"/>
              <a:gd name="adj2" fmla="val 50000"/>
              <a:gd name="adj3" fmla="val 626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追踪分析</a:t>
            </a:r>
            <a:endParaRPr lang="en-US" altLang="zh-CN" sz="32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1" y="1"/>
            <a:ext cx="9144001" cy="701692"/>
            <a:chOff x="-1" y="391727"/>
            <a:chExt cx="12192001" cy="710214"/>
          </a:xfrm>
        </p:grpSpPr>
        <p:sp>
          <p:nvSpPr>
            <p:cNvPr id="13" name="矩形 12"/>
            <p:cNvSpPr/>
            <p:nvPr/>
          </p:nvSpPr>
          <p:spPr>
            <a:xfrm>
              <a:off x="1127468" y="391727"/>
              <a:ext cx="11064532" cy="710214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50" b="1" dirty="0">
                  <a:latin typeface="Bell MT" panose="02020503060305020303" pitchFamily="18" charset="0"/>
                </a:rPr>
                <a:t>     </a:t>
              </a:r>
              <a:r>
                <a:rPr lang="en-US" altLang="zh-CN" sz="1350" b="1" dirty="0">
                  <a:latin typeface="Bell MT" panose="02020503060305020303" pitchFamily="18" charset="0"/>
                </a:rPr>
                <a:t>	</a:t>
              </a:r>
              <a:r>
                <a:rPr lang="zh-CN" altLang="en-US" sz="2800" b="1" dirty="0">
                  <a:latin typeface="Bell MT" panose="02020503060305020303" pitchFamily="18" charset="0"/>
                </a:rPr>
                <a:t>软件工程实验项目阶段汇报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1" y="391727"/>
              <a:ext cx="1834719" cy="710214"/>
              <a:chOff x="-1" y="391727"/>
              <a:chExt cx="1834719" cy="710214"/>
            </a:xfrm>
          </p:grpSpPr>
          <p:sp>
            <p:nvSpPr>
              <p:cNvPr id="16" name="箭头: 五边形 15"/>
              <p:cNvSpPr/>
              <p:nvPr/>
            </p:nvSpPr>
            <p:spPr>
              <a:xfrm>
                <a:off x="-1" y="391727"/>
                <a:ext cx="1834719" cy="710214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17" name="Picture 2" descr="C:\Users\Administrator\Desktop\迎新ppt\未标题-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94" y="428184"/>
                <a:ext cx="1207363" cy="637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28" y="779455"/>
            <a:ext cx="2076740" cy="390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" y="1172873"/>
            <a:ext cx="6335009" cy="762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33" y="2036207"/>
            <a:ext cx="2362530" cy="3334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" y="2514563"/>
            <a:ext cx="5753903" cy="4001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5359"/>
            <a:ext cx="6524889" cy="307318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77288" y="4214987"/>
            <a:ext cx="223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完成对测试需求说明书的的工作量统计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77289" y="1322435"/>
            <a:ext cx="223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补充对需求分析、项目设计报告的追踪分析</a:t>
            </a:r>
          </a:p>
        </p:txBody>
      </p:sp>
    </p:spTree>
    <p:extLst>
      <p:ext uri="{BB962C8B-B14F-4D97-AF65-F5344CB8AC3E}">
        <p14:creationId xmlns:p14="http://schemas.microsoft.com/office/powerpoint/2010/main" val="391708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484</Words>
  <Application>Microsoft Office PowerPoint</Application>
  <PresentationFormat>全屏显示(4:3)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Algerian</vt:lpstr>
      <vt:lpstr>Arial</vt:lpstr>
      <vt:lpstr>Bell MT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嘉凯</dc:creator>
  <cp:lastModifiedBy>嘉凯 王</cp:lastModifiedBy>
  <cp:revision>333</cp:revision>
  <dcterms:created xsi:type="dcterms:W3CDTF">2018-08-30T05:40:00Z</dcterms:created>
  <dcterms:modified xsi:type="dcterms:W3CDTF">2019-05-17T04:11:28Z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