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0" r:id="rId4"/>
    <p:sldId id="297" r:id="rId5"/>
    <p:sldId id="302" r:id="rId6"/>
    <p:sldId id="288" r:id="rId7"/>
    <p:sldId id="296" r:id="rId8"/>
    <p:sldId id="303" r:id="rId9"/>
    <p:sldId id="29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EF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FE63-D946-4F41-9AB0-B467ED78C4F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A4E9-5BE6-4E3A-9350-E47B0D715D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0BBD-FD52-44CA-BF80-B7032EE0D9B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544027"/>
            <a:ext cx="9144000" cy="124911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latin typeface="Bell MT" panose="02020503060305020303" pitchFamily="18" charset="0"/>
              </a:rPr>
              <a:t>ApacheAssistant</a:t>
            </a:r>
            <a:endParaRPr lang="en-US" altLang="zh-CN" sz="4000" b="1" dirty="0">
              <a:latin typeface="Bell MT" panose="02020503060305020303" pitchFamily="18" charset="0"/>
            </a:endParaRPr>
          </a:p>
          <a:p>
            <a:pPr algn="ctr"/>
            <a:r>
              <a:rPr lang="zh-CN" altLang="en-US" sz="4000" b="1" dirty="0">
                <a:latin typeface="Bell MT" panose="02020503060305020303" pitchFamily="18" charset="0"/>
              </a:rPr>
              <a:t>面向</a:t>
            </a:r>
            <a:r>
              <a:rPr lang="en-US" altLang="zh-CN" sz="4000" b="1" dirty="0">
                <a:latin typeface="Bell MT" panose="02020503060305020303" pitchFamily="18" charset="0"/>
              </a:rPr>
              <a:t>Apache</a:t>
            </a:r>
            <a:r>
              <a:rPr lang="zh-CN" altLang="en-US" sz="4000" b="1" dirty="0">
                <a:latin typeface="Bell MT" panose="02020503060305020303" pitchFamily="18" charset="0"/>
              </a:rPr>
              <a:t>的个人助手项目汇报</a:t>
            </a:r>
            <a:endParaRPr lang="en-US" altLang="zh-CN" sz="4000" b="1" dirty="0">
              <a:latin typeface="Bell MT" panose="020205030603050203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550" y="5772993"/>
            <a:ext cx="9144000" cy="5326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2019·5</a:t>
            </a:r>
            <a:endParaRPr lang="zh-CN" altLang="en-US" sz="1350" dirty="0"/>
          </a:p>
        </p:txBody>
      </p:sp>
      <p:sp>
        <p:nvSpPr>
          <p:cNvPr id="5" name="箭头: 五边形 4"/>
          <p:cNvSpPr/>
          <p:nvPr/>
        </p:nvSpPr>
        <p:spPr>
          <a:xfrm>
            <a:off x="0" y="0"/>
            <a:ext cx="2539433" cy="532661"/>
          </a:xfrm>
          <a:prstGeom prst="homePlat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>
                <a:latin typeface="Bell MT" panose="02020503060305020303" pitchFamily="18" charset="0"/>
              </a:rPr>
              <a:t>BUAA·SCSE</a:t>
            </a:r>
            <a:endParaRPr lang="zh-CN" altLang="en-US" sz="2700" dirty="0">
              <a:latin typeface="Bell MT" panose="02020503060305020303" pitchFamily="18" charset="0"/>
            </a:endParaRPr>
          </a:p>
        </p:txBody>
      </p:sp>
      <p:pic>
        <p:nvPicPr>
          <p:cNvPr id="6" name="Picture 2" descr="C:\Users\Administrator\Desktop\迎新ppt\未标题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722" y="3079066"/>
            <a:ext cx="3016555" cy="223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" y="3985262"/>
            <a:ext cx="2142015" cy="287900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99" y="4064863"/>
            <a:ext cx="3417896" cy="27931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63" y="1782850"/>
            <a:ext cx="2882537" cy="3674876"/>
          </a:xfrm>
          <a:prstGeom prst="rect">
            <a:avLst/>
          </a:prstGeom>
        </p:spPr>
      </p:pic>
      <p:sp>
        <p:nvSpPr>
          <p:cNvPr id="9" name="矩形: 剪去对角 8"/>
          <p:cNvSpPr/>
          <p:nvPr/>
        </p:nvSpPr>
        <p:spPr>
          <a:xfrm>
            <a:off x="382848" y="2576743"/>
            <a:ext cx="6045693" cy="1704513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50" b="1" dirty="0"/>
              <a:t>谢谢大家</a:t>
            </a:r>
            <a:endParaRPr lang="en-US" altLang="zh-CN" sz="4050" b="1" dirty="0"/>
          </a:p>
        </p:txBody>
      </p:sp>
      <p:sp>
        <p:nvSpPr>
          <p:cNvPr id="21" name="矩形 20"/>
          <p:cNvSpPr/>
          <p:nvPr/>
        </p:nvSpPr>
        <p:spPr>
          <a:xfrm>
            <a:off x="-1" y="6089526"/>
            <a:ext cx="9144000" cy="5326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Team·</a:t>
            </a:r>
            <a:r>
              <a:rPr lang="zh-CN" altLang="en-US" sz="1350" dirty="0"/>
              <a:t>弟归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1" name="矩形 10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4" name="箭头: 五边形 13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5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040304"/>
            <a:ext cx="9144000" cy="5326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Team·</a:t>
            </a:r>
            <a:r>
              <a:rPr lang="zh-CN" altLang="en-US" sz="1350" dirty="0"/>
              <a:t>弟归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" y="3978998"/>
            <a:ext cx="2142015" cy="2879002"/>
          </a:xfrm>
          <a:prstGeom prst="rect">
            <a:avLst/>
          </a:prstGeom>
        </p:spPr>
      </p:pic>
      <p:sp>
        <p:nvSpPr>
          <p:cNvPr id="16" name="矩形: 剪去对角 15"/>
          <p:cNvSpPr/>
          <p:nvPr/>
        </p:nvSpPr>
        <p:spPr>
          <a:xfrm>
            <a:off x="3498927" y="2629003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测试设计增补</a:t>
            </a:r>
            <a:endParaRPr lang="en-US" altLang="zh-CN" sz="2400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35" y="3990438"/>
            <a:ext cx="3658130" cy="28790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40904" y="2935777"/>
            <a:ext cx="215507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Outline</a:t>
            </a:r>
            <a:endParaRPr lang="zh-CN" altLang="en-US" sz="405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20" name="矩形: 剪去对角 19"/>
          <p:cNvSpPr/>
          <p:nvPr/>
        </p:nvSpPr>
        <p:spPr>
          <a:xfrm>
            <a:off x="3498925" y="2032778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本阶段工作</a:t>
            </a:r>
            <a:endParaRPr lang="en-US" altLang="zh-CN" sz="24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22" name="矩形 21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24" name="箭头: 五边形 23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25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矩形: 剪去对角 17">
            <a:extLst>
              <a:ext uri="{FF2B5EF4-FFF2-40B4-BE49-F238E27FC236}">
                <a16:creationId xmlns:a16="http://schemas.microsoft.com/office/drawing/2014/main" id="{5F70395A-B360-42E2-92DB-5312A04A7AFC}"/>
              </a:ext>
            </a:extLst>
          </p:cNvPr>
          <p:cNvSpPr/>
          <p:nvPr/>
        </p:nvSpPr>
        <p:spPr>
          <a:xfrm>
            <a:off x="3498926" y="3225228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对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组测试</a:t>
            </a:r>
            <a:endParaRPr lang="en-US" altLang="zh-CN" sz="2400" b="1" dirty="0"/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58A752AC-8700-4B25-AEFA-E3485B7AFE4D}"/>
              </a:ext>
            </a:extLst>
          </p:cNvPr>
          <p:cNvSpPr/>
          <p:nvPr/>
        </p:nvSpPr>
        <p:spPr>
          <a:xfrm>
            <a:off x="3498926" y="3821453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补充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本阶段工作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5475267" y="4580988"/>
            <a:ext cx="3331794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本周工作主要依时间节点开展：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周六周日：测试需求设计补充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周一周二：完成对应测试报告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周三周四：对</a:t>
            </a:r>
            <a:r>
              <a:rPr lang="en-US" altLang="zh-CN" sz="1400" b="1" dirty="0"/>
              <a:t>E</a:t>
            </a:r>
            <a:r>
              <a:rPr lang="zh-CN" altLang="en-US" sz="1400" b="1" dirty="0"/>
              <a:t>组进行评测（现场）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B08956-C403-4849-9629-1CE330A4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8" y="724682"/>
            <a:ext cx="7356370" cy="2013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4F1E66-B71E-43BB-8077-800082A85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38" y="2781592"/>
            <a:ext cx="2349365" cy="19600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C11176-687A-4C42-80E4-1AB9240D1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520" y="4785109"/>
            <a:ext cx="34194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测试设计增补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FC88244-AB25-4ED6-958B-79E2579295E4}"/>
              </a:ext>
            </a:extLst>
          </p:cNvPr>
          <p:cNvSpPr/>
          <p:nvPr/>
        </p:nvSpPr>
        <p:spPr>
          <a:xfrm>
            <a:off x="272368" y="897355"/>
            <a:ext cx="2399812" cy="52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测试设计需求增补（集成测试）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8D0ED98-FA30-4C0D-A9F9-BAE30AEC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70670"/>
              </p:ext>
            </p:extLst>
          </p:nvPr>
        </p:nvGraphicFramePr>
        <p:xfrm>
          <a:off x="917418" y="1873188"/>
          <a:ext cx="7309163" cy="3673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617">
                  <a:extLst>
                    <a:ext uri="{9D8B030D-6E8A-4147-A177-3AD203B41FA5}">
                      <a16:colId xmlns:a16="http://schemas.microsoft.com/office/drawing/2014/main" val="1524997137"/>
                    </a:ext>
                  </a:extLst>
                </a:gridCol>
                <a:gridCol w="2961773">
                  <a:extLst>
                    <a:ext uri="{9D8B030D-6E8A-4147-A177-3AD203B41FA5}">
                      <a16:colId xmlns:a16="http://schemas.microsoft.com/office/drawing/2014/main" val="1951386342"/>
                    </a:ext>
                  </a:extLst>
                </a:gridCol>
                <a:gridCol w="2961773">
                  <a:extLst>
                    <a:ext uri="{9D8B030D-6E8A-4147-A177-3AD203B41FA5}">
                      <a16:colId xmlns:a16="http://schemas.microsoft.com/office/drawing/2014/main" val="1283125872"/>
                    </a:ext>
                  </a:extLst>
                </a:gridCol>
              </a:tblGrid>
              <a:tr h="21610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Test Case Specification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98282"/>
                  </a:ext>
                </a:extLst>
              </a:tr>
              <a:tr h="216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读取配置信息单元</a:t>
                      </a:r>
                      <a:r>
                        <a:rPr lang="en-US" sz="1200" kern="100">
                          <a:effectLst/>
                        </a:rPr>
                        <a:t>load_config</a:t>
                      </a:r>
                      <a:r>
                        <a:rPr lang="zh-CN" sz="1200" kern="100">
                          <a:effectLst/>
                        </a:rPr>
                        <a:t>集成</a:t>
                      </a:r>
                      <a:r>
                        <a:rPr lang="en-US" sz="1200" kern="100">
                          <a:effectLst/>
                        </a:rPr>
                        <a:t>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25084"/>
                  </a:ext>
                </a:extLst>
              </a:tr>
              <a:tr h="648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本测试验证</a:t>
                      </a:r>
                      <a:r>
                        <a:rPr lang="en-US" sz="1200" kern="100">
                          <a:effectLst/>
                        </a:rPr>
                        <a:t>: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读取配置信息单元</a:t>
                      </a:r>
                      <a:r>
                        <a:rPr lang="en-US" sz="1200" kern="100">
                          <a:effectLst/>
                        </a:rPr>
                        <a:t>load_config</a:t>
                      </a:r>
                      <a:r>
                        <a:rPr lang="zh-CN" sz="1200" kern="100">
                          <a:effectLst/>
                        </a:rPr>
                        <a:t>是否能够成功调用解析配置模块</a:t>
                      </a:r>
                      <a:r>
                        <a:rPr lang="en-US" sz="1200" kern="100">
                          <a:effectLst/>
                        </a:rPr>
                        <a:t>parse_config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parse_config</a:t>
                      </a:r>
                      <a:r>
                        <a:rPr lang="zh-CN" sz="1200" kern="100">
                          <a:effectLst/>
                        </a:rPr>
                        <a:t>模块能返回正确的配置文件解析结果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43322"/>
                  </a:ext>
                </a:extLst>
              </a:tr>
              <a:tr h="432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前提和约束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用户已经安装Apache和ApacheAssistant应用</a:t>
                      </a:r>
                      <a:r>
                        <a:rPr lang="zh-CN" sz="1200" kern="100">
                          <a:effectLst/>
                        </a:rPr>
                        <a:t>，并已设置正确的配置文件路径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45146"/>
                  </a:ext>
                </a:extLst>
              </a:tr>
              <a:tr h="4322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测试步骤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执行调用</a:t>
                      </a:r>
                      <a:r>
                        <a:rPr lang="en-US" sz="1200" kern="100">
                          <a:effectLst/>
                        </a:rPr>
                        <a:t>parse_config</a:t>
                      </a:r>
                      <a:r>
                        <a:rPr lang="zh-CN" sz="1200" kern="100">
                          <a:effectLst/>
                        </a:rPr>
                        <a:t>的</a:t>
                      </a:r>
                      <a:r>
                        <a:rPr lang="en-US" sz="1200" kern="100">
                          <a:effectLst/>
                        </a:rPr>
                        <a:t>load_config</a:t>
                      </a:r>
                      <a:r>
                        <a:rPr lang="zh-CN" sz="1200" kern="100">
                          <a:effectLst/>
                        </a:rPr>
                        <a:t>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388385"/>
                  </a:ext>
                </a:extLst>
              </a:tr>
              <a:tr h="2161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记录</a:t>
                      </a:r>
                      <a:r>
                        <a:rPr lang="en-US" sz="1200" kern="100">
                          <a:effectLst/>
                        </a:rPr>
                        <a:t>parse_config</a:t>
                      </a:r>
                      <a:r>
                        <a:rPr lang="zh-CN" sz="1200" kern="100">
                          <a:effectLst/>
                        </a:rPr>
                        <a:t>模块的返回值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671030"/>
                  </a:ext>
                </a:extLst>
              </a:tr>
              <a:tr h="4322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</a:t>
                      </a:r>
                      <a:r>
                        <a:rPr lang="en-US" sz="1200" kern="100">
                          <a:effectLst/>
                        </a:rPr>
                        <a:t>parse_config</a:t>
                      </a:r>
                      <a:r>
                        <a:rPr lang="zh-CN" sz="1200" kern="100">
                          <a:effectLst/>
                        </a:rPr>
                        <a:t>模块的返回值是否是正确的配置文件解析结果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179412"/>
                  </a:ext>
                </a:extLst>
              </a:tr>
              <a:tr h="864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预期结果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读取配置信息单元</a:t>
                      </a:r>
                      <a:r>
                        <a:rPr lang="en-US" sz="1200" kern="100">
                          <a:effectLst/>
                        </a:rPr>
                        <a:t>load_config</a:t>
                      </a:r>
                      <a:r>
                        <a:rPr lang="zh-CN" sz="1200" kern="100">
                          <a:effectLst/>
                        </a:rPr>
                        <a:t>能够成功调用解析配置模块</a:t>
                      </a:r>
                      <a:r>
                        <a:rPr lang="en-US" sz="1200" kern="100">
                          <a:effectLst/>
                        </a:rPr>
                        <a:t>parse_config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parse_config</a:t>
                      </a:r>
                      <a:r>
                        <a:rPr lang="zh-CN" sz="1200" kern="100">
                          <a:effectLst/>
                        </a:rPr>
                        <a:t>模块能返回正确的配置文件解析结果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89998"/>
                  </a:ext>
                </a:extLst>
              </a:tr>
              <a:tr h="216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评价准则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实际结果与预期结果一致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34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测试设计增补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FC88244-AB25-4ED6-958B-79E2579295E4}"/>
              </a:ext>
            </a:extLst>
          </p:cNvPr>
          <p:cNvSpPr/>
          <p:nvPr/>
        </p:nvSpPr>
        <p:spPr>
          <a:xfrm>
            <a:off x="272368" y="897355"/>
            <a:ext cx="2399812" cy="52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测试设计需求增补（单元测试）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039E836-29C2-45E2-AFD3-1E52FE19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80335"/>
              </p:ext>
            </p:extLst>
          </p:nvPr>
        </p:nvGraphicFramePr>
        <p:xfrm>
          <a:off x="916623" y="2148396"/>
          <a:ext cx="7173178" cy="3449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838">
                  <a:extLst>
                    <a:ext uri="{9D8B030D-6E8A-4147-A177-3AD203B41FA5}">
                      <a16:colId xmlns:a16="http://schemas.microsoft.com/office/drawing/2014/main" val="2999225402"/>
                    </a:ext>
                  </a:extLst>
                </a:gridCol>
                <a:gridCol w="2906670">
                  <a:extLst>
                    <a:ext uri="{9D8B030D-6E8A-4147-A177-3AD203B41FA5}">
                      <a16:colId xmlns:a16="http://schemas.microsoft.com/office/drawing/2014/main" val="94756394"/>
                    </a:ext>
                  </a:extLst>
                </a:gridCol>
                <a:gridCol w="2906670">
                  <a:extLst>
                    <a:ext uri="{9D8B030D-6E8A-4147-A177-3AD203B41FA5}">
                      <a16:colId xmlns:a16="http://schemas.microsoft.com/office/drawing/2014/main" val="3020865930"/>
                    </a:ext>
                  </a:extLst>
                </a:gridCol>
              </a:tblGrid>
              <a:tr h="26538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Test Case Specification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20996"/>
                  </a:ext>
                </a:extLst>
              </a:tr>
              <a:tr h="26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status_module</a:t>
                      </a:r>
                      <a:r>
                        <a:rPr lang="zh-CN" sz="1200" kern="100">
                          <a:effectLst/>
                        </a:rPr>
                        <a:t>卸载测试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16542"/>
                  </a:ext>
                </a:extLst>
              </a:tr>
              <a:tr h="530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本测试验证</a:t>
                      </a:r>
                      <a:r>
                        <a:rPr lang="en-US" sz="1200" kern="100">
                          <a:effectLst/>
                        </a:rPr>
                        <a:t>: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status_module</a:t>
                      </a:r>
                      <a:r>
                        <a:rPr lang="zh-CN" sz="1200" kern="100">
                          <a:effectLst/>
                        </a:rPr>
                        <a:t>可成功卸载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59424"/>
                  </a:ext>
                </a:extLst>
              </a:tr>
              <a:tr h="26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前提和约束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用户已经安装Apache和ApacheAssistant应用</a:t>
                      </a:r>
                      <a:r>
                        <a:rPr lang="zh-CN" sz="1200" kern="100">
                          <a:effectLst/>
                        </a:rPr>
                        <a:t>，并已安装</a:t>
                      </a:r>
                      <a:r>
                        <a:rPr lang="en-US" sz="1200" kern="100">
                          <a:effectLst/>
                        </a:rPr>
                        <a:t>status_module</a:t>
                      </a:r>
                      <a:r>
                        <a:rPr lang="zh-CN" sz="1200" kern="100">
                          <a:effectLst/>
                        </a:rPr>
                        <a:t>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89121"/>
                  </a:ext>
                </a:extLst>
              </a:tr>
              <a:tr h="26538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测试步骤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用户进入</a:t>
                      </a:r>
                      <a:r>
                        <a:rPr lang="en-US" sz="1200" kern="100">
                          <a:effectLst/>
                        </a:rPr>
                        <a:t>ApacheAssisstant </a:t>
                      </a:r>
                      <a:r>
                        <a:rPr lang="zh-CN" sz="1200" kern="100">
                          <a:effectLst/>
                        </a:rPr>
                        <a:t>模块管理页面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285214"/>
                  </a:ext>
                </a:extLst>
              </a:tr>
              <a:tr h="5307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用户在已安装模块中找到</a:t>
                      </a:r>
                      <a:r>
                        <a:rPr lang="en-US" sz="1200" kern="100">
                          <a:effectLst/>
                        </a:rPr>
                        <a:t>status_module</a:t>
                      </a:r>
                      <a:r>
                        <a:rPr lang="zh-CN" sz="1200" kern="100">
                          <a:effectLst/>
                        </a:rPr>
                        <a:t>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388397"/>
                  </a:ext>
                </a:extLst>
              </a:tr>
              <a:tr h="2653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用户点击卸载按钮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492183"/>
                  </a:ext>
                </a:extLst>
              </a:tr>
              <a:tr h="7961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预期结果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模块管理页面出现</a:t>
                      </a:r>
                      <a:r>
                        <a:rPr lang="en-US" sz="1200" kern="100">
                          <a:effectLst/>
                        </a:rPr>
                        <a:t>status_module</a:t>
                      </a:r>
                      <a:r>
                        <a:rPr lang="zh-CN" sz="1200" kern="100">
                          <a:effectLst/>
                        </a:rPr>
                        <a:t>已卸载提示，</a:t>
                      </a:r>
                      <a:r>
                        <a:rPr lang="en-US" sz="1200" kern="100">
                          <a:effectLst/>
                        </a:rPr>
                        <a:t>status_module</a:t>
                      </a:r>
                      <a:r>
                        <a:rPr lang="zh-CN" sz="1200" kern="100">
                          <a:effectLst/>
                        </a:rPr>
                        <a:t>不再出现在已安装模块列表里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402653"/>
                  </a:ext>
                </a:extLst>
              </a:tr>
              <a:tr h="26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评价准则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实际结果与预期结果一致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83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测试报告增补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48C573-7973-42A6-9DE9-B0D0D467F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06080"/>
              </p:ext>
            </p:extLst>
          </p:nvPr>
        </p:nvGraphicFramePr>
        <p:xfrm>
          <a:off x="4826610" y="825623"/>
          <a:ext cx="4175345" cy="512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626">
                  <a:extLst>
                    <a:ext uri="{9D8B030D-6E8A-4147-A177-3AD203B41FA5}">
                      <a16:colId xmlns:a16="http://schemas.microsoft.com/office/drawing/2014/main" val="2965541768"/>
                    </a:ext>
                  </a:extLst>
                </a:gridCol>
                <a:gridCol w="998541">
                  <a:extLst>
                    <a:ext uri="{9D8B030D-6E8A-4147-A177-3AD203B41FA5}">
                      <a16:colId xmlns:a16="http://schemas.microsoft.com/office/drawing/2014/main" val="1965334195"/>
                    </a:ext>
                  </a:extLst>
                </a:gridCol>
                <a:gridCol w="924051">
                  <a:extLst>
                    <a:ext uri="{9D8B030D-6E8A-4147-A177-3AD203B41FA5}">
                      <a16:colId xmlns:a16="http://schemas.microsoft.com/office/drawing/2014/main" val="152302291"/>
                    </a:ext>
                  </a:extLst>
                </a:gridCol>
                <a:gridCol w="734813">
                  <a:extLst>
                    <a:ext uri="{9D8B030D-6E8A-4147-A177-3AD203B41FA5}">
                      <a16:colId xmlns:a16="http://schemas.microsoft.com/office/drawing/2014/main" val="690778877"/>
                    </a:ext>
                  </a:extLst>
                </a:gridCol>
                <a:gridCol w="735314">
                  <a:extLst>
                    <a:ext uri="{9D8B030D-6E8A-4147-A177-3AD203B41FA5}">
                      <a16:colId xmlns:a16="http://schemas.microsoft.com/office/drawing/2014/main" val="2712082139"/>
                    </a:ext>
                  </a:extLst>
                </a:gridCol>
              </a:tblGrid>
              <a:tr h="1920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名称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status_module</a:t>
                      </a:r>
                      <a:r>
                        <a:rPr lang="zh-CN" sz="1100" kern="0">
                          <a:effectLst/>
                        </a:rPr>
                        <a:t>卸载测试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05392"/>
                  </a:ext>
                </a:extLst>
              </a:tr>
              <a:tr h="1920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编号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33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37001"/>
                  </a:ext>
                </a:extLst>
              </a:tr>
              <a:tr h="4066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简要描述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本测试验证</a:t>
                      </a:r>
                      <a:r>
                        <a:rPr lang="en-US" sz="1100" kern="0">
                          <a:effectLst/>
                        </a:rPr>
                        <a:t>:</a:t>
                      </a:r>
                      <a:endParaRPr lang="zh-CN" sz="11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status_module</a:t>
                      </a:r>
                      <a:r>
                        <a:rPr lang="zh-CN" sz="1100" kern="0">
                          <a:effectLst/>
                        </a:rPr>
                        <a:t>可成功卸载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21064"/>
                  </a:ext>
                </a:extLst>
              </a:tr>
              <a:tr h="4066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前提和约束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用户已经安装Apache和ApacheAssistant应用</a:t>
                      </a:r>
                      <a:r>
                        <a:rPr lang="zh-CN" sz="1100" kern="0">
                          <a:effectLst/>
                        </a:rPr>
                        <a:t>，并已安装</a:t>
                      </a:r>
                      <a:r>
                        <a:rPr lang="en-US" sz="1100" kern="0">
                          <a:effectLst/>
                        </a:rPr>
                        <a:t>status_module</a:t>
                      </a:r>
                      <a:r>
                        <a:rPr lang="zh-CN" sz="1100" kern="0">
                          <a:effectLst/>
                        </a:rPr>
                        <a:t>模块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54560"/>
                  </a:ext>
                </a:extLst>
              </a:tr>
              <a:tr h="4066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序号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测试步骤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预期结果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评价准则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测试结论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extLst>
                  <a:ext uri="{0D108BD9-81ED-4DB2-BD59-A6C34878D82A}">
                    <a16:rowId xmlns:a16="http://schemas.microsoft.com/office/drawing/2014/main" val="329531869"/>
                  </a:ext>
                </a:extLst>
              </a:tr>
              <a:tr h="8360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用户进入</a:t>
                      </a:r>
                      <a:r>
                        <a:rPr lang="en-US" sz="1100" kern="0">
                          <a:effectLst/>
                        </a:rPr>
                        <a:t>ApacheAssisstant </a:t>
                      </a:r>
                      <a:r>
                        <a:rPr lang="zh-CN" sz="1100" kern="0">
                          <a:effectLst/>
                        </a:rPr>
                        <a:t>模块管理页面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页面显示当前模块情况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实际结果与预期结果一致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通过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extLst>
                  <a:ext uri="{0D108BD9-81ED-4DB2-BD59-A6C34878D82A}">
                    <a16:rowId xmlns:a16="http://schemas.microsoft.com/office/drawing/2014/main" val="1585869006"/>
                  </a:ext>
                </a:extLst>
              </a:tr>
              <a:tr h="10506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用户在已安装模块中找到</a:t>
                      </a:r>
                      <a:r>
                        <a:rPr lang="en-US" sz="1100" kern="0">
                          <a:effectLst/>
                        </a:rPr>
                        <a:t>status_module</a:t>
                      </a:r>
                      <a:r>
                        <a:rPr lang="zh-CN" sz="1100" kern="0">
                          <a:effectLst/>
                        </a:rPr>
                        <a:t>模块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实际结果与预期结果一致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通过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extLst>
                  <a:ext uri="{0D108BD9-81ED-4DB2-BD59-A6C34878D82A}">
                    <a16:rowId xmlns:a16="http://schemas.microsoft.com/office/drawing/2014/main" val="2660243081"/>
                  </a:ext>
                </a:extLst>
              </a:tr>
              <a:tr h="8360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用户点击卸载按钮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模块被卸载并从当前列表消失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实际结果与预期结果一致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通过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extLst>
                  <a:ext uri="{0D108BD9-81ED-4DB2-BD59-A6C34878D82A}">
                    <a16:rowId xmlns:a16="http://schemas.microsoft.com/office/drawing/2014/main" val="3654966756"/>
                  </a:ext>
                </a:extLst>
              </a:tr>
              <a:tr h="1920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王嘉凯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748376"/>
                  </a:ext>
                </a:extLst>
              </a:tr>
              <a:tr h="1920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测试时间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20190522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80" marR="609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7003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815D77C-2731-4E0B-B7A1-FA481C643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90676"/>
              </p:ext>
            </p:extLst>
          </p:nvPr>
        </p:nvGraphicFramePr>
        <p:xfrm>
          <a:off x="562150" y="825623"/>
          <a:ext cx="4009850" cy="5125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605">
                  <a:extLst>
                    <a:ext uri="{9D8B030D-6E8A-4147-A177-3AD203B41FA5}">
                      <a16:colId xmlns:a16="http://schemas.microsoft.com/office/drawing/2014/main" val="3413941271"/>
                    </a:ext>
                  </a:extLst>
                </a:gridCol>
                <a:gridCol w="958961">
                  <a:extLst>
                    <a:ext uri="{9D8B030D-6E8A-4147-A177-3AD203B41FA5}">
                      <a16:colId xmlns:a16="http://schemas.microsoft.com/office/drawing/2014/main" val="3630111201"/>
                    </a:ext>
                  </a:extLst>
                </a:gridCol>
                <a:gridCol w="887426">
                  <a:extLst>
                    <a:ext uri="{9D8B030D-6E8A-4147-A177-3AD203B41FA5}">
                      <a16:colId xmlns:a16="http://schemas.microsoft.com/office/drawing/2014/main" val="798589939"/>
                    </a:ext>
                  </a:extLst>
                </a:gridCol>
                <a:gridCol w="705687">
                  <a:extLst>
                    <a:ext uri="{9D8B030D-6E8A-4147-A177-3AD203B41FA5}">
                      <a16:colId xmlns:a16="http://schemas.microsoft.com/office/drawing/2014/main" val="185529957"/>
                    </a:ext>
                  </a:extLst>
                </a:gridCol>
                <a:gridCol w="706171">
                  <a:extLst>
                    <a:ext uri="{9D8B030D-6E8A-4147-A177-3AD203B41FA5}">
                      <a16:colId xmlns:a16="http://schemas.microsoft.com/office/drawing/2014/main" val="2334976433"/>
                    </a:ext>
                  </a:extLst>
                </a:gridCol>
              </a:tblGrid>
              <a:tr h="2199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名称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读取配置信息单元</a:t>
                      </a:r>
                      <a:r>
                        <a:rPr lang="en-US" sz="900" kern="0">
                          <a:effectLst/>
                        </a:rPr>
                        <a:t>load_config</a:t>
                      </a:r>
                      <a:r>
                        <a:rPr lang="zh-CN" sz="900" kern="0">
                          <a:effectLst/>
                        </a:rPr>
                        <a:t>集成</a:t>
                      </a:r>
                      <a:r>
                        <a:rPr lang="en-US" sz="900" kern="0">
                          <a:effectLst/>
                        </a:rPr>
                        <a:t>测试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60331"/>
                  </a:ext>
                </a:extLst>
              </a:tr>
              <a:tr h="2199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编号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93647"/>
                  </a:ext>
                </a:extLst>
              </a:tr>
              <a:tr h="9526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简要描述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本测试验证</a:t>
                      </a:r>
                      <a:r>
                        <a:rPr lang="en-US" sz="900" kern="0">
                          <a:effectLst/>
                        </a:rPr>
                        <a:t>:</a:t>
                      </a:r>
                      <a:endParaRPr lang="zh-CN" sz="9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读取配置信息单元</a:t>
                      </a:r>
                      <a:r>
                        <a:rPr lang="en-US" sz="900" kern="0">
                          <a:effectLst/>
                        </a:rPr>
                        <a:t>load_config</a:t>
                      </a:r>
                      <a:r>
                        <a:rPr lang="zh-CN" sz="900" kern="0">
                          <a:effectLst/>
                        </a:rPr>
                        <a:t>是否能够成功调用解析配置模块</a:t>
                      </a:r>
                      <a:r>
                        <a:rPr lang="en-US" sz="900" kern="0">
                          <a:effectLst/>
                        </a:rPr>
                        <a:t>parse_config</a:t>
                      </a:r>
                      <a:r>
                        <a:rPr lang="zh-CN" sz="900" kern="0">
                          <a:effectLst/>
                        </a:rPr>
                        <a:t>，</a:t>
                      </a:r>
                      <a:r>
                        <a:rPr lang="en-US" sz="900" kern="0">
                          <a:effectLst/>
                        </a:rPr>
                        <a:t>parse_config</a:t>
                      </a:r>
                      <a:r>
                        <a:rPr lang="zh-CN" sz="900" kern="0">
                          <a:effectLst/>
                        </a:rPr>
                        <a:t>模块能返回正确的配置文件解析结果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97012"/>
                  </a:ext>
                </a:extLst>
              </a:tr>
              <a:tr h="46073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前提和约束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用户已经安装Apache和ApacheAssistant应用</a:t>
                      </a:r>
                      <a:r>
                        <a:rPr lang="zh-CN" sz="900" kern="0">
                          <a:effectLst/>
                        </a:rPr>
                        <a:t>，并已设置正确的配置文件路径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15804"/>
                  </a:ext>
                </a:extLst>
              </a:tr>
              <a:tr h="2199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序号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测试步骤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预期结果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评价准则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测试结论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extLst>
                  <a:ext uri="{0D108BD9-81ED-4DB2-BD59-A6C34878D82A}">
                    <a16:rowId xmlns:a16="http://schemas.microsoft.com/office/drawing/2014/main" val="55174616"/>
                  </a:ext>
                </a:extLst>
              </a:tr>
              <a:tr h="9526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执行调用</a:t>
                      </a:r>
                      <a:r>
                        <a:rPr lang="en-US" sz="900" kern="100">
                          <a:effectLst/>
                        </a:rPr>
                        <a:t>parse_config</a:t>
                      </a:r>
                      <a:r>
                        <a:rPr lang="zh-CN" sz="900" kern="100">
                          <a:effectLst/>
                        </a:rPr>
                        <a:t>的</a:t>
                      </a:r>
                      <a:r>
                        <a:rPr lang="en-US" sz="900" kern="100">
                          <a:effectLst/>
                        </a:rPr>
                        <a:t>load_config</a:t>
                      </a:r>
                      <a:r>
                        <a:rPr lang="zh-CN" sz="900" kern="100">
                          <a:effectLst/>
                        </a:rPr>
                        <a:t>模块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成功调用</a:t>
                      </a:r>
                      <a:r>
                        <a:rPr lang="en-US" sz="900" kern="100">
                          <a:effectLst/>
                        </a:rPr>
                        <a:t>parse_config</a:t>
                      </a:r>
                      <a:r>
                        <a:rPr lang="zh-CN" sz="900" kern="100">
                          <a:effectLst/>
                        </a:rPr>
                        <a:t>的</a:t>
                      </a:r>
                      <a:r>
                        <a:rPr lang="en-US" sz="900" kern="100">
                          <a:effectLst/>
                        </a:rPr>
                        <a:t>load_config</a:t>
                      </a:r>
                      <a:r>
                        <a:rPr lang="zh-CN" sz="900" kern="100">
                          <a:effectLst/>
                        </a:rPr>
                        <a:t>模块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实际结果与预期结果一致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通过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extLst>
                  <a:ext uri="{0D108BD9-81ED-4DB2-BD59-A6C34878D82A}">
                    <a16:rowId xmlns:a16="http://schemas.microsoft.com/office/drawing/2014/main" val="2191232009"/>
                  </a:ext>
                </a:extLst>
              </a:tr>
              <a:tr h="7066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记录</a:t>
                      </a:r>
                      <a:r>
                        <a:rPr lang="en-US" sz="900" kern="0">
                          <a:effectLst/>
                        </a:rPr>
                        <a:t>parse_config</a:t>
                      </a:r>
                      <a:r>
                        <a:rPr lang="zh-CN" sz="900" kern="0">
                          <a:effectLst/>
                        </a:rPr>
                        <a:t>模块的返回值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记录</a:t>
                      </a:r>
                      <a:r>
                        <a:rPr lang="en-US" sz="900" kern="0">
                          <a:effectLst/>
                        </a:rPr>
                        <a:t>parse_config</a:t>
                      </a:r>
                      <a:r>
                        <a:rPr lang="zh-CN" sz="900" kern="0">
                          <a:effectLst/>
                        </a:rPr>
                        <a:t>模块的返回值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实际结果与预期结果一致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通过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extLst>
                  <a:ext uri="{0D108BD9-81ED-4DB2-BD59-A6C34878D82A}">
                    <a16:rowId xmlns:a16="http://schemas.microsoft.com/office/drawing/2014/main" val="3164996752"/>
                  </a:ext>
                </a:extLst>
              </a:tr>
              <a:tr h="9526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测试</a:t>
                      </a:r>
                      <a:r>
                        <a:rPr lang="en-US" sz="900" kern="0">
                          <a:effectLst/>
                        </a:rPr>
                        <a:t>parse_config</a:t>
                      </a:r>
                      <a:r>
                        <a:rPr lang="zh-CN" sz="900" kern="0">
                          <a:effectLst/>
                        </a:rPr>
                        <a:t>模块的返回值是否是正确的配置文件解析结果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parse_config</a:t>
                      </a:r>
                      <a:r>
                        <a:rPr lang="zh-CN" sz="900" kern="0">
                          <a:effectLst/>
                        </a:rPr>
                        <a:t>模块的返回值正确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实际结果与预期结果一致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通过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extLst>
                  <a:ext uri="{0D108BD9-81ED-4DB2-BD59-A6C34878D82A}">
                    <a16:rowId xmlns:a16="http://schemas.microsoft.com/office/drawing/2014/main" val="4187011254"/>
                  </a:ext>
                </a:extLst>
              </a:tr>
              <a:tr h="2199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测试人员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王嘉凯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81212"/>
                  </a:ext>
                </a:extLst>
              </a:tr>
              <a:tr h="2199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测试时间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20190522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02" marR="5220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408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对</a:t>
            </a:r>
            <a:r>
              <a:rPr lang="en-US" altLang="zh-CN" sz="3200" b="1" dirty="0"/>
              <a:t>E</a:t>
            </a:r>
            <a:r>
              <a:rPr lang="zh-CN" altLang="en-US" sz="3200" b="1" dirty="0"/>
              <a:t>组测试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964D1BB-4F3D-414F-AFE4-775F62F0D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8"/>
          <a:stretch/>
        </p:blipFill>
        <p:spPr>
          <a:xfrm>
            <a:off x="2317073" y="751224"/>
            <a:ext cx="4509854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对</a:t>
            </a:r>
            <a:r>
              <a:rPr lang="en-US" altLang="zh-CN" sz="3200" b="1" dirty="0"/>
              <a:t>E</a:t>
            </a:r>
            <a:r>
              <a:rPr lang="zh-CN" altLang="en-US" sz="3200" b="1" dirty="0"/>
              <a:t>组测试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E293853-2598-43A3-B7D6-A70AE34D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19" y="1696536"/>
            <a:ext cx="6529615" cy="34649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681374-D3C7-458E-9219-056472C3EC12}"/>
              </a:ext>
            </a:extLst>
          </p:cNvPr>
          <p:cNvSpPr txBox="1"/>
          <p:nvPr/>
        </p:nvSpPr>
        <p:spPr>
          <a:xfrm>
            <a:off x="2175029" y="5513033"/>
            <a:ext cx="474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个问题，</a:t>
            </a:r>
            <a:r>
              <a:rPr lang="en-US" altLang="zh-CN" dirty="0"/>
              <a:t>5</a:t>
            </a:r>
            <a:r>
              <a:rPr lang="zh-CN" altLang="en-US" dirty="0"/>
              <a:t>个规范性问题，</a:t>
            </a:r>
            <a:r>
              <a:rPr lang="en-US" altLang="zh-CN" dirty="0"/>
              <a:t>2</a:t>
            </a:r>
            <a:r>
              <a:rPr lang="zh-CN" altLang="en-US" dirty="0"/>
              <a:t>个一致性问题，</a:t>
            </a:r>
            <a:r>
              <a:rPr lang="en-US" altLang="zh-CN" dirty="0"/>
              <a:t>2</a:t>
            </a:r>
            <a:r>
              <a:rPr lang="zh-CN" altLang="en-US" dirty="0"/>
              <a:t>个准确性问题</a:t>
            </a:r>
          </a:p>
        </p:txBody>
      </p:sp>
    </p:spTree>
    <p:extLst>
      <p:ext uri="{BB962C8B-B14F-4D97-AF65-F5344CB8AC3E}">
        <p14:creationId xmlns:p14="http://schemas.microsoft.com/office/powerpoint/2010/main" val="261451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补充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等线" panose="02010600030101010101" pitchFamily="2" charset="-122"/>
                  <a:cs typeface="+mn-cs"/>
                </a:rPr>
                <a:t>     </a:t>
              </a:r>
              <a:r>
                <a: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等线" panose="02010600030101010101" pitchFamily="2" charset="-122"/>
                  <a:cs typeface="+mn-cs"/>
                </a:rPr>
                <a:t>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等线" panose="02010600030101010101" pitchFamily="2" charset="-122"/>
                  <a:cs typeface="+mn-cs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E4E0BB6-3332-4732-B03C-5FD1472640A6}"/>
              </a:ext>
            </a:extLst>
          </p:cNvPr>
          <p:cNvSpPr/>
          <p:nvPr/>
        </p:nvSpPr>
        <p:spPr>
          <a:xfrm>
            <a:off x="976545" y="1249531"/>
            <a:ext cx="7324076" cy="435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测试的完整性问题</a:t>
            </a:r>
            <a:r>
              <a:rPr lang="en-US" altLang="zh-CN" b="1" dirty="0">
                <a:latin typeface="+mn-ea"/>
              </a:rPr>
              <a:t>——————</a:t>
            </a:r>
            <a:r>
              <a:rPr lang="zh-CN" altLang="en-US" b="1" dirty="0">
                <a:latin typeface="+mn-ea"/>
              </a:rPr>
              <a:t>进行了补充，基本类型完整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测试带来的需求变更问题</a:t>
            </a:r>
            <a:r>
              <a:rPr lang="en-US" altLang="zh-CN" b="1" dirty="0">
                <a:latin typeface="+mn-ea"/>
              </a:rPr>
              <a:t>———</a:t>
            </a:r>
            <a:r>
              <a:rPr lang="zh-CN" altLang="en-US" b="1" dirty="0">
                <a:latin typeface="+mn-ea"/>
              </a:rPr>
              <a:t>完成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未通过的测试样例后续处理</a:t>
            </a:r>
            <a:r>
              <a:rPr lang="en-US" altLang="zh-CN" b="1" dirty="0">
                <a:latin typeface="+mn-ea"/>
              </a:rPr>
              <a:t>——</a:t>
            </a:r>
            <a:r>
              <a:rPr lang="zh-CN" altLang="en-US" b="1" dirty="0">
                <a:latin typeface="+mn-ea"/>
              </a:rPr>
              <a:t>通过对相关指标重新约束（需求）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前端页面完善</a:t>
            </a:r>
            <a:r>
              <a:rPr lang="en-US" altLang="zh-CN" b="1" dirty="0">
                <a:latin typeface="+mn-ea"/>
              </a:rPr>
              <a:t>————————</a:t>
            </a:r>
            <a:r>
              <a:rPr lang="zh-CN" altLang="en-US" b="1" dirty="0">
                <a:latin typeface="+mn-ea"/>
              </a:rPr>
              <a:t>完成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660</Words>
  <Application>Microsoft Office PowerPoint</Application>
  <PresentationFormat>全屏显示(4:3)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Algerian</vt:lpstr>
      <vt:lpstr>Arial</vt:lpstr>
      <vt:lpstr>Bell MT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嘉凯</dc:creator>
  <cp:lastModifiedBy>嘉凯 王</cp:lastModifiedBy>
  <cp:revision>354</cp:revision>
  <dcterms:created xsi:type="dcterms:W3CDTF">2018-08-30T05:40:00Z</dcterms:created>
  <dcterms:modified xsi:type="dcterms:W3CDTF">2019-05-24T03:22:40Z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