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FB6C-68E2-4A9A-8B28-B1390F99DD11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42EE-1C9F-44DA-8A32-7E8078A9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FB6C-68E2-4A9A-8B28-B1390F99DD11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42EE-1C9F-44DA-8A32-7E8078A9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FB6C-68E2-4A9A-8B28-B1390F99DD11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42EE-1C9F-44DA-8A32-7E8078A9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3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FB6C-68E2-4A9A-8B28-B1390F99DD11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42EE-1C9F-44DA-8A32-7E8078A9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65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FB6C-68E2-4A9A-8B28-B1390F99DD11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42EE-1C9F-44DA-8A32-7E8078A9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7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FB6C-68E2-4A9A-8B28-B1390F99DD11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42EE-1C9F-44DA-8A32-7E8078A9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7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FB6C-68E2-4A9A-8B28-B1390F99DD11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42EE-1C9F-44DA-8A32-7E8078A9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FB6C-68E2-4A9A-8B28-B1390F99DD11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42EE-1C9F-44DA-8A32-7E8078A9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FB6C-68E2-4A9A-8B28-B1390F99DD11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42EE-1C9F-44DA-8A32-7E8078A9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7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FB6C-68E2-4A9A-8B28-B1390F99DD11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42EE-1C9F-44DA-8A32-7E8078A9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FB6C-68E2-4A9A-8B28-B1390F99DD11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42EE-1C9F-44DA-8A32-7E8078A9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1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FB6C-68E2-4A9A-8B28-B1390F99DD11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E42EE-1C9F-44DA-8A32-7E8078A93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identity-based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</a:t>
            </a:r>
          </a:p>
          <a:p>
            <a:endParaRPr lang="en-US" altLang="zh-CN" dirty="0"/>
          </a:p>
          <a:p>
            <a:r>
              <a:rPr lang="en-US" altLang="zh-CN" dirty="0"/>
              <a:t>Encryption/decryption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signature/verification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87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BDH</a:t>
            </a:r>
            <a:r>
              <a:rPr lang="zh-CN" altLang="en-US" dirty="0"/>
              <a:t>参数生成器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输入安全参数</a:t>
            </a:r>
            <a:r>
              <a:rPr lang="en-US" altLang="zh-CN" dirty="0"/>
              <a:t>k∈ Z+</a:t>
            </a:r>
          </a:p>
          <a:p>
            <a:endParaRPr lang="en-US" altLang="zh-CN" dirty="0"/>
          </a:p>
          <a:p>
            <a:r>
              <a:rPr lang="zh-CN" altLang="en-US" dirty="0"/>
              <a:t>在多项式时间内输出</a:t>
            </a:r>
            <a:r>
              <a:rPr lang="en-US" altLang="zh-CN" dirty="0"/>
              <a:t>&lt;q, G1, G2, ê&gt;</a:t>
            </a:r>
          </a:p>
          <a:p>
            <a:pPr marL="0" indent="0">
              <a:buNone/>
            </a:pPr>
            <a:r>
              <a:rPr lang="zh-CN" altLang="en-US" dirty="0"/>
              <a:t>其中</a:t>
            </a:r>
            <a:r>
              <a:rPr lang="en-US" altLang="zh-CN" dirty="0"/>
              <a:t>q</a:t>
            </a:r>
            <a:r>
              <a:rPr lang="zh-CN" altLang="en-US" dirty="0"/>
              <a:t>为大素数，</a:t>
            </a:r>
            <a:r>
              <a:rPr lang="en-US" altLang="zh-CN" dirty="0"/>
              <a:t>G1</a:t>
            </a:r>
            <a:r>
              <a:rPr lang="zh-CN" altLang="en-US" dirty="0"/>
              <a:t>，</a:t>
            </a:r>
            <a:r>
              <a:rPr lang="en-US" altLang="zh-CN" dirty="0"/>
              <a:t>G2</a:t>
            </a:r>
            <a:r>
              <a:rPr lang="zh-CN" altLang="en-US" dirty="0"/>
              <a:t>是两个阶为</a:t>
            </a:r>
            <a:r>
              <a:rPr lang="en-US" altLang="zh-CN" dirty="0"/>
              <a:t>q</a:t>
            </a:r>
            <a:r>
              <a:rPr lang="zh-CN" altLang="en-US" dirty="0"/>
              <a:t>的群，</a:t>
            </a:r>
            <a:r>
              <a:rPr lang="en-US" altLang="zh-CN" dirty="0"/>
              <a:t>ê</a:t>
            </a:r>
            <a:r>
              <a:rPr lang="zh-CN" altLang="en-US" dirty="0"/>
              <a:t>是</a:t>
            </a:r>
            <a:r>
              <a:rPr lang="en-US" altLang="zh-CN" dirty="0"/>
              <a:t>G1xG1</a:t>
            </a:r>
            <a:r>
              <a:rPr lang="zh-CN" altLang="en-US" dirty="0"/>
              <a:t>到</a:t>
            </a:r>
            <a:r>
              <a:rPr lang="en-US" altLang="zh-CN" dirty="0"/>
              <a:t>G2</a:t>
            </a:r>
            <a:r>
              <a:rPr lang="zh-CN" altLang="en-US" dirty="0"/>
              <a:t>的可接受的双线性函数。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08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可接受的双线性函数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G1</a:t>
            </a:r>
            <a:r>
              <a:rPr lang="zh-CN" altLang="en-US" dirty="0"/>
              <a:t>，</a:t>
            </a:r>
            <a:r>
              <a:rPr lang="en-US" altLang="zh-CN" dirty="0"/>
              <a:t>G2</a:t>
            </a:r>
            <a:r>
              <a:rPr lang="zh-CN" altLang="en-US" dirty="0"/>
              <a:t>是两个阶为</a:t>
            </a:r>
            <a:r>
              <a:rPr lang="en-US" altLang="zh-CN" dirty="0"/>
              <a:t>q</a:t>
            </a:r>
            <a:r>
              <a:rPr lang="zh-CN" altLang="en-US" dirty="0"/>
              <a:t>的群（</a:t>
            </a:r>
            <a:r>
              <a:rPr lang="en-US" altLang="zh-CN" dirty="0"/>
              <a:t>q</a:t>
            </a:r>
            <a:r>
              <a:rPr lang="zh-CN" altLang="en-US" dirty="0"/>
              <a:t>为大素数）</a:t>
            </a:r>
            <a:endParaRPr lang="en-US" altLang="zh-CN" dirty="0"/>
          </a:p>
          <a:p>
            <a:r>
              <a:rPr lang="zh-CN" altLang="en-US" dirty="0"/>
              <a:t>该算法中可接受的双线性函数</a:t>
            </a:r>
            <a:r>
              <a:rPr lang="en-US" altLang="zh-CN" dirty="0"/>
              <a:t>ê: G1 x G2→ G2</a:t>
            </a:r>
            <a:r>
              <a:rPr lang="zh-CN" altLang="en-US" dirty="0"/>
              <a:t>需满足以下三个条件：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双线性：</a:t>
            </a:r>
            <a:r>
              <a:rPr lang="en-US" altLang="zh-CN" dirty="0"/>
              <a:t> ê(</a:t>
            </a:r>
            <a:r>
              <a:rPr lang="en-US" altLang="zh-CN" dirty="0" err="1"/>
              <a:t>aP</a:t>
            </a:r>
            <a:r>
              <a:rPr lang="en-US" altLang="zh-CN" dirty="0"/>
              <a:t>, </a:t>
            </a:r>
            <a:r>
              <a:rPr lang="en-US" altLang="zh-CN" dirty="0" err="1"/>
              <a:t>bQ</a:t>
            </a:r>
            <a:r>
              <a:rPr lang="en-US" altLang="zh-CN" dirty="0"/>
              <a:t>) = ê(P, Q)</a:t>
            </a:r>
            <a:r>
              <a:rPr lang="en-US" altLang="zh-CN" baseline="30000" dirty="0"/>
              <a:t>ab</a:t>
            </a:r>
            <a:r>
              <a:rPr lang="en-US" altLang="zh-CN" dirty="0"/>
              <a:t> (</a:t>
            </a:r>
            <a:r>
              <a:rPr lang="zh-CN" altLang="en-US" dirty="0"/>
              <a:t>任取</a:t>
            </a:r>
            <a:r>
              <a:rPr lang="en-US" altLang="zh-CN" dirty="0"/>
              <a:t>P, Q </a:t>
            </a:r>
            <a:r>
              <a:rPr lang="el-GR" altLang="zh-CN" dirty="0"/>
              <a:t>ϵ</a:t>
            </a:r>
            <a:r>
              <a:rPr lang="en-US" altLang="zh-CN" dirty="0"/>
              <a:t> G1, a, b </a:t>
            </a:r>
            <a:r>
              <a:rPr lang="el-GR" altLang="zh-CN" dirty="0"/>
              <a:t>ϵ</a:t>
            </a:r>
            <a:r>
              <a:rPr lang="en-US" altLang="zh-CN" dirty="0"/>
              <a:t> Z)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非退化性：</a:t>
            </a:r>
            <a:r>
              <a:rPr lang="en-US" altLang="zh-CN" dirty="0"/>
              <a:t>ê</a:t>
            </a:r>
            <a:r>
              <a:rPr lang="zh-CN" altLang="en-US" dirty="0"/>
              <a:t>不会将</a:t>
            </a:r>
            <a:r>
              <a:rPr lang="en-US" altLang="zh-CN" dirty="0"/>
              <a:t>G1 x G2</a:t>
            </a:r>
            <a:r>
              <a:rPr lang="zh-CN" altLang="en-US" dirty="0"/>
              <a:t>映射向同一点，即若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G1</a:t>
            </a:r>
            <a:r>
              <a:rPr lang="zh-CN" altLang="en-US" dirty="0"/>
              <a:t>的生成元则</a:t>
            </a:r>
            <a:r>
              <a:rPr lang="en-US" altLang="zh-CN" dirty="0"/>
              <a:t>ê(P, P) ≠ 1</a:t>
            </a:r>
            <a:r>
              <a:rPr lang="zh-CN" altLang="en-US" dirty="0"/>
              <a:t>，可得</a:t>
            </a:r>
            <a:r>
              <a:rPr lang="en-US" altLang="zh-CN" dirty="0"/>
              <a:t>ê(P, P)</a:t>
            </a:r>
            <a:r>
              <a:rPr lang="zh-CN" altLang="en-US" dirty="0"/>
              <a:t>是</a:t>
            </a:r>
            <a:r>
              <a:rPr lang="en-US" altLang="zh-CN" dirty="0"/>
              <a:t>G2</a:t>
            </a:r>
            <a:r>
              <a:rPr lang="zh-CN" altLang="en-US" dirty="0"/>
              <a:t>的生成元。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可计算性：对任意的</a:t>
            </a:r>
            <a:r>
              <a:rPr lang="en-US" altLang="zh-CN" dirty="0"/>
              <a:t>P, Q </a:t>
            </a:r>
            <a:r>
              <a:rPr lang="el-GR" altLang="zh-CN" dirty="0"/>
              <a:t>ϵ</a:t>
            </a:r>
            <a:r>
              <a:rPr lang="en-US" altLang="zh-CN" dirty="0"/>
              <a:t> G1,</a:t>
            </a:r>
            <a:r>
              <a:rPr lang="zh-CN" altLang="en-US" dirty="0"/>
              <a:t>存在有效算法计算 </a:t>
            </a:r>
            <a:r>
              <a:rPr lang="en-US" altLang="zh-CN" dirty="0"/>
              <a:t>ê(P, Q)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05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判定</a:t>
            </a:r>
            <a:r>
              <a:rPr lang="en-US" altLang="zh-CN" dirty="0" err="1"/>
              <a:t>Diffie</a:t>
            </a:r>
            <a:r>
              <a:rPr lang="en-US" altLang="zh-CN" dirty="0"/>
              <a:t>-Hellman (DDH)</a:t>
            </a:r>
            <a:r>
              <a:rPr lang="zh-CN" altLang="en-US" dirty="0"/>
              <a:t>问题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输入 </a:t>
            </a:r>
            <a:r>
              <a:rPr lang="en-US" altLang="zh-CN" dirty="0"/>
              <a:t>P, </a:t>
            </a:r>
            <a:r>
              <a:rPr lang="en-US" altLang="zh-CN" dirty="0" err="1"/>
              <a:t>aP</a:t>
            </a:r>
            <a:r>
              <a:rPr lang="en-US" altLang="zh-CN" dirty="0"/>
              <a:t>, </a:t>
            </a:r>
            <a:r>
              <a:rPr lang="en-US" altLang="zh-CN" dirty="0" err="1"/>
              <a:t>bP</a:t>
            </a:r>
            <a:r>
              <a:rPr lang="en-US" altLang="zh-CN" dirty="0"/>
              <a:t>, </a:t>
            </a:r>
            <a:r>
              <a:rPr lang="en-US" altLang="zh-CN" dirty="0" err="1"/>
              <a:t>cP</a:t>
            </a:r>
            <a:r>
              <a:rPr lang="en-US" altLang="zh-CN" dirty="0"/>
              <a:t> ,</a:t>
            </a:r>
            <a:r>
              <a:rPr lang="zh-CN" altLang="en-US" dirty="0"/>
              <a:t>输出 </a:t>
            </a:r>
            <a:r>
              <a:rPr lang="en-US" altLang="zh-CN" dirty="0"/>
              <a:t>YES ,</a:t>
            </a:r>
            <a:r>
              <a:rPr lang="zh-CN" altLang="en-US" dirty="0"/>
              <a:t>如果 </a:t>
            </a:r>
            <a:r>
              <a:rPr lang="en-US" altLang="zh-CN" dirty="0"/>
              <a:t>ab ≡ c( mod #G)</a:t>
            </a:r>
          </a:p>
          <a:p>
            <a:r>
              <a:rPr lang="zh-CN" altLang="en-US" dirty="0"/>
              <a:t>计算</a:t>
            </a:r>
            <a:r>
              <a:rPr lang="en-US" altLang="zh-CN" dirty="0" err="1"/>
              <a:t>Diffie</a:t>
            </a:r>
            <a:r>
              <a:rPr lang="en-US" altLang="zh-CN" dirty="0"/>
              <a:t>-Hellman (CDH)</a:t>
            </a:r>
            <a:r>
              <a:rPr lang="zh-CN" altLang="en-US" dirty="0"/>
              <a:t>问题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输入 </a:t>
            </a:r>
            <a:r>
              <a:rPr lang="en-US" altLang="zh-CN" dirty="0"/>
              <a:t>P, </a:t>
            </a:r>
            <a:r>
              <a:rPr lang="en-US" altLang="zh-CN" dirty="0" err="1"/>
              <a:t>aP</a:t>
            </a:r>
            <a:r>
              <a:rPr lang="en-US" altLang="zh-CN" dirty="0"/>
              <a:t>, </a:t>
            </a:r>
            <a:r>
              <a:rPr lang="en-US" altLang="zh-CN" dirty="0" err="1"/>
              <a:t>bP</a:t>
            </a:r>
            <a:r>
              <a:rPr lang="en-US" altLang="zh-CN" dirty="0"/>
              <a:t> ,</a:t>
            </a:r>
            <a:r>
              <a:rPr lang="zh-CN" altLang="en-US" dirty="0"/>
              <a:t>输出 </a:t>
            </a:r>
            <a:r>
              <a:rPr lang="en-US" altLang="zh-CN" dirty="0" err="1"/>
              <a:t>abP</a:t>
            </a:r>
            <a:endParaRPr lang="en-US" altLang="zh-CN" dirty="0"/>
          </a:p>
          <a:p>
            <a:r>
              <a:rPr lang="zh-CN" altLang="en-US" dirty="0"/>
              <a:t>计算双线性</a:t>
            </a:r>
            <a:r>
              <a:rPr lang="en-US" altLang="zh-CN" dirty="0" err="1"/>
              <a:t>Diffie</a:t>
            </a:r>
            <a:r>
              <a:rPr lang="en-US" altLang="zh-CN" dirty="0"/>
              <a:t>-Hellman (CBDH)</a:t>
            </a:r>
            <a:r>
              <a:rPr lang="zh-CN" altLang="en-US" dirty="0"/>
              <a:t>问题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输入 </a:t>
            </a:r>
            <a:r>
              <a:rPr lang="en-US" altLang="zh-CN" dirty="0"/>
              <a:t>P, </a:t>
            </a:r>
            <a:r>
              <a:rPr lang="en-US" altLang="zh-CN" dirty="0" err="1"/>
              <a:t>aP</a:t>
            </a:r>
            <a:r>
              <a:rPr lang="en-US" altLang="zh-CN" dirty="0"/>
              <a:t>, </a:t>
            </a:r>
            <a:r>
              <a:rPr lang="en-US" altLang="zh-CN" dirty="0" err="1"/>
              <a:t>bP</a:t>
            </a:r>
            <a:r>
              <a:rPr lang="en-US" altLang="zh-CN" dirty="0"/>
              <a:t>, </a:t>
            </a:r>
            <a:r>
              <a:rPr lang="en-US" altLang="zh-CN" dirty="0" err="1"/>
              <a:t>cP</a:t>
            </a:r>
            <a:r>
              <a:rPr lang="en-US" altLang="zh-CN" dirty="0"/>
              <a:t>, </a:t>
            </a:r>
            <a:r>
              <a:rPr lang="zh-CN" altLang="en-US" dirty="0"/>
              <a:t>输出 </a:t>
            </a:r>
            <a:r>
              <a:rPr lang="en-US" altLang="zh-CN" dirty="0"/>
              <a:t>ê(P, P)</a:t>
            </a:r>
            <a:r>
              <a:rPr lang="en-US" altLang="zh-CN" baseline="30000" dirty="0" err="1"/>
              <a:t>abc</a:t>
            </a:r>
            <a:r>
              <a:rPr lang="en-US" altLang="zh-CN" dirty="0"/>
              <a:t> ∈ G2 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88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BDH</a:t>
            </a:r>
            <a:r>
              <a:rPr lang="zh-CN" altLang="en-US" dirty="0"/>
              <a:t>参数生成器应满足</a:t>
            </a:r>
            <a:r>
              <a:rPr lang="en-US" altLang="zh-CN" dirty="0"/>
              <a:t>CBDH</a:t>
            </a:r>
            <a:r>
              <a:rPr lang="zh-CN" altLang="en-US" dirty="0"/>
              <a:t>假设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</a:t>
            </a:r>
            <a:r>
              <a:rPr lang="zh-CN" altLang="en-US" dirty="0"/>
              <a:t>为 </a:t>
            </a:r>
            <a:r>
              <a:rPr lang="en-US" altLang="zh-CN" dirty="0"/>
              <a:t>BDH</a:t>
            </a:r>
            <a:r>
              <a:rPr lang="zh-CN" altLang="en-US" dirty="0"/>
              <a:t>参数生成器</a:t>
            </a:r>
            <a:r>
              <a:rPr lang="en-US" altLang="zh-CN" dirty="0"/>
              <a:t>,</a:t>
            </a:r>
            <a:r>
              <a:rPr lang="zh-CN" altLang="en-US" dirty="0"/>
              <a:t>对于充分大的 </a:t>
            </a:r>
            <a:r>
              <a:rPr lang="en-US" altLang="zh-CN" dirty="0"/>
              <a:t>k,</a:t>
            </a:r>
            <a:r>
              <a:rPr lang="zh-CN" altLang="en-US" dirty="0"/>
              <a:t>定义算法 </a:t>
            </a:r>
            <a:r>
              <a:rPr lang="en-US" altLang="zh-CN" dirty="0"/>
              <a:t>A </a:t>
            </a:r>
            <a:r>
              <a:rPr lang="zh-CN" altLang="en-US" dirty="0"/>
              <a:t>解决关于 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br>
              <a:rPr lang="zh-CN" altLang="en-US" dirty="0"/>
            </a:br>
            <a:r>
              <a:rPr lang="en-US" altLang="zh-CN" dirty="0"/>
              <a:t>CBDH </a:t>
            </a:r>
            <a:r>
              <a:rPr lang="zh-CN" altLang="en-US" dirty="0"/>
              <a:t>问题具有的优势 </a:t>
            </a:r>
            <a:r>
              <a:rPr lang="en-US" altLang="zh-CN" dirty="0" err="1"/>
              <a:t>Adv</a:t>
            </a:r>
            <a:r>
              <a:rPr lang="en-US" altLang="zh-CN" baseline="-25000" dirty="0" err="1"/>
              <a:t>G</a:t>
            </a:r>
            <a:r>
              <a:rPr lang="en-US" altLang="zh-CN" baseline="-25000" dirty="0"/>
              <a:t>, A</a:t>
            </a:r>
            <a:r>
              <a:rPr lang="en-US" altLang="zh-CN" dirty="0"/>
              <a:t>(k)</a:t>
            </a:r>
            <a:r>
              <a:rPr lang="zh-CN" altLang="en-US" dirty="0"/>
              <a:t>为 </a:t>
            </a:r>
            <a:r>
              <a:rPr lang="el-GR" altLang="zh-CN" dirty="0"/>
              <a:t>ϵ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 err="1"/>
              <a:t>Pr</a:t>
            </a:r>
            <a:r>
              <a:rPr lang="en-US" altLang="zh-CN" dirty="0"/>
              <a:t>[</a:t>
            </a:r>
            <a:r>
              <a:rPr lang="en-US" altLang="zh-CN" sz="2000" dirty="0"/>
              <a:t>A(P, </a:t>
            </a:r>
            <a:r>
              <a:rPr lang="en-US" altLang="zh-CN" sz="2000" dirty="0" err="1"/>
              <a:t>aP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) = ê(P, P)</a:t>
            </a:r>
            <a:r>
              <a:rPr lang="en-US" altLang="zh-CN" sz="2000" baseline="30000" dirty="0" err="1"/>
              <a:t>abc</a:t>
            </a:r>
            <a:r>
              <a:rPr lang="en-US" altLang="zh-CN" dirty="0"/>
              <a:t>]</a:t>
            </a:r>
            <a:r>
              <a:rPr lang="zh-CN" altLang="en-US" dirty="0"/>
              <a:t> ≥ </a:t>
            </a:r>
            <a:r>
              <a:rPr lang="el-GR" altLang="zh-CN" dirty="0"/>
              <a:t>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如果对任意算法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Adv</a:t>
            </a:r>
            <a:r>
              <a:rPr lang="en-US" altLang="zh-CN" baseline="-25000" dirty="0" err="1"/>
              <a:t>G</a:t>
            </a:r>
            <a:r>
              <a:rPr lang="en-US" altLang="zh-CN" baseline="-25000" dirty="0"/>
              <a:t>, A</a:t>
            </a:r>
            <a:r>
              <a:rPr lang="en-US" altLang="zh-CN" dirty="0"/>
              <a:t>(k)</a:t>
            </a:r>
            <a:r>
              <a:rPr lang="zh-CN" altLang="en-US" dirty="0"/>
              <a:t>均为可忽略的小量，则称</a:t>
            </a:r>
            <a:r>
              <a:rPr lang="en-US" altLang="zh-CN" dirty="0"/>
              <a:t>BDH</a:t>
            </a:r>
            <a:r>
              <a:rPr lang="zh-CN" altLang="en-US" dirty="0"/>
              <a:t>参数生成器满足</a:t>
            </a:r>
            <a:r>
              <a:rPr lang="en-US" altLang="zh-CN" dirty="0"/>
              <a:t>CBDH</a:t>
            </a:r>
            <a:r>
              <a:rPr lang="zh-CN" altLang="en-US" dirty="0"/>
              <a:t>假设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0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 G1</a:t>
            </a:r>
            <a:r>
              <a:rPr lang="zh-CN" altLang="en-US" dirty="0"/>
              <a:t>上的离散对数问题可以转化为</a:t>
            </a:r>
            <a:r>
              <a:rPr lang="en-US" altLang="zh-CN" dirty="0"/>
              <a:t>G2</a:t>
            </a:r>
            <a:r>
              <a:rPr lang="zh-CN" altLang="en-US" dirty="0"/>
              <a:t>上的离散对数问题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</a:t>
            </a:r>
            <a:r>
              <a:rPr lang="en-US" altLang="zh-CN" dirty="0"/>
              <a:t>P, Q </a:t>
            </a:r>
            <a:r>
              <a:rPr lang="el-GR" altLang="zh-CN" dirty="0"/>
              <a:t>ϵ</a:t>
            </a:r>
            <a:r>
              <a:rPr lang="en-US" altLang="zh-CN" dirty="0"/>
              <a:t> G1, G1</a:t>
            </a:r>
            <a:r>
              <a:rPr lang="zh-CN" altLang="en-US" dirty="0"/>
              <a:t>上的离散对数问题即为寻找</a:t>
            </a:r>
            <a:r>
              <a:rPr lang="en-US" altLang="zh-CN" dirty="0"/>
              <a:t>a </a:t>
            </a:r>
            <a:r>
              <a:rPr lang="el-GR" altLang="zh-CN" dirty="0"/>
              <a:t>ϵ</a:t>
            </a:r>
            <a:r>
              <a:rPr lang="en-US" altLang="zh-CN" dirty="0"/>
              <a:t> 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q</a:t>
            </a:r>
            <a:r>
              <a:rPr lang="en-US" altLang="zh-CN" baseline="-25000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使</a:t>
            </a:r>
            <a:r>
              <a:rPr lang="en-US" altLang="zh-CN" dirty="0"/>
              <a:t> Q = </a:t>
            </a:r>
            <a:r>
              <a:rPr lang="en-US" altLang="zh-CN" dirty="0" err="1"/>
              <a:t>aP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令</a:t>
            </a:r>
            <a:r>
              <a:rPr lang="en-US" altLang="zh-CN" dirty="0"/>
              <a:t>g = ê(P, P), h = ê(P, Q)</a:t>
            </a:r>
          </a:p>
          <a:p>
            <a:pPr marL="0" indent="0">
              <a:buNone/>
            </a:pPr>
            <a:r>
              <a:rPr lang="zh-CN" altLang="en-US" dirty="0"/>
              <a:t>则显然有</a:t>
            </a:r>
            <a:r>
              <a:rPr lang="en-US" altLang="zh-CN" dirty="0"/>
              <a:t>h = </a:t>
            </a:r>
            <a:r>
              <a:rPr lang="en-US" altLang="zh-CN" dirty="0" err="1"/>
              <a:t>g</a:t>
            </a:r>
            <a:r>
              <a:rPr lang="en-US" altLang="zh-CN" baseline="30000" dirty="0" err="1"/>
              <a:t>a</a:t>
            </a:r>
            <a:r>
              <a:rPr lang="en-US" altLang="zh-CN" dirty="0"/>
              <a:t>, </a:t>
            </a:r>
            <a:r>
              <a:rPr lang="zh-CN" altLang="en-US" dirty="0"/>
              <a:t>求解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G2</a:t>
            </a:r>
            <a:r>
              <a:rPr lang="zh-CN" altLang="en-US" dirty="0"/>
              <a:t>上的离散对数问题。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 G1</a:t>
            </a:r>
            <a:r>
              <a:rPr lang="zh-CN" altLang="en-US" dirty="0"/>
              <a:t>上的判定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问题可解</a:t>
            </a: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Diffie</a:t>
            </a:r>
            <a:r>
              <a:rPr lang="en-US" altLang="zh-CN" dirty="0"/>
              <a:t>-Hellman </a:t>
            </a:r>
            <a:r>
              <a:rPr lang="zh-CN" altLang="en-US" dirty="0"/>
              <a:t>判定问题：输入 </a:t>
            </a:r>
            <a:r>
              <a:rPr lang="en-US" altLang="zh-CN" dirty="0"/>
              <a:t>P, </a:t>
            </a:r>
            <a:r>
              <a:rPr lang="en-US" altLang="zh-CN" dirty="0" err="1"/>
              <a:t>aP</a:t>
            </a:r>
            <a:r>
              <a:rPr lang="en-US" altLang="zh-CN" dirty="0"/>
              <a:t>, </a:t>
            </a:r>
            <a:r>
              <a:rPr lang="en-US" altLang="zh-CN" dirty="0" err="1"/>
              <a:t>bP</a:t>
            </a:r>
            <a:r>
              <a:rPr lang="en-US" altLang="zh-CN" dirty="0"/>
              <a:t>, </a:t>
            </a:r>
            <a:r>
              <a:rPr lang="en-US" altLang="zh-CN" dirty="0" err="1"/>
              <a:t>cP</a:t>
            </a:r>
            <a:r>
              <a:rPr lang="en-US" altLang="zh-CN" dirty="0"/>
              <a:t> ,</a:t>
            </a:r>
            <a:r>
              <a:rPr lang="zh-CN" altLang="en-US" dirty="0"/>
              <a:t>输出</a:t>
            </a:r>
            <a:r>
              <a:rPr lang="en-US" altLang="zh-CN" dirty="0"/>
              <a:t>YES,</a:t>
            </a:r>
            <a:r>
              <a:rPr lang="zh-CN" altLang="en-US" dirty="0"/>
              <a:t>如果</a:t>
            </a:r>
            <a:r>
              <a:rPr lang="en-US" altLang="zh-CN" dirty="0" err="1"/>
              <a:t>ab≡c</a:t>
            </a:r>
            <a:r>
              <a:rPr lang="en-US" altLang="zh-CN" dirty="0"/>
              <a:t>(mod q)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 = ab mod q ⇐⇒ ê (P, </a:t>
            </a:r>
            <a:r>
              <a:rPr lang="en-US" altLang="zh-CN" dirty="0" err="1"/>
              <a:t>cP</a:t>
            </a:r>
            <a:r>
              <a:rPr lang="en-US" altLang="zh-CN" dirty="0"/>
              <a:t>) = ê (</a:t>
            </a:r>
            <a:r>
              <a:rPr lang="en-US" altLang="zh-CN" dirty="0" err="1"/>
              <a:t>aP</a:t>
            </a:r>
            <a:r>
              <a:rPr lang="en-US" altLang="zh-CN" dirty="0"/>
              <a:t>, </a:t>
            </a:r>
            <a:r>
              <a:rPr lang="en-US" altLang="zh-CN" dirty="0" err="1"/>
              <a:t>bP</a:t>
            </a:r>
            <a:r>
              <a:rPr lang="en-US" altLang="zh-CN" dirty="0"/>
              <a:t>).</a:t>
            </a:r>
            <a:br>
              <a:rPr lang="en-US" altLang="zh-CN" dirty="0"/>
            </a:b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365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构造器实例</a:t>
            </a:r>
            <a:r>
              <a:rPr lang="en-US" altLang="zh-CN" dirty="0"/>
              <a:t>—</a:t>
            </a:r>
            <a:r>
              <a:rPr lang="zh-CN" altLang="en-US" dirty="0"/>
              <a:t>使用</a:t>
            </a:r>
            <a:r>
              <a:rPr lang="en-US" altLang="zh-CN" dirty="0"/>
              <a:t>Weil</a:t>
            </a:r>
            <a:r>
              <a:rPr lang="zh-CN" altLang="en-US" dirty="0"/>
              <a:t>对实现</a:t>
            </a:r>
            <a:r>
              <a:rPr lang="en-US" altLang="zh-CN" dirty="0"/>
              <a:t>BDH</a:t>
            </a:r>
            <a:r>
              <a:rPr lang="zh-CN" altLang="en-US" dirty="0"/>
              <a:t>参数生成器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选择超奇异椭圆曲线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输入安全参数</a:t>
            </a:r>
            <a:r>
              <a:rPr lang="en-US" altLang="zh-CN" dirty="0"/>
              <a:t>k,</a:t>
            </a:r>
            <a:r>
              <a:rPr lang="zh-CN" altLang="en-US" dirty="0"/>
              <a:t>选择长度为</a:t>
            </a:r>
            <a:r>
              <a:rPr lang="en-US" altLang="zh-CN" dirty="0"/>
              <a:t>k</a:t>
            </a:r>
            <a:r>
              <a:rPr lang="zh-CN" altLang="en-US" dirty="0"/>
              <a:t>的素数</a:t>
            </a:r>
            <a:r>
              <a:rPr lang="en-US" altLang="zh-CN" dirty="0"/>
              <a:t>q;</a:t>
            </a:r>
            <a:r>
              <a:rPr lang="zh-CN" altLang="en-US" dirty="0"/>
              <a:t>寻找最小的素数</a:t>
            </a:r>
            <a:r>
              <a:rPr lang="en-US" altLang="zh-CN" dirty="0"/>
              <a:t>p,</a:t>
            </a:r>
            <a:r>
              <a:rPr lang="zh-CN" altLang="en-US" dirty="0"/>
              <a:t>满足</a:t>
            </a:r>
            <a:r>
              <a:rPr lang="en-US" altLang="zh-CN" dirty="0"/>
              <a:t>p≡2(mod3);q|p+1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所选择的超奇异椭圆曲线为</a:t>
            </a:r>
            <a:r>
              <a:rPr lang="en-US" altLang="zh-CN" dirty="0"/>
              <a:t>E/Fp:y2=x3+1,</a:t>
            </a:r>
            <a:r>
              <a:rPr lang="zh-CN" altLang="en-US" dirty="0"/>
              <a:t>其有理点群</a:t>
            </a:r>
            <a:r>
              <a:rPr lang="en-US" altLang="zh-CN" dirty="0"/>
              <a:t>E(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p</a:t>
            </a:r>
            <a:r>
              <a:rPr lang="en-US" altLang="zh-CN" dirty="0"/>
              <a:t>)</a:t>
            </a:r>
            <a:r>
              <a:rPr lang="zh-CN" altLang="en-US" dirty="0"/>
              <a:t>的阶为</a:t>
            </a:r>
            <a:r>
              <a:rPr lang="en-US" altLang="zh-CN" dirty="0"/>
              <a:t>:p+1</a:t>
            </a:r>
          </a:p>
        </p:txBody>
      </p:sp>
    </p:spTree>
    <p:extLst>
      <p:ext uri="{BB962C8B-B14F-4D97-AF65-F5344CB8AC3E}">
        <p14:creationId xmlns:p14="http://schemas.microsoft.com/office/powerpoint/2010/main" val="395894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1673"/>
            <a:ext cx="10515600" cy="518529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生成可容许对映射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为</a:t>
            </a:r>
            <a:r>
              <a:rPr lang="en-US" altLang="zh-CN" dirty="0"/>
              <a:t>E(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p</a:t>
            </a:r>
            <a:r>
              <a:rPr lang="en-US" altLang="zh-CN" dirty="0"/>
              <a:t>)</a:t>
            </a:r>
            <a:r>
              <a:rPr lang="zh-CN" altLang="en-US" dirty="0"/>
              <a:t>上的</a:t>
            </a:r>
            <a:r>
              <a:rPr lang="en-US" altLang="zh-CN" dirty="0"/>
              <a:t>q</a:t>
            </a:r>
            <a:r>
              <a:rPr lang="zh-CN" altLang="en-US" dirty="0"/>
              <a:t>阶点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G1=&lt;P&gt;</a:t>
            </a:r>
            <a:r>
              <a:rPr lang="zh-CN" altLang="en-US" dirty="0"/>
              <a:t>为</a:t>
            </a:r>
            <a:r>
              <a:rPr lang="en-US" altLang="zh-CN" dirty="0"/>
              <a:t>P</a:t>
            </a:r>
            <a:r>
              <a:rPr lang="zh-CN" altLang="en-US" dirty="0"/>
              <a:t>产生的</a:t>
            </a:r>
            <a:r>
              <a:rPr lang="en-US" altLang="zh-CN" dirty="0"/>
              <a:t>q</a:t>
            </a:r>
            <a:r>
              <a:rPr lang="zh-CN" altLang="en-US" dirty="0"/>
              <a:t>阶子群。令</a:t>
            </a:r>
            <a:r>
              <a:rPr lang="en-US" altLang="zh-CN" dirty="0"/>
              <a:t>G2</a:t>
            </a:r>
            <a:r>
              <a:rPr lang="zh-CN" altLang="en-US" dirty="0"/>
              <a:t>为</a:t>
            </a:r>
            <a:r>
              <a:rPr lang="en-US" altLang="zh-CN" dirty="0"/>
              <a:t>E(F</a:t>
            </a:r>
            <a:r>
              <a:rPr lang="en-US" altLang="zh-CN" baseline="-25000" dirty="0"/>
              <a:t>p</a:t>
            </a:r>
            <a:r>
              <a:rPr lang="en-US" altLang="zh-CN" baseline="-1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上的</a:t>
            </a:r>
            <a:r>
              <a:rPr lang="en-US" altLang="zh-CN" dirty="0"/>
              <a:t>q</a:t>
            </a:r>
            <a:r>
              <a:rPr lang="zh-CN" altLang="en-US" dirty="0"/>
              <a:t>阶子群。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在上面所选择的超奇异椭圆曲线定义</a:t>
            </a:r>
            <a:r>
              <a:rPr lang="en-US" altLang="zh-CN" dirty="0"/>
              <a:t>Weil</a:t>
            </a:r>
            <a:r>
              <a:rPr lang="zh-CN" altLang="en-US" dirty="0"/>
              <a:t>对映射</a:t>
            </a:r>
            <a:r>
              <a:rPr lang="en-US" altLang="zh-CN" dirty="0"/>
              <a:t>e:G1×G1 → G2</a:t>
            </a:r>
          </a:p>
          <a:p>
            <a:pPr marL="0" indent="0">
              <a:buNone/>
            </a:pPr>
            <a:r>
              <a:rPr lang="zh-CN" altLang="en-US" dirty="0"/>
              <a:t>对任意</a:t>
            </a:r>
            <a:r>
              <a:rPr lang="en-US" altLang="zh-CN" dirty="0"/>
              <a:t>Q,R∈ E(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p</a:t>
            </a:r>
            <a:r>
              <a:rPr lang="en-US" altLang="zh-CN" dirty="0"/>
              <a:t>), </a:t>
            </a:r>
            <a:r>
              <a:rPr lang="zh-CN" altLang="en-US" dirty="0"/>
              <a:t>因为</a:t>
            </a:r>
            <a:r>
              <a:rPr lang="en-US" altLang="zh-CN" dirty="0"/>
              <a:t>e(Q,R)=1,</a:t>
            </a:r>
            <a:r>
              <a:rPr lang="zh-CN" altLang="en-US" dirty="0"/>
              <a:t>则该映射</a:t>
            </a:r>
            <a:r>
              <a:rPr lang="en-US" altLang="zh-CN" dirty="0"/>
              <a:t>e</a:t>
            </a:r>
            <a:r>
              <a:rPr lang="zh-CN" altLang="en-US" dirty="0"/>
              <a:t>在</a:t>
            </a:r>
            <a:r>
              <a:rPr lang="en-US" altLang="zh-CN" dirty="0"/>
              <a:t>E(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p</a:t>
            </a:r>
            <a:r>
              <a:rPr lang="en-US" altLang="zh-CN" dirty="0"/>
              <a:t>)</a:t>
            </a:r>
            <a:r>
              <a:rPr lang="zh-CN" altLang="en-US" dirty="0"/>
              <a:t>上是退化的。为了得到非退化的对映射</a:t>
            </a:r>
            <a:r>
              <a:rPr lang="en-US" altLang="zh-CN" dirty="0"/>
              <a:t>,</a:t>
            </a:r>
            <a:r>
              <a:rPr lang="zh-CN" altLang="en-US" dirty="0"/>
              <a:t>修改映射为</a:t>
            </a:r>
            <a:r>
              <a:rPr lang="en-US" altLang="zh-CN" dirty="0"/>
              <a:t>ê, ê(Q,R)=e(</a:t>
            </a:r>
            <a:r>
              <a:rPr lang="en-US" altLang="zh-CN" dirty="0" err="1"/>
              <a:t>Q,φ</a:t>
            </a:r>
            <a:r>
              <a:rPr lang="en-US" altLang="zh-CN" dirty="0"/>
              <a:t>(R))</a:t>
            </a:r>
            <a:r>
              <a:rPr lang="zh-CN" altLang="en-US" dirty="0"/>
              <a:t>。其中映射</a:t>
            </a:r>
            <a:r>
              <a:rPr lang="en-US" altLang="zh-CN" dirty="0"/>
              <a:t>φ</a:t>
            </a:r>
            <a:r>
              <a:rPr lang="zh-CN" altLang="en-US" dirty="0"/>
              <a:t>为</a:t>
            </a:r>
            <a:r>
              <a:rPr lang="el-GR" altLang="zh-CN" dirty="0"/>
              <a:t>φ(</a:t>
            </a:r>
            <a:r>
              <a:rPr lang="en-US" altLang="zh-CN" dirty="0"/>
              <a:t>x, y) = (</a:t>
            </a:r>
            <a:r>
              <a:rPr lang="en-US" altLang="zh-CN" dirty="0" err="1"/>
              <a:t>ξx</a:t>
            </a:r>
            <a:r>
              <a:rPr lang="en-US" altLang="zh-CN" dirty="0"/>
              <a:t>, y), </a:t>
            </a:r>
            <a:r>
              <a:rPr lang="zh-CN" altLang="en-US" dirty="0"/>
              <a:t>其中</a:t>
            </a:r>
            <a:r>
              <a:rPr lang="en-US" altLang="zh-CN" dirty="0"/>
              <a:t>ξ</a:t>
            </a:r>
            <a:r>
              <a:rPr lang="zh-CN" altLang="en-US" dirty="0"/>
              <a:t>满足</a:t>
            </a:r>
            <a:r>
              <a:rPr lang="en-US" altLang="zh-CN" dirty="0"/>
              <a:t>:1≠ξ∈F</a:t>
            </a:r>
            <a:r>
              <a:rPr lang="en-US" altLang="zh-CN" baseline="-25000" dirty="0"/>
              <a:t>p</a:t>
            </a:r>
            <a:r>
              <a:rPr lang="en-US" altLang="zh-CN" baseline="-10000" dirty="0"/>
              <a:t>2</a:t>
            </a:r>
            <a:r>
              <a:rPr lang="en-US" altLang="zh-CN" dirty="0"/>
              <a:t>,ξ</a:t>
            </a:r>
            <a:r>
              <a:rPr lang="en-US" altLang="zh-CN" baseline="30000" dirty="0"/>
              <a:t>3</a:t>
            </a:r>
            <a:r>
              <a:rPr lang="en-US" altLang="zh-CN" dirty="0"/>
              <a:t>=1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7857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9" y="653070"/>
            <a:ext cx="11871182" cy="55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0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21039" y="478416"/>
            <a:ext cx="25106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altLang="zh-CN" sz="4000" b="1" kern="0" dirty="0">
                <a:solidFill>
                  <a:srgbClr val="345A8A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Basic Ident</a:t>
            </a:r>
            <a:endParaRPr lang="zh-CN" altLang="zh-CN" sz="4000" b="1" kern="0" dirty="0">
              <a:solidFill>
                <a:srgbClr val="345A8A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94724" y="1358800"/>
                <a:ext cx="8604447" cy="4911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Setup</a:t>
                </a:r>
                <a:endParaRPr lang="zh-CN" altLang="zh-CN" sz="2000" b="1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Given a security parameter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Generate a prime number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two groups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a bilinear map </a:t>
                </a:r>
                <a14:m>
                  <m:oMath xmlns:m="http://schemas.openxmlformats.org/officeDocument/2006/math">
                    <m:groupChr>
                      <m:groupChrPr>
                        <m:chr m:val="^"/>
                        <m:pos m:val="top"/>
                        <m:vertJc m:val="bot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choose a random generator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Pick a random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𝑝𝑢𝑏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𝑠𝑃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is master key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Choose 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:{0,1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→{0,1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Arial" panose="020B0604020202020204" pitchFamily="34" charset="0"/>
                  <a:buChar char=" "/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System parameters are </a:t>
                </a:r>
                <a:r>
                  <a:rPr lang="en-US" altLang="zh-CN" b="1" dirty="0" err="1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params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groupChr>
                      <m:groupChrPr>
                        <m:chr m:val="^"/>
                        <m:pos m:val="top"/>
                        <m:vertJc m:val="bot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𝑝𝑢𝑏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Arial" panose="020B0604020202020204" pitchFamily="34" charset="0"/>
                  <a:buChar char=" "/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Extract</a:t>
                </a:r>
                <a:endParaRPr lang="zh-CN" altLang="zh-CN" sz="2000" b="1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Given a string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∈{0,1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)∈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</m:sSub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724" y="1358800"/>
                <a:ext cx="8604447" cy="4911024"/>
              </a:xfrm>
              <a:prstGeom prst="rect">
                <a:avLst/>
              </a:prstGeom>
              <a:blipFill>
                <a:blip r:embed="rId2"/>
                <a:stretch>
                  <a:fillRect l="-708" t="-744" b="-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87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1039" y="478416"/>
            <a:ext cx="25106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altLang="zh-CN" sz="4000" b="1" kern="0" dirty="0">
                <a:solidFill>
                  <a:srgbClr val="345A8A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Basic Ident</a:t>
            </a:r>
            <a:endParaRPr lang="zh-CN" altLang="zh-CN" sz="4000" b="1" kern="0" dirty="0">
              <a:solidFill>
                <a:srgbClr val="345A8A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12099" y="1561892"/>
                <a:ext cx="7544274" cy="5017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Encrypt</a:t>
                </a:r>
                <a:endParaRPr lang="zh-CN" altLang="zh-CN" sz="2000" b="1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)∈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choose a random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)&gt;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groupChr>
                      <m:groupChrPr>
                        <m:chr m:val="^"/>
                        <m:pos m:val="top"/>
                        <m:vertJc m:val="bot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𝑝𝑢𝑏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Decrypt</a:t>
                </a:r>
                <a:endParaRPr lang="zh-CN" altLang="zh-CN" sz="2000" b="1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groupChr>
                        <m:groupChrPr>
                          <m:chr m:val="^"/>
                          <m:pos m:val="top"/>
                          <m:vertJc m:val="bot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groupCh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𝐼𝐷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</m:oMath>
                  </m:oMathPara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US" altLang="zh-CN" sz="2400" b="1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Proof</a:t>
                </a:r>
                <a:endParaRPr lang="zh-CN" altLang="zh-CN" sz="2400" b="1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^"/>
                          <m:pos m:val="top"/>
                          <m:vertJc m:val="bot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groupCh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𝐼𝐷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groupChr>
                        <m:groupChrPr>
                          <m:chr m:val="^"/>
                          <m:pos m:val="top"/>
                          <m:vertJc m:val="bot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groupCh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𝐼𝐷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groupChr>
                        <m:groupChrPr>
                          <m:chr m:val="^"/>
                          <m:pos m:val="top"/>
                          <m:vertJc m:val="bot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groupCh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𝐼𝐷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𝑠𝑟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groupChr>
                        <m:groupChrPr>
                          <m:chr m:val="^"/>
                          <m:pos m:val="top"/>
                          <m:vertJc m:val="bot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groupCh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𝐼𝐷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𝑝𝑢𝑏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𝐼𝐷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99" y="1561892"/>
                <a:ext cx="7544274" cy="5017784"/>
              </a:xfrm>
              <a:prstGeom prst="rect">
                <a:avLst/>
              </a:prstGeom>
              <a:blipFill>
                <a:blip r:embed="rId2"/>
                <a:stretch>
                  <a:fillRect l="-1293" t="-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77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1142986"/>
            <a:ext cx="7743852" cy="1000131"/>
          </a:xfrm>
        </p:spPr>
        <p:txBody>
          <a:bodyPr/>
          <a:lstStyle/>
          <a:p>
            <a:r>
              <a:rPr lang="en-US" altLang="zh-CN" dirty="0"/>
              <a:t>Initial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2662" y="2285992"/>
            <a:ext cx="7910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The recipient submits the </a:t>
            </a:r>
            <a:r>
              <a:rPr lang="en-US" altLang="zh-CN" dirty="0" err="1"/>
              <a:t>uinque</a:t>
            </a:r>
            <a:r>
              <a:rPr lang="en-US" altLang="zh-CN" dirty="0"/>
              <a:t> information to the key generation centers and gets issued.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The KGE sends a microprocessor with the I/O port, a RAM, a ROM with the secret key and programs for encryption/decryption and signature/verification.</a:t>
            </a:r>
          </a:p>
        </p:txBody>
      </p:sp>
    </p:spTree>
    <p:extLst>
      <p:ext uri="{BB962C8B-B14F-4D97-AF65-F5344CB8AC3E}">
        <p14:creationId xmlns:p14="http://schemas.microsoft.com/office/powerpoint/2010/main" val="1497096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1039" y="478416"/>
            <a:ext cx="21884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altLang="zh-CN" sz="4000" b="1" kern="0" dirty="0">
                <a:solidFill>
                  <a:srgbClr val="345A8A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Full Ident</a:t>
            </a:r>
            <a:endParaRPr lang="zh-CN" altLang="zh-CN" sz="4000" b="1" kern="0" dirty="0">
              <a:solidFill>
                <a:srgbClr val="345A8A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22646" y="1261581"/>
                <a:ext cx="8629059" cy="3583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Setup</a:t>
                </a:r>
                <a:endParaRPr lang="zh-CN" altLang="zh-CN" sz="2000" b="1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Given a security parameter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Generate a prime number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, two groups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a bilinear map </a:t>
                </a:r>
                <a14:m>
                  <m:oMath xmlns:m="http://schemas.openxmlformats.org/officeDocument/2006/math">
                    <m:groupChr>
                      <m:groupChrPr>
                        <m:chr m:val="^"/>
                        <m:pos m:val="top"/>
                        <m:vertJc m:val="bot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choose a random generator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Pick a random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𝑝𝑢𝑏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𝑠𝑃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is master key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Choose 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:{0,1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→{0,1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 startAt="4"/>
                </a:pPr>
                <a:r>
                  <a:rPr lang="en-US" altLang="zh-CN" b="1" i="1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choose a hash function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:{0,1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×{0,1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 startAt="4"/>
                </a:pPr>
                <a:r>
                  <a:rPr lang="en-US" altLang="zh-CN" b="1" i="1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choose a hash function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:{0,1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→{0,1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1000"/>
                  </a:spcAft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System parameters are </a:t>
                </a:r>
                <a:r>
                  <a:rPr lang="en-US" altLang="zh-CN" b="1" dirty="0" err="1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params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groupChr>
                      <m:groupChrPr>
                        <m:chr m:val="^"/>
                        <m:pos m:val="top"/>
                        <m:vertJc m:val="bot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𝑝𝑢𝑏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46" y="1261581"/>
                <a:ext cx="8629059" cy="3583353"/>
              </a:xfrm>
              <a:prstGeom prst="rect">
                <a:avLst/>
              </a:prstGeom>
              <a:blipFill>
                <a:blip r:embed="rId2"/>
                <a:stretch>
                  <a:fillRect l="-706" t="-1020" b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22646" y="4968187"/>
                <a:ext cx="6096000" cy="15901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Extract</a:t>
                </a:r>
                <a:endParaRPr lang="zh-CN" altLang="zh-CN" sz="2000" b="1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Given a string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∈{0,1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)∈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46" y="4968187"/>
                <a:ext cx="6096000" cy="1590179"/>
              </a:xfrm>
              <a:prstGeom prst="rect">
                <a:avLst/>
              </a:prstGeom>
              <a:blipFill>
                <a:blip r:embed="rId3"/>
                <a:stretch>
                  <a:fillRect l="-1000" t="-2299" b="-3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71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1039" y="478416"/>
            <a:ext cx="21884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altLang="zh-CN" sz="4000" b="1" kern="0" dirty="0">
                <a:solidFill>
                  <a:srgbClr val="345A8A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Full Ident</a:t>
            </a:r>
            <a:endParaRPr lang="zh-CN" altLang="zh-CN" sz="4000" b="1" kern="0" dirty="0">
              <a:solidFill>
                <a:srgbClr val="345A8A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46584" y="1043747"/>
                <a:ext cx="9549138" cy="5452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Encrypt</a:t>
                </a:r>
                <a:endParaRPr lang="zh-CN" altLang="zh-CN" sz="2000" b="1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)∈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altLang="zh-CN" b="1" i="1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choose a random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∈{0,1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altLang="zh-CN" b="1" i="1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set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)&gt;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groupChr>
                      <m:groupChrPr>
                        <m:chr m:val="^"/>
                        <m:pos m:val="top"/>
                        <m:vertJc m:val="bot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𝑝𝑢𝑏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Decrypt</a:t>
                </a:r>
                <a:endParaRPr lang="zh-CN" altLang="zh-CN" sz="2000" b="1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groupChr>
                      <m:groupChrPr>
                        <m:chr m:val="^"/>
                        <m:pos m:val="top"/>
                        <m:vertJc m:val="bot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groupCh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))=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. Test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𝑟𝑃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if not, reject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US" altLang="zh-CN" sz="2400" b="1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Proof</a:t>
                </a:r>
                <a:endParaRPr lang="zh-CN" altLang="zh-CN" sz="2400" b="1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^"/>
                          <m:pos m:val="top"/>
                          <m:vertJc m:val="bot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groupCh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𝐼𝐷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groupChr>
                        <m:groupChrPr>
                          <m:chr m:val="^"/>
                          <m:pos m:val="top"/>
                          <m:vertJc m:val="bot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groupCh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𝐼𝐷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groupChr>
                        <m:groupChrPr>
                          <m:chr m:val="^"/>
                          <m:pos m:val="top"/>
                          <m:vertJc m:val="bot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groupCh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𝐼𝐷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𝑠𝑟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groupChr>
                        <m:groupChrPr>
                          <m:chr m:val="^"/>
                          <m:pos m:val="top"/>
                          <m:vertJc m:val="bot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groupCh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𝐼𝐷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𝑝𝑢𝑏</m:t>
                          </m:r>
                        </m:sub>
                      </m:sSub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𝐼𝐷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84" y="1043747"/>
                <a:ext cx="9549138" cy="5452903"/>
              </a:xfrm>
              <a:prstGeom prst="rect">
                <a:avLst/>
              </a:prstGeom>
              <a:blipFill>
                <a:blip r:embed="rId2"/>
                <a:stretch>
                  <a:fillRect l="-957" t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6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Encrypt and decrypt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796256"/>
            <a:ext cx="7772400" cy="4133850"/>
          </a:xfrm>
        </p:spPr>
      </p:pic>
    </p:spTree>
    <p:extLst>
      <p:ext uri="{BB962C8B-B14F-4D97-AF65-F5344CB8AC3E}">
        <p14:creationId xmlns:p14="http://schemas.microsoft.com/office/powerpoint/2010/main" val="12497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signature/verification</a:t>
            </a:r>
            <a:endParaRPr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77" y="1643051"/>
            <a:ext cx="7163207" cy="4525963"/>
          </a:xfrm>
        </p:spPr>
      </p:pic>
    </p:spTree>
    <p:extLst>
      <p:ext uri="{BB962C8B-B14F-4D97-AF65-F5344CB8AC3E}">
        <p14:creationId xmlns:p14="http://schemas.microsoft.com/office/powerpoint/2010/main" val="338058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Its main purpose is didactic, to serve as the first existence proof for identity based schemes.</a:t>
            </a:r>
          </a:p>
          <a:p>
            <a:endParaRPr lang="en-US" altLang="zh-CN" dirty="0"/>
          </a:p>
          <a:p>
            <a:r>
              <a:rPr lang="en-US" altLang="zh-CN" dirty="0"/>
              <a:t>Keep communicate without exchanging keys without keep key directories, and without using the services of the third party.</a:t>
            </a:r>
          </a:p>
        </p:txBody>
      </p:sp>
    </p:spTree>
    <p:extLst>
      <p:ext uri="{BB962C8B-B14F-4D97-AF65-F5344CB8AC3E}">
        <p14:creationId xmlns:p14="http://schemas.microsoft.com/office/powerpoint/2010/main" val="79906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security of the underlying cryptographic function.</a:t>
            </a:r>
          </a:p>
          <a:p>
            <a:r>
              <a:rPr lang="en-US" altLang="zh-CN" dirty="0"/>
              <a:t>The secrecy of the privileged information stored at the key generation centers.</a:t>
            </a:r>
          </a:p>
          <a:p>
            <a:r>
              <a:rPr lang="en-US" altLang="zh-CN" dirty="0"/>
              <a:t>The thoroughness of the identity checks performed by the centers before they issue cards to users.</a:t>
            </a:r>
          </a:p>
          <a:p>
            <a:r>
              <a:rPr lang="en-US" altLang="zh-CN" dirty="0"/>
              <a:t>The precautions taken by users to prevent the loss, duplication, or unauthorized use.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87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通过降低公钥的产生与分发成本，达成更高灵活性</a:t>
            </a:r>
            <a:endParaRPr lang="en-US" altLang="zh-CN" dirty="0"/>
          </a:p>
          <a:p>
            <a:r>
              <a:rPr lang="zh-CN" altLang="en-US" dirty="0"/>
              <a:t>公钥不依赖于密钥分发中心</a:t>
            </a:r>
            <a:endParaRPr lang="en-US" altLang="zh-CN" dirty="0"/>
          </a:p>
          <a:p>
            <a:pPr lvl="1"/>
            <a:r>
              <a:rPr lang="zh-CN" altLang="en-US" dirty="0"/>
              <a:t>在中心建立前就可以发送消息</a:t>
            </a:r>
            <a:endParaRPr lang="en-US" altLang="zh-CN" dirty="0"/>
          </a:p>
          <a:p>
            <a:pPr lvl="1"/>
            <a:r>
              <a:rPr lang="zh-CN" altLang="en-US" dirty="0"/>
              <a:t>中心只需要根据优势信息计算私钥，无需存储大量公钥</a:t>
            </a:r>
            <a:endParaRPr lang="en-US" altLang="zh-CN" dirty="0"/>
          </a:p>
          <a:p>
            <a:pPr lvl="1"/>
            <a:r>
              <a:rPr lang="zh-CN" altLang="en-US" dirty="0"/>
              <a:t>中心完成分发任务后就可以撤除</a:t>
            </a:r>
            <a:endParaRPr lang="en-US" altLang="zh-CN" dirty="0"/>
          </a:p>
          <a:p>
            <a:r>
              <a:rPr lang="zh-CN" altLang="en-US" dirty="0"/>
              <a:t>公钥计算简单</a:t>
            </a:r>
            <a:endParaRPr lang="en-US" altLang="zh-CN" dirty="0"/>
          </a:p>
          <a:p>
            <a:pPr lvl="1"/>
            <a:r>
              <a:rPr lang="zh-CN" altLang="en-US" dirty="0"/>
              <a:t>直接根据对方身份信息的字符串计算</a:t>
            </a:r>
            <a:endParaRPr lang="en-US" altLang="zh-CN" dirty="0"/>
          </a:p>
          <a:p>
            <a:pPr lvl="1"/>
            <a:r>
              <a:rPr lang="zh-CN" altLang="en-US" dirty="0"/>
              <a:t>易于更新、权限控制，例如以下格式的信息</a:t>
            </a:r>
            <a:endParaRPr lang="en-US" altLang="zh-CN" dirty="0"/>
          </a:p>
          <a:p>
            <a:pPr lvl="2"/>
            <a:r>
              <a:rPr lang="en-US" altLang="zh-CN" dirty="0"/>
              <a:t>Username || Date || Privilege</a:t>
            </a:r>
          </a:p>
        </p:txBody>
      </p:sp>
    </p:spTree>
    <p:extLst>
      <p:ext uri="{BB962C8B-B14F-4D97-AF65-F5344CB8AC3E}">
        <p14:creationId xmlns:p14="http://schemas.microsoft.com/office/powerpoint/2010/main" val="384826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私钥产生中心拥有所有私钥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zh-CN" altLang="en-US"/>
              <a:t>权限的“子集”</a:t>
            </a:r>
            <a:endParaRPr lang="en-US" altLang="zh-CN" dirty="0"/>
          </a:p>
          <a:p>
            <a:pPr lvl="1"/>
            <a:r>
              <a:rPr lang="zh-CN" altLang="en-US" dirty="0"/>
              <a:t>高级别人员作为私钥产生中心，可解密所有信息</a:t>
            </a:r>
            <a:endParaRPr lang="en-US" altLang="zh-CN" dirty="0"/>
          </a:p>
          <a:p>
            <a:pPr lvl="1"/>
            <a:r>
              <a:rPr lang="zh-CN" altLang="en-US" dirty="0"/>
              <a:t>低级别人员从高级别人员处获得特定密钥，各司其职</a:t>
            </a:r>
          </a:p>
        </p:txBody>
      </p:sp>
    </p:spTree>
    <p:extLst>
      <p:ext uri="{BB962C8B-B14F-4D97-AF65-F5344CB8AC3E}">
        <p14:creationId xmlns:p14="http://schemas.microsoft.com/office/powerpoint/2010/main" val="363255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</a:t>
            </a:r>
            <a:r>
              <a:rPr lang="en-US" altLang="zh-CN" dirty="0"/>
              <a:t>BDH</a:t>
            </a:r>
            <a:r>
              <a:rPr lang="zh-CN" altLang="en-US" dirty="0"/>
              <a:t>参数生成器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00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868</Words>
  <Application>Microsoft Office PowerPoint</Application>
  <PresentationFormat>宽屏</PresentationFormat>
  <Paragraphs>137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宋体</vt:lpstr>
      <vt:lpstr>Arial</vt:lpstr>
      <vt:lpstr>Calibri</vt:lpstr>
      <vt:lpstr>Cambria</vt:lpstr>
      <vt:lpstr>Cambria Math</vt:lpstr>
      <vt:lpstr>Times New Roman</vt:lpstr>
      <vt:lpstr>Office 主题​​</vt:lpstr>
      <vt:lpstr>An identity-based scheme</vt:lpstr>
      <vt:lpstr>Initial</vt:lpstr>
      <vt:lpstr>Encrypt and decrypt</vt:lpstr>
      <vt:lpstr>signature/verification</vt:lpstr>
      <vt:lpstr>Summary</vt:lpstr>
      <vt:lpstr>Issues</vt:lpstr>
      <vt:lpstr>应用</vt:lpstr>
      <vt:lpstr>应用</vt:lpstr>
      <vt:lpstr>构造BDH参数生成器</vt:lpstr>
      <vt:lpstr>BDH参数生成器</vt:lpstr>
      <vt:lpstr>可接受的双线性函数</vt:lpstr>
      <vt:lpstr>相关问题</vt:lpstr>
      <vt:lpstr>安全性要求</vt:lpstr>
      <vt:lpstr>一些结论</vt:lpstr>
      <vt:lpstr>构造器实例—使用Weil对实现BDH参数生成器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identity-based scheme</dc:title>
  <dc:creator>bo li</dc:creator>
  <cp:lastModifiedBy>bo li</cp:lastModifiedBy>
  <cp:revision>1</cp:revision>
  <dcterms:created xsi:type="dcterms:W3CDTF">2016-06-17T08:23:05Z</dcterms:created>
  <dcterms:modified xsi:type="dcterms:W3CDTF">2016-06-17T08:24:32Z</dcterms:modified>
</cp:coreProperties>
</file>