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60" r:id="rId16"/>
    <p:sldId id="269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F84C5-CF34-4DF4-AB72-EA2A2B648A6D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CDE8-8894-4254-BE41-44C325429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454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F84C5-CF34-4DF4-AB72-EA2A2B648A6D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CDE8-8894-4254-BE41-44C325429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243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F84C5-CF34-4DF4-AB72-EA2A2B648A6D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CDE8-8894-4254-BE41-44C325429D6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1232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F84C5-CF34-4DF4-AB72-EA2A2B648A6D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CDE8-8894-4254-BE41-44C325429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563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F84C5-CF34-4DF4-AB72-EA2A2B648A6D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CDE8-8894-4254-BE41-44C325429D6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00523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F84C5-CF34-4DF4-AB72-EA2A2B648A6D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CDE8-8894-4254-BE41-44C325429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1304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F84C5-CF34-4DF4-AB72-EA2A2B648A6D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CDE8-8894-4254-BE41-44C325429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5620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F84C5-CF34-4DF4-AB72-EA2A2B648A6D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CDE8-8894-4254-BE41-44C325429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721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F84C5-CF34-4DF4-AB72-EA2A2B648A6D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CDE8-8894-4254-BE41-44C325429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012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F84C5-CF34-4DF4-AB72-EA2A2B648A6D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CDE8-8894-4254-BE41-44C325429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240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F84C5-CF34-4DF4-AB72-EA2A2B648A6D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CDE8-8894-4254-BE41-44C325429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540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F84C5-CF34-4DF4-AB72-EA2A2B648A6D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CDE8-8894-4254-BE41-44C325429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768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F84C5-CF34-4DF4-AB72-EA2A2B648A6D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CDE8-8894-4254-BE41-44C325429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556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F84C5-CF34-4DF4-AB72-EA2A2B648A6D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CDE8-8894-4254-BE41-44C325429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190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F84C5-CF34-4DF4-AB72-EA2A2B648A6D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CDE8-8894-4254-BE41-44C325429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21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CDE8-8894-4254-BE41-44C325429D6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F84C5-CF34-4DF4-AB72-EA2A2B648A6D}" type="datetimeFigureOut">
              <a:rPr lang="zh-CN" altLang="en-US" smtClean="0"/>
              <a:t>2019/3/17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1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F84C5-CF34-4DF4-AB72-EA2A2B648A6D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37CDE8-8894-4254-BE41-44C325429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408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用户需求建模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--</a:t>
            </a:r>
            <a:r>
              <a:rPr lang="zh-CN" altLang="en-US" sz="2400" dirty="0" smtClean="0"/>
              <a:t>争取不爆肝小队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65069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部分主要用例流程图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03997"/>
            <a:ext cx="8596668" cy="3880773"/>
          </a:xfrm>
        </p:spPr>
        <p:txBody>
          <a:bodyPr/>
          <a:lstStyle/>
          <a:p>
            <a:r>
              <a:rPr lang="en-US" altLang="zh-CN" dirty="0" smtClean="0"/>
              <a:t>B07 </a:t>
            </a:r>
            <a:r>
              <a:rPr lang="zh-CN" altLang="en-US" dirty="0" smtClean="0"/>
              <a:t>获取科技成果</a:t>
            </a:r>
            <a:endParaRPr lang="zh-CN" altLang="en-US" dirty="0"/>
          </a:p>
        </p:txBody>
      </p:sp>
      <p:pic>
        <p:nvPicPr>
          <p:cNvPr id="7170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559" y="2070513"/>
            <a:ext cx="6562348" cy="4568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2983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部分主要用例流程图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03997"/>
            <a:ext cx="8596668" cy="3880773"/>
          </a:xfrm>
        </p:spPr>
        <p:txBody>
          <a:bodyPr/>
          <a:lstStyle/>
          <a:p>
            <a:r>
              <a:rPr lang="en-US" altLang="zh-CN" dirty="0" smtClean="0"/>
              <a:t>B08 </a:t>
            </a:r>
            <a:r>
              <a:rPr lang="zh-CN" altLang="en-US" dirty="0" smtClean="0"/>
              <a:t>关注用户</a:t>
            </a:r>
            <a:endParaRPr lang="zh-CN" altLang="en-US" dirty="0"/>
          </a:p>
        </p:txBody>
      </p:sp>
      <p:pic>
        <p:nvPicPr>
          <p:cNvPr id="8194" name="图片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745" y="2044010"/>
            <a:ext cx="6740594" cy="4531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6399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部分主要用例流程图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03997"/>
            <a:ext cx="8596668" cy="3880773"/>
          </a:xfrm>
        </p:spPr>
        <p:txBody>
          <a:bodyPr/>
          <a:lstStyle/>
          <a:p>
            <a:r>
              <a:rPr lang="en-US" altLang="zh-CN" dirty="0" smtClean="0"/>
              <a:t>C02 </a:t>
            </a:r>
            <a:r>
              <a:rPr lang="zh-CN" altLang="en-US" dirty="0" smtClean="0"/>
              <a:t>管理科技成果</a:t>
            </a:r>
            <a:endParaRPr lang="zh-CN" altLang="en-US" dirty="0"/>
          </a:p>
        </p:txBody>
      </p:sp>
      <p:pic>
        <p:nvPicPr>
          <p:cNvPr id="9218" name="图片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49" y="2110270"/>
            <a:ext cx="9124629" cy="4171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5301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部分主要用例流程图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03997"/>
            <a:ext cx="8596668" cy="3880773"/>
          </a:xfrm>
        </p:spPr>
        <p:txBody>
          <a:bodyPr/>
          <a:lstStyle/>
          <a:p>
            <a:r>
              <a:rPr lang="en-US" altLang="zh-CN" dirty="0"/>
              <a:t>D</a:t>
            </a:r>
            <a:r>
              <a:rPr lang="en-US" altLang="zh-CN" dirty="0" smtClean="0"/>
              <a:t>02 </a:t>
            </a:r>
            <a:r>
              <a:rPr lang="zh-CN" altLang="en-US" dirty="0" smtClean="0"/>
              <a:t>审核专家申请</a:t>
            </a:r>
            <a:endParaRPr lang="zh-CN" altLang="en-US" dirty="0"/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138" y="2058482"/>
            <a:ext cx="8314863" cy="4271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8934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部分主要用例流程图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03997"/>
            <a:ext cx="8596668" cy="3880773"/>
          </a:xfrm>
        </p:spPr>
        <p:txBody>
          <a:bodyPr/>
          <a:lstStyle/>
          <a:p>
            <a:r>
              <a:rPr lang="en-US" altLang="zh-CN" dirty="0" smtClean="0"/>
              <a:t>D03 </a:t>
            </a:r>
            <a:r>
              <a:rPr lang="zh-CN" altLang="en-US" dirty="0" smtClean="0"/>
              <a:t>审核科技成果</a:t>
            </a:r>
            <a:endParaRPr lang="zh-CN" altLang="en-US" dirty="0"/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072" y="2095781"/>
            <a:ext cx="8253171" cy="4267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3573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</a:t>
            </a:r>
            <a:r>
              <a:rPr lang="zh-CN" altLang="en-US" dirty="0" smtClean="0"/>
              <a:t>功能性需求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45694"/>
            <a:ext cx="8796174" cy="4597658"/>
          </a:xfrm>
        </p:spPr>
        <p:txBody>
          <a:bodyPr>
            <a:noAutofit/>
          </a:bodyPr>
          <a:lstStyle/>
          <a:p>
            <a:pPr lvl="2"/>
            <a:r>
              <a:rPr lang="zh-CN" altLang="zh-CN" sz="2000" b="1" dirty="0"/>
              <a:t>安全性</a:t>
            </a:r>
          </a:p>
          <a:p>
            <a:pPr lvl="2"/>
            <a:r>
              <a:rPr lang="zh-CN" altLang="zh-CN" sz="2000" b="1" dirty="0" smtClean="0"/>
              <a:t>一致性</a:t>
            </a:r>
            <a:endParaRPr lang="zh-CN" altLang="zh-CN" sz="2000" b="1" dirty="0"/>
          </a:p>
          <a:p>
            <a:pPr lvl="2"/>
            <a:r>
              <a:rPr lang="zh-CN" altLang="zh-CN" sz="2000" b="1" dirty="0" smtClean="0"/>
              <a:t>界面</a:t>
            </a:r>
            <a:r>
              <a:rPr lang="zh-CN" altLang="zh-CN" sz="2000" b="1" dirty="0"/>
              <a:t>简洁友好</a:t>
            </a:r>
          </a:p>
          <a:p>
            <a:pPr lvl="2"/>
            <a:r>
              <a:rPr lang="zh-CN" altLang="zh-CN" sz="2000" b="1" dirty="0" smtClean="0"/>
              <a:t>鲁棒性</a:t>
            </a:r>
            <a:endParaRPr lang="zh-CN" altLang="zh-CN" sz="2000" b="1" dirty="0"/>
          </a:p>
          <a:p>
            <a:pPr lvl="2"/>
            <a:r>
              <a:rPr lang="zh-CN" altLang="zh-CN" sz="2000" b="1" dirty="0" smtClean="0"/>
              <a:t>数据</a:t>
            </a:r>
            <a:r>
              <a:rPr lang="zh-CN" altLang="zh-CN" sz="2000" b="1" dirty="0"/>
              <a:t>负载</a:t>
            </a:r>
          </a:p>
          <a:p>
            <a:pPr lvl="2"/>
            <a:r>
              <a:rPr lang="zh-CN" altLang="zh-CN" sz="2000" b="1" dirty="0" smtClean="0"/>
              <a:t>多</a:t>
            </a:r>
            <a:r>
              <a:rPr lang="zh-CN" altLang="zh-CN" sz="2000" b="1" dirty="0"/>
              <a:t>语言支持</a:t>
            </a:r>
          </a:p>
          <a:p>
            <a:pPr lvl="2"/>
            <a:r>
              <a:rPr lang="zh-CN" altLang="zh-CN" sz="2000" b="1" dirty="0" smtClean="0"/>
              <a:t>易</a:t>
            </a:r>
            <a:r>
              <a:rPr lang="zh-CN" altLang="zh-CN" sz="2000" b="1" dirty="0"/>
              <a:t>用性</a:t>
            </a:r>
          </a:p>
          <a:p>
            <a:pPr lvl="2"/>
            <a:r>
              <a:rPr lang="zh-CN" altLang="zh-CN" sz="2000" b="1" dirty="0" smtClean="0"/>
              <a:t>可维护性</a:t>
            </a:r>
            <a:endParaRPr lang="zh-CN" altLang="zh-CN" sz="2000" b="1" dirty="0"/>
          </a:p>
          <a:p>
            <a:pPr lvl="2"/>
            <a:r>
              <a:rPr lang="zh-CN" altLang="zh-CN" sz="2000" b="1" dirty="0" smtClean="0"/>
              <a:t>可移植性</a:t>
            </a:r>
            <a:endParaRPr lang="zh-CN" altLang="zh-CN" sz="2000" b="1" dirty="0"/>
          </a:p>
          <a:p>
            <a:pPr lvl="2"/>
            <a:r>
              <a:rPr lang="zh-CN" altLang="zh-CN" sz="2000" b="1" dirty="0" smtClean="0"/>
              <a:t>可扩展性</a:t>
            </a:r>
            <a:endParaRPr lang="zh-CN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117800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Thanks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By </a:t>
            </a:r>
            <a:r>
              <a:rPr lang="zh-CN" altLang="en-US" dirty="0" smtClean="0"/>
              <a:t>争取不爆肝小队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9888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平台参与者说明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zh-CN" dirty="0"/>
              <a:t>未登录</a:t>
            </a:r>
            <a:r>
              <a:rPr lang="zh-CN" altLang="zh-CN" dirty="0" smtClean="0"/>
              <a:t>用户</a:t>
            </a:r>
            <a:endParaRPr lang="en-US" altLang="zh-CN" dirty="0" smtClean="0"/>
          </a:p>
          <a:p>
            <a:pPr lvl="1"/>
            <a:r>
              <a:rPr lang="zh-CN" altLang="zh-CN" dirty="0"/>
              <a:t>仅限访问资源平台公开信息，可以浏览首页、搜索查看资源、查看专家信息等。</a:t>
            </a:r>
            <a:endParaRPr lang="en-US" altLang="zh-CN" dirty="0" smtClean="0"/>
          </a:p>
          <a:p>
            <a:r>
              <a:rPr lang="zh-CN" altLang="zh-CN" dirty="0"/>
              <a:t>普通</a:t>
            </a:r>
            <a:r>
              <a:rPr lang="zh-CN" altLang="zh-CN" dirty="0" smtClean="0"/>
              <a:t>用户</a:t>
            </a:r>
            <a:endParaRPr lang="en-US" altLang="zh-CN" dirty="0" smtClean="0"/>
          </a:p>
          <a:p>
            <a:pPr lvl="1"/>
            <a:r>
              <a:rPr lang="zh-CN" altLang="zh-CN" dirty="0"/>
              <a:t>用例图中是未登录用户角色的泛化。除访问公开信息外，还可获取、评论资源</a:t>
            </a:r>
            <a:endParaRPr lang="en-US" altLang="zh-CN" dirty="0" smtClean="0"/>
          </a:p>
          <a:p>
            <a:r>
              <a:rPr lang="zh-CN" altLang="zh-CN" dirty="0"/>
              <a:t>科技</a:t>
            </a:r>
            <a:r>
              <a:rPr lang="zh-CN" altLang="zh-CN" dirty="0" smtClean="0"/>
              <a:t>专家</a:t>
            </a:r>
            <a:endParaRPr lang="en-US" altLang="zh-CN" dirty="0" smtClean="0"/>
          </a:p>
          <a:p>
            <a:pPr lvl="1"/>
            <a:r>
              <a:rPr lang="zh-CN" altLang="zh-CN" dirty="0"/>
              <a:t>用例图中是普通用户角色的继承。提供科技文献。拥有自己的门户网站</a:t>
            </a:r>
            <a:endParaRPr lang="en-US" altLang="zh-CN" dirty="0" smtClean="0"/>
          </a:p>
          <a:p>
            <a:r>
              <a:rPr lang="zh-CN" altLang="zh-CN" dirty="0"/>
              <a:t>平台</a:t>
            </a:r>
            <a:r>
              <a:rPr lang="zh-CN" altLang="zh-CN" dirty="0" smtClean="0"/>
              <a:t>管理员</a:t>
            </a:r>
            <a:endParaRPr lang="en-US" altLang="zh-CN" dirty="0" smtClean="0"/>
          </a:p>
          <a:p>
            <a:pPr lvl="1"/>
            <a:r>
              <a:rPr lang="zh-CN" altLang="zh-CN" dirty="0"/>
              <a:t>用例图中继承未登录用户角色。审核用户和资源的合法性，维持平台正常秩序，接收用户反馈，维护网站数据库，保证网站正常运行等。</a:t>
            </a:r>
            <a:endParaRPr lang="en-US" altLang="zh-CN" dirty="0" smtClean="0"/>
          </a:p>
          <a:p>
            <a:r>
              <a:rPr lang="zh-CN" altLang="zh-CN" dirty="0" smtClean="0"/>
              <a:t>时间</a:t>
            </a:r>
            <a:endParaRPr lang="en-US" altLang="zh-CN" dirty="0" smtClean="0"/>
          </a:p>
          <a:p>
            <a:pPr lvl="1"/>
            <a:r>
              <a:rPr lang="zh-CN" altLang="zh-CN" dirty="0"/>
              <a:t>定时执行指定操作，例如：爬取资源数据，更新统计数据，包括趋势走向、热点聚焦、最热资源等信息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02958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用例图设计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391961"/>
            <a:ext cx="10325497" cy="516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247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部分主要用例流程图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43754"/>
            <a:ext cx="8596668" cy="3880773"/>
          </a:xfrm>
        </p:spPr>
        <p:txBody>
          <a:bodyPr/>
          <a:lstStyle/>
          <a:p>
            <a:r>
              <a:rPr lang="en-US" altLang="zh-CN" dirty="0" smtClean="0"/>
              <a:t>A03 </a:t>
            </a:r>
            <a:r>
              <a:rPr lang="zh-CN" altLang="en-US" dirty="0" smtClean="0"/>
              <a:t>搜索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827" y="2060463"/>
            <a:ext cx="7206008" cy="4216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1568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部分主要用例流程图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24484"/>
            <a:ext cx="8596668" cy="3880773"/>
          </a:xfrm>
        </p:spPr>
        <p:txBody>
          <a:bodyPr/>
          <a:lstStyle/>
          <a:p>
            <a:r>
              <a:rPr lang="en-US" altLang="zh-CN" dirty="0" smtClean="0"/>
              <a:t>B01 </a:t>
            </a:r>
            <a:r>
              <a:rPr lang="zh-CN" altLang="en-US" dirty="0" smtClean="0"/>
              <a:t>修改个人信息</a:t>
            </a:r>
            <a:endParaRPr lang="zh-CN" altLang="en-US" dirty="0"/>
          </a:p>
        </p:txBody>
      </p:sp>
      <p:pic>
        <p:nvPicPr>
          <p:cNvPr id="2050" name="图片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650" y="1930399"/>
            <a:ext cx="7362130" cy="4389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1451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部分主要用例流程图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64241"/>
            <a:ext cx="8596668" cy="3880773"/>
          </a:xfrm>
        </p:spPr>
        <p:txBody>
          <a:bodyPr/>
          <a:lstStyle/>
          <a:p>
            <a:r>
              <a:rPr lang="en-US" altLang="zh-CN" dirty="0" smtClean="0"/>
              <a:t>B02 </a:t>
            </a:r>
            <a:r>
              <a:rPr lang="zh-CN" altLang="en-US" dirty="0" smtClean="0"/>
              <a:t>管理 收藏</a:t>
            </a:r>
            <a:endParaRPr lang="zh-CN" altLang="en-US" dirty="0"/>
          </a:p>
        </p:txBody>
      </p:sp>
      <p:pic>
        <p:nvPicPr>
          <p:cNvPr id="3074" name="图片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5" y="1930399"/>
            <a:ext cx="8597656" cy="421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8459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部分主要用例流程图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03997"/>
            <a:ext cx="8596668" cy="3880773"/>
          </a:xfrm>
        </p:spPr>
        <p:txBody>
          <a:bodyPr/>
          <a:lstStyle/>
          <a:p>
            <a:r>
              <a:rPr lang="en-US" altLang="zh-CN" dirty="0" smtClean="0"/>
              <a:t>B03 </a:t>
            </a:r>
            <a:r>
              <a:rPr lang="zh-CN" altLang="en-US" dirty="0" smtClean="0"/>
              <a:t>申请专家认证</a:t>
            </a:r>
            <a:endParaRPr lang="zh-CN" altLang="en-US" dirty="0"/>
          </a:p>
        </p:txBody>
      </p:sp>
      <p:pic>
        <p:nvPicPr>
          <p:cNvPr id="4098" name="图片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37" y="2110270"/>
            <a:ext cx="8566244" cy="3972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5859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部分主要用例流程图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03997"/>
            <a:ext cx="8596668" cy="3880773"/>
          </a:xfrm>
        </p:spPr>
        <p:txBody>
          <a:bodyPr/>
          <a:lstStyle/>
          <a:p>
            <a:r>
              <a:rPr lang="en-US" altLang="zh-CN" dirty="0" smtClean="0"/>
              <a:t>B04 </a:t>
            </a:r>
            <a:r>
              <a:rPr lang="zh-CN" altLang="en-US" dirty="0" smtClean="0"/>
              <a:t>评论</a:t>
            </a:r>
            <a:endParaRPr lang="zh-CN" altLang="en-US" dirty="0"/>
          </a:p>
        </p:txBody>
      </p:sp>
      <p:pic>
        <p:nvPicPr>
          <p:cNvPr id="5122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893" y="2128333"/>
            <a:ext cx="8572738" cy="4206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5704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部分主要用例流程图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03997"/>
            <a:ext cx="8596668" cy="3880773"/>
          </a:xfrm>
        </p:spPr>
        <p:txBody>
          <a:bodyPr/>
          <a:lstStyle/>
          <a:p>
            <a:r>
              <a:rPr lang="en-US" altLang="zh-CN" dirty="0" smtClean="0"/>
              <a:t>B06 </a:t>
            </a:r>
            <a:r>
              <a:rPr lang="zh-CN" altLang="en-US" dirty="0" smtClean="0"/>
              <a:t>管理订阅</a:t>
            </a:r>
            <a:endParaRPr lang="zh-CN" altLang="en-US" dirty="0"/>
          </a:p>
        </p:txBody>
      </p:sp>
      <p:pic>
        <p:nvPicPr>
          <p:cNvPr id="3074" name="图片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164" y="2157760"/>
            <a:ext cx="6431654" cy="414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0311988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</TotalTime>
  <Words>259</Words>
  <Application>Microsoft Office PowerPoint</Application>
  <PresentationFormat>宽屏</PresentationFormat>
  <Paragraphs>49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方正姚体</vt:lpstr>
      <vt:lpstr>华文新魏</vt:lpstr>
      <vt:lpstr>Arial</vt:lpstr>
      <vt:lpstr>Trebuchet MS</vt:lpstr>
      <vt:lpstr>Wingdings 3</vt:lpstr>
      <vt:lpstr>平面</vt:lpstr>
      <vt:lpstr>用户需求建模</vt:lpstr>
      <vt:lpstr>平台参与者说明</vt:lpstr>
      <vt:lpstr>用例图设计</vt:lpstr>
      <vt:lpstr>部分主要用例流程图</vt:lpstr>
      <vt:lpstr>部分主要用例流程图</vt:lpstr>
      <vt:lpstr>部分主要用例流程图</vt:lpstr>
      <vt:lpstr>部分主要用例流程图</vt:lpstr>
      <vt:lpstr>部分主要用例流程图</vt:lpstr>
      <vt:lpstr>部分主要用例流程图</vt:lpstr>
      <vt:lpstr>部分主要用例流程图</vt:lpstr>
      <vt:lpstr>部分主要用例流程图</vt:lpstr>
      <vt:lpstr>部分主要用例流程图</vt:lpstr>
      <vt:lpstr>部分主要用例流程图</vt:lpstr>
      <vt:lpstr>部分主要用例流程图</vt:lpstr>
      <vt:lpstr>非功能性需求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用户需求</dc:title>
  <dc:creator>闫 坤</dc:creator>
  <cp:lastModifiedBy>闫 坤</cp:lastModifiedBy>
  <cp:revision>8</cp:revision>
  <dcterms:created xsi:type="dcterms:W3CDTF">2019-03-17T12:15:20Z</dcterms:created>
  <dcterms:modified xsi:type="dcterms:W3CDTF">2019-03-17T14:10:35Z</dcterms:modified>
</cp:coreProperties>
</file>