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4"/>
  </p:notesMasterIdLst>
  <p:handoutMasterIdLst>
    <p:handoutMasterId r:id="rId45"/>
  </p:handoutMasterIdLst>
  <p:sldIdLst>
    <p:sldId id="871" r:id="rId2"/>
    <p:sldId id="1002" r:id="rId3"/>
    <p:sldId id="1009" r:id="rId4"/>
    <p:sldId id="971" r:id="rId5"/>
    <p:sldId id="985" r:id="rId6"/>
    <p:sldId id="972" r:id="rId7"/>
    <p:sldId id="973" r:id="rId8"/>
    <p:sldId id="974" r:id="rId9"/>
    <p:sldId id="1016" r:id="rId10"/>
    <p:sldId id="1017" r:id="rId11"/>
    <p:sldId id="1018" r:id="rId12"/>
    <p:sldId id="1013" r:id="rId13"/>
    <p:sldId id="1014" r:id="rId14"/>
    <p:sldId id="1015" r:id="rId15"/>
    <p:sldId id="975" r:id="rId16"/>
    <p:sldId id="976" r:id="rId17"/>
    <p:sldId id="977" r:id="rId18"/>
    <p:sldId id="978" r:id="rId19"/>
    <p:sldId id="1010" r:id="rId20"/>
    <p:sldId id="1008" r:id="rId21"/>
    <p:sldId id="986" r:id="rId22"/>
    <p:sldId id="1006" r:id="rId23"/>
    <p:sldId id="1004" r:id="rId24"/>
    <p:sldId id="1005" r:id="rId25"/>
    <p:sldId id="987" r:id="rId26"/>
    <p:sldId id="988" r:id="rId27"/>
    <p:sldId id="1007" r:id="rId28"/>
    <p:sldId id="997" r:id="rId29"/>
    <p:sldId id="998" r:id="rId30"/>
    <p:sldId id="999" r:id="rId31"/>
    <p:sldId id="1000" r:id="rId32"/>
    <p:sldId id="1011" r:id="rId33"/>
    <p:sldId id="989" r:id="rId34"/>
    <p:sldId id="990" r:id="rId35"/>
    <p:sldId id="991" r:id="rId36"/>
    <p:sldId id="992" r:id="rId37"/>
    <p:sldId id="993" r:id="rId38"/>
    <p:sldId id="994" r:id="rId39"/>
    <p:sldId id="995" r:id="rId40"/>
    <p:sldId id="1012" r:id="rId41"/>
    <p:sldId id="1003" r:id="rId42"/>
    <p:sldId id="815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CC00"/>
    <a:srgbClr val="CCFFCC"/>
    <a:srgbClr val="CC0099"/>
    <a:srgbClr val="2DE3B8"/>
    <a:srgbClr val="56E8C5"/>
    <a:srgbClr val="3BE5BD"/>
    <a:srgbClr val="35E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9" autoAdjust="0"/>
    <p:restoredTop sz="94322" autoAdjust="0"/>
  </p:normalViewPr>
  <p:slideViewPr>
    <p:cSldViewPr>
      <p:cViewPr varScale="1">
        <p:scale>
          <a:sx n="94" d="100"/>
          <a:sy n="94" d="100"/>
        </p:scale>
        <p:origin x="10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5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6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7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99D79-75DE-49ED-8806-60820F95F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D3B4BA-DCD8-4F6D-A0E0-FDE7D729B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88314F-8330-4E4D-8D15-53C958A252E6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4483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从小到大输出二维数组中前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69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字符串排序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4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结构体排序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37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变形的排列组合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86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73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#include &lt;bits/</a:t>
            </a:r>
            <a:r>
              <a:rPr kumimoji="1" lang="en-US" altLang="zh-CN" sz="1200" b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stdc</a:t>
            </a:r>
            <a:r>
              <a:rPr kumimoji="1" lang="en-US" altLang="zh-CN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++.h&gt;</a:t>
            </a:r>
            <a:r>
              <a:rPr lang="en-US" altLang="zh-CN" dirty="0" smtClean="0"/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using</a:t>
            </a:r>
            <a:r>
              <a:rPr lang="en-US" altLang="zh-CN" dirty="0" smtClean="0"/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namespace</a:t>
            </a:r>
            <a:r>
              <a:rPr lang="en-US" altLang="zh-CN" dirty="0" smtClean="0"/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std</a:t>
            </a:r>
            <a:r>
              <a:rPr lang="en-US" altLang="zh-CN" dirty="0" smtClean="0"/>
              <a:t>;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n,m,p</a:t>
            </a:r>
            <a:r>
              <a:rPr lang="en-US" altLang="zh-CN" dirty="0" smtClean="0"/>
              <a:t>[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110</a:t>
            </a:r>
            <a:r>
              <a:rPr lang="en-US" altLang="zh-CN" dirty="0" smtClean="0"/>
              <a:t>];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void</a:t>
            </a:r>
            <a:r>
              <a:rPr lang="en-US" altLang="zh-CN" dirty="0" smtClean="0"/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dfs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x)</a:t>
            </a:r>
            <a:r>
              <a:rPr lang="en-US" altLang="zh-CN" dirty="0" smtClean="0"/>
              <a:t>{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if</a:t>
            </a:r>
            <a:r>
              <a:rPr lang="en-US" altLang="zh-CN" dirty="0" smtClean="0"/>
              <a:t> (p[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en-US" altLang="zh-CN" dirty="0" smtClean="0"/>
              <a:t>] == m){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for</a:t>
            </a:r>
            <a:r>
              <a:rPr lang="en-US" altLang="zh-CN" dirty="0" smtClean="0"/>
              <a:t> 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lang="en-US" altLang="zh-CN" dirty="0" smtClean="0"/>
              <a:t> j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en-US" altLang="zh-CN" dirty="0" smtClean="0"/>
              <a:t>;j &lt;= p[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en-US" altLang="zh-CN" dirty="0" smtClean="0"/>
              <a:t>];</a:t>
            </a:r>
            <a:r>
              <a:rPr lang="en-US" altLang="zh-CN" dirty="0" err="1" smtClean="0"/>
              <a:t>j++</a:t>
            </a:r>
            <a:r>
              <a:rPr lang="en-US" altLang="zh-CN" dirty="0" smtClean="0"/>
              <a:t>){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cout</a:t>
            </a:r>
            <a:r>
              <a:rPr lang="en-US" altLang="zh-CN" dirty="0" smtClean="0"/>
              <a:t> &lt;&lt; p[j] &lt;&lt;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" "</a:t>
            </a:r>
            <a:r>
              <a:rPr lang="en-US" altLang="zh-CN" dirty="0" smtClean="0"/>
              <a:t>; }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return</a:t>
            </a:r>
            <a:r>
              <a:rPr lang="en-US" altLang="zh-CN" dirty="0" smtClean="0"/>
              <a:t> ; }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for</a:t>
            </a:r>
            <a:r>
              <a:rPr lang="en-US" altLang="zh-CN" dirty="0" smtClean="0"/>
              <a:t> 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x;i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++){ p[++p[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en-US" altLang="zh-CN" dirty="0" smtClean="0"/>
              <a:t>]]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(i+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en-US" altLang="zh-CN" dirty="0" smtClean="0"/>
              <a:t>); p[p[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en-US" altLang="zh-CN" dirty="0" smtClean="0"/>
              <a:t>]--]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en-US" altLang="zh-CN" dirty="0" smtClean="0"/>
              <a:t>; } }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lang="en-US" altLang="zh-CN" dirty="0" smtClean="0"/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main()</a:t>
            </a:r>
            <a:r>
              <a:rPr lang="en-US" altLang="zh-CN" dirty="0" smtClean="0"/>
              <a:t>{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cin</a:t>
            </a:r>
            <a:r>
              <a:rPr lang="en-US" altLang="zh-CN" dirty="0" smtClean="0"/>
              <a:t> &gt;&gt; n &gt;&gt; m;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(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en-US" altLang="zh-CN" dirty="0" smtClean="0"/>
              <a:t>);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return</a:t>
            </a:r>
            <a:r>
              <a:rPr lang="en-US" altLang="zh-CN" dirty="0" smtClean="0"/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en-US" altLang="zh-CN" dirty="0" smtClean="0"/>
              <a:t>;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27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整个分书的过程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20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3B4BA-DCD8-4F6D-A0E0-FDE7D729BE4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75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u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46" y="1085555"/>
            <a:ext cx="8627897" cy="540321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443"/>
            <a:ext cx="9144000" cy="9361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59721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u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77443"/>
            <a:ext cx="9144000" cy="93610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911087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u_全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7" name="矩形 14"/>
          <p:cNvSpPr txBox="1">
            <a:spLocks noChangeArrowheads="1"/>
          </p:cNvSpPr>
          <p:nvPr userDrawn="1"/>
        </p:nvSpPr>
        <p:spPr bwMode="auto">
          <a:xfrm>
            <a:off x="7010400" y="6434062"/>
            <a:ext cx="2133600" cy="406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C3A4C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AA8CF565-2697-4D8A-9440-517CC2056E4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4900786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yu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95325" y="1196752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89061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矩形 6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1" name="矩形 7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2" name="矩形 8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3" name="矩形 9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endParaRPr lang="zh-CN" altLang="en-US" smtClean="0"/>
          </a:p>
        </p:txBody>
      </p:sp>
      <p:sp>
        <p:nvSpPr>
          <p:cNvPr id="1034" name="矩形 10"/>
          <p:cNvSpPr>
            <a:spLocks noChangeArrowheads="1"/>
          </p:cNvSpPr>
          <p:nvPr/>
        </p:nvSpPr>
        <p:spPr bwMode="gray">
          <a:xfrm>
            <a:off x="304800" y="980728"/>
            <a:ext cx="8410575" cy="46037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pic>
        <p:nvPicPr>
          <p:cNvPr id="1035" name="图片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414713"/>
            <a:ext cx="381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 txBox="1">
            <a:spLocks noChangeArrowheads="1"/>
          </p:cNvSpPr>
          <p:nvPr userDrawn="1"/>
        </p:nvSpPr>
        <p:spPr bwMode="auto">
          <a:xfrm>
            <a:off x="7010400" y="6434062"/>
            <a:ext cx="2133600" cy="406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C3A4C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AA8CF565-2697-4D8A-9440-517CC2056E4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66" r:id="rId2"/>
    <p:sldLayoutId id="2147484567" r:id="rId3"/>
    <p:sldLayoutId id="2147484565" r:id="rId4"/>
  </p:sldLayoutIdLst>
  <p:transition spd="slow">
    <p:circl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FF0000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D7693"/>
        </a:buClr>
        <a:buSzPct val="70000"/>
        <a:buFont typeface="Wingdings" panose="05000000000000000000" pitchFamily="2" charset="2"/>
        <a:buChar char="n"/>
        <a:defRPr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FC3A4C"/>
        </a:buClr>
        <a:buSzPct val="70000"/>
        <a:buFont typeface="Wingdings" panose="05000000000000000000" pitchFamily="2" charset="2"/>
        <a:buChar char="Ø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0000FF"/>
        </a:buClr>
        <a:buSzPct val="70000"/>
        <a:buFont typeface="Wingdings" panose="05000000000000000000" pitchFamily="2" charset="2"/>
        <a:buChar char="l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p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1115616" y="1988840"/>
            <a:ext cx="6929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None/>
            </a:pPr>
            <a:r>
              <a:rPr lang="zh-CN" altLang="en-US" sz="5400" dirty="0">
                <a:solidFill>
                  <a:srgbClr val="FF0000"/>
                </a:solidFill>
                <a:latin typeface="华文中宋" panose="02010600040101010101" pitchFamily="2" charset="-122"/>
              </a:rPr>
              <a:t>期末</a:t>
            </a:r>
            <a:r>
              <a:rPr lang="zh-CN" altLang="en-US" sz="5400" dirty="0" smtClean="0">
                <a:solidFill>
                  <a:srgbClr val="FF0000"/>
                </a:solidFill>
                <a:latin typeface="华文中宋" panose="02010600040101010101" pitchFamily="2" charset="-122"/>
              </a:rPr>
              <a:t>复习（二）</a:t>
            </a:r>
            <a:endParaRPr lang="zh-CN" altLang="en-US" sz="5400" dirty="0">
              <a:solidFill>
                <a:srgbClr val="FF0000"/>
              </a:solidFill>
              <a:latin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30" y="303541"/>
            <a:ext cx="1397847" cy="924669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115616" y="3645024"/>
            <a:ext cx="692943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zh-CN" altLang="en-US" sz="5400" dirty="0" smtClean="0">
                <a:latin typeface="华文中宋" panose="02010600040101010101" pitchFamily="2" charset="-122"/>
              </a:rPr>
              <a:t>余力</a:t>
            </a:r>
            <a:endParaRPr lang="en-US" altLang="zh-CN" sz="5400" dirty="0" smtClean="0">
              <a:latin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en-US" altLang="zh-CN" sz="4000" b="0" dirty="0" smtClean="0">
                <a:latin typeface="+mn-lt"/>
              </a:rPr>
              <a:t>buaayuli@ruc.edu.cn</a:t>
            </a:r>
            <a:endParaRPr lang="zh-CN" altLang="en-US" sz="4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25714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标注 5"/>
          <p:cNvSpPr/>
          <p:nvPr/>
        </p:nvSpPr>
        <p:spPr bwMode="auto">
          <a:xfrm>
            <a:off x="5220072" y="201209"/>
            <a:ext cx="2568030" cy="504056"/>
          </a:xfrm>
          <a:prstGeom prst="wedgeRoundRectCallout">
            <a:avLst>
              <a:gd name="adj1" fmla="val -31743"/>
              <a:gd name="adj2" fmla="val 510109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不合格的条件</a:t>
            </a:r>
            <a:endParaRPr kumimoji="0" lang="zh-CN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4624"/>
            <a:ext cx="892899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int main() {</a:t>
            </a:r>
          </a:p>
          <a:p>
            <a:r>
              <a:rPr lang="zh-CN" altLang="en-US" b="0" dirty="0" smtClean="0"/>
              <a:t>    int </a:t>
            </a:r>
            <a:r>
              <a:rPr lang="zh-CN" altLang="en-US" b="0" dirty="0"/>
              <a:t>n, i, j</a:t>
            </a:r>
            <a:r>
              <a:rPr lang="zh-CN" altLang="en-US" b="0" dirty="0" smtClean="0"/>
              <a:t>;     char 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;</a:t>
            </a:r>
            <a:endParaRPr lang="zh-CN" altLang="en-US" b="0" dirty="0"/>
          </a:p>
          <a:p>
            <a:r>
              <a:rPr lang="zh-CN" altLang="en-US" b="0" dirty="0" smtClean="0"/>
              <a:t>    scanf("%d", </a:t>
            </a:r>
            <a:r>
              <a:rPr lang="zh-CN" altLang="en-US" b="0" dirty="0"/>
              <a:t>&amp;n)</a:t>
            </a:r>
            <a:r>
              <a:rPr lang="zh-CN" altLang="en-US" b="0" dirty="0" smtClean="0"/>
              <a:t>;     getchar</a:t>
            </a:r>
            <a:r>
              <a:rPr lang="zh-CN" altLang="en-US" b="0" dirty="0"/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for </a:t>
            </a:r>
            <a:r>
              <a:rPr lang="zh-CN" altLang="en-US" dirty="0"/>
              <a:t>(i = 1; i &lt;= n; i++) {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       int </a:t>
            </a:r>
            <a:r>
              <a:rPr lang="zh-CN" altLang="en-US" b="0" dirty="0"/>
              <a:t>xiaozuo = 0, xiaoyou = 0, dazuo = 0, dayou = 0, </a:t>
            </a:r>
            <a:r>
              <a:rPr lang="en-US" altLang="zh-CN" b="0" dirty="0" smtClean="0"/>
              <a:t>flag</a:t>
            </a:r>
            <a:r>
              <a:rPr lang="zh-CN" altLang="en-US" b="0" dirty="0" smtClean="0"/>
              <a:t> </a:t>
            </a:r>
            <a:r>
              <a:rPr lang="zh-CN" altLang="en-US" b="0" dirty="0"/>
              <a:t>= 0;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      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 ( 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 </a:t>
            </a:r>
            <a:r>
              <a:rPr lang="zh-CN" altLang="en-US" b="0" dirty="0"/>
              <a:t>= getchar</a:t>
            </a:r>
            <a:r>
              <a:rPr lang="zh-CN" altLang="en-US" b="0" dirty="0" smtClean="0"/>
              <a:t>() </a:t>
            </a:r>
            <a:r>
              <a:rPr lang="zh-CN" altLang="en-US" dirty="0" smtClean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          </a:t>
            </a:r>
            <a:r>
              <a:rPr lang="zh-CN" altLang="en-US" dirty="0" smtClean="0"/>
              <a:t>{</a:t>
            </a:r>
            <a:endParaRPr lang="zh-CN" altLang="en-US" b="0" dirty="0"/>
          </a:p>
          <a:p>
            <a:r>
              <a:rPr lang="zh-CN" altLang="en-US" b="0" dirty="0"/>
              <a:t>		</a:t>
            </a:r>
            <a:r>
              <a:rPr lang="zh-CN" altLang="en-US" dirty="0">
                <a:solidFill>
                  <a:srgbClr val="FF0000"/>
                </a:solidFill>
              </a:rPr>
              <a:t>if </a:t>
            </a:r>
            <a:r>
              <a:rPr lang="zh-CN" altLang="en-US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== '\n')</a:t>
            </a:r>
            <a:r>
              <a:rPr lang="zh-CN" altLang="en-US" b="0" dirty="0"/>
              <a:t> {</a:t>
            </a:r>
          </a:p>
          <a:p>
            <a:r>
              <a:rPr lang="zh-CN" altLang="en-US" b="0" dirty="0"/>
              <a:t>		</a:t>
            </a:r>
            <a:r>
              <a:rPr lang="zh-CN" altLang="en-US" b="0" dirty="0" smtClean="0"/>
              <a:t>    if </a:t>
            </a:r>
            <a:r>
              <a:rPr lang="zh-CN" altLang="en-US" b="0" dirty="0"/>
              <a:t>(xiaozuo != xiaoyou || dazuo != dayou || </a:t>
            </a:r>
            <a:r>
              <a:rPr lang="en-US" altLang="zh-CN" b="0" dirty="0"/>
              <a:t>flag</a:t>
            </a:r>
            <a:r>
              <a:rPr lang="zh-CN" altLang="en-US" b="0" dirty="0" smtClean="0"/>
              <a:t> </a:t>
            </a:r>
            <a:r>
              <a:rPr lang="zh-CN" altLang="en-US" b="0" dirty="0"/>
              <a:t>== 1)</a:t>
            </a:r>
          </a:p>
          <a:p>
            <a:r>
              <a:rPr lang="zh-CN" altLang="en-US" b="0" dirty="0"/>
              <a:t>			printf("false\n");</a:t>
            </a:r>
          </a:p>
          <a:p>
            <a:r>
              <a:rPr lang="zh-CN" altLang="en-US" b="0" dirty="0"/>
              <a:t>		</a:t>
            </a:r>
            <a:r>
              <a:rPr lang="zh-CN" altLang="en-US" b="0" dirty="0" smtClean="0"/>
              <a:t>   else </a:t>
            </a:r>
            <a:r>
              <a:rPr lang="zh-CN" altLang="en-US" b="0" dirty="0"/>
              <a:t>	printf("true\n");</a:t>
            </a:r>
          </a:p>
          <a:p>
            <a:r>
              <a:rPr lang="zh-CN" altLang="en-US" b="0" dirty="0"/>
              <a:t>		</a:t>
            </a:r>
            <a:r>
              <a:rPr lang="zh-CN" altLang="en-US" b="0" dirty="0" smtClean="0"/>
              <a:t>   break;  }</a:t>
            </a:r>
            <a:endParaRPr lang="zh-CN" altLang="en-US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            if (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 </a:t>
            </a:r>
            <a:r>
              <a:rPr lang="zh-CN" altLang="en-US" b="0" dirty="0"/>
              <a:t>== </a:t>
            </a:r>
            <a:r>
              <a:rPr lang="zh-CN" altLang="en-US" b="0" dirty="0" smtClean="0"/>
              <a:t>'(') xiaozuo</a:t>
            </a:r>
            <a:r>
              <a:rPr lang="zh-CN" altLang="en-US" b="0" dirty="0"/>
              <a:t>++</a:t>
            </a:r>
            <a:r>
              <a:rPr lang="zh-CN" altLang="en-US" b="0" dirty="0" smtClean="0"/>
              <a:t>; </a:t>
            </a:r>
            <a:r>
              <a:rPr lang="zh-CN" altLang="en-US" b="0" dirty="0"/>
              <a:t>	</a:t>
            </a:r>
            <a:r>
              <a:rPr lang="zh-CN" altLang="en-US" b="0" dirty="0" smtClean="0"/>
              <a:t>            if (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 </a:t>
            </a:r>
            <a:r>
              <a:rPr lang="zh-CN" altLang="en-US" b="0" dirty="0"/>
              <a:t>== </a:t>
            </a:r>
            <a:r>
              <a:rPr lang="zh-CN" altLang="en-US" b="0" dirty="0" smtClean="0"/>
              <a:t>')') xiaoyou</a:t>
            </a:r>
            <a:r>
              <a:rPr lang="zh-CN" altLang="en-US" b="0" dirty="0"/>
              <a:t>++;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            if (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 </a:t>
            </a:r>
            <a:r>
              <a:rPr lang="zh-CN" altLang="en-US" b="0" dirty="0"/>
              <a:t>== </a:t>
            </a:r>
            <a:r>
              <a:rPr lang="zh-CN" altLang="en-US" b="0" dirty="0" smtClean="0"/>
              <a:t>'{') dazuo</a:t>
            </a:r>
            <a:r>
              <a:rPr lang="zh-CN" altLang="en-US" b="0" dirty="0"/>
              <a:t>++</a:t>
            </a:r>
            <a:r>
              <a:rPr lang="zh-CN" altLang="en-US" b="0" dirty="0" smtClean="0"/>
              <a:t>;</a:t>
            </a:r>
            <a:r>
              <a:rPr lang="zh-CN" altLang="en-US" b="0" dirty="0"/>
              <a:t>	</a:t>
            </a:r>
            <a:r>
              <a:rPr lang="zh-CN" altLang="en-US" b="0" dirty="0" smtClean="0"/>
              <a:t>            if (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 </a:t>
            </a:r>
            <a:r>
              <a:rPr lang="zh-CN" altLang="en-US" b="0" dirty="0"/>
              <a:t>== </a:t>
            </a:r>
            <a:r>
              <a:rPr lang="zh-CN" altLang="en-US" b="0" dirty="0" smtClean="0"/>
              <a:t>'}') dayou</a:t>
            </a:r>
            <a:r>
              <a:rPr lang="zh-CN" altLang="en-US" b="0" dirty="0"/>
              <a:t>++;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rgbClr val="0000FF"/>
                </a:solidFill>
              </a:rPr>
              <a:t>	</a:t>
            </a:r>
            <a:r>
              <a:rPr lang="zh-CN" altLang="en-US" b="0" dirty="0" smtClean="0">
                <a:solidFill>
                  <a:srgbClr val="0000FF"/>
                </a:solidFill>
              </a:rPr>
              <a:t>            if </a:t>
            </a:r>
            <a:r>
              <a:rPr lang="zh-CN" altLang="en-US" b="0" dirty="0">
                <a:solidFill>
                  <a:srgbClr val="0000FF"/>
                </a:solidFill>
              </a:rPr>
              <a:t>( xiaozuo &lt; xiaoyou || dazuo &lt; dayou </a:t>
            </a:r>
            <a:r>
              <a:rPr lang="zh-CN" altLang="en-US" b="0" dirty="0" smtClean="0">
                <a:solidFill>
                  <a:srgbClr val="0000FF"/>
                </a:solidFill>
              </a:rPr>
              <a:t>) </a:t>
            </a:r>
            <a:r>
              <a:rPr lang="en-US" altLang="zh-CN" b="0" dirty="0">
                <a:solidFill>
                  <a:srgbClr val="0000FF"/>
                </a:solidFill>
              </a:rPr>
              <a:t>flag</a:t>
            </a:r>
            <a:r>
              <a:rPr lang="zh-CN" altLang="en-US" b="0" dirty="0" smtClean="0">
                <a:solidFill>
                  <a:srgbClr val="0000FF"/>
                </a:solidFill>
              </a:rPr>
              <a:t> </a:t>
            </a:r>
            <a:r>
              <a:rPr lang="zh-CN" altLang="en-US" b="0" dirty="0">
                <a:solidFill>
                  <a:srgbClr val="0000FF"/>
                </a:solidFill>
              </a:rPr>
              <a:t>= 1</a:t>
            </a:r>
            <a:r>
              <a:rPr lang="zh-CN" altLang="en-US" b="0" dirty="0" smtClean="0">
                <a:solidFill>
                  <a:srgbClr val="0000FF"/>
                </a:solidFill>
              </a:rPr>
              <a:t>;</a:t>
            </a:r>
            <a:r>
              <a:rPr lang="zh-CN" altLang="en-US" b="0" dirty="0">
                <a:solidFill>
                  <a:srgbClr val="0000FF"/>
                </a:solidFill>
              </a:rPr>
              <a:t>	</a:t>
            </a:r>
            <a:r>
              <a:rPr lang="zh-CN" altLang="en-US" dirty="0" smtClean="0"/>
              <a:t>}</a:t>
            </a:r>
          </a:p>
          <a:p>
            <a:r>
              <a:rPr lang="zh-CN" altLang="en-US" b="0" dirty="0"/>
              <a:t> </a:t>
            </a:r>
            <a:r>
              <a:rPr lang="zh-CN" altLang="en-US" b="0" dirty="0" smtClean="0"/>
              <a:t>   </a:t>
            </a:r>
            <a:r>
              <a:rPr lang="zh-CN" altLang="en-US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 return </a:t>
            </a:r>
            <a:r>
              <a:rPr lang="zh-CN" altLang="en-US" b="0" dirty="0"/>
              <a:t>0;</a:t>
            </a:r>
          </a:p>
          <a:p>
            <a:r>
              <a:rPr lang="zh-CN" altLang="en-US" b="0" dirty="0"/>
              <a:t>}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637848" y="1484783"/>
            <a:ext cx="8064896" cy="4621297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619672" y="2433673"/>
            <a:ext cx="6912767" cy="3384376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2843808" y="6208125"/>
            <a:ext cx="5110259" cy="504056"/>
          </a:xfrm>
          <a:prstGeom prst="wedgeRoundRectCallout">
            <a:avLst>
              <a:gd name="adj1" fmla="val -15639"/>
              <a:gd name="adj2" fmla="val -1585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确保任何时候不能违反，每次都要检查</a:t>
            </a:r>
            <a:endParaRPr kumimoji="0" lang="zh-CN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946882"/>
      </p:ext>
    </p:extLst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15811"/>
            <a:ext cx="8856984" cy="686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dirty="0"/>
              <a:t>int main() {</a:t>
            </a:r>
          </a:p>
          <a:p>
            <a:r>
              <a:rPr lang="zh-CN" altLang="en-US" b="0" dirty="0" smtClean="0"/>
              <a:t>    int </a:t>
            </a:r>
            <a:r>
              <a:rPr lang="zh-CN" altLang="en-US" b="0" dirty="0"/>
              <a:t>n, count, flag, b[1000]</a:t>
            </a:r>
            <a:r>
              <a:rPr lang="zh-CN" altLang="en-US" b="0" dirty="0" smtClean="0"/>
              <a:t>;   char </a:t>
            </a:r>
            <a:r>
              <a:rPr lang="zh-CN" altLang="en-US" b="0" dirty="0"/>
              <a:t>a[10000];</a:t>
            </a:r>
          </a:p>
          <a:p>
            <a:r>
              <a:rPr lang="zh-CN" altLang="en-US" b="0" dirty="0" smtClean="0"/>
              <a:t>    scanf</a:t>
            </a:r>
            <a:r>
              <a:rPr lang="zh-CN" altLang="en-US" b="0" dirty="0"/>
              <a:t>("%d\n", &amp;n);</a:t>
            </a:r>
          </a:p>
          <a:p>
            <a:pPr>
              <a:lnSpc>
                <a:spcPct val="135000"/>
              </a:lnSpc>
            </a:pPr>
            <a:r>
              <a:rPr lang="zh-CN" altLang="en-US" b="0" dirty="0" smtClean="0"/>
              <a:t>    </a:t>
            </a:r>
            <a:r>
              <a:rPr lang="zh-CN" altLang="en-US" dirty="0" smtClean="0"/>
              <a:t>for </a:t>
            </a:r>
            <a:r>
              <a:rPr lang="zh-CN" altLang="en-US" dirty="0"/>
              <a:t>(int i = 1; i &lt;= n; i++) {</a:t>
            </a:r>
          </a:p>
          <a:p>
            <a:pPr>
              <a:lnSpc>
                <a:spcPct val="135000"/>
              </a:lnSpc>
            </a:pPr>
            <a:r>
              <a:rPr lang="zh-CN" altLang="en-US" b="0" dirty="0" smtClean="0"/>
              <a:t>        gets</a:t>
            </a:r>
            <a:r>
              <a:rPr lang="zh-CN" altLang="en-US" b="0" dirty="0"/>
              <a:t>(a);</a:t>
            </a:r>
          </a:p>
          <a:p>
            <a:pPr>
              <a:lnSpc>
                <a:spcPct val="135000"/>
              </a:lnSpc>
            </a:pPr>
            <a:r>
              <a:rPr lang="zh-CN" altLang="en-US" b="0" dirty="0" smtClean="0"/>
              <a:t>        count </a:t>
            </a:r>
            <a:r>
              <a:rPr lang="zh-CN" altLang="en-US" b="0" dirty="0"/>
              <a:t>= 0</a:t>
            </a:r>
            <a:r>
              <a:rPr lang="zh-CN" altLang="en-US" b="0" dirty="0" smtClean="0"/>
              <a:t>;    flag </a:t>
            </a:r>
            <a:r>
              <a:rPr lang="zh-CN" altLang="en-US" b="0" dirty="0"/>
              <a:t>= 1;</a:t>
            </a:r>
          </a:p>
          <a:p>
            <a:pPr>
              <a:lnSpc>
                <a:spcPct val="135000"/>
              </a:lnSpc>
            </a:pPr>
            <a:r>
              <a:rPr lang="zh-CN" altLang="en-US" b="0" dirty="0" smtClean="0"/>
              <a:t>        for </a:t>
            </a:r>
            <a:r>
              <a:rPr lang="zh-CN" altLang="en-US" b="0" dirty="0"/>
              <a:t>(int j = 0; j &lt; strlen(a); j++)</a:t>
            </a:r>
          </a:p>
          <a:p>
            <a:pPr>
              <a:lnSpc>
                <a:spcPct val="135000"/>
              </a:lnSpc>
            </a:pPr>
            <a:r>
              <a:rPr lang="zh-CN" altLang="en-US" b="0" dirty="0" smtClean="0"/>
              <a:t>             if </a:t>
            </a:r>
            <a:r>
              <a:rPr lang="zh-CN" altLang="en-US" b="0" dirty="0"/>
              <a:t>(  </a:t>
            </a:r>
            <a:r>
              <a:rPr lang="zh-CN" altLang="en-US" b="0" dirty="0">
                <a:solidFill>
                  <a:srgbClr val="FF0000"/>
                </a:solidFill>
              </a:rPr>
              <a:t>a[j] == </a:t>
            </a:r>
            <a:r>
              <a:rPr lang="zh-CN" altLang="en-US" b="0" dirty="0" smtClean="0">
                <a:solidFill>
                  <a:srgbClr val="FF0000"/>
                </a:solidFill>
              </a:rPr>
              <a:t>'(' </a:t>
            </a:r>
            <a:r>
              <a:rPr lang="zh-CN" altLang="en-US" b="0" dirty="0"/>
              <a:t>) </a:t>
            </a:r>
            <a:r>
              <a:rPr lang="zh-CN" altLang="en-US" b="0" dirty="0" smtClean="0"/>
              <a:t>  { count</a:t>
            </a:r>
            <a:r>
              <a:rPr lang="zh-CN" altLang="en-US" b="0" dirty="0"/>
              <a:t>++</a:t>
            </a:r>
            <a:r>
              <a:rPr lang="zh-CN" altLang="en-US" b="0" dirty="0" smtClean="0"/>
              <a:t>;</a:t>
            </a:r>
            <a:r>
              <a:rPr lang="zh-CN" altLang="en-US" dirty="0">
                <a:solidFill>
                  <a:srgbClr val="00B050"/>
                </a:solidFill>
              </a:rPr>
              <a:t>b[count] = 1</a:t>
            </a:r>
            <a:r>
              <a:rPr lang="zh-CN" altLang="en-US" b="0" dirty="0" smtClean="0"/>
              <a:t>;</a:t>
            </a:r>
            <a:r>
              <a:rPr lang="zh-CN" altLang="en-US" b="0" dirty="0"/>
              <a:t>	} </a:t>
            </a:r>
            <a:endParaRPr lang="en-US" altLang="zh-CN" b="0" dirty="0" smtClean="0"/>
          </a:p>
          <a:p>
            <a:pPr>
              <a:lnSpc>
                <a:spcPct val="135000"/>
              </a:lnSpc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</a:t>
            </a:r>
            <a:r>
              <a:rPr lang="zh-CN" altLang="en-US" b="0" dirty="0" smtClean="0"/>
              <a:t>else </a:t>
            </a:r>
            <a:r>
              <a:rPr lang="zh-CN" altLang="en-US" b="0" dirty="0"/>
              <a:t>if (</a:t>
            </a:r>
            <a:r>
              <a:rPr lang="zh-CN" altLang="en-US" b="0" dirty="0">
                <a:solidFill>
                  <a:srgbClr val="FF0000"/>
                </a:solidFill>
              </a:rPr>
              <a:t>a[j] == </a:t>
            </a:r>
            <a:r>
              <a:rPr lang="zh-CN" altLang="en-US" b="0" dirty="0" smtClean="0">
                <a:solidFill>
                  <a:srgbClr val="FF0000"/>
                </a:solidFill>
              </a:rPr>
              <a:t>'{'</a:t>
            </a:r>
            <a:r>
              <a:rPr lang="zh-CN" altLang="en-US" b="0" dirty="0" smtClean="0"/>
              <a:t>) { count</a:t>
            </a:r>
            <a:r>
              <a:rPr lang="zh-CN" altLang="en-US" b="0" dirty="0"/>
              <a:t>++</a:t>
            </a:r>
            <a:r>
              <a:rPr lang="zh-CN" altLang="en-US" b="0" dirty="0" smtClean="0"/>
              <a:t>; </a:t>
            </a:r>
            <a:r>
              <a:rPr lang="zh-CN" altLang="en-US" dirty="0">
                <a:solidFill>
                  <a:srgbClr val="00B050"/>
                </a:solidFill>
              </a:rPr>
              <a:t>b[count] = 2</a:t>
            </a:r>
            <a:r>
              <a:rPr lang="zh-CN" altLang="en-US" b="0" dirty="0" smtClean="0"/>
              <a:t>; } </a:t>
            </a:r>
            <a:endParaRPr lang="en-US" altLang="zh-CN" b="0" dirty="0" smtClean="0"/>
          </a:p>
          <a:p>
            <a:pPr>
              <a:lnSpc>
                <a:spcPct val="135000"/>
              </a:lnSpc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</a:t>
            </a:r>
            <a:r>
              <a:rPr lang="zh-CN" altLang="en-US" b="0" dirty="0" smtClean="0"/>
              <a:t>else </a:t>
            </a:r>
            <a:r>
              <a:rPr lang="zh-CN" altLang="en-US" b="0" dirty="0"/>
              <a:t>if (</a:t>
            </a:r>
            <a:r>
              <a:rPr lang="zh-CN" altLang="en-US" b="0" dirty="0">
                <a:solidFill>
                  <a:srgbClr val="FF0000"/>
                </a:solidFill>
              </a:rPr>
              <a:t>a[j] == '</a:t>
            </a:r>
            <a:r>
              <a:rPr lang="zh-CN" altLang="en-US" b="0" dirty="0" smtClean="0">
                <a:solidFill>
                  <a:srgbClr val="FF0000"/>
                </a:solidFill>
              </a:rPr>
              <a:t>)'</a:t>
            </a:r>
            <a:r>
              <a:rPr lang="zh-CN" altLang="en-US" b="0" dirty="0" smtClean="0"/>
              <a:t>) { if </a:t>
            </a:r>
            <a:r>
              <a:rPr lang="zh-CN" altLang="en-US" b="0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b[count] == 1</a:t>
            </a:r>
            <a:r>
              <a:rPr lang="zh-CN" altLang="en-US" b="0" dirty="0" smtClean="0"/>
              <a:t>) count</a:t>
            </a:r>
            <a:r>
              <a:rPr lang="zh-CN" altLang="en-US" b="0" dirty="0"/>
              <a:t>--;</a:t>
            </a:r>
          </a:p>
          <a:p>
            <a:pPr>
              <a:lnSpc>
                <a:spcPct val="135000"/>
              </a:lnSpc>
            </a:pPr>
            <a:r>
              <a:rPr lang="zh-CN" altLang="en-US" b="0" dirty="0"/>
              <a:t>			</a:t>
            </a:r>
            <a:r>
              <a:rPr lang="zh-CN" altLang="en-US" b="0" dirty="0" smtClean="0"/>
              <a:t>       else {</a:t>
            </a:r>
            <a:r>
              <a:rPr lang="zh-CN" altLang="en-US" dirty="0" smtClean="0">
                <a:solidFill>
                  <a:srgbClr val="FF0000"/>
                </a:solidFill>
              </a:rPr>
              <a:t>flag </a:t>
            </a:r>
            <a:r>
              <a:rPr lang="zh-CN" altLang="en-US" dirty="0">
                <a:solidFill>
                  <a:srgbClr val="FF0000"/>
                </a:solidFill>
              </a:rPr>
              <a:t>= 0</a:t>
            </a:r>
            <a:r>
              <a:rPr lang="zh-CN" altLang="en-US" b="0" dirty="0" smtClean="0"/>
              <a:t>;break;</a:t>
            </a:r>
            <a:r>
              <a:rPr lang="zh-CN" altLang="en-US" b="0" dirty="0"/>
              <a:t>	</a:t>
            </a:r>
            <a:r>
              <a:rPr lang="zh-CN" altLang="en-US" b="0" dirty="0" smtClean="0"/>
              <a:t>} } </a:t>
            </a:r>
            <a:endParaRPr lang="en-US" altLang="zh-CN" b="0" dirty="0" smtClean="0"/>
          </a:p>
          <a:p>
            <a:pPr>
              <a:lnSpc>
                <a:spcPct val="135000"/>
              </a:lnSpc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</a:t>
            </a:r>
            <a:r>
              <a:rPr lang="zh-CN" altLang="en-US" b="0" dirty="0" smtClean="0"/>
              <a:t>else </a:t>
            </a:r>
            <a:r>
              <a:rPr lang="zh-CN" altLang="en-US" b="0" dirty="0"/>
              <a:t>if (</a:t>
            </a:r>
            <a:r>
              <a:rPr lang="zh-CN" altLang="en-US" b="0" dirty="0">
                <a:solidFill>
                  <a:srgbClr val="FF0000"/>
                </a:solidFill>
              </a:rPr>
              <a:t>a[j] == '}'</a:t>
            </a:r>
            <a:r>
              <a:rPr lang="zh-CN" altLang="en-US" b="0" dirty="0" smtClean="0"/>
              <a:t>) { if </a:t>
            </a:r>
            <a:r>
              <a:rPr lang="zh-CN" altLang="en-US" b="0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b[count] == 2</a:t>
            </a:r>
            <a:r>
              <a:rPr lang="zh-CN" altLang="en-US" b="0" dirty="0" smtClean="0"/>
              <a:t>) count</a:t>
            </a:r>
            <a:r>
              <a:rPr lang="zh-CN" altLang="en-US" b="0" dirty="0"/>
              <a:t>--;</a:t>
            </a:r>
          </a:p>
          <a:p>
            <a:pPr>
              <a:lnSpc>
                <a:spcPct val="135000"/>
              </a:lnSpc>
            </a:pPr>
            <a:r>
              <a:rPr lang="zh-CN" altLang="en-US" b="0" dirty="0"/>
              <a:t>			</a:t>
            </a:r>
            <a:r>
              <a:rPr lang="zh-CN" altLang="en-US" b="0" dirty="0" smtClean="0"/>
              <a:t>       else {</a:t>
            </a:r>
            <a:r>
              <a:rPr lang="zh-CN" altLang="en-US" dirty="0">
                <a:solidFill>
                  <a:srgbClr val="FF0000"/>
                </a:solidFill>
              </a:rPr>
              <a:t>flag = 0</a:t>
            </a:r>
            <a:r>
              <a:rPr lang="zh-CN" altLang="en-US" b="0" dirty="0" smtClean="0"/>
              <a:t>; break;} }</a:t>
            </a:r>
            <a:endParaRPr lang="zh-CN" altLang="en-US" b="0" dirty="0"/>
          </a:p>
          <a:p>
            <a:pPr>
              <a:lnSpc>
                <a:spcPct val="135000"/>
              </a:lnSpc>
            </a:pPr>
            <a:r>
              <a:rPr lang="zh-CN" altLang="en-US" b="0" dirty="0" smtClean="0"/>
              <a:t>         if </a:t>
            </a:r>
            <a:r>
              <a:rPr lang="zh-CN" altLang="en-US" b="0" dirty="0"/>
              <a:t>(flag == 1 &amp;&amp; count == 0</a:t>
            </a:r>
            <a:r>
              <a:rPr lang="zh-CN" altLang="en-US" b="0" dirty="0" smtClean="0"/>
              <a:t>)  printf</a:t>
            </a:r>
            <a:r>
              <a:rPr lang="zh-CN" altLang="en-US" b="0" dirty="0"/>
              <a:t>("true\n");</a:t>
            </a:r>
          </a:p>
          <a:p>
            <a:pPr>
              <a:lnSpc>
                <a:spcPct val="135000"/>
              </a:lnSpc>
            </a:pPr>
            <a:r>
              <a:rPr lang="zh-CN" altLang="en-US" b="0" dirty="0" smtClean="0"/>
              <a:t>         else</a:t>
            </a:r>
            <a:r>
              <a:rPr lang="zh-CN" altLang="en-US" b="0" dirty="0"/>
              <a:t>	printf("false\n");</a:t>
            </a:r>
          </a:p>
          <a:p>
            <a:r>
              <a:rPr lang="zh-CN" altLang="en-US" b="0" dirty="0" smtClean="0"/>
              <a:t>    </a:t>
            </a:r>
            <a:r>
              <a:rPr lang="zh-CN" altLang="en-US" dirty="0" smtClean="0"/>
              <a:t>}</a:t>
            </a:r>
            <a:endParaRPr lang="zh-CN" altLang="en-US" dirty="0"/>
          </a:p>
          <a:p>
            <a:r>
              <a:rPr lang="zh-CN" altLang="en-US" sz="2400" dirty="0"/>
              <a:t>}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971600" y="2838649"/>
            <a:ext cx="6120680" cy="2448272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81291" y="127219"/>
            <a:ext cx="3672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</a:rPr>
              <a:t>扫描到</a:t>
            </a:r>
            <a:r>
              <a:rPr lang="en-US" altLang="zh-CN" b="0" dirty="0" smtClean="0">
                <a:solidFill>
                  <a:srgbClr val="FF0000"/>
                </a:solidFill>
              </a:rPr>
              <a:t>’)’</a:t>
            </a:r>
            <a:r>
              <a:rPr lang="zh-CN" altLang="en-US" b="0" dirty="0" smtClean="0">
                <a:solidFill>
                  <a:srgbClr val="FF0000"/>
                </a:solidFill>
              </a:rPr>
              <a:t>时，</a:t>
            </a:r>
            <a:r>
              <a:rPr lang="zh-CN" altLang="en-US" b="0" dirty="0">
                <a:solidFill>
                  <a:srgbClr val="FF0000"/>
                </a:solidFill>
              </a:rPr>
              <a:t> </a:t>
            </a:r>
            <a:r>
              <a:rPr lang="zh-CN" altLang="en-US" b="0" dirty="0" smtClean="0">
                <a:solidFill>
                  <a:srgbClr val="FF0000"/>
                </a:solidFill>
              </a:rPr>
              <a:t>需要b</a:t>
            </a:r>
            <a:r>
              <a:rPr lang="zh-CN" altLang="en-US" b="0" dirty="0">
                <a:solidFill>
                  <a:srgbClr val="FF0000"/>
                </a:solidFill>
              </a:rPr>
              <a:t>[count] </a:t>
            </a:r>
            <a:r>
              <a:rPr lang="en-US" altLang="zh-CN" b="0" dirty="0" smtClean="0">
                <a:solidFill>
                  <a:srgbClr val="FF0000"/>
                </a:solidFill>
              </a:rPr>
              <a:t>==1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86240" y="557187"/>
            <a:ext cx="3757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</a:rPr>
              <a:t>扫描到</a:t>
            </a:r>
            <a:r>
              <a:rPr lang="en-US" altLang="zh-CN" b="0" dirty="0" smtClean="0">
                <a:solidFill>
                  <a:srgbClr val="FF0000"/>
                </a:solidFill>
              </a:rPr>
              <a:t>’}’</a:t>
            </a:r>
            <a:r>
              <a:rPr lang="zh-CN" altLang="en-US" b="0" dirty="0" smtClean="0">
                <a:solidFill>
                  <a:srgbClr val="FF0000"/>
                </a:solidFill>
              </a:rPr>
              <a:t>时，</a:t>
            </a:r>
            <a:r>
              <a:rPr lang="zh-CN" altLang="en-US" b="0" dirty="0">
                <a:solidFill>
                  <a:srgbClr val="FF0000"/>
                </a:solidFill>
              </a:rPr>
              <a:t> </a:t>
            </a:r>
            <a:r>
              <a:rPr lang="zh-CN" altLang="en-US" b="0" dirty="0" smtClean="0">
                <a:solidFill>
                  <a:srgbClr val="FF0000"/>
                </a:solidFill>
              </a:rPr>
              <a:t>需要b</a:t>
            </a:r>
            <a:r>
              <a:rPr lang="zh-CN" altLang="en-US" b="0" dirty="0">
                <a:solidFill>
                  <a:srgbClr val="FF0000"/>
                </a:solidFill>
              </a:rPr>
              <a:t>[count] </a:t>
            </a:r>
            <a:r>
              <a:rPr lang="en-US" altLang="zh-CN" b="0" dirty="0" smtClean="0">
                <a:solidFill>
                  <a:srgbClr val="FF0000"/>
                </a:solidFill>
              </a:rPr>
              <a:t>==2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8004" y="1067085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否则 就不合格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51520" y="1576983"/>
            <a:ext cx="8568952" cy="4529098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15888"/>
      </p:ext>
    </p:extLst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smtClean="0"/>
              <a:t>486 </a:t>
            </a:r>
            <a:r>
              <a:rPr lang="zh-CN" altLang="zh-CN" dirty="0"/>
              <a:t>碱基串排序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1"/>
            <a:ext cx="8496944" cy="35628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4291531"/>
            <a:ext cx="1296144" cy="25509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206" y="4617046"/>
            <a:ext cx="1290225" cy="18998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5529149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字符串排序</a:t>
            </a:r>
          </a:p>
        </p:txBody>
      </p:sp>
    </p:spTree>
    <p:extLst>
      <p:ext uri="{BB962C8B-B14F-4D97-AF65-F5344CB8AC3E}">
        <p14:creationId xmlns:p14="http://schemas.microsoft.com/office/powerpoint/2010/main" val="895590723"/>
      </p:ext>
    </p:extLst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9008" y="45410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#include &lt;stdio.h</a:t>
            </a:r>
            <a:r>
              <a:rPr lang="zh-CN" altLang="en-US" b="0" dirty="0" smtClean="0"/>
              <a:t>&gt; #</a:t>
            </a:r>
            <a:r>
              <a:rPr lang="zh-CN" altLang="en-US" b="0" dirty="0"/>
              <a:t>include &lt;string.h&gt;</a:t>
            </a:r>
          </a:p>
          <a:p>
            <a:r>
              <a:rPr lang="zh-CN" altLang="en-US" b="0" dirty="0"/>
              <a:t>struct </a:t>
            </a:r>
            <a:r>
              <a:rPr lang="zh-CN" altLang="en-US" dirty="0"/>
              <a:t>JianJi</a:t>
            </a:r>
            <a:r>
              <a:rPr lang="zh-CN" altLang="en-US" b="0" dirty="0"/>
              <a:t> </a:t>
            </a:r>
            <a:r>
              <a:rPr lang="zh-CN" altLang="en-US" b="0" dirty="0" smtClean="0"/>
              <a:t>{</a:t>
            </a:r>
            <a:r>
              <a:rPr lang="zh-CN" altLang="en-US" b="0" dirty="0"/>
              <a:t>	</a:t>
            </a:r>
            <a:r>
              <a:rPr lang="zh-CN" altLang="en-US" b="0" dirty="0">
                <a:solidFill>
                  <a:srgbClr val="FF0000"/>
                </a:solidFill>
              </a:rPr>
              <a:t>char old_str[1000]</a:t>
            </a:r>
            <a:r>
              <a:rPr lang="zh-CN" altLang="en-US" b="0" dirty="0" smtClean="0">
                <a:solidFill>
                  <a:srgbClr val="FF0000"/>
                </a:solidFill>
              </a:rPr>
              <a:t>;</a:t>
            </a:r>
            <a:r>
              <a:rPr lang="zh-CN" altLang="en-US" b="0" dirty="0">
                <a:solidFill>
                  <a:srgbClr val="FF0000"/>
                </a:solidFill>
              </a:rPr>
              <a:t>	char new_str[1000]</a:t>
            </a:r>
            <a:r>
              <a:rPr lang="zh-CN" altLang="en-US" b="0" dirty="0" smtClean="0">
                <a:solidFill>
                  <a:srgbClr val="FF0000"/>
                </a:solidFill>
              </a:rPr>
              <a:t>;</a:t>
            </a:r>
            <a:r>
              <a:rPr lang="zh-CN" altLang="en-US" b="0" dirty="0" smtClean="0"/>
              <a:t>}</a:t>
            </a:r>
            <a:r>
              <a:rPr lang="zh-CN" altLang="en-US" b="0" dirty="0"/>
              <a:t>;</a:t>
            </a:r>
          </a:p>
          <a:p>
            <a:r>
              <a:rPr lang="zh-CN" altLang="en-US" b="0" dirty="0" smtClean="0"/>
              <a:t>int </a:t>
            </a:r>
            <a:r>
              <a:rPr lang="zh-CN" altLang="en-US" b="0" dirty="0"/>
              <a:t>main() {</a:t>
            </a:r>
          </a:p>
          <a:p>
            <a:r>
              <a:rPr lang="zh-CN" altLang="en-US" b="0" dirty="0"/>
              <a:t>	int n</a:t>
            </a:r>
            <a:r>
              <a:rPr lang="zh-CN" altLang="en-US" b="0" dirty="0" smtClean="0"/>
              <a:t>;</a:t>
            </a:r>
            <a:r>
              <a:rPr lang="zh-CN" altLang="en-US" b="0" dirty="0"/>
              <a:t>	scanf</a:t>
            </a:r>
            <a:r>
              <a:rPr lang="zh-CN" altLang="en-US" b="0" dirty="0" smtClean="0"/>
              <a:t>(“%d", </a:t>
            </a:r>
            <a:r>
              <a:rPr lang="zh-CN" altLang="en-US" b="0" dirty="0"/>
              <a:t>&amp;n)</a:t>
            </a:r>
            <a:r>
              <a:rPr lang="zh-CN" altLang="en-US" b="0" dirty="0" smtClean="0"/>
              <a:t>; </a:t>
            </a:r>
            <a:r>
              <a:rPr lang="zh-CN" altLang="en-US" b="0" dirty="0"/>
              <a:t>	struct JianJi x[n];</a:t>
            </a:r>
          </a:p>
          <a:p>
            <a:r>
              <a:rPr lang="zh-CN" altLang="en-US" b="0" dirty="0"/>
              <a:t>	char s[4]</a:t>
            </a:r>
            <a:r>
              <a:rPr lang="zh-CN" altLang="en-US" b="0" dirty="0" smtClean="0"/>
              <a:t>;</a:t>
            </a:r>
            <a:r>
              <a:rPr lang="zh-CN" altLang="en-US" b="0" dirty="0"/>
              <a:t>	getchar()</a:t>
            </a:r>
            <a:r>
              <a:rPr lang="zh-CN" altLang="en-US" b="0" dirty="0" smtClean="0"/>
              <a:t>;</a:t>
            </a:r>
            <a:r>
              <a:rPr lang="zh-CN" altLang="en-US" b="0" dirty="0"/>
              <a:t>	scanf("%s", s);</a:t>
            </a:r>
          </a:p>
          <a:p>
            <a:r>
              <a:rPr lang="zh-CN" altLang="en-US" b="0" dirty="0"/>
              <a:t>	for (int i = 0; i &lt; n; i++) {</a:t>
            </a:r>
          </a:p>
          <a:p>
            <a:r>
              <a:rPr lang="zh-CN" altLang="en-US" b="0" dirty="0"/>
              <a:t>		scanf("%s", x[i].old_str);</a:t>
            </a:r>
          </a:p>
          <a:p>
            <a:r>
              <a:rPr lang="zh-CN" altLang="en-US" b="0" dirty="0"/>
              <a:t>		for (int j = 0; j &lt; strlen(x[i].old_str); j++) {</a:t>
            </a:r>
          </a:p>
          <a:p>
            <a:r>
              <a:rPr lang="zh-CN" altLang="en-US" b="0" dirty="0"/>
              <a:t>			if (x[i].old_str[j] == s[0</a:t>
            </a:r>
            <a:r>
              <a:rPr lang="zh-CN" altLang="en-US" b="0" dirty="0" smtClean="0"/>
              <a:t>]) x</a:t>
            </a:r>
            <a:r>
              <a:rPr lang="zh-CN" altLang="en-US" b="0" dirty="0"/>
              <a:t>[i].new_str[j] = '1';</a:t>
            </a:r>
          </a:p>
          <a:p>
            <a:r>
              <a:rPr lang="zh-CN" altLang="en-US" b="0" dirty="0"/>
              <a:t>			if (x[i].old_str[j] == s[1</a:t>
            </a:r>
            <a:r>
              <a:rPr lang="zh-CN" altLang="en-US" b="0" dirty="0" smtClean="0"/>
              <a:t>]) x</a:t>
            </a:r>
            <a:r>
              <a:rPr lang="zh-CN" altLang="en-US" b="0" dirty="0"/>
              <a:t>[i].new_str[j] = '2';</a:t>
            </a:r>
          </a:p>
          <a:p>
            <a:r>
              <a:rPr lang="zh-CN" altLang="en-US" b="0" dirty="0"/>
              <a:t>			if (x[i].old_str[j] == s[2</a:t>
            </a:r>
            <a:r>
              <a:rPr lang="zh-CN" altLang="en-US" b="0" dirty="0" smtClean="0"/>
              <a:t>]) x</a:t>
            </a:r>
            <a:r>
              <a:rPr lang="zh-CN" altLang="en-US" b="0" dirty="0"/>
              <a:t>[i].new_str[j] = '3';</a:t>
            </a:r>
          </a:p>
          <a:p>
            <a:r>
              <a:rPr lang="zh-CN" altLang="en-US" b="0" dirty="0"/>
              <a:t>			if (x[i].old_str[j] == s[3</a:t>
            </a:r>
            <a:r>
              <a:rPr lang="zh-CN" altLang="en-US" b="0" dirty="0" smtClean="0"/>
              <a:t>]) x</a:t>
            </a:r>
            <a:r>
              <a:rPr lang="zh-CN" altLang="en-US" b="0" dirty="0"/>
              <a:t>[i].new_str[j] = '4'</a:t>
            </a:r>
            <a:r>
              <a:rPr lang="zh-CN" altLang="en-US" b="0" dirty="0" smtClean="0"/>
              <a:t>;}</a:t>
            </a:r>
            <a:endParaRPr lang="zh-CN" altLang="en-US" b="0" dirty="0"/>
          </a:p>
          <a:p>
            <a:r>
              <a:rPr lang="zh-CN" altLang="en-US" b="0" dirty="0"/>
              <a:t>	}</a:t>
            </a:r>
          </a:p>
          <a:p>
            <a:r>
              <a:rPr lang="zh-CN" altLang="en-US" b="0" dirty="0"/>
              <a:t>	for (int i = 0; i &lt; n - 1; i++)</a:t>
            </a:r>
          </a:p>
          <a:p>
            <a:r>
              <a:rPr lang="zh-CN" altLang="en-US" b="0" dirty="0"/>
              <a:t>	</a:t>
            </a:r>
            <a:r>
              <a:rPr lang="zh-CN" altLang="en-US" b="0" dirty="0" smtClean="0"/>
              <a:t>for </a:t>
            </a:r>
            <a:r>
              <a:rPr lang="zh-CN" altLang="en-US" b="0" dirty="0"/>
              <a:t>(int j = 0; j &lt; n - 1 - i; j++)</a:t>
            </a:r>
          </a:p>
          <a:p>
            <a:r>
              <a:rPr lang="zh-CN" altLang="en-US" b="0" dirty="0"/>
              <a:t>	</a:t>
            </a:r>
            <a:r>
              <a:rPr lang="zh-CN" altLang="en-US" b="0" dirty="0" smtClean="0"/>
              <a:t>    if (</a:t>
            </a:r>
            <a:r>
              <a:rPr lang="zh-CN" altLang="en-US" b="0" dirty="0" smtClean="0">
                <a:solidFill>
                  <a:srgbClr val="FF0000"/>
                </a:solidFill>
              </a:rPr>
              <a:t> strcmp</a:t>
            </a:r>
            <a:r>
              <a:rPr lang="zh-CN" altLang="en-US" b="0" dirty="0">
                <a:solidFill>
                  <a:srgbClr val="FF0000"/>
                </a:solidFill>
              </a:rPr>
              <a:t>(x[j].new_str, x[j + 1].new_str) &gt; </a:t>
            </a:r>
            <a:r>
              <a:rPr lang="zh-CN" altLang="en-US" b="0" dirty="0" smtClean="0">
                <a:solidFill>
                  <a:srgbClr val="FF0000"/>
                </a:solidFill>
              </a:rPr>
              <a:t>0</a:t>
            </a:r>
            <a:r>
              <a:rPr lang="zh-CN" altLang="en-US" b="0" dirty="0" smtClean="0"/>
              <a:t> ) </a:t>
            </a:r>
            <a:r>
              <a:rPr lang="zh-CN" altLang="en-US" b="0" dirty="0"/>
              <a:t>{</a:t>
            </a:r>
          </a:p>
          <a:p>
            <a:r>
              <a:rPr lang="zh-CN" altLang="en-US" b="0" dirty="0"/>
              <a:t>		struct JianJi t</a:t>
            </a:r>
            <a:r>
              <a:rPr lang="zh-CN" altLang="en-US" b="0" dirty="0" smtClean="0"/>
              <a:t>;</a:t>
            </a:r>
            <a:r>
              <a:rPr lang="zh-CN" altLang="en-US" b="0" dirty="0"/>
              <a:t>	t = x[j]</a:t>
            </a:r>
            <a:r>
              <a:rPr lang="zh-CN" altLang="en-US" b="0" dirty="0" smtClean="0"/>
              <a:t>;</a:t>
            </a:r>
            <a:r>
              <a:rPr lang="zh-CN" altLang="en-US" b="0" dirty="0"/>
              <a:t>	x[j] = x[j + 1]</a:t>
            </a:r>
            <a:r>
              <a:rPr lang="zh-CN" altLang="en-US" b="0" dirty="0" smtClean="0"/>
              <a:t>;</a:t>
            </a:r>
            <a:r>
              <a:rPr lang="zh-CN" altLang="en-US" b="0" dirty="0"/>
              <a:t>	x[j + 1] = t</a:t>
            </a:r>
            <a:r>
              <a:rPr lang="zh-CN" altLang="en-US" b="0" dirty="0" smtClean="0"/>
              <a:t>;}</a:t>
            </a:r>
            <a:endParaRPr lang="zh-CN" altLang="en-US" b="0" dirty="0"/>
          </a:p>
          <a:p>
            <a:endParaRPr lang="zh-CN" altLang="en-US" b="0" dirty="0"/>
          </a:p>
          <a:p>
            <a:r>
              <a:rPr lang="zh-CN" altLang="en-US" b="0" dirty="0"/>
              <a:t>	for (int i = 0; i &lt; n; i++)</a:t>
            </a:r>
          </a:p>
          <a:p>
            <a:r>
              <a:rPr lang="zh-CN" altLang="en-US" b="0" dirty="0"/>
              <a:t>		printf("%s\n", x[i].old_str);</a:t>
            </a:r>
          </a:p>
          <a:p>
            <a:r>
              <a:rPr lang="zh-CN" altLang="en-US" b="0" dirty="0"/>
              <a:t>	return 0;</a:t>
            </a:r>
          </a:p>
          <a:p>
            <a:r>
              <a:rPr lang="zh-CN" altLang="en-US" b="0" dirty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979712" y="1916832"/>
            <a:ext cx="6192688" cy="1872208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87624" y="4077072"/>
            <a:ext cx="6984776" cy="129614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6296" y="4156735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265499" y="254146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字符串转化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52949"/>
      </p:ext>
    </p:extLst>
  </p:cSld>
  <p:clrMapOvr>
    <a:masterClrMapping/>
  </p:clrMapOvr>
  <p:transition spd="slow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16632"/>
            <a:ext cx="8964488" cy="668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0" dirty="0"/>
              <a:t>int </a:t>
            </a:r>
            <a:r>
              <a:rPr lang="en-US" altLang="zh-CN" b="0" dirty="0" smtClean="0"/>
              <a:t>order</a:t>
            </a:r>
            <a:r>
              <a:rPr lang="zh-CN" altLang="en-US" b="0" dirty="0" smtClean="0"/>
              <a:t>[</a:t>
            </a:r>
            <a:r>
              <a:rPr lang="zh-CN" altLang="en-US" b="0" dirty="0"/>
              <a:t>5], n;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char s[5], a[1001][21];</a:t>
            </a:r>
          </a:p>
          <a:p>
            <a:pPr>
              <a:lnSpc>
                <a:spcPct val="125000"/>
              </a:lnSpc>
            </a:pPr>
            <a:endParaRPr lang="zh-CN" altLang="en-US" sz="1050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int compare(const void 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x</a:t>
            </a:r>
            <a:r>
              <a:rPr lang="zh-CN" altLang="en-US" b="0" dirty="0" smtClean="0"/>
              <a:t>, </a:t>
            </a:r>
            <a:r>
              <a:rPr lang="zh-CN" altLang="en-US" b="0" dirty="0"/>
              <a:t>const void 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y</a:t>
            </a:r>
            <a:r>
              <a:rPr lang="zh-CN" altLang="en-US" b="0" dirty="0" smtClean="0"/>
              <a:t>) </a:t>
            </a:r>
            <a:r>
              <a:rPr lang="zh-CN" altLang="en-US" b="0" dirty="0"/>
              <a:t>{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	const char 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p</a:t>
            </a:r>
            <a:r>
              <a:rPr lang="zh-CN" altLang="en-US" b="0" dirty="0" smtClean="0"/>
              <a:t> </a:t>
            </a:r>
            <a:r>
              <a:rPr lang="zh-CN" altLang="en-US" b="0" dirty="0"/>
              <a:t>= (const char </a:t>
            </a:r>
            <a:r>
              <a:rPr lang="zh-CN" altLang="en-US" b="0" dirty="0" smtClean="0"/>
              <a:t>*)</a:t>
            </a:r>
            <a:r>
              <a:rPr lang="en-US" altLang="zh-CN" b="0" dirty="0" smtClean="0"/>
              <a:t>x</a:t>
            </a:r>
            <a:r>
              <a:rPr lang="zh-CN" altLang="en-US" b="0" dirty="0" smtClean="0"/>
              <a:t>;</a:t>
            </a:r>
            <a:endParaRPr lang="zh-CN" altLang="en-US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	const char 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q</a:t>
            </a:r>
            <a:r>
              <a:rPr lang="zh-CN" altLang="en-US" b="0" dirty="0" smtClean="0"/>
              <a:t> </a:t>
            </a:r>
            <a:r>
              <a:rPr lang="zh-CN" altLang="en-US" b="0" dirty="0"/>
              <a:t>= (const char </a:t>
            </a:r>
            <a:r>
              <a:rPr lang="zh-CN" altLang="en-US" b="0" dirty="0" smtClean="0"/>
              <a:t>*)</a:t>
            </a:r>
            <a:r>
              <a:rPr lang="en-US" altLang="zh-CN" b="0" dirty="0" smtClean="0"/>
              <a:t>y</a:t>
            </a:r>
            <a:r>
              <a:rPr lang="zh-CN" altLang="en-US" b="0" dirty="0" smtClean="0"/>
              <a:t>;</a:t>
            </a:r>
            <a:endParaRPr lang="zh-CN" altLang="en-US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	for (int i = 0; i &lt;= strlen</a:t>
            </a:r>
            <a:r>
              <a:rPr lang="zh-CN" altLang="en-US" b="0" dirty="0" smtClean="0"/>
              <a:t>(</a:t>
            </a:r>
            <a:r>
              <a:rPr lang="en-US" altLang="zh-CN" b="0" dirty="0" smtClean="0"/>
              <a:t>p</a:t>
            </a:r>
            <a:r>
              <a:rPr lang="zh-CN" altLang="en-US" b="0" dirty="0" smtClean="0"/>
              <a:t>)</a:t>
            </a:r>
            <a:r>
              <a:rPr lang="zh-CN" altLang="en-US" b="0" dirty="0"/>
              <a:t>; i++ )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		if </a:t>
            </a:r>
            <a:r>
              <a:rPr lang="zh-CN" altLang="en-US" b="0" dirty="0" smtClean="0"/>
              <a:t>(</a:t>
            </a:r>
            <a:r>
              <a:rPr lang="en-US" altLang="zh-CN" b="0" dirty="0" smtClean="0"/>
              <a:t>p</a:t>
            </a:r>
            <a:r>
              <a:rPr lang="zh-CN" altLang="en-US" b="0" dirty="0" smtClean="0"/>
              <a:t>[</a:t>
            </a:r>
            <a:r>
              <a:rPr lang="zh-CN" altLang="en-US" b="0" dirty="0"/>
              <a:t>i] != </a:t>
            </a:r>
            <a:r>
              <a:rPr lang="en-US" altLang="zh-CN" b="0" dirty="0" smtClean="0"/>
              <a:t>q</a:t>
            </a:r>
            <a:r>
              <a:rPr lang="zh-CN" altLang="en-US" b="0" dirty="0" smtClean="0"/>
              <a:t>[</a:t>
            </a:r>
            <a:r>
              <a:rPr lang="zh-CN" altLang="en-US" b="0" dirty="0"/>
              <a:t>i</a:t>
            </a:r>
            <a:r>
              <a:rPr lang="zh-CN" altLang="en-US" b="0" dirty="0" smtClean="0"/>
              <a:t>])</a:t>
            </a:r>
            <a:r>
              <a:rPr lang="zh-CN" altLang="en-US" b="0" dirty="0"/>
              <a:t>	return </a:t>
            </a:r>
            <a:r>
              <a:rPr lang="en-US" altLang="zh-CN" b="0" dirty="0"/>
              <a:t>order</a:t>
            </a:r>
            <a:r>
              <a:rPr lang="zh-CN" altLang="en-US" b="0" dirty="0" smtClean="0"/>
              <a:t>[</a:t>
            </a:r>
            <a:r>
              <a:rPr lang="en-US" altLang="zh-CN" b="0" dirty="0" smtClean="0">
                <a:solidFill>
                  <a:srgbClr val="FF0000"/>
                </a:solidFill>
              </a:rPr>
              <a:t>p</a:t>
            </a:r>
            <a:r>
              <a:rPr lang="zh-CN" altLang="en-US" b="0" dirty="0" smtClean="0">
                <a:solidFill>
                  <a:srgbClr val="FF0000"/>
                </a:solidFill>
              </a:rPr>
              <a:t>[</a:t>
            </a:r>
            <a:r>
              <a:rPr lang="zh-CN" altLang="en-US" b="0" dirty="0">
                <a:solidFill>
                  <a:srgbClr val="FF0000"/>
                </a:solidFill>
              </a:rPr>
              <a:t>i]</a:t>
            </a:r>
            <a:r>
              <a:rPr lang="zh-CN" altLang="en-US" b="0" dirty="0"/>
              <a:t>] - </a:t>
            </a:r>
            <a:r>
              <a:rPr lang="en-US" altLang="zh-CN" b="0" dirty="0"/>
              <a:t>order</a:t>
            </a:r>
            <a:r>
              <a:rPr lang="zh-CN" altLang="en-US" b="0" dirty="0" smtClean="0"/>
              <a:t>[</a:t>
            </a:r>
            <a:r>
              <a:rPr lang="en-US" altLang="zh-CN" b="0" dirty="0">
                <a:solidFill>
                  <a:srgbClr val="FF0000"/>
                </a:solidFill>
              </a:rPr>
              <a:t>q</a:t>
            </a:r>
            <a:r>
              <a:rPr lang="zh-CN" altLang="en-US" b="0" dirty="0">
                <a:solidFill>
                  <a:srgbClr val="FF0000"/>
                </a:solidFill>
              </a:rPr>
              <a:t>[i]</a:t>
            </a:r>
            <a:r>
              <a:rPr lang="zh-CN" altLang="en-US" b="0" dirty="0"/>
              <a:t>];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	return 0;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}</a:t>
            </a:r>
          </a:p>
          <a:p>
            <a:pPr>
              <a:lnSpc>
                <a:spcPct val="125000"/>
              </a:lnSpc>
            </a:pPr>
            <a:endParaRPr lang="zh-CN" altLang="en-US" sz="1050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int main() {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	scanf("%d", &amp;n)</a:t>
            </a:r>
            <a:r>
              <a:rPr lang="zh-CN" altLang="en-US" b="0" dirty="0" smtClean="0"/>
              <a:t>;</a:t>
            </a:r>
            <a:r>
              <a:rPr lang="zh-CN" altLang="en-US" b="0" dirty="0"/>
              <a:t>	scanf("%s", s);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	for (int i = 0; i &lt; n; i</a:t>
            </a:r>
            <a:r>
              <a:rPr lang="zh-CN" altLang="en-US" b="0" dirty="0" smtClean="0"/>
              <a:t>++)</a:t>
            </a:r>
            <a:r>
              <a:rPr lang="zh-CN" altLang="en-US" b="0" dirty="0"/>
              <a:t>	scanf("%s", a[i]);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	for (int i = 0; i &lt; 4; i</a:t>
            </a:r>
            <a:r>
              <a:rPr lang="zh-CN" altLang="en-US" b="0" dirty="0" smtClean="0"/>
              <a:t>++)</a:t>
            </a:r>
            <a:r>
              <a:rPr lang="zh-CN" altLang="en-US" b="0" dirty="0"/>
              <a:t>	</a:t>
            </a:r>
            <a:r>
              <a:rPr lang="en-US" altLang="zh-CN" b="0" dirty="0" smtClean="0"/>
              <a:t>order</a:t>
            </a:r>
            <a:r>
              <a:rPr lang="zh-CN" altLang="en-US" b="0" dirty="0" smtClean="0"/>
              <a:t>[</a:t>
            </a:r>
            <a:r>
              <a:rPr lang="zh-CN" altLang="en-US" dirty="0">
                <a:solidFill>
                  <a:srgbClr val="FF0000"/>
                </a:solidFill>
              </a:rPr>
              <a:t>s[i]</a:t>
            </a:r>
            <a:r>
              <a:rPr lang="zh-CN" altLang="en-US" b="0" dirty="0"/>
              <a:t>] = </a:t>
            </a:r>
            <a:r>
              <a:rPr lang="zh-CN" altLang="en-US" dirty="0">
                <a:solidFill>
                  <a:srgbClr val="FF0000"/>
                </a:solidFill>
              </a:rPr>
              <a:t>i</a:t>
            </a:r>
            <a:r>
              <a:rPr lang="zh-CN" altLang="en-US" b="0" dirty="0"/>
              <a:t>;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	qsort(a, n, sizeof(a[0]), compare);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	for (int i = 0; i &lt; n; i</a:t>
            </a:r>
            <a:r>
              <a:rPr lang="zh-CN" altLang="en-US" b="0" dirty="0" smtClean="0"/>
              <a:t>++)</a:t>
            </a:r>
            <a:r>
              <a:rPr lang="zh-CN" altLang="en-US" b="0" dirty="0"/>
              <a:t>	printf("%s\n", a[i]);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115616" y="2275697"/>
            <a:ext cx="6048672" cy="764119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33089"/>
      </p:ext>
    </p:extLst>
  </p:cSld>
  <p:clrMapOvr>
    <a:masterClrMapping/>
  </p:clrMapOvr>
  <p:transition spd="slow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smtClean="0"/>
              <a:t>232 </a:t>
            </a:r>
            <a:r>
              <a:rPr lang="zh-CN" altLang="zh-CN" dirty="0"/>
              <a:t>排列问题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2"/>
            <a:ext cx="8645233" cy="48965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80112" y="5876391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变形的排列组合</a:t>
            </a:r>
          </a:p>
        </p:txBody>
      </p:sp>
    </p:spTree>
    <p:extLst>
      <p:ext uri="{BB962C8B-B14F-4D97-AF65-F5344CB8AC3E}">
        <p14:creationId xmlns:p14="http://schemas.microsoft.com/office/powerpoint/2010/main" val="449840780"/>
      </p:ext>
    </p:extLst>
  </p:cSld>
  <p:clrMapOvr>
    <a:masterClrMapping/>
  </p:clrMapOvr>
  <p:transition spd="slow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16632"/>
            <a:ext cx="8856984" cy="656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#include &lt;stdio.h</a:t>
            </a:r>
            <a:r>
              <a:rPr lang="zh-CN" altLang="en-US" b="0" dirty="0" smtClean="0"/>
              <a:t>&gt;    #</a:t>
            </a:r>
            <a:r>
              <a:rPr lang="zh-CN" altLang="en-US" b="0" dirty="0"/>
              <a:t>include &lt;string.h&gt;</a:t>
            </a:r>
          </a:p>
          <a:p>
            <a:r>
              <a:rPr lang="zh-CN" altLang="en-US" b="0" dirty="0" smtClean="0"/>
              <a:t>int </a:t>
            </a:r>
            <a:r>
              <a:rPr lang="zh-CN" altLang="en-US" b="0" dirty="0"/>
              <a:t>UseableNum[100], Permu[1000], n, count = 0;</a:t>
            </a:r>
          </a:p>
          <a:p>
            <a:r>
              <a:rPr lang="zh-CN" altLang="en-US" b="0" dirty="0"/>
              <a:t>char str[1000];</a:t>
            </a:r>
          </a:p>
          <a:p>
            <a:endParaRPr lang="zh-CN" altLang="en-US" sz="1000" b="0" dirty="0"/>
          </a:p>
          <a:p>
            <a:r>
              <a:rPr lang="zh-CN" altLang="en-US" dirty="0"/>
              <a:t>void Try(int k) {</a:t>
            </a:r>
          </a:p>
          <a:p>
            <a:r>
              <a:rPr lang="zh-CN" altLang="en-US" b="0" dirty="0" smtClean="0"/>
              <a:t>    if </a:t>
            </a:r>
            <a:r>
              <a:rPr lang="zh-CN" altLang="en-US" b="0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k == n + 1</a:t>
            </a:r>
            <a:r>
              <a:rPr lang="zh-CN" altLang="en-US" b="0" dirty="0"/>
              <a:t>) {</a:t>
            </a:r>
          </a:p>
          <a:p>
            <a:r>
              <a:rPr lang="zh-CN" altLang="en-US" b="0" dirty="0" smtClean="0"/>
              <a:t>         count</a:t>
            </a:r>
            <a:r>
              <a:rPr lang="zh-CN" altLang="en-US" b="0" dirty="0"/>
              <a:t>++;</a:t>
            </a:r>
          </a:p>
          <a:p>
            <a:r>
              <a:rPr lang="zh-CN" altLang="en-US" b="0" dirty="0" smtClean="0"/>
              <a:t>         for </a:t>
            </a:r>
            <a:r>
              <a:rPr lang="zh-CN" altLang="en-US" b="0" dirty="0"/>
              <a:t>(int i = 1; i &lt;= n; ++i</a:t>
            </a:r>
            <a:r>
              <a:rPr lang="zh-CN" altLang="en-US" b="0" dirty="0" smtClean="0"/>
              <a:t>)    printf</a:t>
            </a:r>
            <a:r>
              <a:rPr lang="zh-CN" altLang="en-US" b="0" dirty="0"/>
              <a:t>("%c", Permu[i] + 96);</a:t>
            </a:r>
          </a:p>
          <a:p>
            <a:r>
              <a:rPr lang="zh-CN" altLang="en-US" b="0" dirty="0" smtClean="0"/>
              <a:t>         printf("\n"); return;</a:t>
            </a:r>
            <a:r>
              <a:rPr lang="zh-CN" altLang="en-US" b="0" dirty="0"/>
              <a:t>	}</a:t>
            </a:r>
          </a:p>
          <a:p>
            <a:r>
              <a:rPr lang="zh-CN" altLang="en-US" b="0" dirty="0" smtClean="0"/>
              <a:t>    for </a:t>
            </a:r>
            <a:r>
              <a:rPr lang="zh-CN" altLang="en-US" b="0" dirty="0"/>
              <a:t>(int i = 1; i &lt;= 26; ++i)</a:t>
            </a:r>
          </a:p>
          <a:p>
            <a:r>
              <a:rPr lang="zh-CN" altLang="en-US" b="0" dirty="0" smtClean="0"/>
              <a:t>          if </a:t>
            </a:r>
            <a:r>
              <a:rPr lang="zh-CN" altLang="en-US" b="0" dirty="0"/>
              <a:t>(</a:t>
            </a:r>
            <a:r>
              <a:rPr lang="zh-CN" altLang="en-US" dirty="0"/>
              <a:t>UseableNum[i] &gt; 0</a:t>
            </a:r>
            <a:r>
              <a:rPr lang="zh-CN" altLang="en-US" b="0" dirty="0"/>
              <a:t>) {</a:t>
            </a:r>
          </a:p>
          <a:p>
            <a:r>
              <a:rPr lang="zh-CN" altLang="en-US" b="0" dirty="0"/>
              <a:t>	</a:t>
            </a:r>
            <a:r>
              <a:rPr lang="zh-CN" altLang="en-US" b="0" dirty="0" smtClean="0"/>
              <a:t>   </a:t>
            </a:r>
            <a:r>
              <a:rPr lang="zh-CN" altLang="en-US" b="0" dirty="0" smtClean="0">
                <a:solidFill>
                  <a:srgbClr val="00CC00"/>
                </a:solidFill>
              </a:rPr>
              <a:t>Permu</a:t>
            </a:r>
            <a:r>
              <a:rPr lang="zh-CN" altLang="en-US" b="0" dirty="0">
                <a:solidFill>
                  <a:srgbClr val="00CC00"/>
                </a:solidFill>
              </a:rPr>
              <a:t>[k] = i</a:t>
            </a:r>
            <a:r>
              <a:rPr lang="zh-CN" altLang="en-US" b="0" dirty="0" smtClean="0">
                <a:solidFill>
                  <a:srgbClr val="00CC00"/>
                </a:solidFill>
              </a:rPr>
              <a:t>;</a:t>
            </a:r>
            <a:r>
              <a:rPr lang="zh-CN" altLang="en-US" b="0" dirty="0" smtClean="0"/>
              <a:t> </a:t>
            </a:r>
            <a:r>
              <a:rPr lang="zh-CN" altLang="en-US" b="0" dirty="0"/>
              <a:t>	</a:t>
            </a:r>
            <a:r>
              <a:rPr lang="zh-CN" altLang="en-US" b="0" dirty="0">
                <a:solidFill>
                  <a:srgbClr val="0000FF"/>
                </a:solidFill>
              </a:rPr>
              <a:t>UseableNum[i]--;</a:t>
            </a:r>
          </a:p>
          <a:p>
            <a:r>
              <a:rPr lang="zh-CN" altLang="en-US" b="0" dirty="0"/>
              <a:t>	</a:t>
            </a:r>
            <a:r>
              <a:rPr lang="zh-CN" altLang="en-US" b="0" dirty="0" smtClean="0"/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(k + 1)</a:t>
            </a:r>
            <a:r>
              <a:rPr lang="zh-CN" altLang="en-US" dirty="0" smtClean="0">
                <a:solidFill>
                  <a:srgbClr val="FF0000"/>
                </a:solidFill>
              </a:rPr>
              <a:t>; </a:t>
            </a:r>
            <a:r>
              <a:rPr lang="zh-CN" altLang="en-US" b="0" dirty="0"/>
              <a:t>	</a:t>
            </a:r>
            <a:r>
              <a:rPr lang="zh-CN" altLang="en-US" b="0" dirty="0">
                <a:solidFill>
                  <a:srgbClr val="0000FF"/>
                </a:solidFill>
              </a:rPr>
              <a:t>UseableNum[i]++</a:t>
            </a:r>
            <a:r>
              <a:rPr lang="zh-CN" altLang="en-US" b="0" dirty="0" smtClean="0">
                <a:solidFill>
                  <a:srgbClr val="0000FF"/>
                </a:solidFill>
              </a:rPr>
              <a:t>;  </a:t>
            </a:r>
            <a:r>
              <a:rPr lang="zh-CN" altLang="en-US" b="0" dirty="0" smtClean="0"/>
              <a:t>}</a:t>
            </a:r>
            <a:endParaRPr lang="zh-CN" altLang="en-US" b="0" dirty="0"/>
          </a:p>
          <a:p>
            <a:r>
              <a:rPr lang="zh-CN" altLang="en-US" dirty="0"/>
              <a:t>}</a:t>
            </a:r>
          </a:p>
          <a:p>
            <a:endParaRPr lang="zh-CN" altLang="en-US" sz="1050" b="0" dirty="0"/>
          </a:p>
          <a:p>
            <a:r>
              <a:rPr lang="zh-CN" altLang="en-US" dirty="0"/>
              <a:t>int main() {</a:t>
            </a:r>
          </a:p>
          <a:p>
            <a:r>
              <a:rPr lang="zh-CN" altLang="en-US" b="0" dirty="0" smtClean="0"/>
              <a:t>    scanf("%d", </a:t>
            </a:r>
            <a:r>
              <a:rPr lang="zh-CN" altLang="en-US" b="0" dirty="0"/>
              <a:t>&amp;n)</a:t>
            </a:r>
            <a:r>
              <a:rPr lang="zh-CN" altLang="en-US" b="0" dirty="0" smtClean="0"/>
              <a:t>; </a:t>
            </a:r>
            <a:r>
              <a:rPr lang="zh-CN" altLang="en-US" b="0" dirty="0"/>
              <a:t>	scanf("%s", &amp;str);</a:t>
            </a:r>
          </a:p>
          <a:p>
            <a:r>
              <a:rPr lang="zh-CN" altLang="en-US" b="0" dirty="0" smtClean="0"/>
              <a:t>    for </a:t>
            </a:r>
            <a:r>
              <a:rPr lang="zh-CN" altLang="en-US" b="0" dirty="0"/>
              <a:t>(int i = 0; i &lt; n; ++i)</a:t>
            </a:r>
          </a:p>
          <a:p>
            <a:r>
              <a:rPr lang="zh-CN" altLang="en-US" b="0" dirty="0" smtClean="0"/>
              <a:t> </a:t>
            </a:r>
            <a:r>
              <a:rPr lang="zh-CN" altLang="en-US" b="0" dirty="0"/>
              <a:t>	</a:t>
            </a:r>
            <a:r>
              <a:rPr lang="zh-CN" altLang="en-US" b="0" dirty="0">
                <a:solidFill>
                  <a:srgbClr val="0000FF"/>
                </a:solidFill>
              </a:rPr>
              <a:t>UseableNum[str[i] - 96]++;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    Try</a:t>
            </a:r>
            <a:r>
              <a:rPr lang="zh-CN" altLang="en-US" dirty="0">
                <a:solidFill>
                  <a:srgbClr val="FF0000"/>
                </a:solidFill>
              </a:rPr>
              <a:t>(1);</a:t>
            </a:r>
          </a:p>
          <a:p>
            <a:r>
              <a:rPr lang="zh-CN" altLang="en-US" b="0" dirty="0" smtClean="0"/>
              <a:t>    printf</a:t>
            </a:r>
            <a:r>
              <a:rPr lang="zh-CN" altLang="en-US" b="0" dirty="0"/>
              <a:t>("%d", count);</a:t>
            </a:r>
          </a:p>
          <a:p>
            <a:r>
              <a:rPr lang="zh-CN" altLang="en-US" b="0" dirty="0" smtClean="0"/>
              <a:t>    return </a:t>
            </a:r>
            <a:r>
              <a:rPr lang="zh-CN" altLang="en-US" b="0" dirty="0"/>
              <a:t>0</a:t>
            </a:r>
            <a:r>
              <a:rPr lang="zh-CN" altLang="en-US" b="0" dirty="0" smtClean="0"/>
              <a:t>; }</a:t>
            </a:r>
            <a:endParaRPr lang="zh-CN" altLang="en-US" b="0" dirty="0"/>
          </a:p>
        </p:txBody>
      </p:sp>
      <p:sp>
        <p:nvSpPr>
          <p:cNvPr id="4" name="矩形 3"/>
          <p:cNvSpPr/>
          <p:nvPr/>
        </p:nvSpPr>
        <p:spPr bwMode="auto">
          <a:xfrm>
            <a:off x="513103" y="2787299"/>
            <a:ext cx="6363152" cy="1217766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13102" y="1569855"/>
            <a:ext cx="6363153" cy="1152128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84132" y="5052365"/>
            <a:ext cx="4032448" cy="621946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5364089" y="6021288"/>
            <a:ext cx="2808311" cy="504056"/>
          </a:xfrm>
          <a:prstGeom prst="wedgeRoundRectCallout">
            <a:avLst>
              <a:gd name="adj1" fmla="val -76946"/>
              <a:gd name="adj2" fmla="val -15000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字符串中的字符统计</a:t>
            </a:r>
          </a:p>
        </p:txBody>
      </p:sp>
      <p:sp>
        <p:nvSpPr>
          <p:cNvPr id="12" name="矩形 11"/>
          <p:cNvSpPr/>
          <p:nvPr/>
        </p:nvSpPr>
        <p:spPr>
          <a:xfrm>
            <a:off x="4002710" y="166011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到站输出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2777" y="286582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没到站继续探索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46123" y="3430445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种选择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6660232" y="4569689"/>
            <a:ext cx="2160240" cy="877159"/>
          </a:xfrm>
          <a:prstGeom prst="wedgeRoundRectCallout">
            <a:avLst>
              <a:gd name="adj1" fmla="val 1443"/>
              <a:gd name="adj2" fmla="val 4954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如何保证</a:t>
            </a:r>
            <a:endParaRPr kumimoji="0" lang="en-US" altLang="zh-CN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从小到大输出？</a:t>
            </a:r>
          </a:p>
        </p:txBody>
      </p:sp>
      <p:sp>
        <p:nvSpPr>
          <p:cNvPr id="16" name="矩形 15"/>
          <p:cNvSpPr/>
          <p:nvPr/>
        </p:nvSpPr>
        <p:spPr>
          <a:xfrm>
            <a:off x="7334250" y="2947652"/>
            <a:ext cx="1244251" cy="101566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理论上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每次探索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26</a:t>
            </a:r>
            <a:r>
              <a:rPr lang="zh-CN" altLang="en-US" dirty="0" smtClean="0">
                <a:solidFill>
                  <a:srgbClr val="FF0000"/>
                </a:solidFill>
              </a:rPr>
              <a:t>个方向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886310"/>
      </p:ext>
    </p:extLst>
  </p:cSld>
  <p:clrMapOvr>
    <a:masterClrMapping/>
  </p:clrMapOvr>
  <p:transition spd="slow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0648"/>
            <a:ext cx="8280920" cy="627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dirty="0"/>
              <a:t>void Try(int k) {</a:t>
            </a:r>
          </a:p>
          <a:p>
            <a:pPr>
              <a:lnSpc>
                <a:spcPct val="135000"/>
              </a:lnSpc>
            </a:pPr>
            <a:r>
              <a:rPr lang="zh-CN" altLang="en-US" b="0" dirty="0" smtClean="0"/>
              <a:t>    int </a:t>
            </a:r>
            <a:r>
              <a:rPr lang="zh-CN" altLang="en-US" b="0" dirty="0"/>
              <a:t>same[510] = {0} ;</a:t>
            </a:r>
          </a:p>
          <a:p>
            <a:pPr>
              <a:lnSpc>
                <a:spcPct val="135000"/>
              </a:lnSpc>
            </a:pPr>
            <a:r>
              <a:rPr lang="zh-CN" altLang="en-US" dirty="0" smtClean="0"/>
              <a:t>    </a:t>
            </a:r>
            <a:r>
              <a:rPr lang="zh-CN" altLang="en-US" b="0" dirty="0" smtClean="0">
                <a:solidFill>
                  <a:srgbClr val="FF0000"/>
                </a:solidFill>
              </a:rPr>
              <a:t>for </a:t>
            </a:r>
            <a:r>
              <a:rPr lang="zh-CN" altLang="en-US" b="0" dirty="0">
                <a:solidFill>
                  <a:srgbClr val="FF0000"/>
                </a:solidFill>
              </a:rPr>
              <a:t>(int i = 0; i &lt; n; i</a:t>
            </a:r>
            <a:r>
              <a:rPr lang="zh-CN" altLang="en-US" b="0" dirty="0" smtClean="0">
                <a:solidFill>
                  <a:srgbClr val="FF0000"/>
                </a:solidFill>
              </a:rPr>
              <a:t>++)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</a:t>
            </a:r>
            <a:r>
              <a:rPr lang="zh-CN" altLang="en-US" b="0" dirty="0" smtClean="0"/>
              <a:t>if </a:t>
            </a:r>
            <a:r>
              <a:rPr lang="zh-CN" altLang="en-US" b="0" dirty="0"/>
              <a:t>( </a:t>
            </a:r>
            <a:r>
              <a:rPr lang="zh-CN" altLang="en-US" dirty="0">
                <a:solidFill>
                  <a:srgbClr val="FFC000"/>
                </a:solidFill>
              </a:rPr>
              <a:t>used[i] == 0 &amp;&amp; same[i] == 0 </a:t>
            </a:r>
            <a:r>
              <a:rPr lang="zh-CN" altLang="en-US" b="0" dirty="0"/>
              <a:t>) {</a:t>
            </a:r>
          </a:p>
          <a:p>
            <a:pPr>
              <a:lnSpc>
                <a:spcPct val="135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>
                <a:solidFill>
                  <a:srgbClr val="00B050"/>
                </a:solidFill>
              </a:rPr>
              <a:t>used</a:t>
            </a:r>
            <a:r>
              <a:rPr lang="zh-CN" altLang="en-US" b="0" dirty="0">
                <a:solidFill>
                  <a:srgbClr val="00B050"/>
                </a:solidFill>
              </a:rPr>
              <a:t>[i] = 1;</a:t>
            </a:r>
          </a:p>
          <a:p>
            <a:pPr>
              <a:lnSpc>
                <a:spcPct val="135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>
                <a:solidFill>
                  <a:srgbClr val="00B050"/>
                </a:solidFill>
              </a:rPr>
              <a:t>Permu</a:t>
            </a:r>
            <a:r>
              <a:rPr lang="zh-CN" altLang="en-US" b="0" dirty="0">
                <a:solidFill>
                  <a:srgbClr val="00B050"/>
                </a:solidFill>
              </a:rPr>
              <a:t>[k] = a[i];</a:t>
            </a:r>
          </a:p>
          <a:p>
            <a:pPr>
              <a:lnSpc>
                <a:spcPct val="135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for </a:t>
            </a:r>
            <a:r>
              <a:rPr lang="zh-CN" altLang="en-US" b="0" dirty="0"/>
              <a:t>(int j = 0; j &lt; n; j++)</a:t>
            </a:r>
          </a:p>
          <a:p>
            <a:pPr>
              <a:lnSpc>
                <a:spcPct val="135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    if </a:t>
            </a:r>
            <a:r>
              <a:rPr lang="zh-CN" altLang="en-US" b="0" dirty="0"/>
              <a:t>(a[j] == a[i</a:t>
            </a:r>
            <a:r>
              <a:rPr lang="zh-CN" altLang="en-US" b="0" dirty="0" smtClean="0"/>
              <a:t>])  same</a:t>
            </a:r>
            <a:r>
              <a:rPr lang="zh-CN" altLang="en-US" b="0" dirty="0"/>
              <a:t>[j] = 1; </a:t>
            </a:r>
            <a:endParaRPr lang="en-US" altLang="zh-CN" b="0" dirty="0" smtClean="0"/>
          </a:p>
          <a:p>
            <a:pPr>
              <a:lnSpc>
                <a:spcPct val="135000"/>
              </a:lnSpc>
            </a:pPr>
            <a:r>
              <a:rPr lang="zh-CN" altLang="en-US" b="0" dirty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if </a:t>
            </a:r>
            <a:r>
              <a:rPr lang="zh-CN" altLang="en-US" dirty="0">
                <a:solidFill>
                  <a:srgbClr val="FF0000"/>
                </a:solidFill>
              </a:rPr>
              <a:t>(k == n - 1) </a:t>
            </a:r>
            <a:r>
              <a:rPr lang="zh-CN" altLang="en-US" b="0" dirty="0"/>
              <a:t>{</a:t>
            </a:r>
          </a:p>
          <a:p>
            <a:pPr>
              <a:lnSpc>
                <a:spcPct val="135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     for </a:t>
            </a:r>
            <a:r>
              <a:rPr lang="zh-CN" altLang="en-US" b="0" dirty="0"/>
              <a:t>(int j = 0; j &lt; n; j++)</a:t>
            </a:r>
          </a:p>
          <a:p>
            <a:pPr>
              <a:lnSpc>
                <a:spcPct val="135000"/>
              </a:lnSpc>
            </a:pPr>
            <a:r>
              <a:rPr lang="zh-CN" altLang="en-US" b="0" dirty="0"/>
              <a:t>		printf("%c", Permu[j]);</a:t>
            </a:r>
          </a:p>
          <a:p>
            <a:pPr>
              <a:lnSpc>
                <a:spcPct val="135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/>
              <a:t>     printf("\n"); </a:t>
            </a:r>
            <a:r>
              <a:rPr lang="zh-CN" altLang="en-US" b="0" dirty="0"/>
              <a:t>	count++</a:t>
            </a:r>
            <a:r>
              <a:rPr lang="zh-CN" altLang="en-US" b="0" dirty="0" smtClean="0"/>
              <a:t>;  } </a:t>
            </a:r>
            <a:endParaRPr lang="en-US" altLang="zh-CN" b="0" dirty="0" smtClean="0"/>
          </a:p>
          <a:p>
            <a:pPr>
              <a:lnSpc>
                <a:spcPct val="135000"/>
              </a:lnSpc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else </a:t>
            </a:r>
            <a:r>
              <a:rPr lang="zh-CN" altLang="en-US" b="0" dirty="0"/>
              <a:t>	</a:t>
            </a:r>
            <a:r>
              <a:rPr lang="zh-CN" altLang="en-US" b="0" dirty="0">
                <a:solidFill>
                  <a:srgbClr val="0000FF"/>
                </a:solidFill>
              </a:rPr>
              <a:t>Try(k + 1);</a:t>
            </a:r>
          </a:p>
          <a:p>
            <a:pPr>
              <a:lnSpc>
                <a:spcPct val="135000"/>
              </a:lnSpc>
            </a:pPr>
            <a:r>
              <a:rPr lang="zh-CN" altLang="en-US" b="0" dirty="0"/>
              <a:t>	</a:t>
            </a:r>
            <a:r>
              <a:rPr lang="zh-CN" altLang="en-US" b="0" dirty="0" smtClean="0">
                <a:solidFill>
                  <a:srgbClr val="00B050"/>
                </a:solidFill>
              </a:rPr>
              <a:t>used</a:t>
            </a:r>
            <a:r>
              <a:rPr lang="zh-CN" altLang="en-US" b="0" dirty="0">
                <a:solidFill>
                  <a:srgbClr val="00B050"/>
                </a:solidFill>
              </a:rPr>
              <a:t>[i] = 0</a:t>
            </a:r>
            <a:r>
              <a:rPr lang="zh-CN" altLang="en-US" b="0" dirty="0" smtClean="0">
                <a:solidFill>
                  <a:srgbClr val="00B050"/>
                </a:solidFill>
              </a:rPr>
              <a:t>; </a:t>
            </a:r>
            <a:r>
              <a:rPr lang="zh-CN" altLang="en-US" b="0" dirty="0" smtClean="0"/>
              <a:t>}</a:t>
            </a:r>
            <a:endParaRPr lang="zh-CN" altLang="en-US" b="0" dirty="0"/>
          </a:p>
          <a:p>
            <a:pPr>
              <a:lnSpc>
                <a:spcPct val="135000"/>
              </a:lnSpc>
            </a:pPr>
            <a:r>
              <a:rPr lang="zh-CN" altLang="en-US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5292080" y="241256"/>
            <a:ext cx="3744416" cy="6036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int main() {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scanf("%d", </a:t>
            </a:r>
            <a:r>
              <a:rPr lang="zh-CN" altLang="en-US" b="0" dirty="0"/>
              <a:t>&amp;n)</a:t>
            </a:r>
            <a:r>
              <a:rPr lang="zh-CN" altLang="en-US" b="0" dirty="0" smtClean="0"/>
              <a:t>;    getchar();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gets</a:t>
            </a:r>
            <a:r>
              <a:rPr lang="zh-CN" altLang="en-US" b="0" dirty="0"/>
              <a:t>(a);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for </a:t>
            </a:r>
            <a:r>
              <a:rPr lang="zh-CN" altLang="en-US" b="0" dirty="0"/>
              <a:t>(int i = 0; i &lt; n - 1; i++)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for </a:t>
            </a:r>
            <a:r>
              <a:rPr lang="zh-CN" altLang="en-US" b="0" dirty="0"/>
              <a:t>(int j = 0; j &lt; n - 1 - i; j++)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   if </a:t>
            </a:r>
            <a:r>
              <a:rPr lang="zh-CN" altLang="en-US" b="0" dirty="0"/>
              <a:t>(a[j] &gt; a[j + 1])  {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char h = a[j];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a[j] = a[j + 1];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a[j + 1] = h</a:t>
            </a:r>
            <a:r>
              <a:rPr lang="zh-CN" altLang="en-US" b="0" dirty="0" smtClean="0"/>
              <a:t>; }</a:t>
            </a:r>
            <a:endParaRPr lang="zh-CN" altLang="en-US" b="0" dirty="0"/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</a:t>
            </a:r>
            <a:r>
              <a:rPr lang="zh-CN" altLang="en-US" dirty="0" smtClean="0">
                <a:solidFill>
                  <a:srgbClr val="0000FF"/>
                </a:solidFill>
              </a:rPr>
              <a:t>Try</a:t>
            </a:r>
            <a:r>
              <a:rPr lang="zh-CN" altLang="en-US" dirty="0">
                <a:solidFill>
                  <a:srgbClr val="0000FF"/>
                </a:solidFill>
              </a:rPr>
              <a:t>(0);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printf</a:t>
            </a:r>
            <a:r>
              <a:rPr lang="zh-CN" altLang="en-US" b="0" dirty="0"/>
              <a:t>("%d", count);</a:t>
            </a:r>
          </a:p>
          <a:p>
            <a:pPr>
              <a:lnSpc>
                <a:spcPct val="150000"/>
              </a:lnSpc>
            </a:pPr>
            <a:r>
              <a:rPr lang="zh-CN" altLang="en-US" b="0" dirty="0" smtClean="0"/>
              <a:t>   return </a:t>
            </a:r>
            <a:r>
              <a:rPr lang="zh-CN" altLang="en-US" b="0" dirty="0"/>
              <a:t>0;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67544" y="1556792"/>
            <a:ext cx="4463480" cy="4536503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99592" y="3605835"/>
            <a:ext cx="3636912" cy="201622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07088" y="1766122"/>
            <a:ext cx="3349896" cy="2670989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2411760" y="152636"/>
            <a:ext cx="2880320" cy="504056"/>
          </a:xfrm>
          <a:prstGeom prst="wedgeRoundRectCallout">
            <a:avLst>
              <a:gd name="adj1" fmla="val -33436"/>
              <a:gd name="adj2" fmla="val 2467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200" dirty="0" smtClean="0">
                <a:solidFill>
                  <a:srgbClr val="FF0000"/>
                </a:solidFill>
              </a:rPr>
              <a:t>纵向</a:t>
            </a:r>
            <a:r>
              <a:rPr lang="en-US" altLang="zh-CN" sz="2200" dirty="0" smtClean="0">
                <a:solidFill>
                  <a:srgbClr val="FF0000"/>
                </a:solidFill>
              </a:rPr>
              <a:t>+</a:t>
            </a:r>
            <a:r>
              <a:rPr lang="zh-CN" altLang="en-US" sz="2200" dirty="0" smtClean="0">
                <a:solidFill>
                  <a:srgbClr val="FF0000"/>
                </a:solidFill>
              </a:rPr>
              <a:t>横向 都没用</a:t>
            </a:r>
            <a:r>
              <a:rPr lang="zh-CN" altLang="en-US" sz="2200" dirty="0">
                <a:solidFill>
                  <a:srgbClr val="FF0000"/>
                </a:solidFill>
              </a:rPr>
              <a:t>过</a:t>
            </a:r>
          </a:p>
        </p:txBody>
      </p:sp>
      <p:sp>
        <p:nvSpPr>
          <p:cNvPr id="10" name="矩形 9"/>
          <p:cNvSpPr/>
          <p:nvPr/>
        </p:nvSpPr>
        <p:spPr>
          <a:xfrm>
            <a:off x="1043608" y="6278230"/>
            <a:ext cx="3280065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理论上 每次都探索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个方向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899592" y="2054642"/>
            <a:ext cx="3636912" cy="1491227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68229" y="2079448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b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这一层，</a:t>
            </a:r>
            <a:endParaRPr lang="en-US" altLang="zh-CN" sz="1800" b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800" b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1800" b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a[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1800" b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sz="1800" b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相同的</a:t>
            </a:r>
            <a:endParaRPr lang="en-US" altLang="zh-CN" sz="1800" b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800" b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都不能用</a:t>
            </a:r>
            <a:endParaRPr lang="zh-CN" altLang="en-US" sz="1800" b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422268"/>
      </p:ext>
    </p:extLst>
  </p:cSld>
  <p:clrMapOvr>
    <a:masterClrMapping/>
  </p:clrMapOvr>
  <p:transition spd="slow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105" y="58847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dirty="0"/>
              <a:t>void Try(int k) {</a:t>
            </a:r>
          </a:p>
          <a:p>
            <a:pPr>
              <a:lnSpc>
                <a:spcPct val="135000"/>
              </a:lnSpc>
            </a:pPr>
            <a:endParaRPr lang="en-US" altLang="zh-CN" dirty="0" smtClean="0"/>
          </a:p>
          <a:p>
            <a:pPr>
              <a:lnSpc>
                <a:spcPct val="135000"/>
              </a:lnSpc>
            </a:pPr>
            <a:endParaRPr lang="en-US" altLang="zh-CN" dirty="0"/>
          </a:p>
          <a:p>
            <a:pPr>
              <a:lnSpc>
                <a:spcPct val="135000"/>
              </a:lnSpc>
            </a:pPr>
            <a:endParaRPr lang="en-US" altLang="zh-CN" dirty="0" smtClean="0"/>
          </a:p>
          <a:p>
            <a:pPr>
              <a:lnSpc>
                <a:spcPct val="135000"/>
              </a:lnSpc>
            </a:pPr>
            <a:endParaRPr lang="en-US" altLang="zh-CN" dirty="0"/>
          </a:p>
          <a:p>
            <a:pPr>
              <a:lnSpc>
                <a:spcPct val="135000"/>
              </a:lnSpc>
            </a:pPr>
            <a:endParaRPr lang="en-US" altLang="zh-CN" dirty="0" smtClean="0"/>
          </a:p>
          <a:p>
            <a:pPr>
              <a:lnSpc>
                <a:spcPct val="135000"/>
              </a:lnSpc>
            </a:pPr>
            <a:endParaRPr lang="en-US" altLang="zh-CN" dirty="0"/>
          </a:p>
          <a:p>
            <a:pPr>
              <a:lnSpc>
                <a:spcPct val="135000"/>
              </a:lnSpc>
            </a:pPr>
            <a:endParaRPr lang="en-US" altLang="zh-CN" dirty="0" smtClean="0"/>
          </a:p>
          <a:p>
            <a:pPr>
              <a:lnSpc>
                <a:spcPct val="135000"/>
              </a:lnSpc>
            </a:pPr>
            <a:endParaRPr lang="en-US" altLang="zh-CN" dirty="0"/>
          </a:p>
          <a:p>
            <a:pPr>
              <a:lnSpc>
                <a:spcPct val="135000"/>
              </a:lnSpc>
            </a:pPr>
            <a:endParaRPr lang="en-US" altLang="zh-CN" dirty="0" smtClean="0"/>
          </a:p>
          <a:p>
            <a:pPr>
              <a:lnSpc>
                <a:spcPct val="135000"/>
              </a:lnSpc>
            </a:pPr>
            <a:endParaRPr lang="en-US" altLang="zh-CN" dirty="0"/>
          </a:p>
          <a:p>
            <a:pPr>
              <a:lnSpc>
                <a:spcPct val="135000"/>
              </a:lnSpc>
            </a:pPr>
            <a:endParaRPr lang="en-US" altLang="zh-CN" dirty="0" smtClean="0"/>
          </a:p>
          <a:p>
            <a:pPr>
              <a:lnSpc>
                <a:spcPct val="135000"/>
              </a:lnSpc>
            </a:pPr>
            <a:endParaRPr lang="en-US" altLang="zh-CN" dirty="0"/>
          </a:p>
          <a:p>
            <a:pPr>
              <a:lnSpc>
                <a:spcPct val="135000"/>
              </a:lnSpc>
            </a:pPr>
            <a:endParaRPr lang="en-US" altLang="zh-CN" dirty="0" smtClean="0"/>
          </a:p>
          <a:p>
            <a:pPr>
              <a:lnSpc>
                <a:spcPct val="135000"/>
              </a:lnSpc>
            </a:pPr>
            <a:endParaRPr lang="en-US" altLang="zh-CN" dirty="0"/>
          </a:p>
          <a:p>
            <a:pPr>
              <a:lnSpc>
                <a:spcPct val="135000"/>
              </a:lnSpc>
            </a:pPr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239316" y="1016768"/>
            <a:ext cx="2736304" cy="136815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0000FF"/>
                </a:solidFill>
              </a:rPr>
              <a:t>横向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探索方向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0" dirty="0" smtClean="0">
                <a:solidFill>
                  <a:srgbClr val="FF0000"/>
                </a:solidFill>
              </a:rPr>
              <a:t>（可用字母）</a:t>
            </a:r>
            <a:endParaRPr lang="en-US" altLang="zh-CN" sz="2400" b="0" dirty="0" smtClean="0">
              <a:solidFill>
                <a:srgbClr val="FF000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标记用了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回朔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235097" y="2931731"/>
            <a:ext cx="2736304" cy="136815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400" dirty="0">
                <a:solidFill>
                  <a:srgbClr val="0000FF"/>
                </a:solidFill>
              </a:rPr>
              <a:t>横向探索</a:t>
            </a:r>
            <a:r>
              <a:rPr lang="zh-CN" altLang="en-US" sz="2400" dirty="0" smtClean="0">
                <a:solidFill>
                  <a:srgbClr val="0000FF"/>
                </a:solidFill>
              </a:rPr>
              <a:t>方向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0" dirty="0" smtClean="0">
                <a:solidFill>
                  <a:srgbClr val="FF0000"/>
                </a:solidFill>
              </a:rPr>
              <a:t>（可用字母）</a:t>
            </a:r>
            <a:endParaRPr lang="en-US" altLang="zh-CN" sz="2400" b="0" dirty="0" smtClean="0">
              <a:solidFill>
                <a:srgbClr val="FF0000"/>
              </a:solidFill>
            </a:endParaRPr>
          </a:p>
          <a:p>
            <a:pPr algn="ctr" eaLnBrk="1" hangingPunct="1"/>
            <a:r>
              <a:rPr lang="zh-CN" altLang="en-US" sz="2400" b="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标记用了</a:t>
            </a:r>
            <a:r>
              <a:rPr lang="en-US" altLang="zh-CN" sz="2400" b="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回朔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235097" y="4769877"/>
            <a:ext cx="2736304" cy="136815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400" dirty="0">
                <a:solidFill>
                  <a:srgbClr val="0000FF"/>
                </a:solidFill>
              </a:rPr>
              <a:t>横向探索</a:t>
            </a:r>
            <a:r>
              <a:rPr lang="zh-CN" altLang="en-US" sz="2400" dirty="0" smtClean="0">
                <a:solidFill>
                  <a:srgbClr val="0000FF"/>
                </a:solidFill>
              </a:rPr>
              <a:t>方向</a:t>
            </a:r>
            <a:r>
              <a:rPr lang="en-US" altLang="zh-CN" sz="2400" dirty="0" smtClean="0">
                <a:solidFill>
                  <a:srgbClr val="0000FF"/>
                </a:solidFill>
              </a:rPr>
              <a:t>n-1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0" dirty="0" smtClean="0">
                <a:solidFill>
                  <a:srgbClr val="FF0000"/>
                </a:solidFill>
              </a:rPr>
              <a:t>（可用字母）</a:t>
            </a:r>
            <a:endParaRPr lang="en-US" altLang="zh-CN" sz="2400" b="0" dirty="0" smtClean="0">
              <a:solidFill>
                <a:srgbClr val="FF0000"/>
              </a:solidFill>
            </a:endParaRPr>
          </a:p>
          <a:p>
            <a:pPr algn="ctr" eaLnBrk="1" hangingPunct="1"/>
            <a:r>
              <a:rPr lang="zh-CN" altLang="en-US" sz="2400" b="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标记用了</a:t>
            </a:r>
            <a:r>
              <a:rPr lang="en-US" altLang="zh-CN" sz="2400" b="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回朔</a:t>
            </a:r>
          </a:p>
        </p:txBody>
      </p:sp>
      <p:sp>
        <p:nvSpPr>
          <p:cNvPr id="8" name="矩形 7"/>
          <p:cNvSpPr/>
          <p:nvPr/>
        </p:nvSpPr>
        <p:spPr>
          <a:xfrm>
            <a:off x="1382676" y="431677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3403091" y="990539"/>
            <a:ext cx="2736304" cy="136815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0000FF"/>
                </a:solidFill>
              </a:rPr>
              <a:t>纵深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探索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0" dirty="0" smtClean="0">
                <a:solidFill>
                  <a:srgbClr val="FF0000"/>
                </a:solidFill>
              </a:rPr>
              <a:t>Try(k+1)</a:t>
            </a:r>
          </a:p>
          <a:p>
            <a:pPr algn="ctr" eaLnBrk="1" hangingPunct="1"/>
            <a:r>
              <a:rPr lang="zh-CN" altLang="en-US" b="0" dirty="0">
                <a:solidFill>
                  <a:srgbClr val="00B050"/>
                </a:solidFill>
              </a:rPr>
              <a:t>used</a:t>
            </a:r>
            <a:r>
              <a:rPr lang="zh-CN" altLang="en-US" b="0" dirty="0" smtClean="0">
                <a:solidFill>
                  <a:srgbClr val="00B050"/>
                </a:solidFill>
              </a:rPr>
              <a:t>[</a:t>
            </a:r>
            <a:r>
              <a:rPr lang="en-US" altLang="zh-CN" b="0" dirty="0" smtClean="0">
                <a:solidFill>
                  <a:srgbClr val="00B050"/>
                </a:solidFill>
              </a:rPr>
              <a:t>0</a:t>
            </a:r>
            <a:r>
              <a:rPr lang="zh-CN" altLang="en-US" b="0" dirty="0" smtClean="0">
                <a:solidFill>
                  <a:srgbClr val="00B050"/>
                </a:solidFill>
              </a:rPr>
              <a:t>] </a:t>
            </a:r>
            <a:r>
              <a:rPr lang="zh-CN" altLang="en-US" b="0" dirty="0">
                <a:solidFill>
                  <a:srgbClr val="00B050"/>
                </a:solidFill>
              </a:rPr>
              <a:t>= 1</a:t>
            </a:r>
            <a:r>
              <a:rPr lang="zh-CN" altLang="en-US" b="0" dirty="0" smtClean="0">
                <a:solidFill>
                  <a:srgbClr val="00B050"/>
                </a:solidFill>
              </a:rPr>
              <a:t>;一直不变</a:t>
            </a:r>
            <a:endParaRPr lang="zh-CN" altLang="en-US" b="0" dirty="0">
              <a:solidFill>
                <a:srgbClr val="00B05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0" dirty="0" smtClean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375657" y="2960251"/>
            <a:ext cx="2736304" cy="136815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纵</a:t>
            </a:r>
            <a:r>
              <a:rPr lang="zh-CN" altLang="en-US" sz="2400" dirty="0">
                <a:solidFill>
                  <a:srgbClr val="0000FF"/>
                </a:solidFill>
              </a:rPr>
              <a:t>深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探索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0" dirty="0" smtClean="0">
                <a:solidFill>
                  <a:srgbClr val="FF0000"/>
                </a:solidFill>
              </a:rPr>
              <a:t>Try(k+1)</a:t>
            </a:r>
          </a:p>
          <a:p>
            <a:pPr algn="ctr" eaLnBrk="1" hangingPunct="1"/>
            <a:r>
              <a:rPr lang="zh-CN" altLang="en-US" b="0" dirty="0">
                <a:solidFill>
                  <a:srgbClr val="00B050"/>
                </a:solidFill>
              </a:rPr>
              <a:t>used</a:t>
            </a:r>
            <a:r>
              <a:rPr lang="zh-CN" altLang="en-US" b="0" dirty="0" smtClean="0">
                <a:solidFill>
                  <a:srgbClr val="00B050"/>
                </a:solidFill>
              </a:rPr>
              <a:t>[</a:t>
            </a:r>
            <a:r>
              <a:rPr lang="en-US" altLang="zh-CN" b="0" dirty="0" err="1" smtClean="0">
                <a:solidFill>
                  <a:srgbClr val="00B050"/>
                </a:solidFill>
              </a:rPr>
              <a:t>i</a:t>
            </a:r>
            <a:r>
              <a:rPr lang="zh-CN" altLang="en-US" b="0" dirty="0" smtClean="0">
                <a:solidFill>
                  <a:srgbClr val="00B050"/>
                </a:solidFill>
              </a:rPr>
              <a:t>] </a:t>
            </a:r>
            <a:r>
              <a:rPr lang="zh-CN" altLang="en-US" b="0" dirty="0">
                <a:solidFill>
                  <a:srgbClr val="00B050"/>
                </a:solidFill>
              </a:rPr>
              <a:t>= 1</a:t>
            </a:r>
            <a:r>
              <a:rPr lang="zh-CN" altLang="en-US" b="0" dirty="0" smtClean="0">
                <a:solidFill>
                  <a:srgbClr val="00B050"/>
                </a:solidFill>
              </a:rPr>
              <a:t>;一直不变</a:t>
            </a:r>
            <a:endParaRPr lang="zh-CN" altLang="en-US" b="0" dirty="0">
              <a:solidFill>
                <a:srgbClr val="00B05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0" dirty="0" smtClean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403091" y="4787083"/>
            <a:ext cx="2736304" cy="136815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400" dirty="0" smtClean="0">
                <a:solidFill>
                  <a:srgbClr val="0000FF"/>
                </a:solidFill>
              </a:rPr>
              <a:t>纵</a:t>
            </a:r>
            <a:r>
              <a:rPr lang="zh-CN" altLang="en-US" sz="2400" dirty="0">
                <a:solidFill>
                  <a:srgbClr val="0000FF"/>
                </a:solidFill>
              </a:rPr>
              <a:t>深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探索</a:t>
            </a: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0" dirty="0" smtClean="0">
                <a:solidFill>
                  <a:srgbClr val="FF0000"/>
                </a:solidFill>
              </a:rPr>
              <a:t>Try(k+1)</a:t>
            </a:r>
          </a:p>
          <a:p>
            <a:pPr algn="ctr" eaLnBrk="1" hangingPunct="1"/>
            <a:r>
              <a:rPr lang="zh-CN" altLang="en-US" b="0" dirty="0">
                <a:solidFill>
                  <a:srgbClr val="00B050"/>
                </a:solidFill>
              </a:rPr>
              <a:t>used</a:t>
            </a:r>
            <a:r>
              <a:rPr lang="zh-CN" altLang="en-US" b="0" dirty="0" smtClean="0">
                <a:solidFill>
                  <a:srgbClr val="00B050"/>
                </a:solidFill>
              </a:rPr>
              <a:t>[</a:t>
            </a:r>
            <a:r>
              <a:rPr lang="en-US" altLang="zh-CN" b="0" dirty="0" smtClean="0">
                <a:solidFill>
                  <a:srgbClr val="00B050"/>
                </a:solidFill>
              </a:rPr>
              <a:t>n-1</a:t>
            </a:r>
            <a:r>
              <a:rPr lang="zh-CN" altLang="en-US" b="0" dirty="0" smtClean="0">
                <a:solidFill>
                  <a:srgbClr val="00B050"/>
                </a:solidFill>
              </a:rPr>
              <a:t>] </a:t>
            </a:r>
            <a:r>
              <a:rPr lang="zh-CN" altLang="en-US" b="0" dirty="0">
                <a:solidFill>
                  <a:srgbClr val="00B050"/>
                </a:solidFill>
              </a:rPr>
              <a:t>= 1</a:t>
            </a:r>
            <a:r>
              <a:rPr lang="zh-CN" altLang="en-US" b="0" dirty="0" smtClean="0">
                <a:solidFill>
                  <a:srgbClr val="00B050"/>
                </a:solidFill>
              </a:rPr>
              <a:t>;一直不变</a:t>
            </a:r>
            <a:endParaRPr lang="zh-CN" altLang="en-US" b="0" dirty="0">
              <a:solidFill>
                <a:srgbClr val="00B05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0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82676" y="251472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2899393" y="1700844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>
            <a:off x="2899393" y="3651210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2899393" y="5453812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>
          <a:xfrm>
            <a:off x="7094068" y="474652"/>
            <a:ext cx="16305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</a:rPr>
              <a:t>第</a:t>
            </a:r>
            <a:r>
              <a:rPr lang="en-US" altLang="zh-CN" b="0" dirty="0" smtClean="0">
                <a:solidFill>
                  <a:srgbClr val="FF0000"/>
                </a:solidFill>
              </a:rPr>
              <a:t>k+2</a:t>
            </a:r>
            <a:r>
              <a:rPr lang="zh-CN" altLang="en-US" b="0" dirty="0" smtClean="0">
                <a:solidFill>
                  <a:srgbClr val="FF0000"/>
                </a:solidFill>
              </a:rPr>
              <a:t>个</a:t>
            </a:r>
            <a:r>
              <a:rPr lang="zh-CN" altLang="en-US" b="0" dirty="0">
                <a:solidFill>
                  <a:srgbClr val="FF0000"/>
                </a:solidFill>
              </a:rPr>
              <a:t>位置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42260" y="490837"/>
            <a:ext cx="1630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</a:rPr>
              <a:t>第</a:t>
            </a:r>
            <a:r>
              <a:rPr lang="en-US" altLang="zh-CN" b="0" dirty="0" smtClean="0">
                <a:solidFill>
                  <a:srgbClr val="FF0000"/>
                </a:solidFill>
              </a:rPr>
              <a:t>k+1</a:t>
            </a:r>
            <a:r>
              <a:rPr lang="zh-CN" altLang="en-US" b="0" dirty="0" smtClean="0">
                <a:solidFill>
                  <a:srgbClr val="FF0000"/>
                </a:solidFill>
              </a:rPr>
              <a:t>个</a:t>
            </a:r>
            <a:r>
              <a:rPr lang="zh-CN" altLang="en-US" b="0" dirty="0">
                <a:solidFill>
                  <a:srgbClr val="FF0000"/>
                </a:solidFill>
              </a:rPr>
              <a:t>位置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54950" y="527114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</a:rPr>
              <a:t>第</a:t>
            </a:r>
            <a:r>
              <a:rPr lang="en-US" altLang="zh-CN" b="0" dirty="0" smtClean="0">
                <a:solidFill>
                  <a:srgbClr val="FF0000"/>
                </a:solidFill>
              </a:rPr>
              <a:t>k</a:t>
            </a:r>
            <a:r>
              <a:rPr lang="zh-CN" altLang="en-US" b="0" dirty="0" smtClean="0">
                <a:solidFill>
                  <a:srgbClr val="FF0000"/>
                </a:solidFill>
              </a:rPr>
              <a:t>个位置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739366" y="4764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 bwMode="auto">
          <a:xfrm>
            <a:off x="5994612" y="1105527"/>
            <a:ext cx="378502" cy="34921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013074" y="1499640"/>
            <a:ext cx="360040" cy="35624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6516216" y="1268760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/>
          <p:nvPr/>
        </p:nvCxnSpPr>
        <p:spPr bwMode="auto">
          <a:xfrm>
            <a:off x="6500361" y="1678617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>
            <a:off x="6543225" y="2060848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圆角矩形 59"/>
          <p:cNvSpPr/>
          <p:nvPr/>
        </p:nvSpPr>
        <p:spPr bwMode="auto">
          <a:xfrm>
            <a:off x="7046133" y="1037919"/>
            <a:ext cx="1768106" cy="37010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0" dirty="0" smtClean="0">
                <a:solidFill>
                  <a:srgbClr val="FF0000"/>
                </a:solidFill>
              </a:rPr>
              <a:t>Try(k+2)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b="0" dirty="0" smtClean="0">
              <a:solidFill>
                <a:srgbClr val="FF0000"/>
              </a:solidFill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7046133" y="1498229"/>
            <a:ext cx="1768106" cy="37010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0" dirty="0" smtClean="0">
                <a:solidFill>
                  <a:srgbClr val="FF0000"/>
                </a:solidFill>
              </a:rPr>
              <a:t>Try(k+2)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b="0" dirty="0" smtClean="0">
              <a:solidFill>
                <a:srgbClr val="FF0000"/>
              </a:solidFill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7046133" y="1978203"/>
            <a:ext cx="1768106" cy="37010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0" dirty="0" smtClean="0">
                <a:solidFill>
                  <a:srgbClr val="FF0000"/>
                </a:solidFill>
              </a:rPr>
              <a:t>Try(k+2)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b="0" dirty="0" smtClean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03234" y="533701"/>
            <a:ext cx="2995840" cy="580639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09608" y="918063"/>
            <a:ext cx="8806246" cy="1621559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6013074" y="1900779"/>
            <a:ext cx="360040" cy="35624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5925864" y="3069027"/>
            <a:ext cx="378502" cy="34921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5944326" y="3463140"/>
            <a:ext cx="360040" cy="35624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944326" y="3864279"/>
            <a:ext cx="360040" cy="35624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5955300" y="4861502"/>
            <a:ext cx="378502" cy="34921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5973762" y="5255615"/>
            <a:ext cx="360040" cy="35624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5973762" y="5656754"/>
            <a:ext cx="360040" cy="35624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>
            <a:off x="6511602" y="3210307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/>
          <p:nvPr/>
        </p:nvCxnSpPr>
        <p:spPr bwMode="auto">
          <a:xfrm>
            <a:off x="6495747" y="3620164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/>
          <p:nvPr/>
        </p:nvCxnSpPr>
        <p:spPr bwMode="auto">
          <a:xfrm>
            <a:off x="6538611" y="4002395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圆角矩形 91"/>
          <p:cNvSpPr/>
          <p:nvPr/>
        </p:nvSpPr>
        <p:spPr bwMode="auto">
          <a:xfrm>
            <a:off x="7041519" y="2979466"/>
            <a:ext cx="1768106" cy="37010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0" dirty="0" smtClean="0">
                <a:solidFill>
                  <a:srgbClr val="FF0000"/>
                </a:solidFill>
              </a:rPr>
              <a:t>Try(k+2)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b="0" dirty="0" smtClean="0">
              <a:solidFill>
                <a:srgbClr val="FF0000"/>
              </a:solidFill>
            </a:endParaRPr>
          </a:p>
        </p:txBody>
      </p:sp>
      <p:sp>
        <p:nvSpPr>
          <p:cNvPr id="93" name="圆角矩形 92"/>
          <p:cNvSpPr/>
          <p:nvPr/>
        </p:nvSpPr>
        <p:spPr bwMode="auto">
          <a:xfrm>
            <a:off x="7041519" y="3439776"/>
            <a:ext cx="1768106" cy="37010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0" dirty="0" smtClean="0">
                <a:solidFill>
                  <a:srgbClr val="FF0000"/>
                </a:solidFill>
              </a:rPr>
              <a:t>Try(k+2)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b="0" dirty="0" smtClean="0">
              <a:solidFill>
                <a:srgbClr val="FF0000"/>
              </a:solidFill>
            </a:endParaRPr>
          </a:p>
        </p:txBody>
      </p:sp>
      <p:sp>
        <p:nvSpPr>
          <p:cNvPr id="94" name="圆角矩形 93"/>
          <p:cNvSpPr/>
          <p:nvPr/>
        </p:nvSpPr>
        <p:spPr bwMode="auto">
          <a:xfrm>
            <a:off x="7041519" y="3919750"/>
            <a:ext cx="1768106" cy="37010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0" dirty="0" smtClean="0">
                <a:solidFill>
                  <a:srgbClr val="FF0000"/>
                </a:solidFill>
              </a:rPr>
              <a:t>Try(k+2)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b="0" dirty="0" smtClean="0">
              <a:solidFill>
                <a:srgbClr val="FF0000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 bwMode="auto">
          <a:xfrm>
            <a:off x="6511602" y="5050105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箭头连接符 95"/>
          <p:cNvCxnSpPr/>
          <p:nvPr/>
        </p:nvCxnSpPr>
        <p:spPr bwMode="auto">
          <a:xfrm>
            <a:off x="6495747" y="5459962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/>
          <p:nvPr/>
        </p:nvCxnSpPr>
        <p:spPr bwMode="auto">
          <a:xfrm>
            <a:off x="6538611" y="5842193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圆角矩形 97"/>
          <p:cNvSpPr/>
          <p:nvPr/>
        </p:nvSpPr>
        <p:spPr bwMode="auto">
          <a:xfrm>
            <a:off x="7041519" y="4819264"/>
            <a:ext cx="1768106" cy="37010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0" dirty="0" smtClean="0">
                <a:solidFill>
                  <a:srgbClr val="FF0000"/>
                </a:solidFill>
              </a:rPr>
              <a:t>Try(k+2)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b="0" dirty="0" smtClean="0">
              <a:solidFill>
                <a:srgbClr val="FF0000"/>
              </a:solidFill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7041519" y="5279574"/>
            <a:ext cx="1768106" cy="37010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0" dirty="0" smtClean="0">
                <a:solidFill>
                  <a:srgbClr val="FF0000"/>
                </a:solidFill>
              </a:rPr>
              <a:t>Try(k+2)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b="0" dirty="0" smtClean="0">
              <a:solidFill>
                <a:srgbClr val="FF0000"/>
              </a:solidFill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7041519" y="5759548"/>
            <a:ext cx="1768106" cy="37010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0" dirty="0" smtClean="0">
                <a:solidFill>
                  <a:srgbClr val="FF0000"/>
                </a:solidFill>
              </a:rPr>
              <a:t>Try(k+2)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800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72955"/>
      </p:ext>
    </p:extLst>
  </p:cSld>
  <p:clrMapOvr>
    <a:masterClrMapping/>
  </p:clrMapOvr>
  <p:transition spd="slow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D1A8D4-A673-4A3B-8AB4-E1C064BCB58F}"/>
              </a:ext>
            </a:extLst>
          </p:cNvPr>
          <p:cNvSpPr txBox="1"/>
          <p:nvPr/>
        </p:nvSpPr>
        <p:spPr>
          <a:xfrm>
            <a:off x="467544" y="293771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</a:t>
            </a:r>
            <a:r>
              <a:rPr lang="zh-CN" altLang="en-US" sz="5400" b="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梳理递归</a:t>
            </a:r>
            <a:endParaRPr lang="zh-CN" altLang="en-US" sz="5400" b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B602F2C2-90ED-4AB6-9B44-1F7F2F037278}"/>
              </a:ext>
            </a:extLst>
          </p:cNvPr>
          <p:cNvSpPr/>
          <p:nvPr/>
        </p:nvSpPr>
        <p:spPr>
          <a:xfrm>
            <a:off x="4053105" y="1407496"/>
            <a:ext cx="1108861" cy="1039289"/>
          </a:xfrm>
          <a:custGeom>
            <a:avLst/>
            <a:gdLst>
              <a:gd name="connsiteX0" fmla="*/ 388426 w 607282"/>
              <a:gd name="connsiteY0" fmla="*/ 385710 h 569180"/>
              <a:gd name="connsiteX1" fmla="*/ 431276 w 607282"/>
              <a:gd name="connsiteY1" fmla="*/ 385710 h 569180"/>
              <a:gd name="connsiteX2" fmla="*/ 431276 w 607282"/>
              <a:gd name="connsiteY2" fmla="*/ 438433 h 569180"/>
              <a:gd name="connsiteX3" fmla="*/ 522771 w 607282"/>
              <a:gd name="connsiteY3" fmla="*/ 529738 h 569180"/>
              <a:gd name="connsiteX4" fmla="*/ 522771 w 607282"/>
              <a:gd name="connsiteY4" fmla="*/ 559964 h 569180"/>
              <a:gd name="connsiteX5" fmla="*/ 492483 w 607282"/>
              <a:gd name="connsiteY5" fmla="*/ 559964 h 569180"/>
              <a:gd name="connsiteX6" fmla="*/ 431276 w 607282"/>
              <a:gd name="connsiteY6" fmla="*/ 498941 h 569180"/>
              <a:gd name="connsiteX7" fmla="*/ 431276 w 607282"/>
              <a:gd name="connsiteY7" fmla="*/ 547771 h 569180"/>
              <a:gd name="connsiteX8" fmla="*/ 409822 w 607282"/>
              <a:gd name="connsiteY8" fmla="*/ 569180 h 569180"/>
              <a:gd name="connsiteX9" fmla="*/ 388426 w 607282"/>
              <a:gd name="connsiteY9" fmla="*/ 547771 h 569180"/>
              <a:gd name="connsiteX10" fmla="*/ 388426 w 607282"/>
              <a:gd name="connsiteY10" fmla="*/ 498941 h 569180"/>
              <a:gd name="connsiteX11" fmla="*/ 327276 w 607282"/>
              <a:gd name="connsiteY11" fmla="*/ 559964 h 569180"/>
              <a:gd name="connsiteX12" fmla="*/ 296988 w 607282"/>
              <a:gd name="connsiteY12" fmla="*/ 559964 h 569180"/>
              <a:gd name="connsiteX13" fmla="*/ 296988 w 607282"/>
              <a:gd name="connsiteY13" fmla="*/ 529738 h 569180"/>
              <a:gd name="connsiteX14" fmla="*/ 296931 w 607282"/>
              <a:gd name="connsiteY14" fmla="*/ 529738 h 569180"/>
              <a:gd name="connsiteX15" fmla="*/ 388426 w 607282"/>
              <a:gd name="connsiteY15" fmla="*/ 438433 h 569180"/>
              <a:gd name="connsiteX16" fmla="*/ 388426 w 607282"/>
              <a:gd name="connsiteY16" fmla="*/ 434597 h 569180"/>
              <a:gd name="connsiteX17" fmla="*/ 38140 w 607282"/>
              <a:gd name="connsiteY17" fmla="*/ 145929 h 569180"/>
              <a:gd name="connsiteX18" fmla="*/ 38255 w 607282"/>
              <a:gd name="connsiteY18" fmla="*/ 145929 h 569180"/>
              <a:gd name="connsiteX19" fmla="*/ 66358 w 607282"/>
              <a:gd name="connsiteY19" fmla="*/ 145929 h 569180"/>
              <a:gd name="connsiteX20" fmla="*/ 68767 w 607282"/>
              <a:gd name="connsiteY20" fmla="*/ 161160 h 569180"/>
              <a:gd name="connsiteX21" fmla="*/ 76453 w 607282"/>
              <a:gd name="connsiteY21" fmla="*/ 208857 h 569180"/>
              <a:gd name="connsiteX22" fmla="*/ 82589 w 607282"/>
              <a:gd name="connsiteY22" fmla="*/ 246763 h 569180"/>
              <a:gd name="connsiteX23" fmla="*/ 92684 w 607282"/>
              <a:gd name="connsiteY23" fmla="*/ 246763 h 569180"/>
              <a:gd name="connsiteX24" fmla="*/ 99222 w 607282"/>
              <a:gd name="connsiteY24" fmla="*/ 172898 h 569180"/>
              <a:gd name="connsiteX25" fmla="*/ 91594 w 607282"/>
              <a:gd name="connsiteY25" fmla="*/ 145929 h 569180"/>
              <a:gd name="connsiteX26" fmla="*/ 136502 w 607282"/>
              <a:gd name="connsiteY26" fmla="*/ 145929 h 569180"/>
              <a:gd name="connsiteX27" fmla="*/ 128874 w 607282"/>
              <a:gd name="connsiteY27" fmla="*/ 172898 h 569180"/>
              <a:gd name="connsiteX28" fmla="*/ 135355 w 607282"/>
              <a:gd name="connsiteY28" fmla="*/ 246763 h 569180"/>
              <a:gd name="connsiteX29" fmla="*/ 145507 w 607282"/>
              <a:gd name="connsiteY29" fmla="*/ 246763 h 569180"/>
              <a:gd name="connsiteX30" fmla="*/ 153192 w 607282"/>
              <a:gd name="connsiteY30" fmla="*/ 198780 h 569180"/>
              <a:gd name="connsiteX31" fmla="*/ 161738 w 607282"/>
              <a:gd name="connsiteY31" fmla="*/ 145929 h 569180"/>
              <a:gd name="connsiteX32" fmla="*/ 336094 w 607282"/>
              <a:gd name="connsiteY32" fmla="*/ 145929 h 569180"/>
              <a:gd name="connsiteX33" fmla="*/ 374349 w 607282"/>
              <a:gd name="connsiteY33" fmla="*/ 184121 h 569180"/>
              <a:gd name="connsiteX34" fmla="*/ 336094 w 607282"/>
              <a:gd name="connsiteY34" fmla="*/ 222256 h 569180"/>
              <a:gd name="connsiteX35" fmla="*/ 189841 w 607282"/>
              <a:gd name="connsiteY35" fmla="*/ 222256 h 569180"/>
              <a:gd name="connsiteX36" fmla="*/ 189841 w 607282"/>
              <a:gd name="connsiteY36" fmla="*/ 298011 h 569180"/>
              <a:gd name="connsiteX37" fmla="*/ 189841 w 607282"/>
              <a:gd name="connsiteY37" fmla="*/ 365807 h 569180"/>
              <a:gd name="connsiteX38" fmla="*/ 189841 w 607282"/>
              <a:gd name="connsiteY38" fmla="*/ 528081 h 569180"/>
              <a:gd name="connsiteX39" fmla="*/ 151586 w 607282"/>
              <a:gd name="connsiteY39" fmla="*/ 566216 h 569180"/>
              <a:gd name="connsiteX40" fmla="*/ 114019 w 607282"/>
              <a:gd name="connsiteY40" fmla="*/ 535239 h 569180"/>
              <a:gd name="connsiteX41" fmla="*/ 76453 w 607282"/>
              <a:gd name="connsiteY41" fmla="*/ 566216 h 569180"/>
              <a:gd name="connsiteX42" fmla="*/ 38255 w 607282"/>
              <a:gd name="connsiteY42" fmla="*/ 528081 h 569180"/>
              <a:gd name="connsiteX43" fmla="*/ 38255 w 607282"/>
              <a:gd name="connsiteY43" fmla="*/ 384874 h 569180"/>
              <a:gd name="connsiteX44" fmla="*/ 0 w 607282"/>
              <a:gd name="connsiteY44" fmla="*/ 346739 h 569180"/>
              <a:gd name="connsiteX45" fmla="*/ 0 w 607282"/>
              <a:gd name="connsiteY45" fmla="*/ 184121 h 569180"/>
              <a:gd name="connsiteX46" fmla="*/ 38140 w 607282"/>
              <a:gd name="connsiteY46" fmla="*/ 145929 h 569180"/>
              <a:gd name="connsiteX47" fmla="*/ 545532 w 607282"/>
              <a:gd name="connsiteY47" fmla="*/ 89195 h 569180"/>
              <a:gd name="connsiteX48" fmla="*/ 587343 w 607282"/>
              <a:gd name="connsiteY48" fmla="*/ 89195 h 569180"/>
              <a:gd name="connsiteX49" fmla="*/ 587343 w 607282"/>
              <a:gd name="connsiteY49" fmla="*/ 124061 h 569180"/>
              <a:gd name="connsiteX50" fmla="*/ 587228 w 607282"/>
              <a:gd name="connsiteY50" fmla="*/ 124061 h 569180"/>
              <a:gd name="connsiteX51" fmla="*/ 587343 w 607282"/>
              <a:gd name="connsiteY51" fmla="*/ 324787 h 569180"/>
              <a:gd name="connsiteX52" fmla="*/ 541403 w 607282"/>
              <a:gd name="connsiteY52" fmla="*/ 370989 h 569180"/>
              <a:gd name="connsiteX53" fmla="*/ 278325 w 607282"/>
              <a:gd name="connsiteY53" fmla="*/ 370531 h 569180"/>
              <a:gd name="connsiteX54" fmla="*/ 233131 w 607282"/>
              <a:gd name="connsiteY54" fmla="*/ 331027 h 569180"/>
              <a:gd name="connsiteX55" fmla="*/ 232729 w 607282"/>
              <a:gd name="connsiteY55" fmla="*/ 233012 h 569180"/>
              <a:gd name="connsiteX56" fmla="*/ 272475 w 607282"/>
              <a:gd name="connsiteY56" fmla="*/ 233012 h 569180"/>
              <a:gd name="connsiteX57" fmla="*/ 272475 w 607282"/>
              <a:gd name="connsiteY57" fmla="*/ 330340 h 569180"/>
              <a:gd name="connsiteX58" fmla="*/ 545532 w 607282"/>
              <a:gd name="connsiteY58" fmla="*/ 329997 h 569180"/>
              <a:gd name="connsiteX59" fmla="*/ 545532 w 607282"/>
              <a:gd name="connsiteY59" fmla="*/ 124061 h 569180"/>
              <a:gd name="connsiteX60" fmla="*/ 231948 w 607282"/>
              <a:gd name="connsiteY60" fmla="*/ 89124 h 569180"/>
              <a:gd name="connsiteX61" fmla="*/ 273793 w 607282"/>
              <a:gd name="connsiteY61" fmla="*/ 89124 h 569180"/>
              <a:gd name="connsiteX62" fmla="*/ 273793 w 607282"/>
              <a:gd name="connsiteY62" fmla="*/ 135062 h 569180"/>
              <a:gd name="connsiteX63" fmla="*/ 272240 w 607282"/>
              <a:gd name="connsiteY63" fmla="*/ 135062 h 569180"/>
              <a:gd name="connsiteX64" fmla="*/ 233571 w 607282"/>
              <a:gd name="connsiteY64" fmla="*/ 135062 h 569180"/>
              <a:gd name="connsiteX65" fmla="*/ 231948 w 607282"/>
              <a:gd name="connsiteY65" fmla="*/ 135062 h 569180"/>
              <a:gd name="connsiteX66" fmla="*/ 409822 w 607282"/>
              <a:gd name="connsiteY66" fmla="*/ 10232 h 569180"/>
              <a:gd name="connsiteX67" fmla="*/ 437925 w 607282"/>
              <a:gd name="connsiteY67" fmla="*/ 35771 h 569180"/>
              <a:gd name="connsiteX68" fmla="*/ 447503 w 607282"/>
              <a:gd name="connsiteY68" fmla="*/ 35771 h 569180"/>
              <a:gd name="connsiteX69" fmla="*/ 578958 w 607282"/>
              <a:gd name="connsiteY69" fmla="*/ 35828 h 569180"/>
              <a:gd name="connsiteX70" fmla="*/ 593009 w 607282"/>
              <a:gd name="connsiteY70" fmla="*/ 37031 h 569180"/>
              <a:gd name="connsiteX71" fmla="*/ 607233 w 607282"/>
              <a:gd name="connsiteY71" fmla="*/ 57874 h 569180"/>
              <a:gd name="connsiteX72" fmla="*/ 587159 w 607282"/>
              <a:gd name="connsiteY72" fmla="*/ 76828 h 569180"/>
              <a:gd name="connsiteX73" fmla="*/ 579244 w 607282"/>
              <a:gd name="connsiteY73" fmla="*/ 76885 h 569180"/>
              <a:gd name="connsiteX74" fmla="*/ 241776 w 607282"/>
              <a:gd name="connsiteY74" fmla="*/ 76885 h 569180"/>
              <a:gd name="connsiteX75" fmla="*/ 233861 w 607282"/>
              <a:gd name="connsiteY75" fmla="*/ 76828 h 569180"/>
              <a:gd name="connsiteX76" fmla="*/ 212984 w 607282"/>
              <a:gd name="connsiteY76" fmla="*/ 56672 h 569180"/>
              <a:gd name="connsiteX77" fmla="*/ 233287 w 607282"/>
              <a:gd name="connsiteY77" fmla="*/ 35943 h 569180"/>
              <a:gd name="connsiteX78" fmla="*/ 244357 w 607282"/>
              <a:gd name="connsiteY78" fmla="*/ 35771 h 569180"/>
              <a:gd name="connsiteX79" fmla="*/ 371108 w 607282"/>
              <a:gd name="connsiteY79" fmla="*/ 35771 h 569180"/>
              <a:gd name="connsiteX80" fmla="*/ 381661 w 607282"/>
              <a:gd name="connsiteY80" fmla="*/ 35771 h 569180"/>
              <a:gd name="connsiteX81" fmla="*/ 409822 w 607282"/>
              <a:gd name="connsiteY81" fmla="*/ 10232 h 569180"/>
              <a:gd name="connsiteX82" fmla="*/ 114034 w 607282"/>
              <a:gd name="connsiteY82" fmla="*/ 0 h 569180"/>
              <a:gd name="connsiteX83" fmla="*/ 182130 w 607282"/>
              <a:gd name="connsiteY83" fmla="*/ 67990 h 569180"/>
              <a:gd name="connsiteX84" fmla="*/ 114034 w 607282"/>
              <a:gd name="connsiteY84" fmla="*/ 135980 h 569180"/>
              <a:gd name="connsiteX85" fmla="*/ 45938 w 607282"/>
              <a:gd name="connsiteY85" fmla="*/ 67990 h 569180"/>
              <a:gd name="connsiteX86" fmla="*/ 114034 w 607282"/>
              <a:gd name="connsiteY86" fmla="*/ 0 h 5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07282" h="569180">
                <a:moveTo>
                  <a:pt x="388426" y="385710"/>
                </a:moveTo>
                <a:lnTo>
                  <a:pt x="431276" y="385710"/>
                </a:lnTo>
                <a:lnTo>
                  <a:pt x="431276" y="438433"/>
                </a:lnTo>
                <a:lnTo>
                  <a:pt x="522771" y="529738"/>
                </a:lnTo>
                <a:cubicBezTo>
                  <a:pt x="531146" y="538096"/>
                  <a:pt x="531146" y="551606"/>
                  <a:pt x="522771" y="559964"/>
                </a:cubicBezTo>
                <a:cubicBezTo>
                  <a:pt x="514396" y="568321"/>
                  <a:pt x="500858" y="568321"/>
                  <a:pt x="492483" y="559964"/>
                </a:cubicBezTo>
                <a:lnTo>
                  <a:pt x="431276" y="498941"/>
                </a:lnTo>
                <a:lnTo>
                  <a:pt x="431276" y="547771"/>
                </a:lnTo>
                <a:cubicBezTo>
                  <a:pt x="431276" y="559563"/>
                  <a:pt x="421697" y="569180"/>
                  <a:pt x="409822" y="569180"/>
                </a:cubicBezTo>
                <a:cubicBezTo>
                  <a:pt x="398005" y="569180"/>
                  <a:pt x="388426" y="559563"/>
                  <a:pt x="388426" y="547771"/>
                </a:cubicBezTo>
                <a:lnTo>
                  <a:pt x="388426" y="498941"/>
                </a:lnTo>
                <a:lnTo>
                  <a:pt x="327276" y="559964"/>
                </a:lnTo>
                <a:cubicBezTo>
                  <a:pt x="318901" y="568321"/>
                  <a:pt x="305306" y="568321"/>
                  <a:pt x="296988" y="559964"/>
                </a:cubicBezTo>
                <a:cubicBezTo>
                  <a:pt x="288613" y="551606"/>
                  <a:pt x="288613" y="538096"/>
                  <a:pt x="296988" y="529738"/>
                </a:cubicBezTo>
                <a:lnTo>
                  <a:pt x="296931" y="529738"/>
                </a:lnTo>
                <a:lnTo>
                  <a:pt x="388426" y="438433"/>
                </a:lnTo>
                <a:lnTo>
                  <a:pt x="388426" y="434597"/>
                </a:lnTo>
                <a:close/>
                <a:moveTo>
                  <a:pt x="38140" y="145929"/>
                </a:moveTo>
                <a:lnTo>
                  <a:pt x="38255" y="145929"/>
                </a:lnTo>
                <a:lnTo>
                  <a:pt x="66358" y="145929"/>
                </a:lnTo>
                <a:lnTo>
                  <a:pt x="68767" y="161160"/>
                </a:lnTo>
                <a:lnTo>
                  <a:pt x="76453" y="208857"/>
                </a:lnTo>
                <a:lnTo>
                  <a:pt x="82589" y="246763"/>
                </a:lnTo>
                <a:lnTo>
                  <a:pt x="92684" y="246763"/>
                </a:lnTo>
                <a:lnTo>
                  <a:pt x="99222" y="172898"/>
                </a:lnTo>
                <a:lnTo>
                  <a:pt x="91594" y="145929"/>
                </a:lnTo>
                <a:lnTo>
                  <a:pt x="136502" y="145929"/>
                </a:lnTo>
                <a:lnTo>
                  <a:pt x="128874" y="172898"/>
                </a:lnTo>
                <a:lnTo>
                  <a:pt x="135355" y="246763"/>
                </a:lnTo>
                <a:lnTo>
                  <a:pt x="145507" y="246763"/>
                </a:lnTo>
                <a:lnTo>
                  <a:pt x="153192" y="198780"/>
                </a:lnTo>
                <a:lnTo>
                  <a:pt x="161738" y="145929"/>
                </a:lnTo>
                <a:lnTo>
                  <a:pt x="336094" y="145929"/>
                </a:lnTo>
                <a:cubicBezTo>
                  <a:pt x="357200" y="145929"/>
                  <a:pt x="374349" y="162992"/>
                  <a:pt x="374349" y="184121"/>
                </a:cubicBezTo>
                <a:cubicBezTo>
                  <a:pt x="374349" y="205193"/>
                  <a:pt x="357200" y="222256"/>
                  <a:pt x="336094" y="222256"/>
                </a:cubicBezTo>
                <a:lnTo>
                  <a:pt x="189841" y="222256"/>
                </a:lnTo>
                <a:lnTo>
                  <a:pt x="189841" y="298011"/>
                </a:lnTo>
                <a:lnTo>
                  <a:pt x="189841" y="365807"/>
                </a:lnTo>
                <a:lnTo>
                  <a:pt x="189841" y="528081"/>
                </a:lnTo>
                <a:cubicBezTo>
                  <a:pt x="189841" y="549153"/>
                  <a:pt x="172692" y="566216"/>
                  <a:pt x="151586" y="566216"/>
                </a:cubicBezTo>
                <a:cubicBezTo>
                  <a:pt x="132889" y="566216"/>
                  <a:pt x="117403" y="552875"/>
                  <a:pt x="114019" y="535239"/>
                </a:cubicBezTo>
                <a:cubicBezTo>
                  <a:pt x="110693" y="552875"/>
                  <a:pt x="95150" y="566216"/>
                  <a:pt x="76453" y="566216"/>
                </a:cubicBezTo>
                <a:cubicBezTo>
                  <a:pt x="55346" y="566216"/>
                  <a:pt x="38255" y="549153"/>
                  <a:pt x="38255" y="528081"/>
                </a:cubicBezTo>
                <a:lnTo>
                  <a:pt x="38255" y="384874"/>
                </a:lnTo>
                <a:cubicBezTo>
                  <a:pt x="17091" y="384874"/>
                  <a:pt x="0" y="367811"/>
                  <a:pt x="0" y="346739"/>
                </a:cubicBezTo>
                <a:lnTo>
                  <a:pt x="0" y="184121"/>
                </a:lnTo>
                <a:cubicBezTo>
                  <a:pt x="0" y="163050"/>
                  <a:pt x="17091" y="145986"/>
                  <a:pt x="38140" y="145929"/>
                </a:cubicBezTo>
                <a:close/>
                <a:moveTo>
                  <a:pt x="545532" y="89195"/>
                </a:moveTo>
                <a:lnTo>
                  <a:pt x="587343" y="89195"/>
                </a:lnTo>
                <a:lnTo>
                  <a:pt x="587343" y="124061"/>
                </a:lnTo>
                <a:lnTo>
                  <a:pt x="587228" y="124061"/>
                </a:lnTo>
                <a:cubicBezTo>
                  <a:pt x="587228" y="190989"/>
                  <a:pt x="587056" y="257859"/>
                  <a:pt x="587343" y="324787"/>
                </a:cubicBezTo>
                <a:cubicBezTo>
                  <a:pt x="587457" y="352669"/>
                  <a:pt x="567498" y="371104"/>
                  <a:pt x="541403" y="370989"/>
                </a:cubicBezTo>
                <a:cubicBezTo>
                  <a:pt x="453710" y="370646"/>
                  <a:pt x="366018" y="370703"/>
                  <a:pt x="278325" y="370531"/>
                </a:cubicBezTo>
                <a:cubicBezTo>
                  <a:pt x="255441" y="370474"/>
                  <a:pt x="234278" y="353527"/>
                  <a:pt x="233131" y="331027"/>
                </a:cubicBezTo>
                <a:cubicBezTo>
                  <a:pt x="231525" y="299024"/>
                  <a:pt x="232729" y="266905"/>
                  <a:pt x="232729" y="233012"/>
                </a:cubicBezTo>
                <a:lnTo>
                  <a:pt x="272475" y="233012"/>
                </a:lnTo>
                <a:lnTo>
                  <a:pt x="272475" y="330340"/>
                </a:lnTo>
                <a:cubicBezTo>
                  <a:pt x="364010" y="330512"/>
                  <a:pt x="453997" y="330398"/>
                  <a:pt x="545532" y="329997"/>
                </a:cubicBezTo>
                <a:lnTo>
                  <a:pt x="545532" y="124061"/>
                </a:lnTo>
                <a:close/>
                <a:moveTo>
                  <a:pt x="231948" y="89124"/>
                </a:moveTo>
                <a:lnTo>
                  <a:pt x="273793" y="89124"/>
                </a:lnTo>
                <a:lnTo>
                  <a:pt x="273793" y="135062"/>
                </a:lnTo>
                <a:lnTo>
                  <a:pt x="272240" y="135062"/>
                </a:lnTo>
                <a:lnTo>
                  <a:pt x="233571" y="135062"/>
                </a:lnTo>
                <a:lnTo>
                  <a:pt x="231948" y="135062"/>
                </a:lnTo>
                <a:close/>
                <a:moveTo>
                  <a:pt x="409822" y="10232"/>
                </a:moveTo>
                <a:cubicBezTo>
                  <a:pt x="424505" y="10232"/>
                  <a:pt x="436606" y="21455"/>
                  <a:pt x="437925" y="35771"/>
                </a:cubicBezTo>
                <a:lnTo>
                  <a:pt x="447503" y="35771"/>
                </a:lnTo>
                <a:cubicBezTo>
                  <a:pt x="491321" y="35771"/>
                  <a:pt x="535140" y="35771"/>
                  <a:pt x="578958" y="35828"/>
                </a:cubicBezTo>
                <a:cubicBezTo>
                  <a:pt x="583661" y="35828"/>
                  <a:pt x="588650" y="35599"/>
                  <a:pt x="593009" y="37031"/>
                </a:cubicBezTo>
                <a:cubicBezTo>
                  <a:pt x="601326" y="39665"/>
                  <a:pt x="607921" y="50144"/>
                  <a:pt x="607233" y="57874"/>
                </a:cubicBezTo>
                <a:cubicBezTo>
                  <a:pt x="606315" y="67380"/>
                  <a:pt x="597368" y="75912"/>
                  <a:pt x="587159" y="76828"/>
                </a:cubicBezTo>
                <a:cubicBezTo>
                  <a:pt x="584521" y="77057"/>
                  <a:pt x="581883" y="76885"/>
                  <a:pt x="579244" y="76885"/>
                </a:cubicBezTo>
                <a:cubicBezTo>
                  <a:pt x="466774" y="76885"/>
                  <a:pt x="354304" y="76885"/>
                  <a:pt x="241776" y="76885"/>
                </a:cubicBezTo>
                <a:cubicBezTo>
                  <a:pt x="239137" y="76885"/>
                  <a:pt x="236499" y="77057"/>
                  <a:pt x="233861" y="76828"/>
                </a:cubicBezTo>
                <a:cubicBezTo>
                  <a:pt x="223078" y="75740"/>
                  <a:pt x="213156" y="66120"/>
                  <a:pt x="212984" y="56672"/>
                </a:cubicBezTo>
                <a:cubicBezTo>
                  <a:pt x="212755" y="47166"/>
                  <a:pt x="222448" y="37088"/>
                  <a:pt x="233287" y="35943"/>
                </a:cubicBezTo>
                <a:cubicBezTo>
                  <a:pt x="236958" y="35542"/>
                  <a:pt x="240686" y="35771"/>
                  <a:pt x="244357" y="35771"/>
                </a:cubicBezTo>
                <a:cubicBezTo>
                  <a:pt x="286626" y="35771"/>
                  <a:pt x="328839" y="35771"/>
                  <a:pt x="371108" y="35771"/>
                </a:cubicBezTo>
                <a:lnTo>
                  <a:pt x="381661" y="35771"/>
                </a:lnTo>
                <a:cubicBezTo>
                  <a:pt x="382981" y="21455"/>
                  <a:pt x="395082" y="10232"/>
                  <a:pt x="409822" y="10232"/>
                </a:cubicBezTo>
                <a:close/>
                <a:moveTo>
                  <a:pt x="114034" y="0"/>
                </a:moveTo>
                <a:cubicBezTo>
                  <a:pt x="151642" y="0"/>
                  <a:pt x="182130" y="30440"/>
                  <a:pt x="182130" y="67990"/>
                </a:cubicBezTo>
                <a:cubicBezTo>
                  <a:pt x="182130" y="105540"/>
                  <a:pt x="151642" y="135980"/>
                  <a:pt x="114034" y="135980"/>
                </a:cubicBezTo>
                <a:cubicBezTo>
                  <a:pt x="76426" y="135980"/>
                  <a:pt x="45938" y="105540"/>
                  <a:pt x="45938" y="67990"/>
                </a:cubicBezTo>
                <a:cubicBezTo>
                  <a:pt x="45938" y="30440"/>
                  <a:pt x="76426" y="0"/>
                  <a:pt x="114034" y="0"/>
                </a:cubicBezTo>
                <a:close/>
              </a:path>
            </a:pathLst>
          </a:custGeom>
          <a:solidFill>
            <a:srgbClr val="3F3B3A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1024175" y="422108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978293" y="262572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5700"/>
            <a:ext cx="1397847" cy="9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5939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77646" y="1484783"/>
            <a:ext cx="8470817" cy="5003987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sz="2400" dirty="0" smtClean="0"/>
              <a:t>上周题目</a:t>
            </a:r>
            <a:endParaRPr lang="en-US" altLang="zh-CN" sz="2400" dirty="0" smtClean="0"/>
          </a:p>
          <a:p>
            <a:pPr algn="ctr">
              <a:lnSpc>
                <a:spcPct val="200000"/>
              </a:lnSpc>
            </a:pPr>
            <a:r>
              <a:rPr lang="zh-CN" altLang="en-US" sz="2400" dirty="0" smtClean="0"/>
              <a:t>梳理递归</a:t>
            </a:r>
            <a:endParaRPr lang="en-US" altLang="zh-CN" sz="2400" dirty="0" smtClean="0"/>
          </a:p>
          <a:p>
            <a:pPr algn="ctr">
              <a:lnSpc>
                <a:spcPct val="200000"/>
              </a:lnSpc>
            </a:pPr>
            <a:r>
              <a:rPr lang="zh-CN" altLang="en-US" sz="2400" dirty="0" smtClean="0"/>
              <a:t>往年题目</a:t>
            </a:r>
            <a:endParaRPr lang="en-US" altLang="zh-CN" sz="2400" dirty="0" smtClean="0"/>
          </a:p>
          <a:p>
            <a:pPr algn="ctr">
              <a:lnSpc>
                <a:spcPct val="200000"/>
              </a:lnSpc>
            </a:pPr>
            <a:r>
              <a:rPr lang="zh-CN" altLang="en-US" sz="2400" dirty="0"/>
              <a:t>几点</a:t>
            </a:r>
            <a:r>
              <a:rPr lang="zh-CN" altLang="en-US" sz="2400" dirty="0" smtClean="0"/>
              <a:t>建议</a:t>
            </a:r>
            <a:endParaRPr lang="zh-CN" altLang="en-US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679002"/>
      </p:ext>
    </p:extLst>
  </p:cSld>
  <p:clrMapOvr>
    <a:masterClrMapping/>
  </p:clrMapOvr>
  <p:transition spd="slow"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3568" y="1085555"/>
            <a:ext cx="8221975" cy="5403216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&lt;=n,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pPr marL="0" indent="0">
              <a:buNone/>
            </a:pPr>
            <a:r>
              <a:rPr lang="en-US" altLang="zh-CN" dirty="0" smtClean="0"/>
              <a:t>     for(j=1</a:t>
            </a:r>
            <a:r>
              <a:rPr lang="en-US" altLang="zh-CN" dirty="0"/>
              <a:t>, </a:t>
            </a:r>
            <a:r>
              <a:rPr lang="en-US" altLang="zh-CN" dirty="0" smtClean="0"/>
              <a:t>j&lt;=</a:t>
            </a:r>
            <a:r>
              <a:rPr lang="en-US" altLang="zh-CN" dirty="0"/>
              <a:t>n, </a:t>
            </a:r>
            <a:r>
              <a:rPr lang="en-US" altLang="zh-CN" dirty="0" err="1" smtClean="0"/>
              <a:t>j++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    for(k=1</a:t>
            </a:r>
            <a:r>
              <a:rPr lang="en-US" altLang="zh-CN" dirty="0"/>
              <a:t>, </a:t>
            </a:r>
            <a:r>
              <a:rPr lang="en-US" altLang="zh-CN" dirty="0" smtClean="0"/>
              <a:t>k&lt;=</a:t>
            </a:r>
            <a:r>
              <a:rPr lang="en-US" altLang="zh-CN" dirty="0"/>
              <a:t>n, </a:t>
            </a:r>
            <a:r>
              <a:rPr lang="en-US" altLang="zh-CN" dirty="0" smtClean="0"/>
              <a:t>k++)</a:t>
            </a:r>
          </a:p>
          <a:p>
            <a:pPr marL="0" indent="0">
              <a:buNone/>
            </a:pPr>
            <a:r>
              <a:rPr lang="en-US" altLang="zh-CN" dirty="0" smtClean="0"/>
              <a:t>               for(t=1</a:t>
            </a:r>
            <a:r>
              <a:rPr lang="en-US" altLang="zh-CN" dirty="0"/>
              <a:t>, </a:t>
            </a:r>
            <a:r>
              <a:rPr lang="en-US" altLang="zh-CN" dirty="0" smtClean="0"/>
              <a:t>t&lt;=</a:t>
            </a:r>
            <a:r>
              <a:rPr lang="en-US" altLang="zh-CN" dirty="0"/>
              <a:t>n, </a:t>
            </a:r>
            <a:r>
              <a:rPr lang="en-US" altLang="zh-CN" dirty="0" smtClean="0"/>
              <a:t>t++)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(“%d, %d, %d, %d”,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j, k, t)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枚举与递归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412776"/>
            <a:ext cx="7344816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1~n </a:t>
            </a:r>
            <a:r>
              <a:rPr lang="zh-CN" altLang="en-US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个整数中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选出</a:t>
            </a:r>
            <a:r>
              <a:rPr lang="en-US" altLang="zh-CN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，输出全部可能的选择</a:t>
            </a:r>
            <a:r>
              <a:rPr lang="zh-CN" altLang="en-US" b="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050" b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0" y="5986396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一个方案确定是有几步组，可以通过循环表达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980622"/>
      </p:ext>
    </p:extLst>
  </p:cSld>
  <p:clrMapOvr>
    <a:masterClrMapping/>
  </p:clrMapOvr>
  <p:transition spd="slow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#147 </a:t>
            </a:r>
            <a:r>
              <a:rPr lang="en-US" altLang="zh-CN" dirty="0" err="1" smtClean="0"/>
              <a:t>教室排课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5" y="4221088"/>
            <a:ext cx="9007153" cy="18581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40768"/>
            <a:ext cx="7422138" cy="224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6426"/>
      </p:ext>
    </p:extLst>
  </p:cSld>
  <p:clrMapOvr>
    <a:masterClrMapping/>
  </p:clrMapOvr>
  <p:transition spd="slow">
    <p:circl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#650 </a:t>
            </a:r>
            <a:r>
              <a:rPr lang="zh-CN" altLang="zh-CN" dirty="0"/>
              <a:t>砝码组合</a:t>
            </a:r>
            <a:r>
              <a:rPr lang="en-US" altLang="zh-CN" dirty="0"/>
              <a:t>-1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856347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5157"/>
      </p:ext>
    </p:extLst>
  </p:cSld>
  <p:clrMapOvr>
    <a:masterClrMapping/>
  </p:clrMapOvr>
  <p:transition spd="slow"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#131 </a:t>
            </a:r>
            <a:r>
              <a:rPr lang="zh-CN" altLang="zh-CN" dirty="0"/>
              <a:t>火柴棒等式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8064896" cy="36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87145"/>
      </p:ext>
    </p:extLst>
  </p:cSld>
  <p:clrMapOvr>
    <a:masterClrMapping/>
  </p:clrMapOvr>
  <p:transition spd="slow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#595 address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832947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300"/>
      </p:ext>
    </p:extLst>
  </p:cSld>
  <p:clrMapOvr>
    <a:masterClrMapping/>
  </p:clrMapOvr>
  <p:transition spd="slow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772" y="21967"/>
            <a:ext cx="889248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++.h&gt;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n,m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Permu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[110]={0}, count=0;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m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 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 = 1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j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 count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Permu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[j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&lt;&lt; "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  }</a:t>
            </a: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j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 n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 count++;  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Permu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j;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Try(i+1);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Permu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=0;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--; }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 &gt;&gt; m;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Try(1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1025" y="692696"/>
            <a:ext cx="38652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b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1~n </a:t>
            </a:r>
            <a:r>
              <a:rPr lang="zh-CN" altLang="en-US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个整数中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随机选出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，输出全部可能的选择</a:t>
            </a:r>
            <a:r>
              <a:rPr lang="zh-CN" altLang="en-US" b="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5536" y="2996952"/>
            <a:ext cx="4392488" cy="1368152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7037" y="1608232"/>
            <a:ext cx="4190987" cy="124470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00097" y="3717915"/>
            <a:ext cx="3927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步时，有（</a:t>
            </a:r>
            <a:r>
              <a:rPr lang="en-US" altLang="zh-CN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i+1,…,n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）种选择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57511"/>
      </p:ext>
    </p:extLst>
  </p:cSld>
  <p:clrMapOvr>
    <a:masterClrMapping/>
  </p:clrMapOvr>
  <p:transition spd="slow"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6998"/>
            <a:ext cx="8712968" cy="709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#include&lt;iostream&gt;</a:t>
            </a:r>
          </a:p>
          <a:p>
            <a:r>
              <a:rPr lang="zh-CN" altLang="en-US" b="0" dirty="0"/>
              <a:t>#include&lt;cstdio&gt;</a:t>
            </a:r>
          </a:p>
          <a:p>
            <a:r>
              <a:rPr lang="zh-CN" altLang="en-US" b="0" dirty="0"/>
              <a:t>using namespace std;</a:t>
            </a:r>
          </a:p>
          <a:p>
            <a:r>
              <a:rPr lang="zh-CN" altLang="en-US" b="0" dirty="0" smtClean="0"/>
              <a:t>const </a:t>
            </a:r>
            <a:r>
              <a:rPr lang="zh-CN" altLang="en-US" b="0" dirty="0"/>
              <a:t>int N = 15;</a:t>
            </a:r>
          </a:p>
          <a:p>
            <a:r>
              <a:rPr lang="zh-CN" altLang="en-US" b="0" dirty="0" smtClean="0"/>
              <a:t>int n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 </a:t>
            </a:r>
            <a:r>
              <a:rPr lang="zh-CN" altLang="en-US" b="0" dirty="0"/>
              <a:t>s[N];  </a:t>
            </a:r>
            <a:endParaRPr lang="en-US" altLang="zh-CN" b="0" dirty="0"/>
          </a:p>
          <a:p>
            <a:endParaRPr lang="zh-CN" altLang="en-US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void </a:t>
            </a:r>
            <a:r>
              <a:rPr lang="en-US" altLang="zh-CN" dirty="0" smtClean="0"/>
              <a:t>Try</a:t>
            </a:r>
            <a:r>
              <a:rPr lang="zh-CN" altLang="en-US" dirty="0" smtClean="0"/>
              <a:t>(</a:t>
            </a:r>
            <a:r>
              <a:rPr lang="zh-CN" altLang="en-US" dirty="0"/>
              <a:t>int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) </a:t>
            </a:r>
            <a:r>
              <a:rPr lang="zh-CN" altLang="en-US" dirty="0"/>
              <a:t>{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    if </a:t>
            </a:r>
            <a:r>
              <a:rPr lang="zh-CN" altLang="en-US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== n)</a:t>
            </a:r>
            <a:r>
              <a:rPr lang="zh-CN" altLang="en-US" b="0" dirty="0"/>
              <a:t> {</a:t>
            </a:r>
          </a:p>
          <a:p>
            <a:pPr>
              <a:lnSpc>
                <a:spcPct val="125000"/>
              </a:lnSpc>
            </a:pPr>
            <a:r>
              <a:rPr lang="zh-CN" altLang="en-US" b="0" dirty="0"/>
              <a:t>        for (int </a:t>
            </a:r>
            <a:r>
              <a:rPr lang="en-US" altLang="zh-CN" b="0" dirty="0" smtClean="0"/>
              <a:t>j</a:t>
            </a:r>
            <a:r>
              <a:rPr lang="zh-CN" altLang="en-US" b="0" dirty="0" smtClean="0"/>
              <a:t> </a:t>
            </a:r>
            <a:r>
              <a:rPr lang="zh-CN" altLang="en-US" b="0" dirty="0"/>
              <a:t>= 0; </a:t>
            </a:r>
            <a:r>
              <a:rPr lang="en-US" altLang="zh-CN" b="0" dirty="0" smtClean="0"/>
              <a:t>j</a:t>
            </a:r>
            <a:r>
              <a:rPr lang="zh-CN" altLang="en-US" b="0" dirty="0" smtClean="0"/>
              <a:t> </a:t>
            </a:r>
            <a:r>
              <a:rPr lang="zh-CN" altLang="en-US" b="0" dirty="0"/>
              <a:t>&lt;= n; </a:t>
            </a:r>
            <a:r>
              <a:rPr lang="en-US" altLang="zh-CN" b="0" dirty="0" smtClean="0"/>
              <a:t>j</a:t>
            </a:r>
            <a:r>
              <a:rPr lang="zh-CN" altLang="en-US" b="0" dirty="0" smtClean="0"/>
              <a:t>++) </a:t>
            </a:r>
            <a:endParaRPr lang="zh-CN" altLang="en-US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            if (</a:t>
            </a:r>
            <a:r>
              <a:rPr lang="zh-CN" altLang="en-US" dirty="0">
                <a:solidFill>
                  <a:srgbClr val="0000FF"/>
                </a:solidFill>
              </a:rPr>
              <a:t>s</a:t>
            </a:r>
            <a:r>
              <a:rPr lang="zh-CN" altLang="en-US" dirty="0" smtClean="0">
                <a:solidFill>
                  <a:srgbClr val="0000FF"/>
                </a:solidFill>
              </a:rPr>
              <a:t>[</a:t>
            </a:r>
            <a:r>
              <a:rPr lang="en-US" altLang="zh-CN" dirty="0" smtClean="0">
                <a:solidFill>
                  <a:srgbClr val="0000FF"/>
                </a:solidFill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</a:rPr>
              <a:t>] </a:t>
            </a:r>
            <a:r>
              <a:rPr lang="zh-CN" altLang="en-US" dirty="0">
                <a:solidFill>
                  <a:srgbClr val="0000FF"/>
                </a:solidFill>
              </a:rPr>
              <a:t>== 1</a:t>
            </a:r>
            <a:r>
              <a:rPr lang="zh-CN" altLang="en-US" b="0" dirty="0"/>
              <a:t>) </a:t>
            </a:r>
            <a:r>
              <a:rPr lang="zh-CN" altLang="en-US" b="0" dirty="0" smtClean="0"/>
              <a:t>printf</a:t>
            </a:r>
            <a:r>
              <a:rPr lang="zh-CN" altLang="en-US" b="0" dirty="0"/>
              <a:t>("%</a:t>
            </a:r>
            <a:r>
              <a:rPr lang="zh-CN" altLang="en-US" b="0" dirty="0" smtClean="0"/>
              <a:t>d", </a:t>
            </a:r>
            <a:r>
              <a:rPr lang="en-US" altLang="zh-CN" b="0" dirty="0" smtClean="0"/>
              <a:t>j</a:t>
            </a:r>
            <a:r>
              <a:rPr lang="zh-CN" altLang="en-US" b="0" dirty="0" smtClean="0"/>
              <a:t> </a:t>
            </a:r>
            <a:r>
              <a:rPr lang="zh-CN" altLang="en-US" b="0" dirty="0"/>
              <a:t>+ 1);</a:t>
            </a:r>
          </a:p>
          <a:p>
            <a:pPr>
              <a:lnSpc>
                <a:spcPct val="125000"/>
              </a:lnSpc>
            </a:pPr>
            <a:r>
              <a:rPr lang="zh-CN" altLang="en-US" b="0" dirty="0" smtClean="0"/>
              <a:t>        printf("\n"); </a:t>
            </a:r>
            <a:r>
              <a:rPr lang="zh-CN" altLang="en-US" b="0" dirty="0"/>
              <a:t>return</a:t>
            </a:r>
            <a:r>
              <a:rPr lang="zh-CN" altLang="en-US" b="0" dirty="0" smtClean="0"/>
              <a:t>;     </a:t>
            </a:r>
            <a:r>
              <a:rPr lang="zh-CN" altLang="en-US" b="0" dirty="0"/>
              <a:t>}</a:t>
            </a:r>
          </a:p>
          <a:p>
            <a:pPr>
              <a:lnSpc>
                <a:spcPct val="200000"/>
              </a:lnSpc>
            </a:pPr>
            <a:r>
              <a:rPr lang="zh-CN" altLang="en-US" b="0" dirty="0" smtClean="0">
                <a:solidFill>
                  <a:srgbClr val="FF0000"/>
                </a:solidFill>
              </a:rPr>
              <a:t>       s[</a:t>
            </a:r>
            <a:r>
              <a:rPr lang="en-US" altLang="zh-CN" b="0" dirty="0" err="1" smtClean="0">
                <a:solidFill>
                  <a:srgbClr val="FF0000"/>
                </a:solidFill>
              </a:rPr>
              <a:t>i</a:t>
            </a:r>
            <a:r>
              <a:rPr lang="zh-CN" altLang="en-US" b="0" dirty="0" smtClean="0">
                <a:solidFill>
                  <a:srgbClr val="FF0000"/>
                </a:solidFill>
              </a:rPr>
              <a:t>] </a:t>
            </a:r>
            <a:r>
              <a:rPr lang="zh-CN" altLang="en-US" b="0" dirty="0">
                <a:solidFill>
                  <a:srgbClr val="FF0000"/>
                </a:solidFill>
              </a:rPr>
              <a:t>= 2</a:t>
            </a:r>
            <a:r>
              <a:rPr lang="zh-CN" altLang="en-US" b="0" dirty="0" smtClean="0">
                <a:solidFill>
                  <a:srgbClr val="FF0000"/>
                </a:solidFill>
              </a:rPr>
              <a:t>;  </a:t>
            </a:r>
            <a:r>
              <a:rPr lang="en-US" altLang="zh-CN" b="0" dirty="0" smtClean="0">
                <a:solidFill>
                  <a:srgbClr val="FF0000"/>
                </a:solidFill>
              </a:rPr>
              <a:t>Try</a:t>
            </a:r>
            <a:r>
              <a:rPr lang="zh-CN" altLang="en-US" b="0" dirty="0" smtClean="0">
                <a:solidFill>
                  <a:srgbClr val="FF0000"/>
                </a:solidFill>
              </a:rPr>
              <a:t>(</a:t>
            </a:r>
            <a:r>
              <a:rPr lang="en-US" altLang="zh-CN" b="0" dirty="0" err="1" smtClean="0">
                <a:solidFill>
                  <a:srgbClr val="FF0000"/>
                </a:solidFill>
              </a:rPr>
              <a:t>i</a:t>
            </a:r>
            <a:r>
              <a:rPr lang="zh-CN" altLang="en-US" b="0" dirty="0" smtClean="0">
                <a:solidFill>
                  <a:srgbClr val="FF0000"/>
                </a:solidFill>
              </a:rPr>
              <a:t> </a:t>
            </a:r>
            <a:r>
              <a:rPr lang="zh-CN" altLang="en-US" b="0" dirty="0">
                <a:solidFill>
                  <a:srgbClr val="FF0000"/>
                </a:solidFill>
              </a:rPr>
              <a:t>+ 1); </a:t>
            </a:r>
            <a:r>
              <a:rPr lang="zh-CN" altLang="en-US" b="0" dirty="0" smtClean="0">
                <a:solidFill>
                  <a:srgbClr val="FF0000"/>
                </a:solidFill>
              </a:rPr>
              <a:t> </a:t>
            </a:r>
            <a:endParaRPr lang="zh-CN" altLang="en-US" b="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0" dirty="0" smtClean="0">
                <a:solidFill>
                  <a:srgbClr val="FF0000"/>
                </a:solidFill>
              </a:rPr>
              <a:t>       s[</a:t>
            </a:r>
            <a:r>
              <a:rPr lang="en-US" altLang="zh-CN" b="0" dirty="0" err="1" smtClean="0">
                <a:solidFill>
                  <a:srgbClr val="FF0000"/>
                </a:solidFill>
              </a:rPr>
              <a:t>i</a:t>
            </a:r>
            <a:r>
              <a:rPr lang="zh-CN" altLang="en-US" b="0" dirty="0" smtClean="0">
                <a:solidFill>
                  <a:srgbClr val="FF0000"/>
                </a:solidFill>
              </a:rPr>
              <a:t>] </a:t>
            </a:r>
            <a:r>
              <a:rPr lang="zh-CN" altLang="en-US" b="0" dirty="0">
                <a:solidFill>
                  <a:srgbClr val="FF0000"/>
                </a:solidFill>
              </a:rPr>
              <a:t>= 1</a:t>
            </a:r>
            <a:r>
              <a:rPr lang="zh-CN" altLang="en-US" b="0" dirty="0" smtClean="0">
                <a:solidFill>
                  <a:srgbClr val="FF0000"/>
                </a:solidFill>
              </a:rPr>
              <a:t>;  </a:t>
            </a:r>
            <a:r>
              <a:rPr lang="en-US" altLang="zh-CN" b="0" dirty="0" smtClean="0">
                <a:solidFill>
                  <a:srgbClr val="FF0000"/>
                </a:solidFill>
              </a:rPr>
              <a:t>Try</a:t>
            </a:r>
            <a:r>
              <a:rPr lang="zh-CN" altLang="en-US" b="0" dirty="0" smtClean="0">
                <a:solidFill>
                  <a:srgbClr val="FF0000"/>
                </a:solidFill>
              </a:rPr>
              <a:t>(</a:t>
            </a:r>
            <a:r>
              <a:rPr lang="en-US" altLang="zh-CN" b="0" dirty="0" err="1" smtClean="0">
                <a:solidFill>
                  <a:srgbClr val="FF0000"/>
                </a:solidFill>
              </a:rPr>
              <a:t>i</a:t>
            </a:r>
            <a:r>
              <a:rPr lang="zh-CN" altLang="en-US" b="0" dirty="0" smtClean="0">
                <a:solidFill>
                  <a:srgbClr val="FF0000"/>
                </a:solidFill>
              </a:rPr>
              <a:t> </a:t>
            </a:r>
            <a:r>
              <a:rPr lang="zh-CN" altLang="en-US" b="0" dirty="0">
                <a:solidFill>
                  <a:srgbClr val="FF0000"/>
                </a:solidFill>
              </a:rPr>
              <a:t>+ 1</a:t>
            </a:r>
            <a:r>
              <a:rPr lang="zh-CN" altLang="en-US" b="0" dirty="0" smtClean="0">
                <a:solidFill>
                  <a:srgbClr val="FF0000"/>
                </a:solidFill>
              </a:rPr>
              <a:t>)</a:t>
            </a:r>
            <a:r>
              <a:rPr lang="en-US" altLang="zh-CN" b="0" dirty="0" smtClean="0">
                <a:solidFill>
                  <a:srgbClr val="FF0000"/>
                </a:solidFill>
              </a:rPr>
              <a:t>;</a:t>
            </a:r>
            <a:r>
              <a:rPr lang="zh-CN" altLang="en-US" b="0" dirty="0" smtClean="0">
                <a:solidFill>
                  <a:srgbClr val="FF0000"/>
                </a:solidFill>
              </a:rPr>
              <a:t>  </a:t>
            </a:r>
            <a:endParaRPr lang="zh-CN" altLang="en-US" b="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/>
              <a:t>}</a:t>
            </a:r>
          </a:p>
          <a:p>
            <a:endParaRPr lang="zh-CN" altLang="en-US" sz="1000" b="0" dirty="0"/>
          </a:p>
          <a:p>
            <a:r>
              <a:rPr lang="zh-CN" altLang="en-US" b="0" dirty="0"/>
              <a:t>int main() {</a:t>
            </a:r>
          </a:p>
          <a:p>
            <a:r>
              <a:rPr lang="zh-CN" altLang="en-US" b="0" dirty="0"/>
              <a:t>    cin &gt;&gt; n;</a:t>
            </a:r>
          </a:p>
          <a:p>
            <a:r>
              <a:rPr lang="zh-CN" altLang="en-US" b="0" dirty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Try</a:t>
            </a:r>
            <a:r>
              <a:rPr lang="zh-CN" altLang="en-US" dirty="0" smtClean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0);</a:t>
            </a:r>
            <a:r>
              <a:rPr lang="zh-CN" altLang="en-US" b="0" dirty="0"/>
              <a:t> // 从第一个开始遍历</a:t>
            </a:r>
          </a:p>
          <a:p>
            <a:r>
              <a:rPr lang="zh-CN" altLang="en-US" b="0" dirty="0"/>
              <a:t>    return 0;</a:t>
            </a:r>
          </a:p>
          <a:p>
            <a:r>
              <a:rPr lang="zh-CN" altLang="en-US" b="0" dirty="0"/>
              <a:t>}</a:t>
            </a:r>
          </a:p>
        </p:txBody>
      </p:sp>
      <p:pic>
        <p:nvPicPr>
          <p:cNvPr id="1027" name="Picture 3" descr="递归树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3"/>
          <a:stretch/>
        </p:blipFill>
        <p:spPr bwMode="auto">
          <a:xfrm>
            <a:off x="3131840" y="16998"/>
            <a:ext cx="5940152" cy="25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228184" y="3068960"/>
            <a:ext cx="23182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 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表示不选</a:t>
            </a:r>
          </a:p>
        </p:txBody>
      </p:sp>
      <p:sp>
        <p:nvSpPr>
          <p:cNvPr id="5" name="矩形 4"/>
          <p:cNvSpPr/>
          <p:nvPr/>
        </p:nvSpPr>
        <p:spPr>
          <a:xfrm>
            <a:off x="4866970" y="5085184"/>
            <a:ext cx="4014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 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1~n</a:t>
            </a:r>
            <a:r>
              <a:rPr lang="zh-CN" altLang="en-US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这 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个整数中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随机选取任意多个</a:t>
            </a:r>
            <a:r>
              <a:rPr lang="zh-CN" altLang="en-US" b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，输出全部可能的选择方案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9552" y="3985891"/>
            <a:ext cx="3456384" cy="84170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55576" y="2654130"/>
            <a:ext cx="3744416" cy="1134909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97844"/>
      </p:ext>
    </p:extLst>
  </p:cSld>
  <p:clrMapOvr>
    <a:masterClrMapping/>
  </p:clrMapOvr>
  <p:transition spd="slow">
    <p:circl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1164" y="1052736"/>
            <a:ext cx="7981672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从递归的角度看，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就是一个个拿，一步步做的过程，直到做完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排列：一个个排</a:t>
            </a:r>
            <a:endParaRPr lang="en-US" altLang="zh-CN" sz="3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分书：一个个分</a:t>
            </a:r>
            <a:endParaRPr lang="en-US" altLang="zh-CN" sz="3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皇后：一个个放</a:t>
            </a:r>
            <a:endParaRPr lang="en-US" altLang="zh-CN" sz="3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zh-CN" altLang="en-US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重：一个个拿</a:t>
            </a:r>
            <a:endPara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zh-CN" altLang="en-US" dirty="0" smtClean="0"/>
              <a:t>递归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700953"/>
      </p:ext>
    </p:extLst>
  </p:cSld>
  <p:clrMapOvr>
    <a:masterClrMapping/>
  </p:clrMapOvr>
  <p:transition spd="slow"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-171400"/>
            <a:ext cx="770485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void Try(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) 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400" dirty="0">
                <a:solidFill>
                  <a:srgbClr val="FF0000"/>
                </a:solidFill>
              </a:rPr>
              <a:t>		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{      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j=1</a:t>
            </a:r>
            <a:r>
              <a:rPr lang="en-US" altLang="zh-CN" sz="2400" dirty="0"/>
              <a:t>; j</a:t>
            </a:r>
            <a:r>
              <a:rPr lang="en-US" altLang="zh-CN" sz="2400" dirty="0" smtClean="0"/>
              <a:t>&lt;=N; </a:t>
            </a:r>
            <a:r>
              <a:rPr lang="en-US" altLang="zh-CN" sz="2400" dirty="0" err="1"/>
              <a:t>j</a:t>
            </a:r>
            <a:r>
              <a:rPr lang="en-US" altLang="zh-CN" sz="2400" dirty="0" err="1" smtClean="0"/>
              <a:t>++</a:t>
            </a:r>
            <a:r>
              <a:rPr lang="en-US" altLang="zh-CN" sz="2400" dirty="0" smtClean="0"/>
              <a:t>)   // </a:t>
            </a:r>
            <a:r>
              <a:rPr lang="zh-CN" altLang="en-US" sz="2400" dirty="0" smtClean="0"/>
              <a:t>逐个试每一种情况</a:t>
            </a:r>
            <a:endParaRPr lang="zh-CN" altLang="en-US" sz="2400" dirty="0"/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       {  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      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</a:rPr>
              <a:t>      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</a:rPr>
              <a:t>}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952964" y="3454871"/>
            <a:ext cx="5400599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5400" b="0" dirty="0" smtClean="0"/>
              <a:t>Y</a:t>
            </a:r>
            <a:r>
              <a:rPr lang="zh-CN" altLang="en-US" sz="5400" b="0" dirty="0" smtClean="0"/>
              <a:t>：是否到站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820891" y="764704"/>
            <a:ext cx="6768752" cy="606810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23240" y="2316061"/>
            <a:ext cx="5396827" cy="9361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5400" b="0" dirty="0"/>
              <a:t>标记</a:t>
            </a:r>
            <a:r>
              <a:rPr lang="zh-CN" altLang="en-US" sz="5400" b="0" dirty="0" smtClean="0"/>
              <a:t>占第</a:t>
            </a:r>
            <a:r>
              <a:rPr lang="en-US" altLang="zh-CN" sz="5400" b="0" dirty="0" smtClean="0"/>
              <a:t>j</a:t>
            </a:r>
            <a:r>
              <a:rPr lang="zh-CN" altLang="en-US" sz="5400" b="0" dirty="0" smtClean="0"/>
              <a:t>位置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07704" y="4463238"/>
            <a:ext cx="5400598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5400" b="0" dirty="0" smtClean="0"/>
              <a:t>N</a:t>
            </a:r>
            <a:r>
              <a:rPr lang="zh-CN" altLang="en-US" sz="5400" b="0" dirty="0" smtClean="0"/>
              <a:t>：</a:t>
            </a:r>
            <a:r>
              <a:rPr lang="en-US" altLang="zh-CN" sz="5400" b="0" dirty="0" smtClean="0"/>
              <a:t>Try(i+1)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33707" y="5607242"/>
            <a:ext cx="5400598" cy="9361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5400" b="0" dirty="0"/>
              <a:t>释放第</a:t>
            </a:r>
            <a:r>
              <a:rPr lang="en-US" altLang="zh-CN" sz="5400" b="0" dirty="0"/>
              <a:t>j</a:t>
            </a:r>
            <a:r>
              <a:rPr lang="zh-CN" altLang="en-US" sz="5400" b="0" dirty="0"/>
              <a:t>位置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333525" y="1346732"/>
            <a:ext cx="5828877" cy="7293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种选择是否可以</a:t>
            </a:r>
            <a:endParaRPr kumimoji="0" lang="zh-CN" altLang="en-US" sz="4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852283" y="2218718"/>
            <a:ext cx="5584409" cy="4464497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5889" y="3991209"/>
            <a:ext cx="101181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2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40311"/>
      </p:ext>
    </p:extLst>
  </p:cSld>
  <p:clrMapOvr>
    <a:masterClrMapping/>
  </p:clrMapOvr>
  <p:transition spd="slow">
    <p:circl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7544" y="404664"/>
            <a:ext cx="914400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is-IS" altLang="zh-CN" sz="2400" dirty="0">
                <a:solidFill>
                  <a:srgbClr val="BA2DA2"/>
                </a:solidFill>
                <a:cs typeface="Arial" panose="020B0604020202020204" pitchFamily="34" charset="0"/>
              </a:rPr>
              <a:t>void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 Try(</a:t>
            </a:r>
            <a:r>
              <a:rPr lang="is-IS" altLang="zh-CN" sz="2400" dirty="0">
                <a:solidFill>
                  <a:srgbClr val="BA2DA2"/>
                </a:solidFill>
                <a:cs typeface="Arial" panose="020B0604020202020204" pitchFamily="34" charset="0"/>
              </a:rPr>
              <a:t>int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 i) 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endParaRPr lang="is-IS" altLang="zh-CN" sz="1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 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is-IS" altLang="zh-CN" sz="2400" dirty="0">
                <a:solidFill>
                  <a:srgbClr val="BA2DA2"/>
                </a:solidFill>
                <a:cs typeface="Arial" panose="020B0604020202020204" pitchFamily="34" charset="0"/>
              </a:rPr>
              <a:t>for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 (</a:t>
            </a:r>
            <a:r>
              <a:rPr lang="is-IS" altLang="zh-CN" sz="2400" dirty="0">
                <a:solidFill>
                  <a:srgbClr val="BA2DA2"/>
                </a:solidFill>
                <a:cs typeface="Arial" panose="020B0604020202020204" pitchFamily="34" charset="0"/>
              </a:rPr>
              <a:t>int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 j = </a:t>
            </a:r>
            <a:r>
              <a:rPr lang="is-IS" altLang="zh-CN" sz="2400" dirty="0">
                <a:solidFill>
                  <a:srgbClr val="272AD8"/>
                </a:solidFill>
                <a:cs typeface="Arial" panose="020B0604020202020204" pitchFamily="34" charset="0"/>
              </a:rPr>
              <a:t>0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; j &lt; </a:t>
            </a:r>
            <a:r>
              <a:rPr lang="is-IS" altLang="zh-CN" sz="2400" dirty="0">
                <a:solidFill>
                  <a:srgbClr val="78492A"/>
                </a:solidFill>
                <a:cs typeface="Arial" panose="020B0604020202020204" pitchFamily="34" charset="0"/>
              </a:rPr>
              <a:t>BNUM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; j ++) 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  <a:endParaRPr lang="is-IS" altLang="zh-CN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     </a:t>
            </a:r>
            <a:r>
              <a:rPr lang="is-IS" altLang="zh-CN" sz="2400" dirty="0" smtClean="0">
                <a:solidFill>
                  <a:srgbClr val="BA2DA2"/>
                </a:solidFill>
                <a:cs typeface="Arial" panose="020B0604020202020204" pitchFamily="34" charset="0"/>
              </a:rPr>
              <a:t>if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is-IS" altLang="zh-CN" sz="2400" dirty="0">
                <a:solidFill>
                  <a:srgbClr val="4F8187"/>
                </a:solidFill>
                <a:cs typeface="Arial" panose="020B0604020202020204" pitchFamily="34" charset="0"/>
              </a:rPr>
              <a:t>book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[j] == 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0)&amp;&amp;</a:t>
            </a:r>
            <a:r>
              <a:rPr lang="is-IS" altLang="zh-CN" sz="2400" dirty="0" smtClean="0">
                <a:solidFill>
                  <a:srgbClr val="4F8187"/>
                </a:solidFill>
                <a:cs typeface="Arial" panose="020B0604020202020204" pitchFamily="34" charset="0"/>
              </a:rPr>
              <a:t>like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[i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][j] == 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1)</a:t>
            </a:r>
            <a:endParaRPr lang="is-IS" altLang="zh-CN" sz="2400" dirty="0" smtClean="0">
              <a:solidFill>
                <a:srgbClr val="0084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        {</a:t>
            </a:r>
            <a:endParaRPr lang="is-IS" altLang="zh-CN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s-I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     </a:t>
            </a:r>
            <a:endParaRPr lang="is-I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is-IS" altLang="zh-CN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is-IS" altLang="zh-CN" sz="1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is-IS" altLang="zh-CN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is-IS" altLang="zh-CN" sz="1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is-IS" altLang="zh-CN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s-IS" altLang="zh-CN" sz="1800" dirty="0">
                <a:solidFill>
                  <a:srgbClr val="000000"/>
                </a:solidFill>
                <a:cs typeface="Arial" panose="020B0604020202020204" pitchFamily="34" charset="0"/>
              </a:rPr>
              <a:t>    </a:t>
            </a:r>
            <a:r>
              <a:rPr lang="is-IS" altLang="zh-CN" sz="1800" dirty="0" smtClean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is-IS" altLang="zh-CN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691680" y="2924944"/>
            <a:ext cx="5112568" cy="182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5400" b="0" dirty="0" smtClean="0"/>
              <a:t>给第</a:t>
            </a:r>
            <a:r>
              <a:rPr lang="en-US" altLang="zh-CN" sz="5400" b="0" dirty="0" err="1" smtClean="0"/>
              <a:t>i</a:t>
            </a:r>
            <a:r>
              <a:rPr lang="zh-CN" altLang="en-US" sz="5400" b="0" dirty="0" smtClean="0"/>
              <a:t>个人</a:t>
            </a:r>
            <a:endParaRPr lang="en-US" altLang="zh-CN" sz="5400" b="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5400" b="0" dirty="0" smtClean="0"/>
              <a:t>分配第</a:t>
            </a:r>
            <a:r>
              <a:rPr lang="en-US" altLang="zh-CN" sz="5400" b="0" dirty="0" smtClean="0"/>
              <a:t>j</a:t>
            </a:r>
            <a:r>
              <a:rPr lang="zh-CN" altLang="en-US" sz="5400" b="0" dirty="0" smtClean="0"/>
              <a:t>本书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827584" y="1772816"/>
            <a:ext cx="6552728" cy="381642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58868"/>
      </p:ext>
    </p:extLst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D1A8D4-A673-4A3B-8AB4-E1C064BCB58F}"/>
              </a:ext>
            </a:extLst>
          </p:cNvPr>
          <p:cNvSpPr txBox="1"/>
          <p:nvPr/>
        </p:nvSpPr>
        <p:spPr>
          <a:xfrm>
            <a:off x="467544" y="293771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</a:t>
            </a:r>
            <a:r>
              <a:rPr lang="zh-CN" altLang="en-US" sz="5400" b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上周题目</a:t>
            </a:r>
            <a:endParaRPr lang="zh-CN" altLang="en-US" sz="5400" b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B602F2C2-90ED-4AB6-9B44-1F7F2F037278}"/>
              </a:ext>
            </a:extLst>
          </p:cNvPr>
          <p:cNvSpPr/>
          <p:nvPr/>
        </p:nvSpPr>
        <p:spPr>
          <a:xfrm>
            <a:off x="4053105" y="1407496"/>
            <a:ext cx="1108861" cy="1039289"/>
          </a:xfrm>
          <a:custGeom>
            <a:avLst/>
            <a:gdLst>
              <a:gd name="connsiteX0" fmla="*/ 388426 w 607282"/>
              <a:gd name="connsiteY0" fmla="*/ 385710 h 569180"/>
              <a:gd name="connsiteX1" fmla="*/ 431276 w 607282"/>
              <a:gd name="connsiteY1" fmla="*/ 385710 h 569180"/>
              <a:gd name="connsiteX2" fmla="*/ 431276 w 607282"/>
              <a:gd name="connsiteY2" fmla="*/ 438433 h 569180"/>
              <a:gd name="connsiteX3" fmla="*/ 522771 w 607282"/>
              <a:gd name="connsiteY3" fmla="*/ 529738 h 569180"/>
              <a:gd name="connsiteX4" fmla="*/ 522771 w 607282"/>
              <a:gd name="connsiteY4" fmla="*/ 559964 h 569180"/>
              <a:gd name="connsiteX5" fmla="*/ 492483 w 607282"/>
              <a:gd name="connsiteY5" fmla="*/ 559964 h 569180"/>
              <a:gd name="connsiteX6" fmla="*/ 431276 w 607282"/>
              <a:gd name="connsiteY6" fmla="*/ 498941 h 569180"/>
              <a:gd name="connsiteX7" fmla="*/ 431276 w 607282"/>
              <a:gd name="connsiteY7" fmla="*/ 547771 h 569180"/>
              <a:gd name="connsiteX8" fmla="*/ 409822 w 607282"/>
              <a:gd name="connsiteY8" fmla="*/ 569180 h 569180"/>
              <a:gd name="connsiteX9" fmla="*/ 388426 w 607282"/>
              <a:gd name="connsiteY9" fmla="*/ 547771 h 569180"/>
              <a:gd name="connsiteX10" fmla="*/ 388426 w 607282"/>
              <a:gd name="connsiteY10" fmla="*/ 498941 h 569180"/>
              <a:gd name="connsiteX11" fmla="*/ 327276 w 607282"/>
              <a:gd name="connsiteY11" fmla="*/ 559964 h 569180"/>
              <a:gd name="connsiteX12" fmla="*/ 296988 w 607282"/>
              <a:gd name="connsiteY12" fmla="*/ 559964 h 569180"/>
              <a:gd name="connsiteX13" fmla="*/ 296988 w 607282"/>
              <a:gd name="connsiteY13" fmla="*/ 529738 h 569180"/>
              <a:gd name="connsiteX14" fmla="*/ 296931 w 607282"/>
              <a:gd name="connsiteY14" fmla="*/ 529738 h 569180"/>
              <a:gd name="connsiteX15" fmla="*/ 388426 w 607282"/>
              <a:gd name="connsiteY15" fmla="*/ 438433 h 569180"/>
              <a:gd name="connsiteX16" fmla="*/ 388426 w 607282"/>
              <a:gd name="connsiteY16" fmla="*/ 434597 h 569180"/>
              <a:gd name="connsiteX17" fmla="*/ 38140 w 607282"/>
              <a:gd name="connsiteY17" fmla="*/ 145929 h 569180"/>
              <a:gd name="connsiteX18" fmla="*/ 38255 w 607282"/>
              <a:gd name="connsiteY18" fmla="*/ 145929 h 569180"/>
              <a:gd name="connsiteX19" fmla="*/ 66358 w 607282"/>
              <a:gd name="connsiteY19" fmla="*/ 145929 h 569180"/>
              <a:gd name="connsiteX20" fmla="*/ 68767 w 607282"/>
              <a:gd name="connsiteY20" fmla="*/ 161160 h 569180"/>
              <a:gd name="connsiteX21" fmla="*/ 76453 w 607282"/>
              <a:gd name="connsiteY21" fmla="*/ 208857 h 569180"/>
              <a:gd name="connsiteX22" fmla="*/ 82589 w 607282"/>
              <a:gd name="connsiteY22" fmla="*/ 246763 h 569180"/>
              <a:gd name="connsiteX23" fmla="*/ 92684 w 607282"/>
              <a:gd name="connsiteY23" fmla="*/ 246763 h 569180"/>
              <a:gd name="connsiteX24" fmla="*/ 99222 w 607282"/>
              <a:gd name="connsiteY24" fmla="*/ 172898 h 569180"/>
              <a:gd name="connsiteX25" fmla="*/ 91594 w 607282"/>
              <a:gd name="connsiteY25" fmla="*/ 145929 h 569180"/>
              <a:gd name="connsiteX26" fmla="*/ 136502 w 607282"/>
              <a:gd name="connsiteY26" fmla="*/ 145929 h 569180"/>
              <a:gd name="connsiteX27" fmla="*/ 128874 w 607282"/>
              <a:gd name="connsiteY27" fmla="*/ 172898 h 569180"/>
              <a:gd name="connsiteX28" fmla="*/ 135355 w 607282"/>
              <a:gd name="connsiteY28" fmla="*/ 246763 h 569180"/>
              <a:gd name="connsiteX29" fmla="*/ 145507 w 607282"/>
              <a:gd name="connsiteY29" fmla="*/ 246763 h 569180"/>
              <a:gd name="connsiteX30" fmla="*/ 153192 w 607282"/>
              <a:gd name="connsiteY30" fmla="*/ 198780 h 569180"/>
              <a:gd name="connsiteX31" fmla="*/ 161738 w 607282"/>
              <a:gd name="connsiteY31" fmla="*/ 145929 h 569180"/>
              <a:gd name="connsiteX32" fmla="*/ 336094 w 607282"/>
              <a:gd name="connsiteY32" fmla="*/ 145929 h 569180"/>
              <a:gd name="connsiteX33" fmla="*/ 374349 w 607282"/>
              <a:gd name="connsiteY33" fmla="*/ 184121 h 569180"/>
              <a:gd name="connsiteX34" fmla="*/ 336094 w 607282"/>
              <a:gd name="connsiteY34" fmla="*/ 222256 h 569180"/>
              <a:gd name="connsiteX35" fmla="*/ 189841 w 607282"/>
              <a:gd name="connsiteY35" fmla="*/ 222256 h 569180"/>
              <a:gd name="connsiteX36" fmla="*/ 189841 w 607282"/>
              <a:gd name="connsiteY36" fmla="*/ 298011 h 569180"/>
              <a:gd name="connsiteX37" fmla="*/ 189841 w 607282"/>
              <a:gd name="connsiteY37" fmla="*/ 365807 h 569180"/>
              <a:gd name="connsiteX38" fmla="*/ 189841 w 607282"/>
              <a:gd name="connsiteY38" fmla="*/ 528081 h 569180"/>
              <a:gd name="connsiteX39" fmla="*/ 151586 w 607282"/>
              <a:gd name="connsiteY39" fmla="*/ 566216 h 569180"/>
              <a:gd name="connsiteX40" fmla="*/ 114019 w 607282"/>
              <a:gd name="connsiteY40" fmla="*/ 535239 h 569180"/>
              <a:gd name="connsiteX41" fmla="*/ 76453 w 607282"/>
              <a:gd name="connsiteY41" fmla="*/ 566216 h 569180"/>
              <a:gd name="connsiteX42" fmla="*/ 38255 w 607282"/>
              <a:gd name="connsiteY42" fmla="*/ 528081 h 569180"/>
              <a:gd name="connsiteX43" fmla="*/ 38255 w 607282"/>
              <a:gd name="connsiteY43" fmla="*/ 384874 h 569180"/>
              <a:gd name="connsiteX44" fmla="*/ 0 w 607282"/>
              <a:gd name="connsiteY44" fmla="*/ 346739 h 569180"/>
              <a:gd name="connsiteX45" fmla="*/ 0 w 607282"/>
              <a:gd name="connsiteY45" fmla="*/ 184121 h 569180"/>
              <a:gd name="connsiteX46" fmla="*/ 38140 w 607282"/>
              <a:gd name="connsiteY46" fmla="*/ 145929 h 569180"/>
              <a:gd name="connsiteX47" fmla="*/ 545532 w 607282"/>
              <a:gd name="connsiteY47" fmla="*/ 89195 h 569180"/>
              <a:gd name="connsiteX48" fmla="*/ 587343 w 607282"/>
              <a:gd name="connsiteY48" fmla="*/ 89195 h 569180"/>
              <a:gd name="connsiteX49" fmla="*/ 587343 w 607282"/>
              <a:gd name="connsiteY49" fmla="*/ 124061 h 569180"/>
              <a:gd name="connsiteX50" fmla="*/ 587228 w 607282"/>
              <a:gd name="connsiteY50" fmla="*/ 124061 h 569180"/>
              <a:gd name="connsiteX51" fmla="*/ 587343 w 607282"/>
              <a:gd name="connsiteY51" fmla="*/ 324787 h 569180"/>
              <a:gd name="connsiteX52" fmla="*/ 541403 w 607282"/>
              <a:gd name="connsiteY52" fmla="*/ 370989 h 569180"/>
              <a:gd name="connsiteX53" fmla="*/ 278325 w 607282"/>
              <a:gd name="connsiteY53" fmla="*/ 370531 h 569180"/>
              <a:gd name="connsiteX54" fmla="*/ 233131 w 607282"/>
              <a:gd name="connsiteY54" fmla="*/ 331027 h 569180"/>
              <a:gd name="connsiteX55" fmla="*/ 232729 w 607282"/>
              <a:gd name="connsiteY55" fmla="*/ 233012 h 569180"/>
              <a:gd name="connsiteX56" fmla="*/ 272475 w 607282"/>
              <a:gd name="connsiteY56" fmla="*/ 233012 h 569180"/>
              <a:gd name="connsiteX57" fmla="*/ 272475 w 607282"/>
              <a:gd name="connsiteY57" fmla="*/ 330340 h 569180"/>
              <a:gd name="connsiteX58" fmla="*/ 545532 w 607282"/>
              <a:gd name="connsiteY58" fmla="*/ 329997 h 569180"/>
              <a:gd name="connsiteX59" fmla="*/ 545532 w 607282"/>
              <a:gd name="connsiteY59" fmla="*/ 124061 h 569180"/>
              <a:gd name="connsiteX60" fmla="*/ 231948 w 607282"/>
              <a:gd name="connsiteY60" fmla="*/ 89124 h 569180"/>
              <a:gd name="connsiteX61" fmla="*/ 273793 w 607282"/>
              <a:gd name="connsiteY61" fmla="*/ 89124 h 569180"/>
              <a:gd name="connsiteX62" fmla="*/ 273793 w 607282"/>
              <a:gd name="connsiteY62" fmla="*/ 135062 h 569180"/>
              <a:gd name="connsiteX63" fmla="*/ 272240 w 607282"/>
              <a:gd name="connsiteY63" fmla="*/ 135062 h 569180"/>
              <a:gd name="connsiteX64" fmla="*/ 233571 w 607282"/>
              <a:gd name="connsiteY64" fmla="*/ 135062 h 569180"/>
              <a:gd name="connsiteX65" fmla="*/ 231948 w 607282"/>
              <a:gd name="connsiteY65" fmla="*/ 135062 h 569180"/>
              <a:gd name="connsiteX66" fmla="*/ 409822 w 607282"/>
              <a:gd name="connsiteY66" fmla="*/ 10232 h 569180"/>
              <a:gd name="connsiteX67" fmla="*/ 437925 w 607282"/>
              <a:gd name="connsiteY67" fmla="*/ 35771 h 569180"/>
              <a:gd name="connsiteX68" fmla="*/ 447503 w 607282"/>
              <a:gd name="connsiteY68" fmla="*/ 35771 h 569180"/>
              <a:gd name="connsiteX69" fmla="*/ 578958 w 607282"/>
              <a:gd name="connsiteY69" fmla="*/ 35828 h 569180"/>
              <a:gd name="connsiteX70" fmla="*/ 593009 w 607282"/>
              <a:gd name="connsiteY70" fmla="*/ 37031 h 569180"/>
              <a:gd name="connsiteX71" fmla="*/ 607233 w 607282"/>
              <a:gd name="connsiteY71" fmla="*/ 57874 h 569180"/>
              <a:gd name="connsiteX72" fmla="*/ 587159 w 607282"/>
              <a:gd name="connsiteY72" fmla="*/ 76828 h 569180"/>
              <a:gd name="connsiteX73" fmla="*/ 579244 w 607282"/>
              <a:gd name="connsiteY73" fmla="*/ 76885 h 569180"/>
              <a:gd name="connsiteX74" fmla="*/ 241776 w 607282"/>
              <a:gd name="connsiteY74" fmla="*/ 76885 h 569180"/>
              <a:gd name="connsiteX75" fmla="*/ 233861 w 607282"/>
              <a:gd name="connsiteY75" fmla="*/ 76828 h 569180"/>
              <a:gd name="connsiteX76" fmla="*/ 212984 w 607282"/>
              <a:gd name="connsiteY76" fmla="*/ 56672 h 569180"/>
              <a:gd name="connsiteX77" fmla="*/ 233287 w 607282"/>
              <a:gd name="connsiteY77" fmla="*/ 35943 h 569180"/>
              <a:gd name="connsiteX78" fmla="*/ 244357 w 607282"/>
              <a:gd name="connsiteY78" fmla="*/ 35771 h 569180"/>
              <a:gd name="connsiteX79" fmla="*/ 371108 w 607282"/>
              <a:gd name="connsiteY79" fmla="*/ 35771 h 569180"/>
              <a:gd name="connsiteX80" fmla="*/ 381661 w 607282"/>
              <a:gd name="connsiteY80" fmla="*/ 35771 h 569180"/>
              <a:gd name="connsiteX81" fmla="*/ 409822 w 607282"/>
              <a:gd name="connsiteY81" fmla="*/ 10232 h 569180"/>
              <a:gd name="connsiteX82" fmla="*/ 114034 w 607282"/>
              <a:gd name="connsiteY82" fmla="*/ 0 h 569180"/>
              <a:gd name="connsiteX83" fmla="*/ 182130 w 607282"/>
              <a:gd name="connsiteY83" fmla="*/ 67990 h 569180"/>
              <a:gd name="connsiteX84" fmla="*/ 114034 w 607282"/>
              <a:gd name="connsiteY84" fmla="*/ 135980 h 569180"/>
              <a:gd name="connsiteX85" fmla="*/ 45938 w 607282"/>
              <a:gd name="connsiteY85" fmla="*/ 67990 h 569180"/>
              <a:gd name="connsiteX86" fmla="*/ 114034 w 607282"/>
              <a:gd name="connsiteY86" fmla="*/ 0 h 5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07282" h="569180">
                <a:moveTo>
                  <a:pt x="388426" y="385710"/>
                </a:moveTo>
                <a:lnTo>
                  <a:pt x="431276" y="385710"/>
                </a:lnTo>
                <a:lnTo>
                  <a:pt x="431276" y="438433"/>
                </a:lnTo>
                <a:lnTo>
                  <a:pt x="522771" y="529738"/>
                </a:lnTo>
                <a:cubicBezTo>
                  <a:pt x="531146" y="538096"/>
                  <a:pt x="531146" y="551606"/>
                  <a:pt x="522771" y="559964"/>
                </a:cubicBezTo>
                <a:cubicBezTo>
                  <a:pt x="514396" y="568321"/>
                  <a:pt x="500858" y="568321"/>
                  <a:pt x="492483" y="559964"/>
                </a:cubicBezTo>
                <a:lnTo>
                  <a:pt x="431276" y="498941"/>
                </a:lnTo>
                <a:lnTo>
                  <a:pt x="431276" y="547771"/>
                </a:lnTo>
                <a:cubicBezTo>
                  <a:pt x="431276" y="559563"/>
                  <a:pt x="421697" y="569180"/>
                  <a:pt x="409822" y="569180"/>
                </a:cubicBezTo>
                <a:cubicBezTo>
                  <a:pt x="398005" y="569180"/>
                  <a:pt x="388426" y="559563"/>
                  <a:pt x="388426" y="547771"/>
                </a:cubicBezTo>
                <a:lnTo>
                  <a:pt x="388426" y="498941"/>
                </a:lnTo>
                <a:lnTo>
                  <a:pt x="327276" y="559964"/>
                </a:lnTo>
                <a:cubicBezTo>
                  <a:pt x="318901" y="568321"/>
                  <a:pt x="305306" y="568321"/>
                  <a:pt x="296988" y="559964"/>
                </a:cubicBezTo>
                <a:cubicBezTo>
                  <a:pt x="288613" y="551606"/>
                  <a:pt x="288613" y="538096"/>
                  <a:pt x="296988" y="529738"/>
                </a:cubicBezTo>
                <a:lnTo>
                  <a:pt x="296931" y="529738"/>
                </a:lnTo>
                <a:lnTo>
                  <a:pt x="388426" y="438433"/>
                </a:lnTo>
                <a:lnTo>
                  <a:pt x="388426" y="434597"/>
                </a:lnTo>
                <a:close/>
                <a:moveTo>
                  <a:pt x="38140" y="145929"/>
                </a:moveTo>
                <a:lnTo>
                  <a:pt x="38255" y="145929"/>
                </a:lnTo>
                <a:lnTo>
                  <a:pt x="66358" y="145929"/>
                </a:lnTo>
                <a:lnTo>
                  <a:pt x="68767" y="161160"/>
                </a:lnTo>
                <a:lnTo>
                  <a:pt x="76453" y="208857"/>
                </a:lnTo>
                <a:lnTo>
                  <a:pt x="82589" y="246763"/>
                </a:lnTo>
                <a:lnTo>
                  <a:pt x="92684" y="246763"/>
                </a:lnTo>
                <a:lnTo>
                  <a:pt x="99222" y="172898"/>
                </a:lnTo>
                <a:lnTo>
                  <a:pt x="91594" y="145929"/>
                </a:lnTo>
                <a:lnTo>
                  <a:pt x="136502" y="145929"/>
                </a:lnTo>
                <a:lnTo>
                  <a:pt x="128874" y="172898"/>
                </a:lnTo>
                <a:lnTo>
                  <a:pt x="135355" y="246763"/>
                </a:lnTo>
                <a:lnTo>
                  <a:pt x="145507" y="246763"/>
                </a:lnTo>
                <a:lnTo>
                  <a:pt x="153192" y="198780"/>
                </a:lnTo>
                <a:lnTo>
                  <a:pt x="161738" y="145929"/>
                </a:lnTo>
                <a:lnTo>
                  <a:pt x="336094" y="145929"/>
                </a:lnTo>
                <a:cubicBezTo>
                  <a:pt x="357200" y="145929"/>
                  <a:pt x="374349" y="162992"/>
                  <a:pt x="374349" y="184121"/>
                </a:cubicBezTo>
                <a:cubicBezTo>
                  <a:pt x="374349" y="205193"/>
                  <a:pt x="357200" y="222256"/>
                  <a:pt x="336094" y="222256"/>
                </a:cubicBezTo>
                <a:lnTo>
                  <a:pt x="189841" y="222256"/>
                </a:lnTo>
                <a:lnTo>
                  <a:pt x="189841" y="298011"/>
                </a:lnTo>
                <a:lnTo>
                  <a:pt x="189841" y="365807"/>
                </a:lnTo>
                <a:lnTo>
                  <a:pt x="189841" y="528081"/>
                </a:lnTo>
                <a:cubicBezTo>
                  <a:pt x="189841" y="549153"/>
                  <a:pt x="172692" y="566216"/>
                  <a:pt x="151586" y="566216"/>
                </a:cubicBezTo>
                <a:cubicBezTo>
                  <a:pt x="132889" y="566216"/>
                  <a:pt x="117403" y="552875"/>
                  <a:pt x="114019" y="535239"/>
                </a:cubicBezTo>
                <a:cubicBezTo>
                  <a:pt x="110693" y="552875"/>
                  <a:pt x="95150" y="566216"/>
                  <a:pt x="76453" y="566216"/>
                </a:cubicBezTo>
                <a:cubicBezTo>
                  <a:pt x="55346" y="566216"/>
                  <a:pt x="38255" y="549153"/>
                  <a:pt x="38255" y="528081"/>
                </a:cubicBezTo>
                <a:lnTo>
                  <a:pt x="38255" y="384874"/>
                </a:lnTo>
                <a:cubicBezTo>
                  <a:pt x="17091" y="384874"/>
                  <a:pt x="0" y="367811"/>
                  <a:pt x="0" y="346739"/>
                </a:cubicBezTo>
                <a:lnTo>
                  <a:pt x="0" y="184121"/>
                </a:lnTo>
                <a:cubicBezTo>
                  <a:pt x="0" y="163050"/>
                  <a:pt x="17091" y="145986"/>
                  <a:pt x="38140" y="145929"/>
                </a:cubicBezTo>
                <a:close/>
                <a:moveTo>
                  <a:pt x="545532" y="89195"/>
                </a:moveTo>
                <a:lnTo>
                  <a:pt x="587343" y="89195"/>
                </a:lnTo>
                <a:lnTo>
                  <a:pt x="587343" y="124061"/>
                </a:lnTo>
                <a:lnTo>
                  <a:pt x="587228" y="124061"/>
                </a:lnTo>
                <a:cubicBezTo>
                  <a:pt x="587228" y="190989"/>
                  <a:pt x="587056" y="257859"/>
                  <a:pt x="587343" y="324787"/>
                </a:cubicBezTo>
                <a:cubicBezTo>
                  <a:pt x="587457" y="352669"/>
                  <a:pt x="567498" y="371104"/>
                  <a:pt x="541403" y="370989"/>
                </a:cubicBezTo>
                <a:cubicBezTo>
                  <a:pt x="453710" y="370646"/>
                  <a:pt x="366018" y="370703"/>
                  <a:pt x="278325" y="370531"/>
                </a:cubicBezTo>
                <a:cubicBezTo>
                  <a:pt x="255441" y="370474"/>
                  <a:pt x="234278" y="353527"/>
                  <a:pt x="233131" y="331027"/>
                </a:cubicBezTo>
                <a:cubicBezTo>
                  <a:pt x="231525" y="299024"/>
                  <a:pt x="232729" y="266905"/>
                  <a:pt x="232729" y="233012"/>
                </a:cubicBezTo>
                <a:lnTo>
                  <a:pt x="272475" y="233012"/>
                </a:lnTo>
                <a:lnTo>
                  <a:pt x="272475" y="330340"/>
                </a:lnTo>
                <a:cubicBezTo>
                  <a:pt x="364010" y="330512"/>
                  <a:pt x="453997" y="330398"/>
                  <a:pt x="545532" y="329997"/>
                </a:cubicBezTo>
                <a:lnTo>
                  <a:pt x="545532" y="124061"/>
                </a:lnTo>
                <a:close/>
                <a:moveTo>
                  <a:pt x="231948" y="89124"/>
                </a:moveTo>
                <a:lnTo>
                  <a:pt x="273793" y="89124"/>
                </a:lnTo>
                <a:lnTo>
                  <a:pt x="273793" y="135062"/>
                </a:lnTo>
                <a:lnTo>
                  <a:pt x="272240" y="135062"/>
                </a:lnTo>
                <a:lnTo>
                  <a:pt x="233571" y="135062"/>
                </a:lnTo>
                <a:lnTo>
                  <a:pt x="231948" y="135062"/>
                </a:lnTo>
                <a:close/>
                <a:moveTo>
                  <a:pt x="409822" y="10232"/>
                </a:moveTo>
                <a:cubicBezTo>
                  <a:pt x="424505" y="10232"/>
                  <a:pt x="436606" y="21455"/>
                  <a:pt x="437925" y="35771"/>
                </a:cubicBezTo>
                <a:lnTo>
                  <a:pt x="447503" y="35771"/>
                </a:lnTo>
                <a:cubicBezTo>
                  <a:pt x="491321" y="35771"/>
                  <a:pt x="535140" y="35771"/>
                  <a:pt x="578958" y="35828"/>
                </a:cubicBezTo>
                <a:cubicBezTo>
                  <a:pt x="583661" y="35828"/>
                  <a:pt x="588650" y="35599"/>
                  <a:pt x="593009" y="37031"/>
                </a:cubicBezTo>
                <a:cubicBezTo>
                  <a:pt x="601326" y="39665"/>
                  <a:pt x="607921" y="50144"/>
                  <a:pt x="607233" y="57874"/>
                </a:cubicBezTo>
                <a:cubicBezTo>
                  <a:pt x="606315" y="67380"/>
                  <a:pt x="597368" y="75912"/>
                  <a:pt x="587159" y="76828"/>
                </a:cubicBezTo>
                <a:cubicBezTo>
                  <a:pt x="584521" y="77057"/>
                  <a:pt x="581883" y="76885"/>
                  <a:pt x="579244" y="76885"/>
                </a:cubicBezTo>
                <a:cubicBezTo>
                  <a:pt x="466774" y="76885"/>
                  <a:pt x="354304" y="76885"/>
                  <a:pt x="241776" y="76885"/>
                </a:cubicBezTo>
                <a:cubicBezTo>
                  <a:pt x="239137" y="76885"/>
                  <a:pt x="236499" y="77057"/>
                  <a:pt x="233861" y="76828"/>
                </a:cubicBezTo>
                <a:cubicBezTo>
                  <a:pt x="223078" y="75740"/>
                  <a:pt x="213156" y="66120"/>
                  <a:pt x="212984" y="56672"/>
                </a:cubicBezTo>
                <a:cubicBezTo>
                  <a:pt x="212755" y="47166"/>
                  <a:pt x="222448" y="37088"/>
                  <a:pt x="233287" y="35943"/>
                </a:cubicBezTo>
                <a:cubicBezTo>
                  <a:pt x="236958" y="35542"/>
                  <a:pt x="240686" y="35771"/>
                  <a:pt x="244357" y="35771"/>
                </a:cubicBezTo>
                <a:cubicBezTo>
                  <a:pt x="286626" y="35771"/>
                  <a:pt x="328839" y="35771"/>
                  <a:pt x="371108" y="35771"/>
                </a:cubicBezTo>
                <a:lnTo>
                  <a:pt x="381661" y="35771"/>
                </a:lnTo>
                <a:cubicBezTo>
                  <a:pt x="382981" y="21455"/>
                  <a:pt x="395082" y="10232"/>
                  <a:pt x="409822" y="10232"/>
                </a:cubicBezTo>
                <a:close/>
                <a:moveTo>
                  <a:pt x="114034" y="0"/>
                </a:moveTo>
                <a:cubicBezTo>
                  <a:pt x="151642" y="0"/>
                  <a:pt x="182130" y="30440"/>
                  <a:pt x="182130" y="67990"/>
                </a:cubicBezTo>
                <a:cubicBezTo>
                  <a:pt x="182130" y="105540"/>
                  <a:pt x="151642" y="135980"/>
                  <a:pt x="114034" y="135980"/>
                </a:cubicBezTo>
                <a:cubicBezTo>
                  <a:pt x="76426" y="135980"/>
                  <a:pt x="45938" y="105540"/>
                  <a:pt x="45938" y="67990"/>
                </a:cubicBezTo>
                <a:cubicBezTo>
                  <a:pt x="45938" y="30440"/>
                  <a:pt x="76426" y="0"/>
                  <a:pt x="114034" y="0"/>
                </a:cubicBezTo>
                <a:close/>
              </a:path>
            </a:pathLst>
          </a:custGeom>
          <a:solidFill>
            <a:srgbClr val="3F3B3A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1024175" y="422108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978293" y="262572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5700"/>
            <a:ext cx="1397847" cy="9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6602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260648"/>
            <a:ext cx="770485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void Try(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)		</a:t>
            </a:r>
            <a:endParaRPr lang="zh-CN" altLang="en-US" sz="2400" dirty="0"/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{  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j=1</a:t>
            </a:r>
            <a:r>
              <a:rPr lang="en-US" altLang="zh-CN" sz="2400" dirty="0"/>
              <a:t>; j&lt;=8; </a:t>
            </a:r>
            <a:r>
              <a:rPr lang="en-US" altLang="zh-CN" sz="2400" dirty="0" err="1"/>
              <a:t>j++</a:t>
            </a:r>
            <a:r>
              <a:rPr lang="en-US" altLang="zh-CN" sz="2400" dirty="0"/>
              <a:t>)	// </a:t>
            </a:r>
            <a:r>
              <a:rPr lang="zh-CN" altLang="en-US" sz="2400" dirty="0" smtClean="0"/>
              <a:t>逐个试每一列</a:t>
            </a:r>
            <a:endParaRPr lang="zh-CN" altLang="en-US" sz="2400" dirty="0"/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       {  </a:t>
            </a:r>
            <a:r>
              <a:rPr lang="en-US" altLang="en-US" sz="2400" dirty="0"/>
              <a:t>if </a:t>
            </a:r>
            <a:r>
              <a:rPr lang="en-US" altLang="en-US" sz="2400" dirty="0" smtClean="0">
                <a:solidFill>
                  <a:schemeClr val="tx2"/>
                </a:solidFill>
              </a:rPr>
              <a:t>(</a:t>
            </a:r>
            <a:r>
              <a:rPr lang="zh-CN" altLang="en-US" sz="3200" u="sng" dirty="0" smtClean="0">
                <a:solidFill>
                  <a:srgbClr val="FF0000"/>
                </a:solidFill>
              </a:rPr>
              <a:t>如果可以放在第</a:t>
            </a:r>
            <a:r>
              <a:rPr lang="en-US" altLang="zh-CN" sz="3200" u="sng" dirty="0" smtClean="0">
                <a:solidFill>
                  <a:srgbClr val="FF0000"/>
                </a:solidFill>
              </a:rPr>
              <a:t>j</a:t>
            </a:r>
            <a:r>
              <a:rPr lang="zh-CN" altLang="en-US" sz="3200" u="sng" dirty="0" smtClean="0">
                <a:solidFill>
                  <a:srgbClr val="FF0000"/>
                </a:solidFill>
              </a:rPr>
              <a:t>列</a:t>
            </a:r>
            <a:r>
              <a:rPr lang="en-US" altLang="zh-CN" sz="2400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</a:rPr>
              <a:t>      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</a:rPr>
              <a:t>      }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</a:rPr>
              <a:t>}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835696" y="2924944"/>
            <a:ext cx="4968552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6000" b="0" dirty="0" smtClean="0"/>
              <a:t>第</a:t>
            </a:r>
            <a:r>
              <a:rPr lang="en-US" altLang="zh-CN" sz="6000" b="0" dirty="0" err="1" smtClean="0"/>
              <a:t>i</a:t>
            </a:r>
            <a:r>
              <a:rPr lang="zh-CN" altLang="en-US" sz="6000" b="0" dirty="0" smtClean="0"/>
              <a:t>个皇后</a:t>
            </a:r>
            <a:endParaRPr lang="en-US" altLang="zh-CN" sz="6000" b="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6000" b="0" dirty="0" smtClean="0"/>
              <a:t>放在第</a:t>
            </a:r>
            <a:r>
              <a:rPr lang="en-US" altLang="zh-CN" sz="6000" b="0" dirty="0" smtClean="0"/>
              <a:t>j</a:t>
            </a:r>
            <a:r>
              <a:rPr lang="zh-CN" altLang="en-US" sz="6000" b="0" dirty="0" smtClean="0"/>
              <a:t>列</a:t>
            </a:r>
            <a:endParaRPr kumimoji="0" lang="zh-CN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755576" y="1844824"/>
            <a:ext cx="6552728" cy="381642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22524"/>
      </p:ext>
    </p:extLst>
  </p:cSld>
  <p:clrMapOvr>
    <a:masterClrMapping/>
  </p:clrMapOvr>
  <p:transition spd="slow">
    <p:circl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763688" y="4365104"/>
            <a:ext cx="5904656" cy="21186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6000" b="0" dirty="0" smtClean="0"/>
              <a:t>排第</a:t>
            </a:r>
            <a:r>
              <a:rPr lang="en-US" altLang="zh-CN" sz="6000" b="0" dirty="0" err="1" smtClean="0"/>
              <a:t>i</a:t>
            </a:r>
            <a:r>
              <a:rPr lang="zh-CN" altLang="en-US" sz="6000" b="0" dirty="0" smtClean="0"/>
              <a:t>个数</a:t>
            </a:r>
            <a:endParaRPr lang="en-US" altLang="zh-CN" sz="6000" b="0" dirty="0" smtClean="0"/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第</a:t>
            </a:r>
            <a:r>
              <a:rPr lang="en-US" altLang="zh-CN" sz="6000" b="0" dirty="0" smtClean="0"/>
              <a:t>j</a:t>
            </a:r>
            <a:r>
              <a:rPr lang="zh-CN" altLang="en-US" sz="6000" b="0" dirty="0" smtClean="0"/>
              <a:t>个</a:t>
            </a:r>
            <a:r>
              <a:rPr kumimoji="0" lang="zh-CN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选择</a:t>
            </a:r>
          </a:p>
        </p:txBody>
      </p:sp>
      <p:sp>
        <p:nvSpPr>
          <p:cNvPr id="68614" name="Rectangle 2"/>
          <p:cNvSpPr>
            <a:spLocks noChangeArrowheads="1"/>
          </p:cNvSpPr>
          <p:nvPr/>
        </p:nvSpPr>
        <p:spPr bwMode="auto">
          <a:xfrm>
            <a:off x="251520" y="1127477"/>
            <a:ext cx="8136904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is-IS" altLang="zh-CN" sz="2400" dirty="0">
                <a:solidFill>
                  <a:srgbClr val="BA2DA2"/>
                </a:solidFill>
                <a:cs typeface="Arial" panose="020B0604020202020204" pitchFamily="34" charset="0"/>
              </a:rPr>
              <a:t>void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Try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(</a:t>
            </a:r>
            <a:r>
              <a:rPr lang="is-IS" altLang="zh-CN" sz="2400" dirty="0" smtClean="0">
                <a:solidFill>
                  <a:srgbClr val="BA2DA2"/>
                </a:solidFill>
                <a:cs typeface="Arial" panose="020B0604020202020204" pitchFamily="34" charset="0"/>
              </a:rPr>
              <a:t>int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) 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</a:p>
          <a:p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   </a:t>
            </a:r>
            <a:r>
              <a:rPr lang="is-IS" altLang="zh-CN" sz="2400" dirty="0">
                <a:solidFill>
                  <a:srgbClr val="FF0000"/>
                </a:solidFill>
                <a:cs typeface="Arial" panose="020B0604020202020204" pitchFamily="34" charset="0"/>
              </a:rPr>
              <a:t>if (k == n) 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{</a:t>
            </a:r>
          </a:p>
          <a:p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       </a:t>
            </a:r>
            <a:r>
              <a:rPr lang="is-IS" altLang="zh-CN" sz="2400" dirty="0">
                <a:solidFill>
                  <a:srgbClr val="BA2DA2"/>
                </a:solidFill>
                <a:cs typeface="Arial" panose="020B0604020202020204" pitchFamily="34" charset="0"/>
              </a:rPr>
              <a:t>for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 (</a:t>
            </a:r>
            <a:r>
              <a:rPr lang="is-IS" altLang="zh-CN" sz="2400" dirty="0">
                <a:solidFill>
                  <a:srgbClr val="BA2DA2"/>
                </a:solidFill>
                <a:cs typeface="Arial" panose="020B0604020202020204" pitchFamily="34" charset="0"/>
              </a:rPr>
              <a:t>int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j 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= </a:t>
            </a:r>
            <a:r>
              <a:rPr lang="is-IS" altLang="zh-CN" sz="2400" dirty="0">
                <a:solidFill>
                  <a:srgbClr val="272AD8"/>
                </a:solidFill>
                <a:cs typeface="Arial" panose="020B0604020202020204" pitchFamily="34" charset="0"/>
              </a:rPr>
              <a:t>0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; 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j 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&lt; n; 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j 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++)</a:t>
            </a:r>
          </a:p>
          <a:p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           </a:t>
            </a:r>
            <a:r>
              <a:rPr lang="is-IS" altLang="zh-CN" sz="2400" dirty="0">
                <a:solidFill>
                  <a:srgbClr val="703DAA"/>
                </a:solidFill>
                <a:cs typeface="Arial" panose="020B0604020202020204" pitchFamily="34" charset="0"/>
              </a:rPr>
              <a:t>cout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 &lt;&lt; 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ary[indices[j]] 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&lt;&lt; </a:t>
            </a:r>
            <a:r>
              <a:rPr lang="is-IS" altLang="zh-CN" sz="2400" dirty="0">
                <a:solidFill>
                  <a:srgbClr val="D12F1B"/>
                </a:solidFill>
                <a:cs typeface="Arial" panose="020B0604020202020204" pitchFamily="34" charset="0"/>
              </a:rPr>
              <a:t>" "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       </a:t>
            </a:r>
            <a:r>
              <a:rPr lang="is-IS" altLang="zh-CN" sz="2400" dirty="0">
                <a:solidFill>
                  <a:srgbClr val="703DAA"/>
                </a:solidFill>
                <a:cs typeface="Arial" panose="020B0604020202020204" pitchFamily="34" charset="0"/>
              </a:rPr>
              <a:t>cout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 &lt;&lt; </a:t>
            </a:r>
            <a:r>
              <a:rPr lang="is-IS" altLang="zh-CN" sz="2400" dirty="0">
                <a:solidFill>
                  <a:srgbClr val="3E1E81"/>
                </a:solidFill>
                <a:cs typeface="Arial" panose="020B0604020202020204" pitchFamily="34" charset="0"/>
              </a:rPr>
              <a:t>endl</a:t>
            </a:r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   } </a:t>
            </a:r>
            <a:endParaRPr lang="is-IS" altLang="zh-CN" sz="24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is-IS" altLang="zh-CN" sz="2400" dirty="0" smtClean="0">
                <a:solidFill>
                  <a:srgbClr val="BA2DA2"/>
                </a:solidFill>
                <a:cs typeface="Arial" panose="020B0604020202020204" pitchFamily="34" charset="0"/>
              </a:rPr>
              <a:t>   </a:t>
            </a:r>
            <a:r>
              <a:rPr lang="is-IS" altLang="zh-CN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else </a:t>
            </a:r>
          </a:p>
          <a:p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 </a:t>
            </a:r>
            <a:r>
              <a:rPr lang="is-IS" altLang="zh-CN" sz="2800" dirty="0">
                <a:solidFill>
                  <a:srgbClr val="000000"/>
                </a:solidFill>
                <a:cs typeface="Arial" panose="020B0604020202020204" pitchFamily="34" charset="0"/>
              </a:rPr>
              <a:t>      </a:t>
            </a:r>
            <a:r>
              <a:rPr lang="is-IS" altLang="zh-CN" sz="2800" dirty="0">
                <a:solidFill>
                  <a:srgbClr val="BA2DA2"/>
                </a:solidFill>
                <a:cs typeface="Arial" panose="020B0604020202020204" pitchFamily="34" charset="0"/>
              </a:rPr>
              <a:t>for</a:t>
            </a:r>
            <a:r>
              <a:rPr lang="is-IS" altLang="zh-CN" sz="2800" dirty="0">
                <a:solidFill>
                  <a:srgbClr val="000000"/>
                </a:solidFill>
                <a:cs typeface="Arial" panose="020B0604020202020204" pitchFamily="34" charset="0"/>
              </a:rPr>
              <a:t> (</a:t>
            </a:r>
            <a:r>
              <a:rPr lang="is-IS" altLang="zh-CN" sz="2800" dirty="0">
                <a:solidFill>
                  <a:srgbClr val="BA2DA2"/>
                </a:solidFill>
                <a:cs typeface="Arial" panose="020B0604020202020204" pitchFamily="34" charset="0"/>
              </a:rPr>
              <a:t>int</a:t>
            </a:r>
            <a:r>
              <a:rPr lang="is-IS" altLang="zh-CN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j</a:t>
            </a:r>
            <a:r>
              <a:rPr lang="is-IS" altLang="zh-CN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is-IS" altLang="zh-CN" sz="2800" dirty="0">
                <a:solidFill>
                  <a:srgbClr val="000000"/>
                </a:solidFill>
                <a:cs typeface="Arial" panose="020B0604020202020204" pitchFamily="34" charset="0"/>
              </a:rPr>
              <a:t>= </a:t>
            </a:r>
            <a:r>
              <a:rPr lang="is-IS" altLang="zh-CN" sz="2800" dirty="0">
                <a:solidFill>
                  <a:srgbClr val="272AD8"/>
                </a:solidFill>
                <a:cs typeface="Arial" panose="020B0604020202020204" pitchFamily="34" charset="0"/>
              </a:rPr>
              <a:t>0</a:t>
            </a:r>
            <a:r>
              <a:rPr lang="is-IS" altLang="zh-CN" sz="2800" dirty="0">
                <a:solidFill>
                  <a:srgbClr val="000000"/>
                </a:solidFill>
                <a:cs typeface="Arial" panose="020B0604020202020204" pitchFamily="34" charset="0"/>
              </a:rPr>
              <a:t>; </a:t>
            </a:r>
            <a:r>
              <a:rPr lang="is-IS" altLang="zh-CN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j </a:t>
            </a:r>
            <a:r>
              <a:rPr lang="is-IS" altLang="zh-CN" sz="2800" dirty="0">
                <a:solidFill>
                  <a:srgbClr val="000000"/>
                </a:solidFill>
                <a:cs typeface="Arial" panose="020B0604020202020204" pitchFamily="34" charset="0"/>
              </a:rPr>
              <a:t>&lt; n; </a:t>
            </a:r>
            <a:r>
              <a:rPr lang="is-IS" altLang="zh-CN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j </a:t>
            </a:r>
            <a:r>
              <a:rPr lang="is-IS" altLang="zh-CN" sz="2800" dirty="0">
                <a:solidFill>
                  <a:srgbClr val="000000"/>
                </a:solidFill>
                <a:cs typeface="Arial" panose="020B0604020202020204" pitchFamily="34" charset="0"/>
              </a:rPr>
              <a:t>++) </a:t>
            </a:r>
          </a:p>
          <a:p>
            <a:pPr>
              <a:lnSpc>
                <a:spcPct val="150000"/>
              </a:lnSpc>
            </a:pPr>
            <a:r>
              <a:rPr lang="is-I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  </a:t>
            </a:r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       </a:t>
            </a:r>
            <a:r>
              <a:rPr lang="is-IS" altLang="zh-CN" sz="2400" dirty="0">
                <a:cs typeface="Arial" panose="020B0604020202020204" pitchFamily="34" charset="0"/>
              </a:rPr>
              <a:t>   if (</a:t>
            </a:r>
            <a:r>
              <a:rPr lang="is-IS" altLang="zh-CN" sz="2400" dirty="0" smtClean="0">
                <a:cs typeface="Arial" panose="020B0604020202020204" pitchFamily="34" charset="0"/>
              </a:rPr>
              <a:t>used[j]!=</a:t>
            </a:r>
            <a:r>
              <a:rPr lang="en-US" altLang="zh-CN" sz="2400" dirty="0" smtClean="0">
                <a:cs typeface="Arial" panose="020B0604020202020204" pitchFamily="34" charset="0"/>
              </a:rPr>
              <a:t>0</a:t>
            </a:r>
            <a:r>
              <a:rPr lang="is-IS" altLang="zh-CN" sz="2400" dirty="0" smtClean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     </a:t>
            </a:r>
            <a:r>
              <a:rPr lang="is-IS" altLang="zh-CN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    </a:t>
            </a:r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      </a:t>
            </a:r>
            <a:r>
              <a:rPr lang="is-IS" altLang="zh-CN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{  used[j] </a:t>
            </a:r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= 1;</a:t>
            </a:r>
          </a:p>
          <a:p>
            <a:pPr>
              <a:lnSpc>
                <a:spcPct val="150000"/>
              </a:lnSpc>
            </a:pPr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        </a:t>
            </a:r>
            <a:r>
              <a:rPr lang="is-IS" altLang="zh-CN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   </a:t>
            </a:r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    </a:t>
            </a:r>
            <a:r>
              <a:rPr lang="is-IS" altLang="zh-CN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   indices[k</a:t>
            </a:r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] = i;</a:t>
            </a:r>
          </a:p>
          <a:p>
            <a:pPr>
              <a:lnSpc>
                <a:spcPct val="150000"/>
              </a:lnSpc>
            </a:pPr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           </a:t>
            </a:r>
            <a:r>
              <a:rPr lang="is-IS" altLang="zh-CN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       </a:t>
            </a:r>
            <a:r>
              <a:rPr lang="en-US" altLang="zh-CN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Try</a:t>
            </a:r>
            <a:r>
              <a:rPr lang="is-IS" altLang="zh-CN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(k+1);</a:t>
            </a:r>
            <a:endParaRPr lang="is-IS" altLang="zh-CN" sz="24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  </a:t>
            </a:r>
            <a:r>
              <a:rPr lang="is-IS" altLang="zh-CN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   </a:t>
            </a:r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         </a:t>
            </a:r>
            <a:r>
              <a:rPr lang="is-IS" altLang="zh-CN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    used[j] </a:t>
            </a:r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= 0</a:t>
            </a:r>
            <a:r>
              <a:rPr lang="is-IS" altLang="zh-CN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;</a:t>
            </a:r>
            <a:r>
              <a:rPr lang="is-IS" altLang="zh-CN" sz="2400" dirty="0">
                <a:solidFill>
                  <a:srgbClr val="0000FF"/>
                </a:solidFill>
                <a:cs typeface="Arial" panose="020B0604020202020204" pitchFamily="34" charset="0"/>
              </a:rPr>
              <a:t>  }</a:t>
            </a:r>
          </a:p>
          <a:p>
            <a:r>
              <a:rPr lang="is-I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is-IS" altLang="zh-CN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全排列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827584" y="3789040"/>
            <a:ext cx="7416824" cy="288032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1657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D1A8D4-A673-4A3B-8AB4-E1C064BCB58F}"/>
              </a:ext>
            </a:extLst>
          </p:cNvPr>
          <p:cNvSpPr txBox="1"/>
          <p:nvPr/>
        </p:nvSpPr>
        <p:spPr>
          <a:xfrm>
            <a:off x="467544" y="293771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</a:t>
            </a:r>
            <a:r>
              <a:rPr lang="zh-CN" altLang="en-US" sz="5400" b="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往年期末</a:t>
            </a:r>
            <a:endParaRPr lang="zh-CN" altLang="en-US" sz="5400" b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B602F2C2-90ED-4AB6-9B44-1F7F2F037278}"/>
              </a:ext>
            </a:extLst>
          </p:cNvPr>
          <p:cNvSpPr/>
          <p:nvPr/>
        </p:nvSpPr>
        <p:spPr>
          <a:xfrm>
            <a:off x="4053105" y="1407496"/>
            <a:ext cx="1108861" cy="1039289"/>
          </a:xfrm>
          <a:custGeom>
            <a:avLst/>
            <a:gdLst>
              <a:gd name="connsiteX0" fmla="*/ 388426 w 607282"/>
              <a:gd name="connsiteY0" fmla="*/ 385710 h 569180"/>
              <a:gd name="connsiteX1" fmla="*/ 431276 w 607282"/>
              <a:gd name="connsiteY1" fmla="*/ 385710 h 569180"/>
              <a:gd name="connsiteX2" fmla="*/ 431276 w 607282"/>
              <a:gd name="connsiteY2" fmla="*/ 438433 h 569180"/>
              <a:gd name="connsiteX3" fmla="*/ 522771 w 607282"/>
              <a:gd name="connsiteY3" fmla="*/ 529738 h 569180"/>
              <a:gd name="connsiteX4" fmla="*/ 522771 w 607282"/>
              <a:gd name="connsiteY4" fmla="*/ 559964 h 569180"/>
              <a:gd name="connsiteX5" fmla="*/ 492483 w 607282"/>
              <a:gd name="connsiteY5" fmla="*/ 559964 h 569180"/>
              <a:gd name="connsiteX6" fmla="*/ 431276 w 607282"/>
              <a:gd name="connsiteY6" fmla="*/ 498941 h 569180"/>
              <a:gd name="connsiteX7" fmla="*/ 431276 w 607282"/>
              <a:gd name="connsiteY7" fmla="*/ 547771 h 569180"/>
              <a:gd name="connsiteX8" fmla="*/ 409822 w 607282"/>
              <a:gd name="connsiteY8" fmla="*/ 569180 h 569180"/>
              <a:gd name="connsiteX9" fmla="*/ 388426 w 607282"/>
              <a:gd name="connsiteY9" fmla="*/ 547771 h 569180"/>
              <a:gd name="connsiteX10" fmla="*/ 388426 w 607282"/>
              <a:gd name="connsiteY10" fmla="*/ 498941 h 569180"/>
              <a:gd name="connsiteX11" fmla="*/ 327276 w 607282"/>
              <a:gd name="connsiteY11" fmla="*/ 559964 h 569180"/>
              <a:gd name="connsiteX12" fmla="*/ 296988 w 607282"/>
              <a:gd name="connsiteY12" fmla="*/ 559964 h 569180"/>
              <a:gd name="connsiteX13" fmla="*/ 296988 w 607282"/>
              <a:gd name="connsiteY13" fmla="*/ 529738 h 569180"/>
              <a:gd name="connsiteX14" fmla="*/ 296931 w 607282"/>
              <a:gd name="connsiteY14" fmla="*/ 529738 h 569180"/>
              <a:gd name="connsiteX15" fmla="*/ 388426 w 607282"/>
              <a:gd name="connsiteY15" fmla="*/ 438433 h 569180"/>
              <a:gd name="connsiteX16" fmla="*/ 388426 w 607282"/>
              <a:gd name="connsiteY16" fmla="*/ 434597 h 569180"/>
              <a:gd name="connsiteX17" fmla="*/ 38140 w 607282"/>
              <a:gd name="connsiteY17" fmla="*/ 145929 h 569180"/>
              <a:gd name="connsiteX18" fmla="*/ 38255 w 607282"/>
              <a:gd name="connsiteY18" fmla="*/ 145929 h 569180"/>
              <a:gd name="connsiteX19" fmla="*/ 66358 w 607282"/>
              <a:gd name="connsiteY19" fmla="*/ 145929 h 569180"/>
              <a:gd name="connsiteX20" fmla="*/ 68767 w 607282"/>
              <a:gd name="connsiteY20" fmla="*/ 161160 h 569180"/>
              <a:gd name="connsiteX21" fmla="*/ 76453 w 607282"/>
              <a:gd name="connsiteY21" fmla="*/ 208857 h 569180"/>
              <a:gd name="connsiteX22" fmla="*/ 82589 w 607282"/>
              <a:gd name="connsiteY22" fmla="*/ 246763 h 569180"/>
              <a:gd name="connsiteX23" fmla="*/ 92684 w 607282"/>
              <a:gd name="connsiteY23" fmla="*/ 246763 h 569180"/>
              <a:gd name="connsiteX24" fmla="*/ 99222 w 607282"/>
              <a:gd name="connsiteY24" fmla="*/ 172898 h 569180"/>
              <a:gd name="connsiteX25" fmla="*/ 91594 w 607282"/>
              <a:gd name="connsiteY25" fmla="*/ 145929 h 569180"/>
              <a:gd name="connsiteX26" fmla="*/ 136502 w 607282"/>
              <a:gd name="connsiteY26" fmla="*/ 145929 h 569180"/>
              <a:gd name="connsiteX27" fmla="*/ 128874 w 607282"/>
              <a:gd name="connsiteY27" fmla="*/ 172898 h 569180"/>
              <a:gd name="connsiteX28" fmla="*/ 135355 w 607282"/>
              <a:gd name="connsiteY28" fmla="*/ 246763 h 569180"/>
              <a:gd name="connsiteX29" fmla="*/ 145507 w 607282"/>
              <a:gd name="connsiteY29" fmla="*/ 246763 h 569180"/>
              <a:gd name="connsiteX30" fmla="*/ 153192 w 607282"/>
              <a:gd name="connsiteY30" fmla="*/ 198780 h 569180"/>
              <a:gd name="connsiteX31" fmla="*/ 161738 w 607282"/>
              <a:gd name="connsiteY31" fmla="*/ 145929 h 569180"/>
              <a:gd name="connsiteX32" fmla="*/ 336094 w 607282"/>
              <a:gd name="connsiteY32" fmla="*/ 145929 h 569180"/>
              <a:gd name="connsiteX33" fmla="*/ 374349 w 607282"/>
              <a:gd name="connsiteY33" fmla="*/ 184121 h 569180"/>
              <a:gd name="connsiteX34" fmla="*/ 336094 w 607282"/>
              <a:gd name="connsiteY34" fmla="*/ 222256 h 569180"/>
              <a:gd name="connsiteX35" fmla="*/ 189841 w 607282"/>
              <a:gd name="connsiteY35" fmla="*/ 222256 h 569180"/>
              <a:gd name="connsiteX36" fmla="*/ 189841 w 607282"/>
              <a:gd name="connsiteY36" fmla="*/ 298011 h 569180"/>
              <a:gd name="connsiteX37" fmla="*/ 189841 w 607282"/>
              <a:gd name="connsiteY37" fmla="*/ 365807 h 569180"/>
              <a:gd name="connsiteX38" fmla="*/ 189841 w 607282"/>
              <a:gd name="connsiteY38" fmla="*/ 528081 h 569180"/>
              <a:gd name="connsiteX39" fmla="*/ 151586 w 607282"/>
              <a:gd name="connsiteY39" fmla="*/ 566216 h 569180"/>
              <a:gd name="connsiteX40" fmla="*/ 114019 w 607282"/>
              <a:gd name="connsiteY40" fmla="*/ 535239 h 569180"/>
              <a:gd name="connsiteX41" fmla="*/ 76453 w 607282"/>
              <a:gd name="connsiteY41" fmla="*/ 566216 h 569180"/>
              <a:gd name="connsiteX42" fmla="*/ 38255 w 607282"/>
              <a:gd name="connsiteY42" fmla="*/ 528081 h 569180"/>
              <a:gd name="connsiteX43" fmla="*/ 38255 w 607282"/>
              <a:gd name="connsiteY43" fmla="*/ 384874 h 569180"/>
              <a:gd name="connsiteX44" fmla="*/ 0 w 607282"/>
              <a:gd name="connsiteY44" fmla="*/ 346739 h 569180"/>
              <a:gd name="connsiteX45" fmla="*/ 0 w 607282"/>
              <a:gd name="connsiteY45" fmla="*/ 184121 h 569180"/>
              <a:gd name="connsiteX46" fmla="*/ 38140 w 607282"/>
              <a:gd name="connsiteY46" fmla="*/ 145929 h 569180"/>
              <a:gd name="connsiteX47" fmla="*/ 545532 w 607282"/>
              <a:gd name="connsiteY47" fmla="*/ 89195 h 569180"/>
              <a:gd name="connsiteX48" fmla="*/ 587343 w 607282"/>
              <a:gd name="connsiteY48" fmla="*/ 89195 h 569180"/>
              <a:gd name="connsiteX49" fmla="*/ 587343 w 607282"/>
              <a:gd name="connsiteY49" fmla="*/ 124061 h 569180"/>
              <a:gd name="connsiteX50" fmla="*/ 587228 w 607282"/>
              <a:gd name="connsiteY50" fmla="*/ 124061 h 569180"/>
              <a:gd name="connsiteX51" fmla="*/ 587343 w 607282"/>
              <a:gd name="connsiteY51" fmla="*/ 324787 h 569180"/>
              <a:gd name="connsiteX52" fmla="*/ 541403 w 607282"/>
              <a:gd name="connsiteY52" fmla="*/ 370989 h 569180"/>
              <a:gd name="connsiteX53" fmla="*/ 278325 w 607282"/>
              <a:gd name="connsiteY53" fmla="*/ 370531 h 569180"/>
              <a:gd name="connsiteX54" fmla="*/ 233131 w 607282"/>
              <a:gd name="connsiteY54" fmla="*/ 331027 h 569180"/>
              <a:gd name="connsiteX55" fmla="*/ 232729 w 607282"/>
              <a:gd name="connsiteY55" fmla="*/ 233012 h 569180"/>
              <a:gd name="connsiteX56" fmla="*/ 272475 w 607282"/>
              <a:gd name="connsiteY56" fmla="*/ 233012 h 569180"/>
              <a:gd name="connsiteX57" fmla="*/ 272475 w 607282"/>
              <a:gd name="connsiteY57" fmla="*/ 330340 h 569180"/>
              <a:gd name="connsiteX58" fmla="*/ 545532 w 607282"/>
              <a:gd name="connsiteY58" fmla="*/ 329997 h 569180"/>
              <a:gd name="connsiteX59" fmla="*/ 545532 w 607282"/>
              <a:gd name="connsiteY59" fmla="*/ 124061 h 569180"/>
              <a:gd name="connsiteX60" fmla="*/ 231948 w 607282"/>
              <a:gd name="connsiteY60" fmla="*/ 89124 h 569180"/>
              <a:gd name="connsiteX61" fmla="*/ 273793 w 607282"/>
              <a:gd name="connsiteY61" fmla="*/ 89124 h 569180"/>
              <a:gd name="connsiteX62" fmla="*/ 273793 w 607282"/>
              <a:gd name="connsiteY62" fmla="*/ 135062 h 569180"/>
              <a:gd name="connsiteX63" fmla="*/ 272240 w 607282"/>
              <a:gd name="connsiteY63" fmla="*/ 135062 h 569180"/>
              <a:gd name="connsiteX64" fmla="*/ 233571 w 607282"/>
              <a:gd name="connsiteY64" fmla="*/ 135062 h 569180"/>
              <a:gd name="connsiteX65" fmla="*/ 231948 w 607282"/>
              <a:gd name="connsiteY65" fmla="*/ 135062 h 569180"/>
              <a:gd name="connsiteX66" fmla="*/ 409822 w 607282"/>
              <a:gd name="connsiteY66" fmla="*/ 10232 h 569180"/>
              <a:gd name="connsiteX67" fmla="*/ 437925 w 607282"/>
              <a:gd name="connsiteY67" fmla="*/ 35771 h 569180"/>
              <a:gd name="connsiteX68" fmla="*/ 447503 w 607282"/>
              <a:gd name="connsiteY68" fmla="*/ 35771 h 569180"/>
              <a:gd name="connsiteX69" fmla="*/ 578958 w 607282"/>
              <a:gd name="connsiteY69" fmla="*/ 35828 h 569180"/>
              <a:gd name="connsiteX70" fmla="*/ 593009 w 607282"/>
              <a:gd name="connsiteY70" fmla="*/ 37031 h 569180"/>
              <a:gd name="connsiteX71" fmla="*/ 607233 w 607282"/>
              <a:gd name="connsiteY71" fmla="*/ 57874 h 569180"/>
              <a:gd name="connsiteX72" fmla="*/ 587159 w 607282"/>
              <a:gd name="connsiteY72" fmla="*/ 76828 h 569180"/>
              <a:gd name="connsiteX73" fmla="*/ 579244 w 607282"/>
              <a:gd name="connsiteY73" fmla="*/ 76885 h 569180"/>
              <a:gd name="connsiteX74" fmla="*/ 241776 w 607282"/>
              <a:gd name="connsiteY74" fmla="*/ 76885 h 569180"/>
              <a:gd name="connsiteX75" fmla="*/ 233861 w 607282"/>
              <a:gd name="connsiteY75" fmla="*/ 76828 h 569180"/>
              <a:gd name="connsiteX76" fmla="*/ 212984 w 607282"/>
              <a:gd name="connsiteY76" fmla="*/ 56672 h 569180"/>
              <a:gd name="connsiteX77" fmla="*/ 233287 w 607282"/>
              <a:gd name="connsiteY77" fmla="*/ 35943 h 569180"/>
              <a:gd name="connsiteX78" fmla="*/ 244357 w 607282"/>
              <a:gd name="connsiteY78" fmla="*/ 35771 h 569180"/>
              <a:gd name="connsiteX79" fmla="*/ 371108 w 607282"/>
              <a:gd name="connsiteY79" fmla="*/ 35771 h 569180"/>
              <a:gd name="connsiteX80" fmla="*/ 381661 w 607282"/>
              <a:gd name="connsiteY80" fmla="*/ 35771 h 569180"/>
              <a:gd name="connsiteX81" fmla="*/ 409822 w 607282"/>
              <a:gd name="connsiteY81" fmla="*/ 10232 h 569180"/>
              <a:gd name="connsiteX82" fmla="*/ 114034 w 607282"/>
              <a:gd name="connsiteY82" fmla="*/ 0 h 569180"/>
              <a:gd name="connsiteX83" fmla="*/ 182130 w 607282"/>
              <a:gd name="connsiteY83" fmla="*/ 67990 h 569180"/>
              <a:gd name="connsiteX84" fmla="*/ 114034 w 607282"/>
              <a:gd name="connsiteY84" fmla="*/ 135980 h 569180"/>
              <a:gd name="connsiteX85" fmla="*/ 45938 w 607282"/>
              <a:gd name="connsiteY85" fmla="*/ 67990 h 569180"/>
              <a:gd name="connsiteX86" fmla="*/ 114034 w 607282"/>
              <a:gd name="connsiteY86" fmla="*/ 0 h 5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07282" h="569180">
                <a:moveTo>
                  <a:pt x="388426" y="385710"/>
                </a:moveTo>
                <a:lnTo>
                  <a:pt x="431276" y="385710"/>
                </a:lnTo>
                <a:lnTo>
                  <a:pt x="431276" y="438433"/>
                </a:lnTo>
                <a:lnTo>
                  <a:pt x="522771" y="529738"/>
                </a:lnTo>
                <a:cubicBezTo>
                  <a:pt x="531146" y="538096"/>
                  <a:pt x="531146" y="551606"/>
                  <a:pt x="522771" y="559964"/>
                </a:cubicBezTo>
                <a:cubicBezTo>
                  <a:pt x="514396" y="568321"/>
                  <a:pt x="500858" y="568321"/>
                  <a:pt x="492483" y="559964"/>
                </a:cubicBezTo>
                <a:lnTo>
                  <a:pt x="431276" y="498941"/>
                </a:lnTo>
                <a:lnTo>
                  <a:pt x="431276" y="547771"/>
                </a:lnTo>
                <a:cubicBezTo>
                  <a:pt x="431276" y="559563"/>
                  <a:pt x="421697" y="569180"/>
                  <a:pt x="409822" y="569180"/>
                </a:cubicBezTo>
                <a:cubicBezTo>
                  <a:pt x="398005" y="569180"/>
                  <a:pt x="388426" y="559563"/>
                  <a:pt x="388426" y="547771"/>
                </a:cubicBezTo>
                <a:lnTo>
                  <a:pt x="388426" y="498941"/>
                </a:lnTo>
                <a:lnTo>
                  <a:pt x="327276" y="559964"/>
                </a:lnTo>
                <a:cubicBezTo>
                  <a:pt x="318901" y="568321"/>
                  <a:pt x="305306" y="568321"/>
                  <a:pt x="296988" y="559964"/>
                </a:cubicBezTo>
                <a:cubicBezTo>
                  <a:pt x="288613" y="551606"/>
                  <a:pt x="288613" y="538096"/>
                  <a:pt x="296988" y="529738"/>
                </a:cubicBezTo>
                <a:lnTo>
                  <a:pt x="296931" y="529738"/>
                </a:lnTo>
                <a:lnTo>
                  <a:pt x="388426" y="438433"/>
                </a:lnTo>
                <a:lnTo>
                  <a:pt x="388426" y="434597"/>
                </a:lnTo>
                <a:close/>
                <a:moveTo>
                  <a:pt x="38140" y="145929"/>
                </a:moveTo>
                <a:lnTo>
                  <a:pt x="38255" y="145929"/>
                </a:lnTo>
                <a:lnTo>
                  <a:pt x="66358" y="145929"/>
                </a:lnTo>
                <a:lnTo>
                  <a:pt x="68767" y="161160"/>
                </a:lnTo>
                <a:lnTo>
                  <a:pt x="76453" y="208857"/>
                </a:lnTo>
                <a:lnTo>
                  <a:pt x="82589" y="246763"/>
                </a:lnTo>
                <a:lnTo>
                  <a:pt x="92684" y="246763"/>
                </a:lnTo>
                <a:lnTo>
                  <a:pt x="99222" y="172898"/>
                </a:lnTo>
                <a:lnTo>
                  <a:pt x="91594" y="145929"/>
                </a:lnTo>
                <a:lnTo>
                  <a:pt x="136502" y="145929"/>
                </a:lnTo>
                <a:lnTo>
                  <a:pt x="128874" y="172898"/>
                </a:lnTo>
                <a:lnTo>
                  <a:pt x="135355" y="246763"/>
                </a:lnTo>
                <a:lnTo>
                  <a:pt x="145507" y="246763"/>
                </a:lnTo>
                <a:lnTo>
                  <a:pt x="153192" y="198780"/>
                </a:lnTo>
                <a:lnTo>
                  <a:pt x="161738" y="145929"/>
                </a:lnTo>
                <a:lnTo>
                  <a:pt x="336094" y="145929"/>
                </a:lnTo>
                <a:cubicBezTo>
                  <a:pt x="357200" y="145929"/>
                  <a:pt x="374349" y="162992"/>
                  <a:pt x="374349" y="184121"/>
                </a:cubicBezTo>
                <a:cubicBezTo>
                  <a:pt x="374349" y="205193"/>
                  <a:pt x="357200" y="222256"/>
                  <a:pt x="336094" y="222256"/>
                </a:cubicBezTo>
                <a:lnTo>
                  <a:pt x="189841" y="222256"/>
                </a:lnTo>
                <a:lnTo>
                  <a:pt x="189841" y="298011"/>
                </a:lnTo>
                <a:lnTo>
                  <a:pt x="189841" y="365807"/>
                </a:lnTo>
                <a:lnTo>
                  <a:pt x="189841" y="528081"/>
                </a:lnTo>
                <a:cubicBezTo>
                  <a:pt x="189841" y="549153"/>
                  <a:pt x="172692" y="566216"/>
                  <a:pt x="151586" y="566216"/>
                </a:cubicBezTo>
                <a:cubicBezTo>
                  <a:pt x="132889" y="566216"/>
                  <a:pt x="117403" y="552875"/>
                  <a:pt x="114019" y="535239"/>
                </a:cubicBezTo>
                <a:cubicBezTo>
                  <a:pt x="110693" y="552875"/>
                  <a:pt x="95150" y="566216"/>
                  <a:pt x="76453" y="566216"/>
                </a:cubicBezTo>
                <a:cubicBezTo>
                  <a:pt x="55346" y="566216"/>
                  <a:pt x="38255" y="549153"/>
                  <a:pt x="38255" y="528081"/>
                </a:cubicBezTo>
                <a:lnTo>
                  <a:pt x="38255" y="384874"/>
                </a:lnTo>
                <a:cubicBezTo>
                  <a:pt x="17091" y="384874"/>
                  <a:pt x="0" y="367811"/>
                  <a:pt x="0" y="346739"/>
                </a:cubicBezTo>
                <a:lnTo>
                  <a:pt x="0" y="184121"/>
                </a:lnTo>
                <a:cubicBezTo>
                  <a:pt x="0" y="163050"/>
                  <a:pt x="17091" y="145986"/>
                  <a:pt x="38140" y="145929"/>
                </a:cubicBezTo>
                <a:close/>
                <a:moveTo>
                  <a:pt x="545532" y="89195"/>
                </a:moveTo>
                <a:lnTo>
                  <a:pt x="587343" y="89195"/>
                </a:lnTo>
                <a:lnTo>
                  <a:pt x="587343" y="124061"/>
                </a:lnTo>
                <a:lnTo>
                  <a:pt x="587228" y="124061"/>
                </a:lnTo>
                <a:cubicBezTo>
                  <a:pt x="587228" y="190989"/>
                  <a:pt x="587056" y="257859"/>
                  <a:pt x="587343" y="324787"/>
                </a:cubicBezTo>
                <a:cubicBezTo>
                  <a:pt x="587457" y="352669"/>
                  <a:pt x="567498" y="371104"/>
                  <a:pt x="541403" y="370989"/>
                </a:cubicBezTo>
                <a:cubicBezTo>
                  <a:pt x="453710" y="370646"/>
                  <a:pt x="366018" y="370703"/>
                  <a:pt x="278325" y="370531"/>
                </a:cubicBezTo>
                <a:cubicBezTo>
                  <a:pt x="255441" y="370474"/>
                  <a:pt x="234278" y="353527"/>
                  <a:pt x="233131" y="331027"/>
                </a:cubicBezTo>
                <a:cubicBezTo>
                  <a:pt x="231525" y="299024"/>
                  <a:pt x="232729" y="266905"/>
                  <a:pt x="232729" y="233012"/>
                </a:cubicBezTo>
                <a:lnTo>
                  <a:pt x="272475" y="233012"/>
                </a:lnTo>
                <a:lnTo>
                  <a:pt x="272475" y="330340"/>
                </a:lnTo>
                <a:cubicBezTo>
                  <a:pt x="364010" y="330512"/>
                  <a:pt x="453997" y="330398"/>
                  <a:pt x="545532" y="329997"/>
                </a:cubicBezTo>
                <a:lnTo>
                  <a:pt x="545532" y="124061"/>
                </a:lnTo>
                <a:close/>
                <a:moveTo>
                  <a:pt x="231948" y="89124"/>
                </a:moveTo>
                <a:lnTo>
                  <a:pt x="273793" y="89124"/>
                </a:lnTo>
                <a:lnTo>
                  <a:pt x="273793" y="135062"/>
                </a:lnTo>
                <a:lnTo>
                  <a:pt x="272240" y="135062"/>
                </a:lnTo>
                <a:lnTo>
                  <a:pt x="233571" y="135062"/>
                </a:lnTo>
                <a:lnTo>
                  <a:pt x="231948" y="135062"/>
                </a:lnTo>
                <a:close/>
                <a:moveTo>
                  <a:pt x="409822" y="10232"/>
                </a:moveTo>
                <a:cubicBezTo>
                  <a:pt x="424505" y="10232"/>
                  <a:pt x="436606" y="21455"/>
                  <a:pt x="437925" y="35771"/>
                </a:cubicBezTo>
                <a:lnTo>
                  <a:pt x="447503" y="35771"/>
                </a:lnTo>
                <a:cubicBezTo>
                  <a:pt x="491321" y="35771"/>
                  <a:pt x="535140" y="35771"/>
                  <a:pt x="578958" y="35828"/>
                </a:cubicBezTo>
                <a:cubicBezTo>
                  <a:pt x="583661" y="35828"/>
                  <a:pt x="588650" y="35599"/>
                  <a:pt x="593009" y="37031"/>
                </a:cubicBezTo>
                <a:cubicBezTo>
                  <a:pt x="601326" y="39665"/>
                  <a:pt x="607921" y="50144"/>
                  <a:pt x="607233" y="57874"/>
                </a:cubicBezTo>
                <a:cubicBezTo>
                  <a:pt x="606315" y="67380"/>
                  <a:pt x="597368" y="75912"/>
                  <a:pt x="587159" y="76828"/>
                </a:cubicBezTo>
                <a:cubicBezTo>
                  <a:pt x="584521" y="77057"/>
                  <a:pt x="581883" y="76885"/>
                  <a:pt x="579244" y="76885"/>
                </a:cubicBezTo>
                <a:cubicBezTo>
                  <a:pt x="466774" y="76885"/>
                  <a:pt x="354304" y="76885"/>
                  <a:pt x="241776" y="76885"/>
                </a:cubicBezTo>
                <a:cubicBezTo>
                  <a:pt x="239137" y="76885"/>
                  <a:pt x="236499" y="77057"/>
                  <a:pt x="233861" y="76828"/>
                </a:cubicBezTo>
                <a:cubicBezTo>
                  <a:pt x="223078" y="75740"/>
                  <a:pt x="213156" y="66120"/>
                  <a:pt x="212984" y="56672"/>
                </a:cubicBezTo>
                <a:cubicBezTo>
                  <a:pt x="212755" y="47166"/>
                  <a:pt x="222448" y="37088"/>
                  <a:pt x="233287" y="35943"/>
                </a:cubicBezTo>
                <a:cubicBezTo>
                  <a:pt x="236958" y="35542"/>
                  <a:pt x="240686" y="35771"/>
                  <a:pt x="244357" y="35771"/>
                </a:cubicBezTo>
                <a:cubicBezTo>
                  <a:pt x="286626" y="35771"/>
                  <a:pt x="328839" y="35771"/>
                  <a:pt x="371108" y="35771"/>
                </a:cubicBezTo>
                <a:lnTo>
                  <a:pt x="381661" y="35771"/>
                </a:lnTo>
                <a:cubicBezTo>
                  <a:pt x="382981" y="21455"/>
                  <a:pt x="395082" y="10232"/>
                  <a:pt x="409822" y="10232"/>
                </a:cubicBezTo>
                <a:close/>
                <a:moveTo>
                  <a:pt x="114034" y="0"/>
                </a:moveTo>
                <a:cubicBezTo>
                  <a:pt x="151642" y="0"/>
                  <a:pt x="182130" y="30440"/>
                  <a:pt x="182130" y="67990"/>
                </a:cubicBezTo>
                <a:cubicBezTo>
                  <a:pt x="182130" y="105540"/>
                  <a:pt x="151642" y="135980"/>
                  <a:pt x="114034" y="135980"/>
                </a:cubicBezTo>
                <a:cubicBezTo>
                  <a:pt x="76426" y="135980"/>
                  <a:pt x="45938" y="105540"/>
                  <a:pt x="45938" y="67990"/>
                </a:cubicBezTo>
                <a:cubicBezTo>
                  <a:pt x="45938" y="30440"/>
                  <a:pt x="76426" y="0"/>
                  <a:pt x="114034" y="0"/>
                </a:cubicBezTo>
                <a:close/>
              </a:path>
            </a:pathLst>
          </a:custGeom>
          <a:solidFill>
            <a:srgbClr val="3F3B3A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1024175" y="422108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978293" y="262572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5700"/>
            <a:ext cx="1397847" cy="9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7038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altLang="zh-CN" dirty="0"/>
              <a:t>#269 </a:t>
            </a:r>
            <a:r>
              <a:rPr lang="zh-CN" altLang="zh-CN" dirty="0"/>
              <a:t>阿克曼函数（递归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：数列递归计算</a:t>
            </a:r>
            <a:endParaRPr lang="zh-CN" altLang="zh-CN" dirty="0"/>
          </a:p>
          <a:p>
            <a:pPr lvl="0">
              <a:lnSpc>
                <a:spcPct val="200000"/>
              </a:lnSpc>
            </a:pPr>
            <a:r>
              <a:rPr lang="en-US" altLang="zh-CN" dirty="0"/>
              <a:t>#116 </a:t>
            </a:r>
            <a:r>
              <a:rPr lang="zh-CN" altLang="zh-CN" dirty="0"/>
              <a:t>数字三角（基础题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：二维数组输出计算</a:t>
            </a:r>
            <a:endParaRPr lang="zh-CN" altLang="zh-CN" dirty="0"/>
          </a:p>
          <a:p>
            <a:pPr lvl="0">
              <a:lnSpc>
                <a:spcPct val="200000"/>
              </a:lnSpc>
            </a:pPr>
            <a:r>
              <a:rPr lang="en-US" altLang="zh-CN" dirty="0"/>
              <a:t>#424 </a:t>
            </a:r>
            <a:r>
              <a:rPr lang="zh-CN" altLang="zh-CN" dirty="0"/>
              <a:t>算数比赛（枚举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：两个数和的枚举</a:t>
            </a:r>
            <a:endParaRPr lang="zh-CN" altLang="zh-CN" dirty="0"/>
          </a:p>
          <a:p>
            <a:pPr lvl="0">
              <a:lnSpc>
                <a:spcPct val="200000"/>
              </a:lnSpc>
            </a:pPr>
            <a:r>
              <a:rPr lang="en-US" altLang="zh-CN" dirty="0"/>
              <a:t>#565 GPA</a:t>
            </a:r>
            <a:r>
              <a:rPr lang="zh-CN" altLang="zh-CN" dirty="0"/>
              <a:t>排名（统计排序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：统计排序</a:t>
            </a:r>
            <a:endParaRPr lang="zh-CN" altLang="zh-CN" dirty="0"/>
          </a:p>
          <a:p>
            <a:pPr lvl="0">
              <a:lnSpc>
                <a:spcPct val="200000"/>
              </a:lnSpc>
            </a:pPr>
            <a:r>
              <a:rPr lang="en-US" altLang="zh-CN" dirty="0"/>
              <a:t>#566 </a:t>
            </a:r>
            <a:r>
              <a:rPr lang="zh-CN" altLang="zh-CN" dirty="0"/>
              <a:t>回文正整数（数值计算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：不同位数回文数的个数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#159 </a:t>
            </a:r>
            <a:r>
              <a:rPr lang="zh-CN" altLang="zh-CN" dirty="0"/>
              <a:t>字符串编辑（字符串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：复杂，代码量大（</a:t>
            </a:r>
            <a:r>
              <a:rPr lang="zh-CN" altLang="zh-CN" dirty="0"/>
              <a:t>第</a:t>
            </a:r>
            <a:r>
              <a:rPr lang="en-US" altLang="zh-CN" dirty="0"/>
              <a:t>6</a:t>
            </a:r>
            <a:r>
              <a:rPr lang="zh-CN" altLang="zh-CN" dirty="0"/>
              <a:t>题附加题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字符串统计、插入子串、删除、替换</a:t>
            </a:r>
            <a:endParaRPr lang="zh-CN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期末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01880"/>
      </p:ext>
    </p:extLst>
  </p:cSld>
  <p:clrMapOvr>
    <a:masterClrMapping/>
  </p:clrMapOvr>
  <p:transition spd="slow">
    <p:circl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#139 </a:t>
            </a:r>
            <a:r>
              <a:rPr lang="zh-CN" altLang="zh-CN" dirty="0"/>
              <a:t>统计时间（基础题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：学习的平均时间、最长短时间</a:t>
            </a:r>
            <a:endParaRPr lang="zh-CN" altLang="zh-CN" dirty="0"/>
          </a:p>
          <a:p>
            <a:pPr lvl="0"/>
            <a:r>
              <a:rPr lang="en-US" altLang="zh-CN" dirty="0"/>
              <a:t>#140 </a:t>
            </a:r>
            <a:r>
              <a:rPr lang="zh-CN" altLang="zh-CN" dirty="0"/>
              <a:t>数据挖掘（基础题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：输入匹配</a:t>
            </a:r>
            <a:endParaRPr lang="en-US" altLang="zh-CN" dirty="0" smtClean="0"/>
          </a:p>
          <a:p>
            <a:pPr lvl="1"/>
            <a:r>
              <a:rPr lang="en-US" altLang="zh-CN" dirty="0"/>
              <a:t>My name is </a:t>
            </a:r>
            <a:r>
              <a:rPr lang="en-US" altLang="zh-CN" u="sng" dirty="0"/>
              <a:t>Li Ming</a:t>
            </a:r>
            <a:r>
              <a:rPr lang="en-US" altLang="zh-CN" dirty="0"/>
              <a:t>, born in </a:t>
            </a:r>
            <a:r>
              <a:rPr lang="en-US" altLang="zh-CN" u="sng" dirty="0"/>
              <a:t>1995</a:t>
            </a:r>
            <a:r>
              <a:rPr lang="en-US" altLang="zh-CN" dirty="0"/>
              <a:t>, from </a:t>
            </a:r>
            <a:r>
              <a:rPr lang="en-US" altLang="zh-CN" u="sng" dirty="0"/>
              <a:t>Yunnan Province, Shangri La county</a:t>
            </a:r>
            <a:r>
              <a:rPr lang="en-US" altLang="zh-CN" dirty="0"/>
              <a:t>. My major is </a:t>
            </a:r>
            <a:r>
              <a:rPr lang="en-US" altLang="zh-CN" u="sng" dirty="0"/>
              <a:t>computer science and </a:t>
            </a:r>
            <a:endParaRPr lang="zh-CN" altLang="zh-CN" dirty="0"/>
          </a:p>
          <a:p>
            <a:pPr lvl="0"/>
            <a:r>
              <a:rPr lang="en-US" altLang="zh-CN" dirty="0"/>
              <a:t>#141 </a:t>
            </a:r>
            <a:r>
              <a:rPr lang="zh-CN" altLang="zh-CN" dirty="0"/>
              <a:t>矩阵搜索（枚举搜索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zh-CN" altLang="zh-CN" dirty="0" smtClean="0"/>
              <a:t>与其</a:t>
            </a:r>
            <a:r>
              <a:rPr lang="zh-CN" altLang="zh-CN" dirty="0"/>
              <a:t>相邻位置上的数字之和最大</a:t>
            </a:r>
          </a:p>
          <a:p>
            <a:pPr lvl="0"/>
            <a:r>
              <a:rPr lang="en-US" altLang="zh-CN" dirty="0"/>
              <a:t>#142 </a:t>
            </a:r>
            <a:r>
              <a:rPr lang="zh-CN" altLang="zh-CN" dirty="0"/>
              <a:t>数据表排序（统计排序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zh-CN" altLang="zh-CN" dirty="0"/>
              <a:t>排序的依据是某一列或者某几列</a:t>
            </a:r>
          </a:p>
          <a:p>
            <a:pPr lvl="0"/>
            <a:r>
              <a:rPr lang="en-US" altLang="zh-CN" dirty="0"/>
              <a:t>#286 </a:t>
            </a:r>
            <a:r>
              <a:rPr lang="zh-CN" altLang="zh-CN" dirty="0"/>
              <a:t>链表操作（结构体指针）</a:t>
            </a:r>
          </a:p>
          <a:p>
            <a:pPr lvl="0"/>
            <a:r>
              <a:rPr lang="en-US" altLang="zh-CN" dirty="0"/>
              <a:t>#143 </a:t>
            </a:r>
            <a:r>
              <a:rPr lang="zh-CN" altLang="zh-CN" dirty="0"/>
              <a:t>数列合并（递归搜索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：排列组合递归搜索</a:t>
            </a:r>
            <a:endParaRPr lang="en-US" altLang="zh-CN" dirty="0" smtClean="0"/>
          </a:p>
          <a:p>
            <a:r>
              <a:rPr lang="zh-CN" altLang="zh-CN" kern="100" dirty="0"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cs typeface="Times New Roman" panose="02020603050405020304" pitchFamily="18" charset="0"/>
              </a:rPr>
              <a:t>1-4</a:t>
            </a:r>
            <a:r>
              <a:rPr lang="zh-CN" altLang="zh-CN" kern="100" dirty="0">
                <a:cs typeface="Times New Roman" panose="02020603050405020304" pitchFamily="18" charset="0"/>
              </a:rPr>
              <a:t>题必做，</a:t>
            </a:r>
            <a:r>
              <a:rPr lang="en-US" altLang="zh-CN" kern="100" dirty="0"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cs typeface="Times New Roman" panose="02020603050405020304" pitchFamily="18" charset="0"/>
              </a:rPr>
              <a:t>选一道）</a:t>
            </a:r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期末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030"/>
      </p:ext>
    </p:extLst>
  </p:cSld>
  <p:clrMapOvr>
    <a:masterClrMapping/>
  </p:clrMapOvr>
  <p:transition spd="slow">
    <p:circl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1-2</a:t>
            </a:r>
            <a:r>
              <a:rPr lang="zh-CN" altLang="zh-CN" dirty="0"/>
              <a:t>，</a:t>
            </a:r>
            <a:r>
              <a:rPr lang="en-US" altLang="zh-CN" dirty="0"/>
              <a:t>5-6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选一道）</a:t>
            </a:r>
          </a:p>
          <a:p>
            <a:pPr lvl="0"/>
            <a:r>
              <a:rPr lang="en-US" altLang="zh-CN" dirty="0"/>
              <a:t>#194 </a:t>
            </a:r>
            <a:r>
              <a:rPr lang="zh-CN" altLang="zh-CN" dirty="0"/>
              <a:t>进制转换（数值计算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：提取数位</a:t>
            </a:r>
            <a:endParaRPr lang="zh-CN" altLang="zh-CN" dirty="0"/>
          </a:p>
          <a:p>
            <a:pPr lvl="0"/>
            <a:r>
              <a:rPr lang="en-US" altLang="zh-CN" dirty="0"/>
              <a:t>#160 </a:t>
            </a:r>
            <a:r>
              <a:rPr lang="zh-CN" altLang="zh-CN" dirty="0"/>
              <a:t>字符串移位包含（字符串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：循环、字符串比较</a:t>
            </a:r>
            <a:endParaRPr lang="zh-CN" altLang="zh-CN" dirty="0"/>
          </a:p>
          <a:p>
            <a:pPr lvl="0"/>
            <a:r>
              <a:rPr lang="en-US" altLang="zh-CN" dirty="0"/>
              <a:t>#195 </a:t>
            </a:r>
            <a:r>
              <a:rPr lang="zh-CN" altLang="zh-CN" dirty="0"/>
              <a:t>平均成绩排序（统计排序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：常规</a:t>
            </a:r>
            <a:endParaRPr lang="zh-CN" altLang="zh-CN" dirty="0"/>
          </a:p>
          <a:p>
            <a:pPr lvl="0"/>
            <a:r>
              <a:rPr lang="en-US" altLang="zh-CN" dirty="0"/>
              <a:t>#196 </a:t>
            </a:r>
            <a:r>
              <a:rPr lang="zh-CN" altLang="zh-CN" dirty="0"/>
              <a:t>整数乘法（字符串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：字符串存储大数据</a:t>
            </a:r>
            <a:endParaRPr lang="zh-CN" altLang="zh-CN" dirty="0"/>
          </a:p>
          <a:p>
            <a:pPr lvl="0"/>
            <a:r>
              <a:rPr lang="en-US" altLang="zh-CN" dirty="0"/>
              <a:t>#284 </a:t>
            </a:r>
            <a:r>
              <a:rPr lang="zh-CN" altLang="zh-CN" dirty="0"/>
              <a:t>黄页建立（结构体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：通讯录</a:t>
            </a:r>
            <a:endParaRPr lang="zh-CN" altLang="zh-CN" dirty="0"/>
          </a:p>
          <a:p>
            <a:pPr lvl="0"/>
            <a:r>
              <a:rPr lang="en-US" altLang="zh-CN" dirty="0"/>
              <a:t>#197 DNA</a:t>
            </a:r>
            <a:r>
              <a:rPr lang="zh-CN" altLang="zh-CN" dirty="0"/>
              <a:t>模糊匹配（递归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：编辑距离的计算</a:t>
            </a:r>
            <a:endParaRPr lang="en-US" altLang="zh-CN" dirty="0" smtClean="0"/>
          </a:p>
          <a:p>
            <a:pPr lvl="1"/>
            <a:r>
              <a:rPr lang="en-US" altLang="zh-CN" sz="1800" dirty="0"/>
              <a:t>•</a:t>
            </a:r>
            <a:r>
              <a:rPr lang="zh-CN" altLang="zh-CN" sz="1800" dirty="0"/>
              <a:t>当 </a:t>
            </a:r>
            <a:r>
              <a:rPr lang="en-US" altLang="zh-CN" sz="1800" dirty="0"/>
              <a:t>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</a:t>
            </a:r>
            <a:r>
              <a:rPr lang="zh-CN" altLang="zh-CN" sz="1800" dirty="0"/>
              <a:t>等于 </a:t>
            </a:r>
            <a:r>
              <a:rPr lang="en-US" altLang="zh-CN" sz="1800" dirty="0"/>
              <a:t>b[j] </a:t>
            </a:r>
            <a:r>
              <a:rPr lang="zh-CN" altLang="zh-CN" sz="1800" dirty="0"/>
              <a:t>时，可知编辑距离</a:t>
            </a:r>
            <a:r>
              <a:rPr lang="en-US" altLang="zh-CN" sz="1800" dirty="0"/>
              <a:t>d[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 = d[i-1][j-1</a:t>
            </a:r>
            <a:r>
              <a:rPr lang="en-US" altLang="zh-CN" sz="1800" dirty="0" smtClean="0"/>
              <a:t>]</a:t>
            </a:r>
            <a:r>
              <a:rPr lang="zh-CN" altLang="zh-CN" sz="1800" dirty="0" smtClean="0"/>
              <a:t> ；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•</a:t>
            </a:r>
            <a:r>
              <a:rPr lang="zh-CN" altLang="zh-CN" sz="1800" dirty="0"/>
              <a:t>当 </a:t>
            </a:r>
            <a:r>
              <a:rPr lang="en-US" altLang="zh-CN" sz="1800" dirty="0"/>
              <a:t>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</a:t>
            </a:r>
            <a:r>
              <a:rPr lang="zh-CN" altLang="zh-CN" sz="1800" dirty="0"/>
              <a:t>不等于 </a:t>
            </a:r>
            <a:r>
              <a:rPr lang="en-US" altLang="zh-CN" sz="1800" dirty="0"/>
              <a:t>b[j] </a:t>
            </a:r>
            <a:r>
              <a:rPr lang="zh-CN" altLang="zh-CN" sz="1800" dirty="0"/>
              <a:t>时，计算</a:t>
            </a:r>
            <a:r>
              <a:rPr lang="en-US" altLang="zh-CN" sz="1800" dirty="0"/>
              <a:t>d[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 </a:t>
            </a:r>
            <a:r>
              <a:rPr lang="zh-CN" altLang="zh-CN" sz="1800" dirty="0"/>
              <a:t>是如下 </a:t>
            </a:r>
            <a:r>
              <a:rPr lang="en-US" altLang="zh-CN" sz="1800" dirty="0"/>
              <a:t>3 </a:t>
            </a:r>
            <a:r>
              <a:rPr lang="zh-CN" altLang="zh-CN" sz="1800" dirty="0"/>
              <a:t>项编辑操作的最小值：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zh-CN" sz="1800" dirty="0"/>
              <a:t>　　</a:t>
            </a:r>
            <a:r>
              <a:rPr lang="en-US" altLang="zh-CN" sz="1800" dirty="0"/>
              <a:t>·d[i-1][j] + 1</a:t>
            </a:r>
            <a:r>
              <a:rPr lang="zh-CN" altLang="zh-CN" sz="1800" dirty="0"/>
              <a:t>（删除 </a:t>
            </a:r>
            <a:r>
              <a:rPr lang="en-US" altLang="zh-CN" sz="1800" dirty="0"/>
              <a:t>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zh-CN" sz="1800" dirty="0"/>
              <a:t>）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zh-CN" sz="1800" dirty="0"/>
              <a:t>　　</a:t>
            </a:r>
            <a:r>
              <a:rPr lang="en-US" altLang="zh-CN" sz="1800" dirty="0"/>
              <a:t>·d[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][j-1] + 1</a:t>
            </a:r>
            <a:r>
              <a:rPr lang="zh-CN" altLang="zh-CN" sz="1800" dirty="0"/>
              <a:t>（插入 </a:t>
            </a:r>
            <a:r>
              <a:rPr lang="en-US" altLang="zh-CN" sz="1800" dirty="0"/>
              <a:t>b[j]</a:t>
            </a:r>
            <a:r>
              <a:rPr lang="zh-CN" altLang="zh-CN" sz="1800" dirty="0"/>
              <a:t>）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zh-CN" sz="1800" dirty="0"/>
              <a:t>　　</a:t>
            </a:r>
            <a:r>
              <a:rPr lang="en-US" altLang="zh-CN" sz="1800" dirty="0"/>
              <a:t>·d[i-1][j-1] + 1</a:t>
            </a:r>
            <a:r>
              <a:rPr lang="zh-CN" altLang="zh-CN" sz="1800" dirty="0"/>
              <a:t>（将 </a:t>
            </a:r>
            <a:r>
              <a:rPr lang="en-US" altLang="zh-CN" sz="1800" dirty="0"/>
              <a:t>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</a:t>
            </a:r>
            <a:r>
              <a:rPr lang="zh-CN" altLang="zh-CN" sz="1800" dirty="0"/>
              <a:t>替换为 </a:t>
            </a:r>
            <a:r>
              <a:rPr lang="en-US" altLang="zh-CN" sz="1800" dirty="0"/>
              <a:t>b[j]</a:t>
            </a:r>
            <a:r>
              <a:rPr lang="zh-CN" altLang="zh-CN" sz="1800" dirty="0"/>
              <a:t>）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期末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709344"/>
      </p:ext>
    </p:extLst>
  </p:cSld>
  <p:clrMapOvr>
    <a:masterClrMapping/>
  </p:clrMapOvr>
  <p:transition spd="slow">
    <p:circl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 </a:t>
            </a:r>
            <a:r>
              <a:rPr lang="en-US" altLang="zh-CN" dirty="0" smtClean="0"/>
              <a:t>#</a:t>
            </a:r>
            <a:r>
              <a:rPr lang="en-US" altLang="zh-CN" dirty="0"/>
              <a:t>230-1 </a:t>
            </a:r>
            <a:r>
              <a:rPr lang="zh-CN" altLang="zh-CN" dirty="0"/>
              <a:t>分类统计（数值计算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zh-CN" altLang="zh-CN" dirty="0"/>
              <a:t>整数</a:t>
            </a:r>
            <a:r>
              <a:rPr lang="en-US" altLang="zh-CN" dirty="0"/>
              <a:t>m</a:t>
            </a:r>
            <a:r>
              <a:rPr lang="zh-CN" altLang="zh-CN" dirty="0"/>
              <a:t>的整数倍的元素总和与非整数倍元素之</a:t>
            </a:r>
            <a:r>
              <a:rPr lang="zh-CN" altLang="zh-CN" dirty="0" smtClean="0"/>
              <a:t>和</a:t>
            </a:r>
            <a:endParaRPr lang="en-US" altLang="zh-CN" dirty="0" smtClean="0"/>
          </a:p>
          <a:p>
            <a:pPr lvl="0">
              <a:lnSpc>
                <a:spcPct val="200000"/>
              </a:lnSpc>
            </a:pPr>
            <a:r>
              <a:rPr lang="en-US" altLang="zh-CN" dirty="0"/>
              <a:t>#219-2 </a:t>
            </a:r>
            <a:r>
              <a:rPr lang="zh-CN" altLang="zh-CN" dirty="0"/>
              <a:t>循环链表（结构体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：结构体指针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#231-3 </a:t>
            </a:r>
            <a:r>
              <a:rPr lang="zh-CN" altLang="zh-CN" dirty="0"/>
              <a:t>日期识别（字符串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：不同格式日期的读取处理</a:t>
            </a:r>
            <a:r>
              <a:rPr lang="en-US" altLang="zh-CN" dirty="0"/>
              <a:t>2018.1.3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217-4 </a:t>
            </a:r>
            <a:r>
              <a:rPr lang="zh-CN" altLang="zh-CN" dirty="0"/>
              <a:t>空间位置搜索（枚举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：长方体到到四点距离和最小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218-5 </a:t>
            </a:r>
            <a:r>
              <a:rPr lang="zh-CN" altLang="zh-CN" dirty="0"/>
              <a:t>括号匹配检查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字符串统计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：什么是合格，不合格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期末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697347"/>
      </p:ext>
    </p:extLst>
  </p:cSld>
  <p:clrMapOvr>
    <a:masterClrMapping/>
  </p:clrMapOvr>
  <p:transition spd="slow">
    <p:circl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#215-1 </a:t>
            </a:r>
            <a:r>
              <a:rPr lang="zh-CN" altLang="zh-CN" dirty="0"/>
              <a:t>提货单（基础题） </a:t>
            </a:r>
          </a:p>
          <a:p>
            <a:pPr lvl="0"/>
            <a:r>
              <a:rPr lang="en-US" altLang="zh-CN" dirty="0"/>
              <a:t>#223-2 </a:t>
            </a:r>
            <a:r>
              <a:rPr lang="zh-CN" altLang="zh-CN" dirty="0"/>
              <a:t>获取密码（基础题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：循环、字符串操作</a:t>
            </a:r>
            <a:endParaRPr lang="en-US" altLang="zh-CN" dirty="0" smtClean="0"/>
          </a:p>
          <a:p>
            <a:r>
              <a:rPr lang="en-US" altLang="zh-CN" dirty="0"/>
              <a:t>#224-3 </a:t>
            </a:r>
            <a:r>
              <a:rPr lang="zh-CN" altLang="zh-CN" dirty="0"/>
              <a:t>求区间（枚举搜索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zh-CN" altLang="zh-CN" dirty="0"/>
              <a:t>连续正整数之和等于</a:t>
            </a:r>
            <a:r>
              <a:rPr lang="en-US" altLang="zh-CN" dirty="0"/>
              <a:t>n</a:t>
            </a:r>
            <a:r>
              <a:rPr lang="zh-CN" altLang="zh-CN" dirty="0"/>
              <a:t>的所有区间</a:t>
            </a:r>
            <a:r>
              <a:rPr lang="en-US" altLang="zh-CN" dirty="0"/>
              <a:t>[a, b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#226-5 </a:t>
            </a:r>
            <a:r>
              <a:rPr lang="zh-CN" altLang="zh-CN" dirty="0"/>
              <a:t>单词统计（统计排序、字符串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strncpy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,</a:t>
            </a:r>
            <a:r>
              <a:rPr lang="zh-CN" altLang="en-US" dirty="0" smtClean="0"/>
              <a:t>循环数组</a:t>
            </a:r>
            <a:endParaRPr lang="en-US" altLang="zh-CN" dirty="0" smtClean="0"/>
          </a:p>
          <a:p>
            <a:pPr lvl="0"/>
            <a:r>
              <a:rPr lang="en-US" altLang="zh-CN" dirty="0"/>
              <a:t>#226-5 </a:t>
            </a:r>
            <a:r>
              <a:rPr lang="zh-CN" altLang="zh-CN" dirty="0"/>
              <a:t>连连看游戏（递归搜索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：标准递归搜索，四个方向</a:t>
            </a:r>
            <a:endParaRPr lang="en-US" altLang="zh-CN" dirty="0" smtClean="0"/>
          </a:p>
          <a:p>
            <a:r>
              <a:rPr lang="en-US" altLang="zh-CN" dirty="0"/>
              <a:t>#267 </a:t>
            </a:r>
            <a:r>
              <a:rPr lang="zh-CN" altLang="zh-CN" dirty="0"/>
              <a:t>新生儿统计（统计排序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：读取信息</a:t>
            </a:r>
            <a:endParaRPr lang="en-US" altLang="zh-CN" dirty="0" smtClean="0"/>
          </a:p>
          <a:p>
            <a:r>
              <a:rPr lang="en-US" altLang="zh-CN" kern="100" dirty="0">
                <a:cs typeface="Times New Roman" panose="02020603050405020304" pitchFamily="18" charset="0"/>
              </a:rPr>
              <a:t>215</a:t>
            </a:r>
            <a:r>
              <a:rPr lang="zh-CN" altLang="zh-CN" kern="100" dirty="0"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cs typeface="Times New Roman" panose="02020603050405020304" pitchFamily="18" charset="0"/>
              </a:rPr>
              <a:t>223</a:t>
            </a:r>
            <a:r>
              <a:rPr lang="zh-CN" altLang="zh-CN" kern="100" dirty="0"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cs typeface="Times New Roman" panose="02020603050405020304" pitchFamily="18" charset="0"/>
              </a:rPr>
              <a:t>224</a:t>
            </a:r>
            <a:r>
              <a:rPr lang="zh-CN" altLang="zh-CN" kern="100" dirty="0"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cs typeface="Times New Roman" panose="02020603050405020304" pitchFamily="18" charset="0"/>
              </a:rPr>
              <a:t>225</a:t>
            </a:r>
            <a:r>
              <a:rPr lang="zh-CN" altLang="zh-CN" kern="100" dirty="0"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cs typeface="Times New Roman" panose="02020603050405020304" pitchFamily="18" charset="0"/>
              </a:rPr>
              <a:t>226</a:t>
            </a:r>
            <a:r>
              <a:rPr lang="zh-CN" altLang="zh-CN" kern="100" dirty="0"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cs typeface="Times New Roman" panose="02020603050405020304" pitchFamily="18" charset="0"/>
              </a:rPr>
              <a:t>227</a:t>
            </a:r>
            <a:r>
              <a:rPr lang="zh-CN" altLang="en-US" kern="100" dirty="0">
                <a:cs typeface="Times New Roman" panose="02020603050405020304" pitchFamily="18" charset="0"/>
              </a:rPr>
              <a:t>（</a:t>
            </a:r>
            <a:r>
              <a:rPr lang="zh-CN" altLang="zh-CN" kern="100" dirty="0">
                <a:cs typeface="Times New Roman" panose="02020603050405020304" pitchFamily="18" charset="0"/>
              </a:rPr>
              <a:t>六选五</a:t>
            </a:r>
            <a:r>
              <a:rPr lang="zh-CN" altLang="en-US" kern="100" dirty="0"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cs typeface="Times New Roman" panose="02020603050405020304" pitchFamily="18" charset="0"/>
            </a:endParaRPr>
          </a:p>
          <a:p>
            <a:endParaRPr lang="zh-CN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期末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945534"/>
      </p:ext>
    </p:extLst>
  </p:cSld>
  <p:clrMapOvr>
    <a:masterClrMapping/>
  </p:clrMapOvr>
  <p:transition spd="slow">
    <p:circl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altLang="zh-CN" dirty="0"/>
              <a:t>#316 </a:t>
            </a:r>
            <a:r>
              <a:rPr lang="zh-CN" altLang="zh-CN" dirty="0"/>
              <a:t>判断星期（基础题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zh-CN" altLang="zh-CN" dirty="0"/>
              <a:t>本月其他日期是星期</a:t>
            </a:r>
            <a:r>
              <a:rPr lang="zh-CN" altLang="zh-CN" dirty="0" smtClean="0"/>
              <a:t>几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#317 </a:t>
            </a:r>
            <a:r>
              <a:rPr lang="zh-CN" altLang="zh-CN" dirty="0"/>
              <a:t>数值解析（基础题</a:t>
            </a:r>
            <a:r>
              <a:rPr lang="zh-CN" altLang="zh-CN" dirty="0" smtClean="0"/>
              <a:t>）数字解析</a:t>
            </a:r>
            <a:r>
              <a:rPr lang="zh-CN" altLang="zh-CN" dirty="0"/>
              <a:t>为相应的整数数值，并</a:t>
            </a:r>
            <a:r>
              <a:rPr lang="zh-CN" altLang="zh-CN" dirty="0" smtClean="0"/>
              <a:t>求和</a:t>
            </a:r>
            <a:endParaRPr lang="en-US" altLang="zh-CN" dirty="0" smtClean="0"/>
          </a:p>
          <a:p>
            <a:pPr lvl="0">
              <a:lnSpc>
                <a:spcPct val="200000"/>
              </a:lnSpc>
            </a:pPr>
            <a:r>
              <a:rPr lang="en-US" altLang="zh-CN" dirty="0"/>
              <a:t>#318 </a:t>
            </a:r>
            <a:r>
              <a:rPr lang="zh-CN" altLang="zh-CN" dirty="0"/>
              <a:t>图片处理（数值计算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：图片翻转，二维字符、循环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#319-4 </a:t>
            </a:r>
            <a:r>
              <a:rPr lang="zh-CN" altLang="zh-CN" dirty="0"/>
              <a:t>最爱</a:t>
            </a:r>
            <a:r>
              <a:rPr lang="en-US" altLang="zh-CN" dirty="0"/>
              <a:t>GPA</a:t>
            </a:r>
            <a:r>
              <a:rPr lang="zh-CN" altLang="zh-CN" dirty="0"/>
              <a:t>（统计排序）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#320-5 </a:t>
            </a:r>
            <a:r>
              <a:rPr lang="zh-CN" altLang="zh-CN" dirty="0"/>
              <a:t>物体称重（递归搜索）</a:t>
            </a:r>
          </a:p>
          <a:p>
            <a:pPr lvl="0"/>
            <a:endParaRPr lang="zh-CN" altLang="zh-CN" dirty="0"/>
          </a:p>
          <a:p>
            <a:endParaRPr lang="zh-CN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期末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65299"/>
      </p:ext>
    </p:extLst>
  </p:cSld>
  <p:clrMapOvr>
    <a:masterClrMapping/>
  </p:clrMapOvr>
  <p:transition spd="slow">
    <p:circl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en-US" altLang="zh-CN" dirty="0"/>
              <a:t>#593 encrypt</a:t>
            </a:r>
            <a:r>
              <a:rPr lang="zh-CN" altLang="zh-CN" dirty="0"/>
              <a:t>（基础题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：加密</a:t>
            </a:r>
            <a:endParaRPr lang="zh-CN" altLang="zh-CN" dirty="0"/>
          </a:p>
          <a:p>
            <a:pPr lvl="0">
              <a:lnSpc>
                <a:spcPct val="200000"/>
              </a:lnSpc>
            </a:pPr>
            <a:r>
              <a:rPr lang="en-US" altLang="zh-CN" dirty="0"/>
              <a:t>#594 find</a:t>
            </a:r>
            <a:r>
              <a:rPr lang="zh-CN" altLang="zh-CN" dirty="0"/>
              <a:t>（二分查找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：循环、二分查找搜索</a:t>
            </a:r>
            <a:endParaRPr lang="zh-CN" altLang="zh-CN" dirty="0"/>
          </a:p>
          <a:p>
            <a:pPr lvl="0">
              <a:lnSpc>
                <a:spcPct val="200000"/>
              </a:lnSpc>
            </a:pPr>
            <a:r>
              <a:rPr lang="en-US" altLang="zh-CN" dirty="0"/>
              <a:t>#595 address</a:t>
            </a:r>
            <a:r>
              <a:rPr lang="zh-CN" altLang="zh-CN" dirty="0" smtClean="0"/>
              <a:t>（</a:t>
            </a:r>
            <a:r>
              <a:rPr lang="zh-CN" altLang="en-US" dirty="0" smtClean="0"/>
              <a:t>枚举</a:t>
            </a:r>
            <a:r>
              <a:rPr lang="zh-CN" altLang="zh-CN" dirty="0" smtClean="0"/>
              <a:t>搜索）</a:t>
            </a:r>
            <a:r>
              <a:rPr lang="zh-CN" altLang="en-US" dirty="0" smtClean="0"/>
              <a:t>：枚举、字符串</a:t>
            </a:r>
            <a:endParaRPr lang="zh-CN" altLang="zh-CN" dirty="0"/>
          </a:p>
          <a:p>
            <a:pPr lvl="0">
              <a:lnSpc>
                <a:spcPct val="200000"/>
              </a:lnSpc>
            </a:pPr>
            <a:r>
              <a:rPr lang="en-US" altLang="zh-CN" dirty="0"/>
              <a:t>#596 </a:t>
            </a:r>
            <a:r>
              <a:rPr lang="zh-CN" altLang="zh-CN" dirty="0"/>
              <a:t>函数提交版</a:t>
            </a:r>
            <a:r>
              <a:rPr lang="en-US" altLang="zh-CN" dirty="0"/>
              <a:t>)</a:t>
            </a:r>
            <a:r>
              <a:rPr lang="zh-CN" altLang="zh-CN" dirty="0"/>
              <a:t>（字符串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pPr lvl="0">
              <a:lnSpc>
                <a:spcPct val="200000"/>
              </a:lnSpc>
            </a:pPr>
            <a:r>
              <a:rPr lang="en-US" altLang="zh-CN" dirty="0"/>
              <a:t>#597 matrix</a:t>
            </a:r>
            <a:r>
              <a:rPr lang="zh-CN" altLang="zh-CN" dirty="0"/>
              <a:t>（递归搜索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zh-CN" altLang="zh-CN" dirty="0"/>
              <a:t>移动次数最小的路径为最优路径</a:t>
            </a:r>
          </a:p>
          <a:p>
            <a:pPr lvl="0">
              <a:lnSpc>
                <a:spcPct val="200000"/>
              </a:lnSpc>
            </a:pPr>
            <a:r>
              <a:rPr lang="en-US" altLang="zh-CN" dirty="0"/>
              <a:t>#598 string(</a:t>
            </a:r>
            <a:r>
              <a:rPr lang="zh-CN" altLang="zh-CN" dirty="0"/>
              <a:t>直接提交版）（字符串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：</a:t>
            </a:r>
            <a:r>
              <a:rPr lang="en-US" altLang="zh-CN" dirty="0"/>
              <a:t> s2 </a:t>
            </a:r>
            <a:r>
              <a:rPr lang="zh-CN" altLang="zh-CN" dirty="0"/>
              <a:t>是否包含</a:t>
            </a:r>
            <a:r>
              <a:rPr lang="en-US" altLang="zh-CN" dirty="0"/>
              <a:t> s1 </a:t>
            </a:r>
            <a:r>
              <a:rPr lang="zh-CN" altLang="zh-CN" dirty="0"/>
              <a:t>的</a:t>
            </a:r>
            <a:r>
              <a:rPr lang="zh-CN" altLang="zh-CN" dirty="0" smtClean="0"/>
              <a:t>排列</a:t>
            </a:r>
            <a:r>
              <a:rPr lang="zh-CN" altLang="en-US" dirty="0" smtClean="0"/>
              <a:t>，统计两个字符串后再比较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期末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744752"/>
      </p:ext>
    </p:extLst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#116 </a:t>
            </a:r>
            <a:r>
              <a:rPr lang="zh-CN" altLang="zh-CN" dirty="0"/>
              <a:t>数字三角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846519" cy="3240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988840"/>
            <a:ext cx="3558530" cy="2639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752387"/>
            <a:ext cx="8397226" cy="13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45554"/>
      </p:ext>
    </p:extLst>
  </p:cSld>
  <p:clrMapOvr>
    <a:masterClrMapping/>
  </p:clrMapOvr>
  <p:transition spd="slow">
    <p:circl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D1A8D4-A673-4A3B-8AB4-E1C064BCB58F}"/>
              </a:ext>
            </a:extLst>
          </p:cNvPr>
          <p:cNvSpPr txBox="1"/>
          <p:nvPr/>
        </p:nvSpPr>
        <p:spPr>
          <a:xfrm>
            <a:off x="467544" y="293771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4. </a:t>
            </a:r>
            <a:r>
              <a:rPr lang="zh-CN" altLang="en-US" sz="5400" b="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几点建议</a:t>
            </a:r>
            <a:endParaRPr lang="zh-CN" altLang="en-US" sz="5400" b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B602F2C2-90ED-4AB6-9B44-1F7F2F037278}"/>
              </a:ext>
            </a:extLst>
          </p:cNvPr>
          <p:cNvSpPr/>
          <p:nvPr/>
        </p:nvSpPr>
        <p:spPr>
          <a:xfrm>
            <a:off x="4053105" y="1407496"/>
            <a:ext cx="1108861" cy="1039289"/>
          </a:xfrm>
          <a:custGeom>
            <a:avLst/>
            <a:gdLst>
              <a:gd name="connsiteX0" fmla="*/ 388426 w 607282"/>
              <a:gd name="connsiteY0" fmla="*/ 385710 h 569180"/>
              <a:gd name="connsiteX1" fmla="*/ 431276 w 607282"/>
              <a:gd name="connsiteY1" fmla="*/ 385710 h 569180"/>
              <a:gd name="connsiteX2" fmla="*/ 431276 w 607282"/>
              <a:gd name="connsiteY2" fmla="*/ 438433 h 569180"/>
              <a:gd name="connsiteX3" fmla="*/ 522771 w 607282"/>
              <a:gd name="connsiteY3" fmla="*/ 529738 h 569180"/>
              <a:gd name="connsiteX4" fmla="*/ 522771 w 607282"/>
              <a:gd name="connsiteY4" fmla="*/ 559964 h 569180"/>
              <a:gd name="connsiteX5" fmla="*/ 492483 w 607282"/>
              <a:gd name="connsiteY5" fmla="*/ 559964 h 569180"/>
              <a:gd name="connsiteX6" fmla="*/ 431276 w 607282"/>
              <a:gd name="connsiteY6" fmla="*/ 498941 h 569180"/>
              <a:gd name="connsiteX7" fmla="*/ 431276 w 607282"/>
              <a:gd name="connsiteY7" fmla="*/ 547771 h 569180"/>
              <a:gd name="connsiteX8" fmla="*/ 409822 w 607282"/>
              <a:gd name="connsiteY8" fmla="*/ 569180 h 569180"/>
              <a:gd name="connsiteX9" fmla="*/ 388426 w 607282"/>
              <a:gd name="connsiteY9" fmla="*/ 547771 h 569180"/>
              <a:gd name="connsiteX10" fmla="*/ 388426 w 607282"/>
              <a:gd name="connsiteY10" fmla="*/ 498941 h 569180"/>
              <a:gd name="connsiteX11" fmla="*/ 327276 w 607282"/>
              <a:gd name="connsiteY11" fmla="*/ 559964 h 569180"/>
              <a:gd name="connsiteX12" fmla="*/ 296988 w 607282"/>
              <a:gd name="connsiteY12" fmla="*/ 559964 h 569180"/>
              <a:gd name="connsiteX13" fmla="*/ 296988 w 607282"/>
              <a:gd name="connsiteY13" fmla="*/ 529738 h 569180"/>
              <a:gd name="connsiteX14" fmla="*/ 296931 w 607282"/>
              <a:gd name="connsiteY14" fmla="*/ 529738 h 569180"/>
              <a:gd name="connsiteX15" fmla="*/ 388426 w 607282"/>
              <a:gd name="connsiteY15" fmla="*/ 438433 h 569180"/>
              <a:gd name="connsiteX16" fmla="*/ 388426 w 607282"/>
              <a:gd name="connsiteY16" fmla="*/ 434597 h 569180"/>
              <a:gd name="connsiteX17" fmla="*/ 38140 w 607282"/>
              <a:gd name="connsiteY17" fmla="*/ 145929 h 569180"/>
              <a:gd name="connsiteX18" fmla="*/ 38255 w 607282"/>
              <a:gd name="connsiteY18" fmla="*/ 145929 h 569180"/>
              <a:gd name="connsiteX19" fmla="*/ 66358 w 607282"/>
              <a:gd name="connsiteY19" fmla="*/ 145929 h 569180"/>
              <a:gd name="connsiteX20" fmla="*/ 68767 w 607282"/>
              <a:gd name="connsiteY20" fmla="*/ 161160 h 569180"/>
              <a:gd name="connsiteX21" fmla="*/ 76453 w 607282"/>
              <a:gd name="connsiteY21" fmla="*/ 208857 h 569180"/>
              <a:gd name="connsiteX22" fmla="*/ 82589 w 607282"/>
              <a:gd name="connsiteY22" fmla="*/ 246763 h 569180"/>
              <a:gd name="connsiteX23" fmla="*/ 92684 w 607282"/>
              <a:gd name="connsiteY23" fmla="*/ 246763 h 569180"/>
              <a:gd name="connsiteX24" fmla="*/ 99222 w 607282"/>
              <a:gd name="connsiteY24" fmla="*/ 172898 h 569180"/>
              <a:gd name="connsiteX25" fmla="*/ 91594 w 607282"/>
              <a:gd name="connsiteY25" fmla="*/ 145929 h 569180"/>
              <a:gd name="connsiteX26" fmla="*/ 136502 w 607282"/>
              <a:gd name="connsiteY26" fmla="*/ 145929 h 569180"/>
              <a:gd name="connsiteX27" fmla="*/ 128874 w 607282"/>
              <a:gd name="connsiteY27" fmla="*/ 172898 h 569180"/>
              <a:gd name="connsiteX28" fmla="*/ 135355 w 607282"/>
              <a:gd name="connsiteY28" fmla="*/ 246763 h 569180"/>
              <a:gd name="connsiteX29" fmla="*/ 145507 w 607282"/>
              <a:gd name="connsiteY29" fmla="*/ 246763 h 569180"/>
              <a:gd name="connsiteX30" fmla="*/ 153192 w 607282"/>
              <a:gd name="connsiteY30" fmla="*/ 198780 h 569180"/>
              <a:gd name="connsiteX31" fmla="*/ 161738 w 607282"/>
              <a:gd name="connsiteY31" fmla="*/ 145929 h 569180"/>
              <a:gd name="connsiteX32" fmla="*/ 336094 w 607282"/>
              <a:gd name="connsiteY32" fmla="*/ 145929 h 569180"/>
              <a:gd name="connsiteX33" fmla="*/ 374349 w 607282"/>
              <a:gd name="connsiteY33" fmla="*/ 184121 h 569180"/>
              <a:gd name="connsiteX34" fmla="*/ 336094 w 607282"/>
              <a:gd name="connsiteY34" fmla="*/ 222256 h 569180"/>
              <a:gd name="connsiteX35" fmla="*/ 189841 w 607282"/>
              <a:gd name="connsiteY35" fmla="*/ 222256 h 569180"/>
              <a:gd name="connsiteX36" fmla="*/ 189841 w 607282"/>
              <a:gd name="connsiteY36" fmla="*/ 298011 h 569180"/>
              <a:gd name="connsiteX37" fmla="*/ 189841 w 607282"/>
              <a:gd name="connsiteY37" fmla="*/ 365807 h 569180"/>
              <a:gd name="connsiteX38" fmla="*/ 189841 w 607282"/>
              <a:gd name="connsiteY38" fmla="*/ 528081 h 569180"/>
              <a:gd name="connsiteX39" fmla="*/ 151586 w 607282"/>
              <a:gd name="connsiteY39" fmla="*/ 566216 h 569180"/>
              <a:gd name="connsiteX40" fmla="*/ 114019 w 607282"/>
              <a:gd name="connsiteY40" fmla="*/ 535239 h 569180"/>
              <a:gd name="connsiteX41" fmla="*/ 76453 w 607282"/>
              <a:gd name="connsiteY41" fmla="*/ 566216 h 569180"/>
              <a:gd name="connsiteX42" fmla="*/ 38255 w 607282"/>
              <a:gd name="connsiteY42" fmla="*/ 528081 h 569180"/>
              <a:gd name="connsiteX43" fmla="*/ 38255 w 607282"/>
              <a:gd name="connsiteY43" fmla="*/ 384874 h 569180"/>
              <a:gd name="connsiteX44" fmla="*/ 0 w 607282"/>
              <a:gd name="connsiteY44" fmla="*/ 346739 h 569180"/>
              <a:gd name="connsiteX45" fmla="*/ 0 w 607282"/>
              <a:gd name="connsiteY45" fmla="*/ 184121 h 569180"/>
              <a:gd name="connsiteX46" fmla="*/ 38140 w 607282"/>
              <a:gd name="connsiteY46" fmla="*/ 145929 h 569180"/>
              <a:gd name="connsiteX47" fmla="*/ 545532 w 607282"/>
              <a:gd name="connsiteY47" fmla="*/ 89195 h 569180"/>
              <a:gd name="connsiteX48" fmla="*/ 587343 w 607282"/>
              <a:gd name="connsiteY48" fmla="*/ 89195 h 569180"/>
              <a:gd name="connsiteX49" fmla="*/ 587343 w 607282"/>
              <a:gd name="connsiteY49" fmla="*/ 124061 h 569180"/>
              <a:gd name="connsiteX50" fmla="*/ 587228 w 607282"/>
              <a:gd name="connsiteY50" fmla="*/ 124061 h 569180"/>
              <a:gd name="connsiteX51" fmla="*/ 587343 w 607282"/>
              <a:gd name="connsiteY51" fmla="*/ 324787 h 569180"/>
              <a:gd name="connsiteX52" fmla="*/ 541403 w 607282"/>
              <a:gd name="connsiteY52" fmla="*/ 370989 h 569180"/>
              <a:gd name="connsiteX53" fmla="*/ 278325 w 607282"/>
              <a:gd name="connsiteY53" fmla="*/ 370531 h 569180"/>
              <a:gd name="connsiteX54" fmla="*/ 233131 w 607282"/>
              <a:gd name="connsiteY54" fmla="*/ 331027 h 569180"/>
              <a:gd name="connsiteX55" fmla="*/ 232729 w 607282"/>
              <a:gd name="connsiteY55" fmla="*/ 233012 h 569180"/>
              <a:gd name="connsiteX56" fmla="*/ 272475 w 607282"/>
              <a:gd name="connsiteY56" fmla="*/ 233012 h 569180"/>
              <a:gd name="connsiteX57" fmla="*/ 272475 w 607282"/>
              <a:gd name="connsiteY57" fmla="*/ 330340 h 569180"/>
              <a:gd name="connsiteX58" fmla="*/ 545532 w 607282"/>
              <a:gd name="connsiteY58" fmla="*/ 329997 h 569180"/>
              <a:gd name="connsiteX59" fmla="*/ 545532 w 607282"/>
              <a:gd name="connsiteY59" fmla="*/ 124061 h 569180"/>
              <a:gd name="connsiteX60" fmla="*/ 231948 w 607282"/>
              <a:gd name="connsiteY60" fmla="*/ 89124 h 569180"/>
              <a:gd name="connsiteX61" fmla="*/ 273793 w 607282"/>
              <a:gd name="connsiteY61" fmla="*/ 89124 h 569180"/>
              <a:gd name="connsiteX62" fmla="*/ 273793 w 607282"/>
              <a:gd name="connsiteY62" fmla="*/ 135062 h 569180"/>
              <a:gd name="connsiteX63" fmla="*/ 272240 w 607282"/>
              <a:gd name="connsiteY63" fmla="*/ 135062 h 569180"/>
              <a:gd name="connsiteX64" fmla="*/ 233571 w 607282"/>
              <a:gd name="connsiteY64" fmla="*/ 135062 h 569180"/>
              <a:gd name="connsiteX65" fmla="*/ 231948 w 607282"/>
              <a:gd name="connsiteY65" fmla="*/ 135062 h 569180"/>
              <a:gd name="connsiteX66" fmla="*/ 409822 w 607282"/>
              <a:gd name="connsiteY66" fmla="*/ 10232 h 569180"/>
              <a:gd name="connsiteX67" fmla="*/ 437925 w 607282"/>
              <a:gd name="connsiteY67" fmla="*/ 35771 h 569180"/>
              <a:gd name="connsiteX68" fmla="*/ 447503 w 607282"/>
              <a:gd name="connsiteY68" fmla="*/ 35771 h 569180"/>
              <a:gd name="connsiteX69" fmla="*/ 578958 w 607282"/>
              <a:gd name="connsiteY69" fmla="*/ 35828 h 569180"/>
              <a:gd name="connsiteX70" fmla="*/ 593009 w 607282"/>
              <a:gd name="connsiteY70" fmla="*/ 37031 h 569180"/>
              <a:gd name="connsiteX71" fmla="*/ 607233 w 607282"/>
              <a:gd name="connsiteY71" fmla="*/ 57874 h 569180"/>
              <a:gd name="connsiteX72" fmla="*/ 587159 w 607282"/>
              <a:gd name="connsiteY72" fmla="*/ 76828 h 569180"/>
              <a:gd name="connsiteX73" fmla="*/ 579244 w 607282"/>
              <a:gd name="connsiteY73" fmla="*/ 76885 h 569180"/>
              <a:gd name="connsiteX74" fmla="*/ 241776 w 607282"/>
              <a:gd name="connsiteY74" fmla="*/ 76885 h 569180"/>
              <a:gd name="connsiteX75" fmla="*/ 233861 w 607282"/>
              <a:gd name="connsiteY75" fmla="*/ 76828 h 569180"/>
              <a:gd name="connsiteX76" fmla="*/ 212984 w 607282"/>
              <a:gd name="connsiteY76" fmla="*/ 56672 h 569180"/>
              <a:gd name="connsiteX77" fmla="*/ 233287 w 607282"/>
              <a:gd name="connsiteY77" fmla="*/ 35943 h 569180"/>
              <a:gd name="connsiteX78" fmla="*/ 244357 w 607282"/>
              <a:gd name="connsiteY78" fmla="*/ 35771 h 569180"/>
              <a:gd name="connsiteX79" fmla="*/ 371108 w 607282"/>
              <a:gd name="connsiteY79" fmla="*/ 35771 h 569180"/>
              <a:gd name="connsiteX80" fmla="*/ 381661 w 607282"/>
              <a:gd name="connsiteY80" fmla="*/ 35771 h 569180"/>
              <a:gd name="connsiteX81" fmla="*/ 409822 w 607282"/>
              <a:gd name="connsiteY81" fmla="*/ 10232 h 569180"/>
              <a:gd name="connsiteX82" fmla="*/ 114034 w 607282"/>
              <a:gd name="connsiteY82" fmla="*/ 0 h 569180"/>
              <a:gd name="connsiteX83" fmla="*/ 182130 w 607282"/>
              <a:gd name="connsiteY83" fmla="*/ 67990 h 569180"/>
              <a:gd name="connsiteX84" fmla="*/ 114034 w 607282"/>
              <a:gd name="connsiteY84" fmla="*/ 135980 h 569180"/>
              <a:gd name="connsiteX85" fmla="*/ 45938 w 607282"/>
              <a:gd name="connsiteY85" fmla="*/ 67990 h 569180"/>
              <a:gd name="connsiteX86" fmla="*/ 114034 w 607282"/>
              <a:gd name="connsiteY86" fmla="*/ 0 h 5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07282" h="569180">
                <a:moveTo>
                  <a:pt x="388426" y="385710"/>
                </a:moveTo>
                <a:lnTo>
                  <a:pt x="431276" y="385710"/>
                </a:lnTo>
                <a:lnTo>
                  <a:pt x="431276" y="438433"/>
                </a:lnTo>
                <a:lnTo>
                  <a:pt x="522771" y="529738"/>
                </a:lnTo>
                <a:cubicBezTo>
                  <a:pt x="531146" y="538096"/>
                  <a:pt x="531146" y="551606"/>
                  <a:pt x="522771" y="559964"/>
                </a:cubicBezTo>
                <a:cubicBezTo>
                  <a:pt x="514396" y="568321"/>
                  <a:pt x="500858" y="568321"/>
                  <a:pt x="492483" y="559964"/>
                </a:cubicBezTo>
                <a:lnTo>
                  <a:pt x="431276" y="498941"/>
                </a:lnTo>
                <a:lnTo>
                  <a:pt x="431276" y="547771"/>
                </a:lnTo>
                <a:cubicBezTo>
                  <a:pt x="431276" y="559563"/>
                  <a:pt x="421697" y="569180"/>
                  <a:pt x="409822" y="569180"/>
                </a:cubicBezTo>
                <a:cubicBezTo>
                  <a:pt x="398005" y="569180"/>
                  <a:pt x="388426" y="559563"/>
                  <a:pt x="388426" y="547771"/>
                </a:cubicBezTo>
                <a:lnTo>
                  <a:pt x="388426" y="498941"/>
                </a:lnTo>
                <a:lnTo>
                  <a:pt x="327276" y="559964"/>
                </a:lnTo>
                <a:cubicBezTo>
                  <a:pt x="318901" y="568321"/>
                  <a:pt x="305306" y="568321"/>
                  <a:pt x="296988" y="559964"/>
                </a:cubicBezTo>
                <a:cubicBezTo>
                  <a:pt x="288613" y="551606"/>
                  <a:pt x="288613" y="538096"/>
                  <a:pt x="296988" y="529738"/>
                </a:cubicBezTo>
                <a:lnTo>
                  <a:pt x="296931" y="529738"/>
                </a:lnTo>
                <a:lnTo>
                  <a:pt x="388426" y="438433"/>
                </a:lnTo>
                <a:lnTo>
                  <a:pt x="388426" y="434597"/>
                </a:lnTo>
                <a:close/>
                <a:moveTo>
                  <a:pt x="38140" y="145929"/>
                </a:moveTo>
                <a:lnTo>
                  <a:pt x="38255" y="145929"/>
                </a:lnTo>
                <a:lnTo>
                  <a:pt x="66358" y="145929"/>
                </a:lnTo>
                <a:lnTo>
                  <a:pt x="68767" y="161160"/>
                </a:lnTo>
                <a:lnTo>
                  <a:pt x="76453" y="208857"/>
                </a:lnTo>
                <a:lnTo>
                  <a:pt x="82589" y="246763"/>
                </a:lnTo>
                <a:lnTo>
                  <a:pt x="92684" y="246763"/>
                </a:lnTo>
                <a:lnTo>
                  <a:pt x="99222" y="172898"/>
                </a:lnTo>
                <a:lnTo>
                  <a:pt x="91594" y="145929"/>
                </a:lnTo>
                <a:lnTo>
                  <a:pt x="136502" y="145929"/>
                </a:lnTo>
                <a:lnTo>
                  <a:pt x="128874" y="172898"/>
                </a:lnTo>
                <a:lnTo>
                  <a:pt x="135355" y="246763"/>
                </a:lnTo>
                <a:lnTo>
                  <a:pt x="145507" y="246763"/>
                </a:lnTo>
                <a:lnTo>
                  <a:pt x="153192" y="198780"/>
                </a:lnTo>
                <a:lnTo>
                  <a:pt x="161738" y="145929"/>
                </a:lnTo>
                <a:lnTo>
                  <a:pt x="336094" y="145929"/>
                </a:lnTo>
                <a:cubicBezTo>
                  <a:pt x="357200" y="145929"/>
                  <a:pt x="374349" y="162992"/>
                  <a:pt x="374349" y="184121"/>
                </a:cubicBezTo>
                <a:cubicBezTo>
                  <a:pt x="374349" y="205193"/>
                  <a:pt x="357200" y="222256"/>
                  <a:pt x="336094" y="222256"/>
                </a:cubicBezTo>
                <a:lnTo>
                  <a:pt x="189841" y="222256"/>
                </a:lnTo>
                <a:lnTo>
                  <a:pt x="189841" y="298011"/>
                </a:lnTo>
                <a:lnTo>
                  <a:pt x="189841" y="365807"/>
                </a:lnTo>
                <a:lnTo>
                  <a:pt x="189841" y="528081"/>
                </a:lnTo>
                <a:cubicBezTo>
                  <a:pt x="189841" y="549153"/>
                  <a:pt x="172692" y="566216"/>
                  <a:pt x="151586" y="566216"/>
                </a:cubicBezTo>
                <a:cubicBezTo>
                  <a:pt x="132889" y="566216"/>
                  <a:pt x="117403" y="552875"/>
                  <a:pt x="114019" y="535239"/>
                </a:cubicBezTo>
                <a:cubicBezTo>
                  <a:pt x="110693" y="552875"/>
                  <a:pt x="95150" y="566216"/>
                  <a:pt x="76453" y="566216"/>
                </a:cubicBezTo>
                <a:cubicBezTo>
                  <a:pt x="55346" y="566216"/>
                  <a:pt x="38255" y="549153"/>
                  <a:pt x="38255" y="528081"/>
                </a:cubicBezTo>
                <a:lnTo>
                  <a:pt x="38255" y="384874"/>
                </a:lnTo>
                <a:cubicBezTo>
                  <a:pt x="17091" y="384874"/>
                  <a:pt x="0" y="367811"/>
                  <a:pt x="0" y="346739"/>
                </a:cubicBezTo>
                <a:lnTo>
                  <a:pt x="0" y="184121"/>
                </a:lnTo>
                <a:cubicBezTo>
                  <a:pt x="0" y="163050"/>
                  <a:pt x="17091" y="145986"/>
                  <a:pt x="38140" y="145929"/>
                </a:cubicBezTo>
                <a:close/>
                <a:moveTo>
                  <a:pt x="545532" y="89195"/>
                </a:moveTo>
                <a:lnTo>
                  <a:pt x="587343" y="89195"/>
                </a:lnTo>
                <a:lnTo>
                  <a:pt x="587343" y="124061"/>
                </a:lnTo>
                <a:lnTo>
                  <a:pt x="587228" y="124061"/>
                </a:lnTo>
                <a:cubicBezTo>
                  <a:pt x="587228" y="190989"/>
                  <a:pt x="587056" y="257859"/>
                  <a:pt x="587343" y="324787"/>
                </a:cubicBezTo>
                <a:cubicBezTo>
                  <a:pt x="587457" y="352669"/>
                  <a:pt x="567498" y="371104"/>
                  <a:pt x="541403" y="370989"/>
                </a:cubicBezTo>
                <a:cubicBezTo>
                  <a:pt x="453710" y="370646"/>
                  <a:pt x="366018" y="370703"/>
                  <a:pt x="278325" y="370531"/>
                </a:cubicBezTo>
                <a:cubicBezTo>
                  <a:pt x="255441" y="370474"/>
                  <a:pt x="234278" y="353527"/>
                  <a:pt x="233131" y="331027"/>
                </a:cubicBezTo>
                <a:cubicBezTo>
                  <a:pt x="231525" y="299024"/>
                  <a:pt x="232729" y="266905"/>
                  <a:pt x="232729" y="233012"/>
                </a:cubicBezTo>
                <a:lnTo>
                  <a:pt x="272475" y="233012"/>
                </a:lnTo>
                <a:lnTo>
                  <a:pt x="272475" y="330340"/>
                </a:lnTo>
                <a:cubicBezTo>
                  <a:pt x="364010" y="330512"/>
                  <a:pt x="453997" y="330398"/>
                  <a:pt x="545532" y="329997"/>
                </a:cubicBezTo>
                <a:lnTo>
                  <a:pt x="545532" y="124061"/>
                </a:lnTo>
                <a:close/>
                <a:moveTo>
                  <a:pt x="231948" y="89124"/>
                </a:moveTo>
                <a:lnTo>
                  <a:pt x="273793" y="89124"/>
                </a:lnTo>
                <a:lnTo>
                  <a:pt x="273793" y="135062"/>
                </a:lnTo>
                <a:lnTo>
                  <a:pt x="272240" y="135062"/>
                </a:lnTo>
                <a:lnTo>
                  <a:pt x="233571" y="135062"/>
                </a:lnTo>
                <a:lnTo>
                  <a:pt x="231948" y="135062"/>
                </a:lnTo>
                <a:close/>
                <a:moveTo>
                  <a:pt x="409822" y="10232"/>
                </a:moveTo>
                <a:cubicBezTo>
                  <a:pt x="424505" y="10232"/>
                  <a:pt x="436606" y="21455"/>
                  <a:pt x="437925" y="35771"/>
                </a:cubicBezTo>
                <a:lnTo>
                  <a:pt x="447503" y="35771"/>
                </a:lnTo>
                <a:cubicBezTo>
                  <a:pt x="491321" y="35771"/>
                  <a:pt x="535140" y="35771"/>
                  <a:pt x="578958" y="35828"/>
                </a:cubicBezTo>
                <a:cubicBezTo>
                  <a:pt x="583661" y="35828"/>
                  <a:pt x="588650" y="35599"/>
                  <a:pt x="593009" y="37031"/>
                </a:cubicBezTo>
                <a:cubicBezTo>
                  <a:pt x="601326" y="39665"/>
                  <a:pt x="607921" y="50144"/>
                  <a:pt x="607233" y="57874"/>
                </a:cubicBezTo>
                <a:cubicBezTo>
                  <a:pt x="606315" y="67380"/>
                  <a:pt x="597368" y="75912"/>
                  <a:pt x="587159" y="76828"/>
                </a:cubicBezTo>
                <a:cubicBezTo>
                  <a:pt x="584521" y="77057"/>
                  <a:pt x="581883" y="76885"/>
                  <a:pt x="579244" y="76885"/>
                </a:cubicBezTo>
                <a:cubicBezTo>
                  <a:pt x="466774" y="76885"/>
                  <a:pt x="354304" y="76885"/>
                  <a:pt x="241776" y="76885"/>
                </a:cubicBezTo>
                <a:cubicBezTo>
                  <a:pt x="239137" y="76885"/>
                  <a:pt x="236499" y="77057"/>
                  <a:pt x="233861" y="76828"/>
                </a:cubicBezTo>
                <a:cubicBezTo>
                  <a:pt x="223078" y="75740"/>
                  <a:pt x="213156" y="66120"/>
                  <a:pt x="212984" y="56672"/>
                </a:cubicBezTo>
                <a:cubicBezTo>
                  <a:pt x="212755" y="47166"/>
                  <a:pt x="222448" y="37088"/>
                  <a:pt x="233287" y="35943"/>
                </a:cubicBezTo>
                <a:cubicBezTo>
                  <a:pt x="236958" y="35542"/>
                  <a:pt x="240686" y="35771"/>
                  <a:pt x="244357" y="35771"/>
                </a:cubicBezTo>
                <a:cubicBezTo>
                  <a:pt x="286626" y="35771"/>
                  <a:pt x="328839" y="35771"/>
                  <a:pt x="371108" y="35771"/>
                </a:cubicBezTo>
                <a:lnTo>
                  <a:pt x="381661" y="35771"/>
                </a:lnTo>
                <a:cubicBezTo>
                  <a:pt x="382981" y="21455"/>
                  <a:pt x="395082" y="10232"/>
                  <a:pt x="409822" y="10232"/>
                </a:cubicBezTo>
                <a:close/>
                <a:moveTo>
                  <a:pt x="114034" y="0"/>
                </a:moveTo>
                <a:cubicBezTo>
                  <a:pt x="151642" y="0"/>
                  <a:pt x="182130" y="30440"/>
                  <a:pt x="182130" y="67990"/>
                </a:cubicBezTo>
                <a:cubicBezTo>
                  <a:pt x="182130" y="105540"/>
                  <a:pt x="151642" y="135980"/>
                  <a:pt x="114034" y="135980"/>
                </a:cubicBezTo>
                <a:cubicBezTo>
                  <a:pt x="76426" y="135980"/>
                  <a:pt x="45938" y="105540"/>
                  <a:pt x="45938" y="67990"/>
                </a:cubicBezTo>
                <a:cubicBezTo>
                  <a:pt x="45938" y="30440"/>
                  <a:pt x="76426" y="0"/>
                  <a:pt x="114034" y="0"/>
                </a:cubicBezTo>
                <a:close/>
              </a:path>
            </a:pathLst>
          </a:custGeom>
          <a:solidFill>
            <a:srgbClr val="3F3B3A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1024175" y="422108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FC733E-4E96-45E0-B9E5-24BD4CBE51BD}"/>
              </a:ext>
            </a:extLst>
          </p:cNvPr>
          <p:cNvCxnSpPr>
            <a:cxnSpLocks/>
          </p:cNvCxnSpPr>
          <p:nvPr/>
        </p:nvCxnSpPr>
        <p:spPr>
          <a:xfrm>
            <a:off x="978293" y="2625728"/>
            <a:ext cx="7056784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5700"/>
            <a:ext cx="1397847" cy="9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4682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考试：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带好证件、只能</a:t>
            </a:r>
            <a:r>
              <a:rPr lang="zh-CN" altLang="en-US" dirty="0" smtClean="0">
                <a:solidFill>
                  <a:srgbClr val="0000FF"/>
                </a:solidFill>
              </a:rPr>
              <a:t>在机房</a:t>
            </a:r>
            <a:r>
              <a:rPr lang="zh-CN" altLang="en-US" dirty="0" smtClean="0">
                <a:solidFill>
                  <a:srgbClr val="FF0000"/>
                </a:solidFill>
              </a:rPr>
              <a:t>用机房电脑</a:t>
            </a:r>
            <a:r>
              <a:rPr lang="zh-CN" altLang="en-US" dirty="0" smtClean="0"/>
              <a:t>考试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先</a:t>
            </a:r>
            <a:r>
              <a:rPr lang="zh-CN" altLang="en-US" dirty="0">
                <a:solidFill>
                  <a:srgbClr val="FF0000"/>
                </a:solidFill>
              </a:rPr>
              <a:t>做前面的</a:t>
            </a:r>
            <a:r>
              <a:rPr lang="zh-CN" altLang="en-US" dirty="0"/>
              <a:t>，总体前面的容易，一定要做对前的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endParaRPr lang="en-US" altLang="zh-CN" dirty="0"/>
          </a:p>
          <a:p>
            <a:pPr lvl="1"/>
            <a:r>
              <a:rPr lang="zh-CN" altLang="en-US" dirty="0" smtClean="0"/>
              <a:t>做题型</a:t>
            </a:r>
            <a:r>
              <a:rPr lang="zh-CN" altLang="en-US" dirty="0">
                <a:solidFill>
                  <a:srgbClr val="FF0000"/>
                </a:solidFill>
              </a:rPr>
              <a:t>先给定位</a:t>
            </a:r>
            <a:r>
              <a:rPr lang="zh-CN" altLang="en-US" dirty="0" smtClean="0"/>
              <a:t>类型，确定思路再做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不要浪费两个测试点</a:t>
            </a:r>
            <a:endParaRPr lang="en-US" altLang="zh-CN" dirty="0" smtClean="0"/>
          </a:p>
          <a:p>
            <a:r>
              <a:rPr lang="zh-CN" altLang="en-US" b="1" dirty="0" smtClean="0"/>
              <a:t>复习：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每种题型要抓住套路（</a:t>
            </a:r>
            <a:r>
              <a:rPr lang="zh-CN" altLang="en-US" dirty="0" smtClean="0">
                <a:solidFill>
                  <a:srgbClr val="FF0000"/>
                </a:solidFill>
              </a:rPr>
              <a:t>统计、递归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优先复习</a:t>
            </a:r>
            <a:r>
              <a:rPr lang="zh-CN" altLang="en-US" dirty="0"/>
              <a:t>编程</a:t>
            </a:r>
            <a:r>
              <a:rPr lang="zh-CN" altLang="en-US" dirty="0" smtClean="0">
                <a:solidFill>
                  <a:srgbClr val="FF0000"/>
                </a:solidFill>
              </a:rPr>
              <a:t>基础模块</a:t>
            </a:r>
            <a:r>
              <a:rPr lang="zh-CN" altLang="en-US" dirty="0" smtClean="0"/>
              <a:t>（输入一定要过关、字符串基础操作）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认真看看我上次的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基础较差的同学，一定要动手编编（看我讲的题目）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基础较好的同学，多在友学网上看一些题目，开阔视野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几点建议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190500"/>
      </p:ext>
    </p:extLst>
  </p:cSld>
  <p:clrMapOvr>
    <a:masterClrMapping/>
  </p:clrMapOvr>
  <p:transition spd="slow">
    <p:circl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D1A8D4-A673-4A3B-8AB4-E1C064BCB58F}"/>
              </a:ext>
            </a:extLst>
          </p:cNvPr>
          <p:cNvSpPr txBox="1"/>
          <p:nvPr/>
        </p:nvSpPr>
        <p:spPr>
          <a:xfrm>
            <a:off x="4054352" y="5373216"/>
            <a:ext cx="4197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0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谢谢大家！</a:t>
            </a:r>
            <a:endParaRPr lang="zh-CN" altLang="en-US" sz="6000" b="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28A571-BE44-4A42-B8C4-FBF9377B0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05700"/>
            <a:ext cx="1397847" cy="924669"/>
          </a:xfrm>
          <a:prstGeom prst="rect">
            <a:avLst/>
          </a:prstGeom>
        </p:spPr>
      </p:pic>
      <p:sp>
        <p:nvSpPr>
          <p:cNvPr id="12" name="science-conference_68080">
            <a:extLst>
              <a:ext uri="{FF2B5EF4-FFF2-40B4-BE49-F238E27FC236}">
                <a16:creationId xmlns:a16="http://schemas.microsoft.com/office/drawing/2014/main" id="{F5F06994-9830-4FAD-AC75-CC45B977F649}"/>
              </a:ext>
            </a:extLst>
          </p:cNvPr>
          <p:cNvSpPr>
            <a:spLocks noChangeAspect="1"/>
          </p:cNvSpPr>
          <p:nvPr/>
        </p:nvSpPr>
        <p:spPr bwMode="auto">
          <a:xfrm>
            <a:off x="4140777" y="1030369"/>
            <a:ext cx="823580" cy="1300741"/>
          </a:xfrm>
          <a:custGeom>
            <a:avLst/>
            <a:gdLst>
              <a:gd name="connsiteX0" fmla="*/ 190764 w 385450"/>
              <a:gd name="connsiteY0" fmla="*/ 514563 h 608768"/>
              <a:gd name="connsiteX1" fmla="*/ 211847 w 385450"/>
              <a:gd name="connsiteY1" fmla="*/ 526418 h 608768"/>
              <a:gd name="connsiteX2" fmla="*/ 210607 w 385450"/>
              <a:gd name="connsiteY2" fmla="*/ 529304 h 608768"/>
              <a:gd name="connsiteX3" fmla="*/ 190764 w 385450"/>
              <a:gd name="connsiteY3" fmla="*/ 548787 h 608768"/>
              <a:gd name="connsiteX4" fmla="*/ 170818 w 385450"/>
              <a:gd name="connsiteY4" fmla="*/ 529304 h 608768"/>
              <a:gd name="connsiteX5" fmla="*/ 169578 w 385450"/>
              <a:gd name="connsiteY5" fmla="*/ 526418 h 608768"/>
              <a:gd name="connsiteX6" fmla="*/ 190764 w 385450"/>
              <a:gd name="connsiteY6" fmla="*/ 514563 h 608768"/>
              <a:gd name="connsiteX7" fmla="*/ 219467 w 385450"/>
              <a:gd name="connsiteY7" fmla="*/ 493887 h 608768"/>
              <a:gd name="connsiteX8" fmla="*/ 215033 w 385450"/>
              <a:gd name="connsiteY8" fmla="*/ 517315 h 608768"/>
              <a:gd name="connsiteX9" fmla="*/ 199568 w 385450"/>
              <a:gd name="connsiteY9" fmla="*/ 508749 h 608768"/>
              <a:gd name="connsiteX10" fmla="*/ 208950 w 385450"/>
              <a:gd name="connsiteY10" fmla="*/ 502041 h 608768"/>
              <a:gd name="connsiteX11" fmla="*/ 219467 w 385450"/>
              <a:gd name="connsiteY11" fmla="*/ 493887 h 608768"/>
              <a:gd name="connsiteX12" fmla="*/ 162098 w 385450"/>
              <a:gd name="connsiteY12" fmla="*/ 493887 h 608768"/>
              <a:gd name="connsiteX13" fmla="*/ 172491 w 385450"/>
              <a:gd name="connsiteY13" fmla="*/ 502041 h 608768"/>
              <a:gd name="connsiteX14" fmla="*/ 181856 w 385450"/>
              <a:gd name="connsiteY14" fmla="*/ 508749 h 608768"/>
              <a:gd name="connsiteX15" fmla="*/ 166523 w 385450"/>
              <a:gd name="connsiteY15" fmla="*/ 517315 h 608768"/>
              <a:gd name="connsiteX16" fmla="*/ 162098 w 385450"/>
              <a:gd name="connsiteY16" fmla="*/ 493887 h 608768"/>
              <a:gd name="connsiteX17" fmla="*/ 230644 w 385450"/>
              <a:gd name="connsiteY17" fmla="*/ 484220 h 608768"/>
              <a:gd name="connsiteX18" fmla="*/ 246720 w 385450"/>
              <a:gd name="connsiteY18" fmla="*/ 502370 h 608768"/>
              <a:gd name="connsiteX19" fmla="*/ 256097 w 385450"/>
              <a:gd name="connsiteY19" fmla="*/ 526294 h 608768"/>
              <a:gd name="connsiteX20" fmla="*/ 249296 w 385450"/>
              <a:gd name="connsiteY20" fmla="*/ 528253 h 608768"/>
              <a:gd name="connsiteX21" fmla="*/ 223842 w 385450"/>
              <a:gd name="connsiteY21" fmla="*/ 521447 h 608768"/>
              <a:gd name="connsiteX22" fmla="*/ 229716 w 385450"/>
              <a:gd name="connsiteY22" fmla="*/ 485045 h 608768"/>
              <a:gd name="connsiteX23" fmla="*/ 230644 w 385450"/>
              <a:gd name="connsiteY23" fmla="*/ 484220 h 608768"/>
              <a:gd name="connsiteX24" fmla="*/ 150811 w 385450"/>
              <a:gd name="connsiteY24" fmla="*/ 484220 h 608768"/>
              <a:gd name="connsiteX25" fmla="*/ 151842 w 385450"/>
              <a:gd name="connsiteY25" fmla="*/ 485045 h 608768"/>
              <a:gd name="connsiteX26" fmla="*/ 157723 w 385450"/>
              <a:gd name="connsiteY26" fmla="*/ 521447 h 608768"/>
              <a:gd name="connsiteX27" fmla="*/ 132137 w 385450"/>
              <a:gd name="connsiteY27" fmla="*/ 528253 h 608768"/>
              <a:gd name="connsiteX28" fmla="*/ 125431 w 385450"/>
              <a:gd name="connsiteY28" fmla="*/ 526294 h 608768"/>
              <a:gd name="connsiteX29" fmla="*/ 134820 w 385450"/>
              <a:gd name="connsiteY29" fmla="*/ 502370 h 608768"/>
              <a:gd name="connsiteX30" fmla="*/ 150811 w 385450"/>
              <a:gd name="connsiteY30" fmla="*/ 484220 h 608768"/>
              <a:gd name="connsiteX31" fmla="*/ 190782 w 385450"/>
              <a:gd name="connsiteY31" fmla="*/ 463115 h 608768"/>
              <a:gd name="connsiteX32" fmla="*/ 176120 w 385450"/>
              <a:gd name="connsiteY32" fmla="*/ 477657 h 608768"/>
              <a:gd name="connsiteX33" fmla="*/ 190782 w 385450"/>
              <a:gd name="connsiteY33" fmla="*/ 492199 h 608768"/>
              <a:gd name="connsiteX34" fmla="*/ 205341 w 385450"/>
              <a:gd name="connsiteY34" fmla="*/ 477657 h 608768"/>
              <a:gd name="connsiteX35" fmla="*/ 190782 w 385450"/>
              <a:gd name="connsiteY35" fmla="*/ 463115 h 608768"/>
              <a:gd name="connsiteX36" fmla="*/ 190782 w 385450"/>
              <a:gd name="connsiteY36" fmla="*/ 452183 h 608768"/>
              <a:gd name="connsiteX37" fmla="*/ 203276 w 385450"/>
              <a:gd name="connsiteY37" fmla="*/ 460949 h 608768"/>
              <a:gd name="connsiteX38" fmla="*/ 220210 w 385450"/>
              <a:gd name="connsiteY38" fmla="*/ 474666 h 608768"/>
              <a:gd name="connsiteX39" fmla="*/ 220314 w 385450"/>
              <a:gd name="connsiteY39" fmla="*/ 477657 h 608768"/>
              <a:gd name="connsiteX40" fmla="*/ 220210 w 385450"/>
              <a:gd name="connsiteY40" fmla="*/ 480751 h 608768"/>
              <a:gd name="connsiteX41" fmla="*/ 203276 w 385450"/>
              <a:gd name="connsiteY41" fmla="*/ 494365 h 608768"/>
              <a:gd name="connsiteX42" fmla="*/ 190782 w 385450"/>
              <a:gd name="connsiteY42" fmla="*/ 503131 h 608768"/>
              <a:gd name="connsiteX43" fmla="*/ 178288 w 385450"/>
              <a:gd name="connsiteY43" fmla="*/ 494365 h 608768"/>
              <a:gd name="connsiteX44" fmla="*/ 161251 w 385450"/>
              <a:gd name="connsiteY44" fmla="*/ 480751 h 608768"/>
              <a:gd name="connsiteX45" fmla="*/ 161251 w 385450"/>
              <a:gd name="connsiteY45" fmla="*/ 477657 h 608768"/>
              <a:gd name="connsiteX46" fmla="*/ 161251 w 385450"/>
              <a:gd name="connsiteY46" fmla="*/ 474666 h 608768"/>
              <a:gd name="connsiteX47" fmla="*/ 178288 w 385450"/>
              <a:gd name="connsiteY47" fmla="*/ 460949 h 608768"/>
              <a:gd name="connsiteX48" fmla="*/ 190782 w 385450"/>
              <a:gd name="connsiteY48" fmla="*/ 452183 h 608768"/>
              <a:gd name="connsiteX49" fmla="*/ 215033 w 385450"/>
              <a:gd name="connsiteY49" fmla="*/ 437929 h 608768"/>
              <a:gd name="connsiteX50" fmla="*/ 219467 w 385450"/>
              <a:gd name="connsiteY50" fmla="*/ 461427 h 608768"/>
              <a:gd name="connsiteX51" fmla="*/ 208950 w 385450"/>
              <a:gd name="connsiteY51" fmla="*/ 453182 h 608768"/>
              <a:gd name="connsiteX52" fmla="*/ 199568 w 385450"/>
              <a:gd name="connsiteY52" fmla="*/ 446483 h 608768"/>
              <a:gd name="connsiteX53" fmla="*/ 215033 w 385450"/>
              <a:gd name="connsiteY53" fmla="*/ 437929 h 608768"/>
              <a:gd name="connsiteX54" fmla="*/ 166523 w 385450"/>
              <a:gd name="connsiteY54" fmla="*/ 437929 h 608768"/>
              <a:gd name="connsiteX55" fmla="*/ 181856 w 385450"/>
              <a:gd name="connsiteY55" fmla="*/ 446483 h 608768"/>
              <a:gd name="connsiteX56" fmla="*/ 172491 w 385450"/>
              <a:gd name="connsiteY56" fmla="*/ 453182 h 608768"/>
              <a:gd name="connsiteX57" fmla="*/ 162098 w 385450"/>
              <a:gd name="connsiteY57" fmla="*/ 461427 h 608768"/>
              <a:gd name="connsiteX58" fmla="*/ 166523 w 385450"/>
              <a:gd name="connsiteY58" fmla="*/ 437929 h 608768"/>
              <a:gd name="connsiteX59" fmla="*/ 249292 w 385450"/>
              <a:gd name="connsiteY59" fmla="*/ 426991 h 608768"/>
              <a:gd name="connsiteX60" fmla="*/ 256092 w 385450"/>
              <a:gd name="connsiteY60" fmla="*/ 429053 h 608768"/>
              <a:gd name="connsiteX61" fmla="*/ 252280 w 385450"/>
              <a:gd name="connsiteY61" fmla="*/ 444418 h 608768"/>
              <a:gd name="connsiteX62" fmla="*/ 252177 w 385450"/>
              <a:gd name="connsiteY62" fmla="*/ 444418 h 608768"/>
              <a:gd name="connsiteX63" fmla="*/ 243110 w 385450"/>
              <a:gd name="connsiteY63" fmla="*/ 453596 h 608768"/>
              <a:gd name="connsiteX64" fmla="*/ 243625 w 385450"/>
              <a:gd name="connsiteY64" fmla="*/ 456793 h 608768"/>
              <a:gd name="connsiteX65" fmla="*/ 230642 w 385450"/>
              <a:gd name="connsiteY65" fmla="*/ 471024 h 608768"/>
              <a:gd name="connsiteX66" fmla="*/ 229715 w 385450"/>
              <a:gd name="connsiteY66" fmla="*/ 470199 h 608768"/>
              <a:gd name="connsiteX67" fmla="*/ 223842 w 385450"/>
              <a:gd name="connsiteY67" fmla="*/ 433797 h 608768"/>
              <a:gd name="connsiteX68" fmla="*/ 249292 w 385450"/>
              <a:gd name="connsiteY68" fmla="*/ 426991 h 608768"/>
              <a:gd name="connsiteX69" fmla="*/ 132137 w 385450"/>
              <a:gd name="connsiteY69" fmla="*/ 426991 h 608768"/>
              <a:gd name="connsiteX70" fmla="*/ 136677 w 385450"/>
              <a:gd name="connsiteY70" fmla="*/ 427300 h 608768"/>
              <a:gd name="connsiteX71" fmla="*/ 145240 w 385450"/>
              <a:gd name="connsiteY71" fmla="*/ 433384 h 608768"/>
              <a:gd name="connsiteX72" fmla="*/ 151120 w 385450"/>
              <a:gd name="connsiteY72" fmla="*/ 431219 h 608768"/>
              <a:gd name="connsiteX73" fmla="*/ 157723 w 385450"/>
              <a:gd name="connsiteY73" fmla="*/ 433797 h 608768"/>
              <a:gd name="connsiteX74" fmla="*/ 151739 w 385450"/>
              <a:gd name="connsiteY74" fmla="*/ 470199 h 608768"/>
              <a:gd name="connsiteX75" fmla="*/ 150811 w 385450"/>
              <a:gd name="connsiteY75" fmla="*/ 471024 h 608768"/>
              <a:gd name="connsiteX76" fmla="*/ 134820 w 385450"/>
              <a:gd name="connsiteY76" fmla="*/ 452874 h 608768"/>
              <a:gd name="connsiteX77" fmla="*/ 125431 w 385450"/>
              <a:gd name="connsiteY77" fmla="*/ 429053 h 608768"/>
              <a:gd name="connsiteX78" fmla="*/ 132137 w 385450"/>
              <a:gd name="connsiteY78" fmla="*/ 426991 h 608768"/>
              <a:gd name="connsiteX79" fmla="*/ 190764 w 385450"/>
              <a:gd name="connsiteY79" fmla="*/ 406527 h 608768"/>
              <a:gd name="connsiteX80" fmla="*/ 210607 w 385450"/>
              <a:gd name="connsiteY80" fmla="*/ 426010 h 608768"/>
              <a:gd name="connsiteX81" fmla="*/ 211847 w 385450"/>
              <a:gd name="connsiteY81" fmla="*/ 428896 h 608768"/>
              <a:gd name="connsiteX82" fmla="*/ 190764 w 385450"/>
              <a:gd name="connsiteY82" fmla="*/ 440751 h 608768"/>
              <a:gd name="connsiteX83" fmla="*/ 169578 w 385450"/>
              <a:gd name="connsiteY83" fmla="*/ 428896 h 608768"/>
              <a:gd name="connsiteX84" fmla="*/ 170818 w 385450"/>
              <a:gd name="connsiteY84" fmla="*/ 426010 h 608768"/>
              <a:gd name="connsiteX85" fmla="*/ 190764 w 385450"/>
              <a:gd name="connsiteY85" fmla="*/ 406527 h 608768"/>
              <a:gd name="connsiteX86" fmla="*/ 190761 w 385450"/>
              <a:gd name="connsiteY86" fmla="*/ 397011 h 608768"/>
              <a:gd name="connsiteX87" fmla="*/ 162059 w 385450"/>
              <a:gd name="connsiteY87" fmla="*/ 421960 h 608768"/>
              <a:gd name="connsiteX88" fmla="*/ 160923 w 385450"/>
              <a:gd name="connsiteY88" fmla="*/ 424846 h 608768"/>
              <a:gd name="connsiteX89" fmla="*/ 154213 w 385450"/>
              <a:gd name="connsiteY89" fmla="*/ 422166 h 608768"/>
              <a:gd name="connsiteX90" fmla="*/ 145230 w 385450"/>
              <a:gd name="connsiteY90" fmla="*/ 415052 h 608768"/>
              <a:gd name="connsiteX91" fmla="*/ 138519 w 385450"/>
              <a:gd name="connsiteY91" fmla="*/ 417939 h 608768"/>
              <a:gd name="connsiteX92" fmla="*/ 132118 w 385450"/>
              <a:gd name="connsiteY92" fmla="*/ 417424 h 608768"/>
              <a:gd name="connsiteX93" fmla="*/ 117664 w 385450"/>
              <a:gd name="connsiteY93" fmla="*/ 423300 h 608768"/>
              <a:gd name="connsiteX94" fmla="*/ 127059 w 385450"/>
              <a:gd name="connsiteY94" fmla="*/ 458662 h 608768"/>
              <a:gd name="connsiteX95" fmla="*/ 143888 w 385450"/>
              <a:gd name="connsiteY95" fmla="*/ 477631 h 608768"/>
              <a:gd name="connsiteX96" fmla="*/ 127059 w 385450"/>
              <a:gd name="connsiteY96" fmla="*/ 496601 h 608768"/>
              <a:gd name="connsiteX97" fmla="*/ 117664 w 385450"/>
              <a:gd name="connsiteY97" fmla="*/ 531963 h 608768"/>
              <a:gd name="connsiteX98" fmla="*/ 132118 w 385450"/>
              <a:gd name="connsiteY98" fmla="*/ 537839 h 608768"/>
              <a:gd name="connsiteX99" fmla="*/ 160923 w 385450"/>
              <a:gd name="connsiteY99" fmla="*/ 530416 h 608768"/>
              <a:gd name="connsiteX100" fmla="*/ 162059 w 385450"/>
              <a:gd name="connsiteY100" fmla="*/ 533303 h 608768"/>
              <a:gd name="connsiteX101" fmla="*/ 190761 w 385450"/>
              <a:gd name="connsiteY101" fmla="*/ 558355 h 608768"/>
              <a:gd name="connsiteX102" fmla="*/ 219360 w 385450"/>
              <a:gd name="connsiteY102" fmla="*/ 533303 h 608768"/>
              <a:gd name="connsiteX103" fmla="*/ 220599 w 385450"/>
              <a:gd name="connsiteY103" fmla="*/ 530416 h 608768"/>
              <a:gd name="connsiteX104" fmla="*/ 249301 w 385450"/>
              <a:gd name="connsiteY104" fmla="*/ 537839 h 608768"/>
              <a:gd name="connsiteX105" fmla="*/ 263755 w 385450"/>
              <a:gd name="connsiteY105" fmla="*/ 531963 h 608768"/>
              <a:gd name="connsiteX106" fmla="*/ 254360 w 385450"/>
              <a:gd name="connsiteY106" fmla="*/ 496601 h 608768"/>
              <a:gd name="connsiteX107" fmla="*/ 237531 w 385450"/>
              <a:gd name="connsiteY107" fmla="*/ 477631 h 608768"/>
              <a:gd name="connsiteX108" fmla="*/ 251160 w 385450"/>
              <a:gd name="connsiteY108" fmla="*/ 462682 h 608768"/>
              <a:gd name="connsiteX109" fmla="*/ 252192 w 385450"/>
              <a:gd name="connsiteY109" fmla="*/ 462785 h 608768"/>
              <a:gd name="connsiteX110" fmla="*/ 261381 w 385450"/>
              <a:gd name="connsiteY110" fmla="*/ 453610 h 608768"/>
              <a:gd name="connsiteX111" fmla="*/ 260452 w 385450"/>
              <a:gd name="connsiteY111" fmla="*/ 449589 h 608768"/>
              <a:gd name="connsiteX112" fmla="*/ 263755 w 385450"/>
              <a:gd name="connsiteY112" fmla="*/ 423300 h 608768"/>
              <a:gd name="connsiteX113" fmla="*/ 249301 w 385450"/>
              <a:gd name="connsiteY113" fmla="*/ 417424 h 608768"/>
              <a:gd name="connsiteX114" fmla="*/ 220599 w 385450"/>
              <a:gd name="connsiteY114" fmla="*/ 424846 h 608768"/>
              <a:gd name="connsiteX115" fmla="*/ 219360 w 385450"/>
              <a:gd name="connsiteY115" fmla="*/ 421960 h 608768"/>
              <a:gd name="connsiteX116" fmla="*/ 190761 w 385450"/>
              <a:gd name="connsiteY116" fmla="*/ 397011 h 608768"/>
              <a:gd name="connsiteX117" fmla="*/ 15246 w 385450"/>
              <a:gd name="connsiteY117" fmla="*/ 352474 h 608768"/>
              <a:gd name="connsiteX118" fmla="*/ 370304 w 385450"/>
              <a:gd name="connsiteY118" fmla="*/ 352474 h 608768"/>
              <a:gd name="connsiteX119" fmla="*/ 381557 w 385450"/>
              <a:gd name="connsiteY119" fmla="*/ 357422 h 608768"/>
              <a:gd name="connsiteX120" fmla="*/ 385377 w 385450"/>
              <a:gd name="connsiteY120" fmla="*/ 369072 h 608768"/>
              <a:gd name="connsiteX121" fmla="*/ 355023 w 385450"/>
              <a:gd name="connsiteY121" fmla="*/ 595057 h 608768"/>
              <a:gd name="connsiteX122" fmla="*/ 339950 w 385450"/>
              <a:gd name="connsiteY122" fmla="*/ 608768 h 608768"/>
              <a:gd name="connsiteX123" fmla="*/ 45600 w 385450"/>
              <a:gd name="connsiteY123" fmla="*/ 608768 h 608768"/>
              <a:gd name="connsiteX124" fmla="*/ 30423 w 385450"/>
              <a:gd name="connsiteY124" fmla="*/ 595057 h 608768"/>
              <a:gd name="connsiteX125" fmla="*/ 69 w 385450"/>
              <a:gd name="connsiteY125" fmla="*/ 369072 h 608768"/>
              <a:gd name="connsiteX126" fmla="*/ 3992 w 385450"/>
              <a:gd name="connsiteY126" fmla="*/ 357422 h 608768"/>
              <a:gd name="connsiteX127" fmla="*/ 15246 w 385450"/>
              <a:gd name="connsiteY127" fmla="*/ 352474 h 608768"/>
              <a:gd name="connsiteX128" fmla="*/ 229886 w 385450"/>
              <a:gd name="connsiteY128" fmla="*/ 196878 h 608768"/>
              <a:gd name="connsiteX129" fmla="*/ 251679 w 385450"/>
              <a:gd name="connsiteY129" fmla="*/ 215230 h 608768"/>
              <a:gd name="connsiteX130" fmla="*/ 297227 w 385450"/>
              <a:gd name="connsiteY130" fmla="*/ 236159 h 608768"/>
              <a:gd name="connsiteX131" fmla="*/ 313855 w 385450"/>
              <a:gd name="connsiteY131" fmla="*/ 250387 h 608768"/>
              <a:gd name="connsiteX132" fmla="*/ 341122 w 385450"/>
              <a:gd name="connsiteY132" fmla="*/ 330599 h 608768"/>
              <a:gd name="connsiteX133" fmla="*/ 209538 w 385450"/>
              <a:gd name="connsiteY133" fmla="*/ 330599 h 608768"/>
              <a:gd name="connsiteX134" fmla="*/ 194769 w 385450"/>
              <a:gd name="connsiteY134" fmla="*/ 231726 h 608768"/>
              <a:gd name="connsiteX135" fmla="*/ 155647 w 385450"/>
              <a:gd name="connsiteY135" fmla="*/ 196878 h 608768"/>
              <a:gd name="connsiteX136" fmla="*/ 190747 w 385450"/>
              <a:gd name="connsiteY136" fmla="*/ 231726 h 608768"/>
              <a:gd name="connsiteX137" fmla="*/ 175881 w 385450"/>
              <a:gd name="connsiteY137" fmla="*/ 330599 h 608768"/>
              <a:gd name="connsiteX138" fmla="*/ 44465 w 385450"/>
              <a:gd name="connsiteY138" fmla="*/ 330599 h 608768"/>
              <a:gd name="connsiteX139" fmla="*/ 71615 w 385450"/>
              <a:gd name="connsiteY139" fmla="*/ 250387 h 608768"/>
              <a:gd name="connsiteX140" fmla="*/ 88339 w 385450"/>
              <a:gd name="connsiteY140" fmla="*/ 236159 h 608768"/>
              <a:gd name="connsiteX141" fmla="*/ 133762 w 385450"/>
              <a:gd name="connsiteY141" fmla="*/ 215230 h 608768"/>
              <a:gd name="connsiteX142" fmla="*/ 160716 w 385450"/>
              <a:gd name="connsiteY142" fmla="*/ 70485 h 608768"/>
              <a:gd name="connsiteX143" fmla="*/ 129130 w 385450"/>
              <a:gd name="connsiteY143" fmla="*/ 98962 h 608768"/>
              <a:gd name="connsiteX144" fmla="*/ 191398 w 385450"/>
              <a:gd name="connsiteY144" fmla="*/ 178647 h 608768"/>
              <a:gd name="connsiteX145" fmla="*/ 253666 w 385450"/>
              <a:gd name="connsiteY145" fmla="*/ 98962 h 608768"/>
              <a:gd name="connsiteX146" fmla="*/ 174876 w 385450"/>
              <a:gd name="connsiteY146" fmla="*/ 100611 h 608768"/>
              <a:gd name="connsiteX147" fmla="*/ 160716 w 385450"/>
              <a:gd name="connsiteY147" fmla="*/ 70485 h 608768"/>
              <a:gd name="connsiteX148" fmla="*/ 191398 w 385450"/>
              <a:gd name="connsiteY148" fmla="*/ 0 h 608768"/>
              <a:gd name="connsiteX149" fmla="*/ 273286 w 385450"/>
              <a:gd name="connsiteY149" fmla="*/ 80407 h 608768"/>
              <a:gd name="connsiteX150" fmla="*/ 191398 w 385450"/>
              <a:gd name="connsiteY150" fmla="*/ 196172 h 608768"/>
              <a:gd name="connsiteX151" fmla="*/ 109407 w 385450"/>
              <a:gd name="connsiteY151" fmla="*/ 80407 h 608768"/>
              <a:gd name="connsiteX152" fmla="*/ 191398 w 385450"/>
              <a:gd name="connsiteY152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385450" h="608768">
                <a:moveTo>
                  <a:pt x="190764" y="514563"/>
                </a:moveTo>
                <a:cubicBezTo>
                  <a:pt x="197998" y="519099"/>
                  <a:pt x="205026" y="523119"/>
                  <a:pt x="211847" y="526418"/>
                </a:cubicBezTo>
                <a:cubicBezTo>
                  <a:pt x="211433" y="527449"/>
                  <a:pt x="211020" y="528480"/>
                  <a:pt x="210607" y="529304"/>
                </a:cubicBezTo>
                <a:cubicBezTo>
                  <a:pt x="205026" y="541674"/>
                  <a:pt x="197792" y="548787"/>
                  <a:pt x="190764" y="548787"/>
                </a:cubicBezTo>
                <a:cubicBezTo>
                  <a:pt x="183633" y="548787"/>
                  <a:pt x="176399" y="541674"/>
                  <a:pt x="170818" y="529304"/>
                </a:cubicBezTo>
                <a:cubicBezTo>
                  <a:pt x="170405" y="528480"/>
                  <a:pt x="169991" y="527449"/>
                  <a:pt x="169578" y="526418"/>
                </a:cubicBezTo>
                <a:cubicBezTo>
                  <a:pt x="176399" y="523119"/>
                  <a:pt x="183530" y="519099"/>
                  <a:pt x="190764" y="514563"/>
                </a:cubicBezTo>
                <a:close/>
                <a:moveTo>
                  <a:pt x="219467" y="493887"/>
                </a:moveTo>
                <a:cubicBezTo>
                  <a:pt x="218642" y="502247"/>
                  <a:pt x="217095" y="510091"/>
                  <a:pt x="215033" y="517315"/>
                </a:cubicBezTo>
                <a:cubicBezTo>
                  <a:pt x="209981" y="514735"/>
                  <a:pt x="204826" y="511948"/>
                  <a:pt x="199568" y="508749"/>
                </a:cubicBezTo>
                <a:cubicBezTo>
                  <a:pt x="202764" y="506582"/>
                  <a:pt x="205857" y="504311"/>
                  <a:pt x="208950" y="502041"/>
                </a:cubicBezTo>
                <a:cubicBezTo>
                  <a:pt x="212559" y="499357"/>
                  <a:pt x="216064" y="496571"/>
                  <a:pt x="219467" y="493887"/>
                </a:cubicBezTo>
                <a:close/>
                <a:moveTo>
                  <a:pt x="162098" y="493887"/>
                </a:moveTo>
                <a:cubicBezTo>
                  <a:pt x="165494" y="496571"/>
                  <a:pt x="168992" y="499357"/>
                  <a:pt x="172491" y="502041"/>
                </a:cubicBezTo>
                <a:cubicBezTo>
                  <a:pt x="175578" y="504311"/>
                  <a:pt x="178666" y="506582"/>
                  <a:pt x="181856" y="508749"/>
                </a:cubicBezTo>
                <a:cubicBezTo>
                  <a:pt x="176608" y="511948"/>
                  <a:pt x="171462" y="514838"/>
                  <a:pt x="166523" y="517315"/>
                </a:cubicBezTo>
                <a:cubicBezTo>
                  <a:pt x="164362" y="510091"/>
                  <a:pt x="162921" y="502247"/>
                  <a:pt x="162098" y="493887"/>
                </a:cubicBezTo>
                <a:close/>
                <a:moveTo>
                  <a:pt x="230644" y="484220"/>
                </a:moveTo>
                <a:cubicBezTo>
                  <a:pt x="236930" y="490511"/>
                  <a:pt x="242392" y="496595"/>
                  <a:pt x="246720" y="502370"/>
                </a:cubicBezTo>
                <a:cubicBezTo>
                  <a:pt x="257437" y="516704"/>
                  <a:pt x="257643" y="524128"/>
                  <a:pt x="256097" y="526294"/>
                </a:cubicBezTo>
                <a:cubicBezTo>
                  <a:pt x="255067" y="527531"/>
                  <a:pt x="252697" y="528253"/>
                  <a:pt x="249296" y="528253"/>
                </a:cubicBezTo>
                <a:cubicBezTo>
                  <a:pt x="243010" y="528253"/>
                  <a:pt x="234250" y="525881"/>
                  <a:pt x="223842" y="521447"/>
                </a:cubicBezTo>
                <a:cubicBezTo>
                  <a:pt x="227140" y="510619"/>
                  <a:pt x="229201" y="498039"/>
                  <a:pt x="229716" y="485045"/>
                </a:cubicBezTo>
                <a:cubicBezTo>
                  <a:pt x="230025" y="484839"/>
                  <a:pt x="230335" y="484530"/>
                  <a:pt x="230644" y="484220"/>
                </a:cubicBezTo>
                <a:close/>
                <a:moveTo>
                  <a:pt x="150811" y="484220"/>
                </a:moveTo>
                <a:cubicBezTo>
                  <a:pt x="151120" y="484530"/>
                  <a:pt x="151430" y="484839"/>
                  <a:pt x="151842" y="485045"/>
                </a:cubicBezTo>
                <a:cubicBezTo>
                  <a:pt x="152358" y="498039"/>
                  <a:pt x="154421" y="510619"/>
                  <a:pt x="157723" y="521447"/>
                </a:cubicBezTo>
                <a:cubicBezTo>
                  <a:pt x="147303" y="525881"/>
                  <a:pt x="138430" y="528253"/>
                  <a:pt x="132137" y="528253"/>
                </a:cubicBezTo>
                <a:cubicBezTo>
                  <a:pt x="128733" y="528253"/>
                  <a:pt x="126360" y="527531"/>
                  <a:pt x="125431" y="526294"/>
                </a:cubicBezTo>
                <a:cubicBezTo>
                  <a:pt x="123781" y="524128"/>
                  <a:pt x="124090" y="516704"/>
                  <a:pt x="134820" y="502370"/>
                </a:cubicBezTo>
                <a:cubicBezTo>
                  <a:pt x="139153" y="496595"/>
                  <a:pt x="144517" y="490511"/>
                  <a:pt x="150811" y="484220"/>
                </a:cubicBezTo>
                <a:close/>
                <a:moveTo>
                  <a:pt x="190782" y="463115"/>
                </a:moveTo>
                <a:cubicBezTo>
                  <a:pt x="182728" y="463115"/>
                  <a:pt x="176120" y="469612"/>
                  <a:pt x="176120" y="477657"/>
                </a:cubicBezTo>
                <a:cubicBezTo>
                  <a:pt x="176120" y="485702"/>
                  <a:pt x="182728" y="492199"/>
                  <a:pt x="190782" y="492199"/>
                </a:cubicBezTo>
                <a:cubicBezTo>
                  <a:pt x="198836" y="492199"/>
                  <a:pt x="205341" y="485702"/>
                  <a:pt x="205341" y="477657"/>
                </a:cubicBezTo>
                <a:cubicBezTo>
                  <a:pt x="205341" y="469612"/>
                  <a:pt x="198836" y="463115"/>
                  <a:pt x="190782" y="463115"/>
                </a:cubicBezTo>
                <a:close/>
                <a:moveTo>
                  <a:pt x="190782" y="452183"/>
                </a:moveTo>
                <a:cubicBezTo>
                  <a:pt x="194913" y="454967"/>
                  <a:pt x="199146" y="457855"/>
                  <a:pt x="203276" y="460949"/>
                </a:cubicBezTo>
                <a:cubicBezTo>
                  <a:pt x="209162" y="465384"/>
                  <a:pt x="214944" y="469922"/>
                  <a:pt x="220210" y="474666"/>
                </a:cubicBezTo>
                <a:cubicBezTo>
                  <a:pt x="220210" y="475697"/>
                  <a:pt x="220314" y="476729"/>
                  <a:pt x="220314" y="477657"/>
                </a:cubicBezTo>
                <a:cubicBezTo>
                  <a:pt x="220314" y="478688"/>
                  <a:pt x="220210" y="479719"/>
                  <a:pt x="220210" y="480751"/>
                </a:cubicBezTo>
                <a:cubicBezTo>
                  <a:pt x="214944" y="485392"/>
                  <a:pt x="209162" y="490033"/>
                  <a:pt x="203276" y="494365"/>
                </a:cubicBezTo>
                <a:cubicBezTo>
                  <a:pt x="199146" y="497459"/>
                  <a:pt x="194913" y="500347"/>
                  <a:pt x="190782" y="503131"/>
                </a:cubicBezTo>
                <a:cubicBezTo>
                  <a:pt x="186549" y="500347"/>
                  <a:pt x="182315" y="497459"/>
                  <a:pt x="178288" y="494365"/>
                </a:cubicBezTo>
                <a:cubicBezTo>
                  <a:pt x="172299" y="490033"/>
                  <a:pt x="166620" y="485392"/>
                  <a:pt x="161251" y="480751"/>
                </a:cubicBezTo>
                <a:cubicBezTo>
                  <a:pt x="161251" y="479719"/>
                  <a:pt x="161251" y="478688"/>
                  <a:pt x="161251" y="477657"/>
                </a:cubicBezTo>
                <a:cubicBezTo>
                  <a:pt x="161251" y="476729"/>
                  <a:pt x="161251" y="475697"/>
                  <a:pt x="161251" y="474666"/>
                </a:cubicBezTo>
                <a:cubicBezTo>
                  <a:pt x="166620" y="469922"/>
                  <a:pt x="172299" y="465384"/>
                  <a:pt x="178288" y="460949"/>
                </a:cubicBezTo>
                <a:cubicBezTo>
                  <a:pt x="182315" y="457855"/>
                  <a:pt x="186549" y="454967"/>
                  <a:pt x="190782" y="452183"/>
                </a:cubicBezTo>
                <a:close/>
                <a:moveTo>
                  <a:pt x="215033" y="437929"/>
                </a:moveTo>
                <a:cubicBezTo>
                  <a:pt x="217095" y="445143"/>
                  <a:pt x="218642" y="452976"/>
                  <a:pt x="219467" y="461427"/>
                </a:cubicBezTo>
                <a:cubicBezTo>
                  <a:pt x="216064" y="458644"/>
                  <a:pt x="212559" y="455861"/>
                  <a:pt x="208950" y="453182"/>
                </a:cubicBezTo>
                <a:cubicBezTo>
                  <a:pt x="205960" y="450914"/>
                  <a:pt x="202764" y="448647"/>
                  <a:pt x="199568" y="446483"/>
                </a:cubicBezTo>
                <a:cubicBezTo>
                  <a:pt x="204826" y="443288"/>
                  <a:pt x="209981" y="440505"/>
                  <a:pt x="215033" y="437929"/>
                </a:cubicBezTo>
                <a:close/>
                <a:moveTo>
                  <a:pt x="166523" y="437929"/>
                </a:moveTo>
                <a:cubicBezTo>
                  <a:pt x="171462" y="440505"/>
                  <a:pt x="176608" y="443391"/>
                  <a:pt x="181856" y="446483"/>
                </a:cubicBezTo>
                <a:cubicBezTo>
                  <a:pt x="178666" y="448647"/>
                  <a:pt x="175578" y="450914"/>
                  <a:pt x="172491" y="453182"/>
                </a:cubicBezTo>
                <a:cubicBezTo>
                  <a:pt x="168992" y="455861"/>
                  <a:pt x="165494" y="458644"/>
                  <a:pt x="162098" y="461427"/>
                </a:cubicBezTo>
                <a:cubicBezTo>
                  <a:pt x="162921" y="452976"/>
                  <a:pt x="164362" y="445143"/>
                  <a:pt x="166523" y="437929"/>
                </a:cubicBezTo>
                <a:close/>
                <a:moveTo>
                  <a:pt x="249292" y="426991"/>
                </a:moveTo>
                <a:cubicBezTo>
                  <a:pt x="252692" y="426991"/>
                  <a:pt x="255061" y="427713"/>
                  <a:pt x="256092" y="429053"/>
                </a:cubicBezTo>
                <a:cubicBezTo>
                  <a:pt x="257431" y="430806"/>
                  <a:pt x="257225" y="435859"/>
                  <a:pt x="252280" y="444418"/>
                </a:cubicBezTo>
                <a:lnTo>
                  <a:pt x="252177" y="444418"/>
                </a:lnTo>
                <a:cubicBezTo>
                  <a:pt x="247128" y="444418"/>
                  <a:pt x="243110" y="448543"/>
                  <a:pt x="243110" y="453596"/>
                </a:cubicBezTo>
                <a:cubicBezTo>
                  <a:pt x="243110" y="454731"/>
                  <a:pt x="243213" y="455762"/>
                  <a:pt x="243625" y="456793"/>
                </a:cubicBezTo>
                <a:cubicBezTo>
                  <a:pt x="239916" y="461433"/>
                  <a:pt x="235588" y="466177"/>
                  <a:pt x="230642" y="471024"/>
                </a:cubicBezTo>
                <a:cubicBezTo>
                  <a:pt x="230333" y="470714"/>
                  <a:pt x="230024" y="470405"/>
                  <a:pt x="229715" y="470199"/>
                </a:cubicBezTo>
                <a:cubicBezTo>
                  <a:pt x="229200" y="457205"/>
                  <a:pt x="227139" y="444625"/>
                  <a:pt x="223842" y="433797"/>
                </a:cubicBezTo>
                <a:cubicBezTo>
                  <a:pt x="234249" y="429363"/>
                  <a:pt x="243007" y="426991"/>
                  <a:pt x="249292" y="426991"/>
                </a:cubicBezTo>
                <a:close/>
                <a:moveTo>
                  <a:pt x="132137" y="426991"/>
                </a:moveTo>
                <a:cubicBezTo>
                  <a:pt x="133478" y="426991"/>
                  <a:pt x="135026" y="427094"/>
                  <a:pt x="136677" y="427300"/>
                </a:cubicBezTo>
                <a:cubicBezTo>
                  <a:pt x="137915" y="430909"/>
                  <a:pt x="141422" y="433384"/>
                  <a:pt x="145240" y="433384"/>
                </a:cubicBezTo>
                <a:cubicBezTo>
                  <a:pt x="147406" y="433384"/>
                  <a:pt x="149469" y="432559"/>
                  <a:pt x="151120" y="431219"/>
                </a:cubicBezTo>
                <a:cubicBezTo>
                  <a:pt x="153287" y="432044"/>
                  <a:pt x="155453" y="432869"/>
                  <a:pt x="157723" y="433797"/>
                </a:cubicBezTo>
                <a:cubicBezTo>
                  <a:pt x="154421" y="444625"/>
                  <a:pt x="152358" y="457205"/>
                  <a:pt x="151739" y="470199"/>
                </a:cubicBezTo>
                <a:cubicBezTo>
                  <a:pt x="151430" y="470405"/>
                  <a:pt x="151120" y="470714"/>
                  <a:pt x="150811" y="471024"/>
                </a:cubicBezTo>
                <a:cubicBezTo>
                  <a:pt x="144517" y="464836"/>
                  <a:pt x="139153" y="458752"/>
                  <a:pt x="134820" y="452874"/>
                </a:cubicBezTo>
                <a:cubicBezTo>
                  <a:pt x="123987" y="438540"/>
                  <a:pt x="123781" y="431116"/>
                  <a:pt x="125431" y="429053"/>
                </a:cubicBezTo>
                <a:cubicBezTo>
                  <a:pt x="126360" y="427713"/>
                  <a:pt x="128733" y="426991"/>
                  <a:pt x="132137" y="426991"/>
                </a:cubicBezTo>
                <a:close/>
                <a:moveTo>
                  <a:pt x="190764" y="406527"/>
                </a:moveTo>
                <a:cubicBezTo>
                  <a:pt x="197792" y="406527"/>
                  <a:pt x="205026" y="413640"/>
                  <a:pt x="210607" y="426010"/>
                </a:cubicBezTo>
                <a:cubicBezTo>
                  <a:pt x="211020" y="426937"/>
                  <a:pt x="211433" y="427865"/>
                  <a:pt x="211847" y="428896"/>
                </a:cubicBezTo>
                <a:cubicBezTo>
                  <a:pt x="205026" y="432195"/>
                  <a:pt x="197998" y="436215"/>
                  <a:pt x="190764" y="440751"/>
                </a:cubicBezTo>
                <a:cubicBezTo>
                  <a:pt x="183530" y="436215"/>
                  <a:pt x="176399" y="432195"/>
                  <a:pt x="169578" y="428896"/>
                </a:cubicBezTo>
                <a:cubicBezTo>
                  <a:pt x="169991" y="427865"/>
                  <a:pt x="170405" y="426937"/>
                  <a:pt x="170818" y="426010"/>
                </a:cubicBezTo>
                <a:cubicBezTo>
                  <a:pt x="176399" y="413640"/>
                  <a:pt x="183633" y="406527"/>
                  <a:pt x="190764" y="406527"/>
                </a:cubicBezTo>
                <a:close/>
                <a:moveTo>
                  <a:pt x="190761" y="397011"/>
                </a:moveTo>
                <a:cubicBezTo>
                  <a:pt x="179611" y="397011"/>
                  <a:pt x="169390" y="405877"/>
                  <a:pt x="162059" y="421960"/>
                </a:cubicBezTo>
                <a:cubicBezTo>
                  <a:pt x="161646" y="422888"/>
                  <a:pt x="161336" y="423815"/>
                  <a:pt x="160923" y="424846"/>
                </a:cubicBezTo>
                <a:cubicBezTo>
                  <a:pt x="158549" y="423815"/>
                  <a:pt x="156381" y="422991"/>
                  <a:pt x="154213" y="422166"/>
                </a:cubicBezTo>
                <a:cubicBezTo>
                  <a:pt x="153283" y="418042"/>
                  <a:pt x="149567" y="415052"/>
                  <a:pt x="145230" y="415052"/>
                </a:cubicBezTo>
                <a:cubicBezTo>
                  <a:pt x="142752" y="415052"/>
                  <a:pt x="140275" y="416083"/>
                  <a:pt x="138519" y="417939"/>
                </a:cubicBezTo>
                <a:cubicBezTo>
                  <a:pt x="136248" y="417630"/>
                  <a:pt x="134080" y="417424"/>
                  <a:pt x="132118" y="417424"/>
                </a:cubicBezTo>
                <a:cubicBezTo>
                  <a:pt x="125407" y="417424"/>
                  <a:pt x="120555" y="419382"/>
                  <a:pt x="117664" y="423300"/>
                </a:cubicBezTo>
                <a:cubicBezTo>
                  <a:pt x="112089" y="430723"/>
                  <a:pt x="115393" y="442991"/>
                  <a:pt x="127059" y="458662"/>
                </a:cubicBezTo>
                <a:cubicBezTo>
                  <a:pt x="131602" y="464744"/>
                  <a:pt x="137281" y="471136"/>
                  <a:pt x="143888" y="477631"/>
                </a:cubicBezTo>
                <a:cubicBezTo>
                  <a:pt x="137281" y="484126"/>
                  <a:pt x="131602" y="490518"/>
                  <a:pt x="127059" y="496601"/>
                </a:cubicBezTo>
                <a:cubicBezTo>
                  <a:pt x="115393" y="512271"/>
                  <a:pt x="112089" y="524540"/>
                  <a:pt x="117664" y="531963"/>
                </a:cubicBezTo>
                <a:cubicBezTo>
                  <a:pt x="120555" y="535880"/>
                  <a:pt x="125407" y="537839"/>
                  <a:pt x="132118" y="537839"/>
                </a:cubicBezTo>
                <a:cubicBezTo>
                  <a:pt x="139552" y="537839"/>
                  <a:pt x="149463" y="535365"/>
                  <a:pt x="160923" y="530416"/>
                </a:cubicBezTo>
                <a:cubicBezTo>
                  <a:pt x="161336" y="531447"/>
                  <a:pt x="161646" y="532375"/>
                  <a:pt x="162059" y="533303"/>
                </a:cubicBezTo>
                <a:cubicBezTo>
                  <a:pt x="169390" y="549386"/>
                  <a:pt x="179611" y="558355"/>
                  <a:pt x="190761" y="558355"/>
                </a:cubicBezTo>
                <a:cubicBezTo>
                  <a:pt x="201912" y="558355"/>
                  <a:pt x="212029" y="549386"/>
                  <a:pt x="219360" y="533303"/>
                </a:cubicBezTo>
                <a:cubicBezTo>
                  <a:pt x="219773" y="532375"/>
                  <a:pt x="220186" y="531447"/>
                  <a:pt x="220599" y="530416"/>
                </a:cubicBezTo>
                <a:cubicBezTo>
                  <a:pt x="231956" y="535365"/>
                  <a:pt x="241971" y="537839"/>
                  <a:pt x="249301" y="537839"/>
                </a:cubicBezTo>
                <a:cubicBezTo>
                  <a:pt x="256012" y="537839"/>
                  <a:pt x="260865" y="535880"/>
                  <a:pt x="263755" y="531963"/>
                </a:cubicBezTo>
                <a:cubicBezTo>
                  <a:pt x="269331" y="524540"/>
                  <a:pt x="266130" y="512271"/>
                  <a:pt x="254360" y="496601"/>
                </a:cubicBezTo>
                <a:cubicBezTo>
                  <a:pt x="249817" y="490518"/>
                  <a:pt x="244139" y="484126"/>
                  <a:pt x="237531" y="477631"/>
                </a:cubicBezTo>
                <a:cubicBezTo>
                  <a:pt x="242694" y="472579"/>
                  <a:pt x="247236" y="467528"/>
                  <a:pt x="251160" y="462682"/>
                </a:cubicBezTo>
                <a:cubicBezTo>
                  <a:pt x="251573" y="462785"/>
                  <a:pt x="251882" y="462785"/>
                  <a:pt x="252192" y="462785"/>
                </a:cubicBezTo>
                <a:cubicBezTo>
                  <a:pt x="257251" y="462785"/>
                  <a:pt x="261381" y="458662"/>
                  <a:pt x="261381" y="453610"/>
                </a:cubicBezTo>
                <a:cubicBezTo>
                  <a:pt x="261381" y="452270"/>
                  <a:pt x="261071" y="450826"/>
                  <a:pt x="260452" y="449589"/>
                </a:cubicBezTo>
                <a:cubicBezTo>
                  <a:pt x="267162" y="438146"/>
                  <a:pt x="268298" y="429279"/>
                  <a:pt x="263755" y="423300"/>
                </a:cubicBezTo>
                <a:cubicBezTo>
                  <a:pt x="260865" y="419382"/>
                  <a:pt x="256012" y="417424"/>
                  <a:pt x="249301" y="417424"/>
                </a:cubicBezTo>
                <a:cubicBezTo>
                  <a:pt x="241971" y="417424"/>
                  <a:pt x="231956" y="420001"/>
                  <a:pt x="220599" y="424846"/>
                </a:cubicBezTo>
                <a:cubicBezTo>
                  <a:pt x="220186" y="423815"/>
                  <a:pt x="219773" y="422888"/>
                  <a:pt x="219360" y="421960"/>
                </a:cubicBezTo>
                <a:cubicBezTo>
                  <a:pt x="212029" y="405877"/>
                  <a:pt x="201912" y="397011"/>
                  <a:pt x="190761" y="397011"/>
                </a:cubicBezTo>
                <a:close/>
                <a:moveTo>
                  <a:pt x="15246" y="352474"/>
                </a:moveTo>
                <a:lnTo>
                  <a:pt x="370304" y="352474"/>
                </a:lnTo>
                <a:cubicBezTo>
                  <a:pt x="374537" y="352474"/>
                  <a:pt x="378666" y="354329"/>
                  <a:pt x="381557" y="357422"/>
                </a:cubicBezTo>
                <a:cubicBezTo>
                  <a:pt x="384448" y="360618"/>
                  <a:pt x="385790" y="364845"/>
                  <a:pt x="385377" y="369072"/>
                </a:cubicBezTo>
                <a:lnTo>
                  <a:pt x="355023" y="595057"/>
                </a:lnTo>
                <a:cubicBezTo>
                  <a:pt x="354301" y="602789"/>
                  <a:pt x="347796" y="608768"/>
                  <a:pt x="339950" y="608768"/>
                </a:cubicBezTo>
                <a:lnTo>
                  <a:pt x="45600" y="608768"/>
                </a:lnTo>
                <a:cubicBezTo>
                  <a:pt x="37753" y="608768"/>
                  <a:pt x="31249" y="602789"/>
                  <a:pt x="30423" y="595057"/>
                </a:cubicBezTo>
                <a:lnTo>
                  <a:pt x="69" y="369072"/>
                </a:lnTo>
                <a:cubicBezTo>
                  <a:pt x="-344" y="364845"/>
                  <a:pt x="1101" y="360618"/>
                  <a:pt x="3992" y="357422"/>
                </a:cubicBezTo>
                <a:cubicBezTo>
                  <a:pt x="6883" y="354329"/>
                  <a:pt x="10909" y="352474"/>
                  <a:pt x="15246" y="352474"/>
                </a:cubicBezTo>
                <a:close/>
                <a:moveTo>
                  <a:pt x="229886" y="196878"/>
                </a:moveTo>
                <a:lnTo>
                  <a:pt x="251679" y="215230"/>
                </a:lnTo>
                <a:lnTo>
                  <a:pt x="297227" y="236159"/>
                </a:lnTo>
                <a:cubicBezTo>
                  <a:pt x="303940" y="238943"/>
                  <a:pt x="310963" y="243376"/>
                  <a:pt x="313855" y="250387"/>
                </a:cubicBezTo>
                <a:cubicBezTo>
                  <a:pt x="313855" y="250387"/>
                  <a:pt x="333169" y="296163"/>
                  <a:pt x="341122" y="330599"/>
                </a:cubicBezTo>
                <a:lnTo>
                  <a:pt x="209538" y="330599"/>
                </a:lnTo>
                <a:lnTo>
                  <a:pt x="194769" y="231726"/>
                </a:lnTo>
                <a:close/>
                <a:moveTo>
                  <a:pt x="155647" y="196878"/>
                </a:moveTo>
                <a:lnTo>
                  <a:pt x="190747" y="231726"/>
                </a:lnTo>
                <a:lnTo>
                  <a:pt x="175881" y="330599"/>
                </a:lnTo>
                <a:lnTo>
                  <a:pt x="44465" y="330599"/>
                </a:lnTo>
                <a:cubicBezTo>
                  <a:pt x="52414" y="296163"/>
                  <a:pt x="71615" y="250387"/>
                  <a:pt x="71615" y="250387"/>
                </a:cubicBezTo>
                <a:cubicBezTo>
                  <a:pt x="75022" y="243067"/>
                  <a:pt x="81629" y="238943"/>
                  <a:pt x="88339" y="236159"/>
                </a:cubicBezTo>
                <a:lnTo>
                  <a:pt x="133762" y="215230"/>
                </a:lnTo>
                <a:close/>
                <a:moveTo>
                  <a:pt x="160716" y="70485"/>
                </a:moveTo>
                <a:cubicBezTo>
                  <a:pt x="145085" y="69041"/>
                  <a:pt x="126549" y="77366"/>
                  <a:pt x="129130" y="98962"/>
                </a:cubicBezTo>
                <a:cubicBezTo>
                  <a:pt x="133777" y="138753"/>
                  <a:pt x="157321" y="178647"/>
                  <a:pt x="191398" y="178647"/>
                </a:cubicBezTo>
                <a:cubicBezTo>
                  <a:pt x="223822" y="178647"/>
                  <a:pt x="253253" y="130712"/>
                  <a:pt x="253666" y="98962"/>
                </a:cubicBezTo>
                <a:cubicBezTo>
                  <a:pt x="254182" y="45976"/>
                  <a:pt x="217317" y="105147"/>
                  <a:pt x="174876" y="100611"/>
                </a:cubicBezTo>
                <a:cubicBezTo>
                  <a:pt x="189075" y="83138"/>
                  <a:pt x="176347" y="71928"/>
                  <a:pt x="160716" y="70485"/>
                </a:cubicBezTo>
                <a:close/>
                <a:moveTo>
                  <a:pt x="191398" y="0"/>
                </a:moveTo>
                <a:cubicBezTo>
                  <a:pt x="249845" y="0"/>
                  <a:pt x="273802" y="30101"/>
                  <a:pt x="273286" y="80407"/>
                </a:cubicBezTo>
                <a:cubicBezTo>
                  <a:pt x="272563" y="152979"/>
                  <a:pt x="225991" y="196172"/>
                  <a:pt x="191398" y="196172"/>
                </a:cubicBezTo>
                <a:cubicBezTo>
                  <a:pt x="150816" y="196172"/>
                  <a:pt x="110130" y="152979"/>
                  <a:pt x="109407" y="80407"/>
                </a:cubicBezTo>
                <a:cubicBezTo>
                  <a:pt x="108891" y="30101"/>
                  <a:pt x="132848" y="0"/>
                  <a:pt x="191398" y="0"/>
                </a:cubicBezTo>
                <a:close/>
              </a:path>
            </a:pathLst>
          </a:custGeom>
          <a:solidFill>
            <a:srgbClr val="C10000"/>
          </a:solidFill>
          <a:ln>
            <a:noFill/>
          </a:ln>
        </p:spPr>
      </p:sp>
      <p:sp>
        <p:nvSpPr>
          <p:cNvPr id="14" name="female-instructor-giving-a-lecture-standing-at-the-side-of-a-screen_43195">
            <a:extLst>
              <a:ext uri="{FF2B5EF4-FFF2-40B4-BE49-F238E27FC236}">
                <a16:creationId xmlns:a16="http://schemas.microsoft.com/office/drawing/2014/main" id="{A3CC8630-8483-4AC1-83CF-8E9426A7DDC8}"/>
              </a:ext>
            </a:extLst>
          </p:cNvPr>
          <p:cNvSpPr>
            <a:spLocks noChangeAspect="1"/>
          </p:cNvSpPr>
          <p:nvPr/>
        </p:nvSpPr>
        <p:spPr bwMode="auto">
          <a:xfrm>
            <a:off x="107504" y="6525344"/>
            <a:ext cx="294652" cy="253054"/>
          </a:xfrm>
          <a:custGeom>
            <a:avLst/>
            <a:gdLst>
              <a:gd name="connsiteX0" fmla="*/ 45866 w 605777"/>
              <a:gd name="connsiteY0" fmla="*/ 339787 h 520255"/>
              <a:gd name="connsiteX1" fmla="*/ 147937 w 605777"/>
              <a:gd name="connsiteY1" fmla="*/ 341219 h 520255"/>
              <a:gd name="connsiteX2" fmla="*/ 150812 w 605777"/>
              <a:gd name="connsiteY2" fmla="*/ 408537 h 520255"/>
              <a:gd name="connsiteX3" fmla="*/ 130685 w 605777"/>
              <a:gd name="connsiteY3" fmla="*/ 408537 h 520255"/>
              <a:gd name="connsiteX4" fmla="*/ 133561 w 605777"/>
              <a:gd name="connsiteY4" fmla="*/ 447208 h 520255"/>
              <a:gd name="connsiteX5" fmla="*/ 129248 w 605777"/>
              <a:gd name="connsiteY5" fmla="*/ 501635 h 520255"/>
              <a:gd name="connsiteX6" fmla="*/ 150812 w 605777"/>
              <a:gd name="connsiteY6" fmla="*/ 510229 h 520255"/>
              <a:gd name="connsiteX7" fmla="*/ 136436 w 605777"/>
              <a:gd name="connsiteY7" fmla="*/ 520255 h 520255"/>
              <a:gd name="connsiteX8" fmla="*/ 127810 w 605777"/>
              <a:gd name="connsiteY8" fmla="*/ 520255 h 520255"/>
              <a:gd name="connsiteX9" fmla="*/ 104808 w 605777"/>
              <a:gd name="connsiteY9" fmla="*/ 520255 h 520255"/>
              <a:gd name="connsiteX10" fmla="*/ 103371 w 605777"/>
              <a:gd name="connsiteY10" fmla="*/ 520255 h 520255"/>
              <a:gd name="connsiteX11" fmla="*/ 103371 w 605777"/>
              <a:gd name="connsiteY11" fmla="*/ 511661 h 520255"/>
              <a:gd name="connsiteX12" fmla="*/ 106246 w 605777"/>
              <a:gd name="connsiteY12" fmla="*/ 505932 h 520255"/>
              <a:gd name="connsiteX13" fmla="*/ 111996 w 605777"/>
              <a:gd name="connsiteY13" fmla="*/ 447208 h 520255"/>
              <a:gd name="connsiteX14" fmla="*/ 109121 w 605777"/>
              <a:gd name="connsiteY14" fmla="*/ 408537 h 520255"/>
              <a:gd name="connsiteX15" fmla="*/ 96183 w 605777"/>
              <a:gd name="connsiteY15" fmla="*/ 408537 h 520255"/>
              <a:gd name="connsiteX16" fmla="*/ 96183 w 605777"/>
              <a:gd name="connsiteY16" fmla="*/ 507364 h 520255"/>
              <a:gd name="connsiteX17" fmla="*/ 97620 w 605777"/>
              <a:gd name="connsiteY17" fmla="*/ 511661 h 520255"/>
              <a:gd name="connsiteX18" fmla="*/ 97620 w 605777"/>
              <a:gd name="connsiteY18" fmla="*/ 520255 h 520255"/>
              <a:gd name="connsiteX19" fmla="*/ 96183 w 605777"/>
              <a:gd name="connsiteY19" fmla="*/ 520255 h 520255"/>
              <a:gd name="connsiteX20" fmla="*/ 74618 w 605777"/>
              <a:gd name="connsiteY20" fmla="*/ 520255 h 520255"/>
              <a:gd name="connsiteX21" fmla="*/ 65993 w 605777"/>
              <a:gd name="connsiteY21" fmla="*/ 520255 h 520255"/>
              <a:gd name="connsiteX22" fmla="*/ 51617 w 605777"/>
              <a:gd name="connsiteY22" fmla="*/ 510229 h 520255"/>
              <a:gd name="connsiteX23" fmla="*/ 74618 w 605777"/>
              <a:gd name="connsiteY23" fmla="*/ 501635 h 520255"/>
              <a:gd name="connsiteX24" fmla="*/ 74618 w 605777"/>
              <a:gd name="connsiteY24" fmla="*/ 408537 h 520255"/>
              <a:gd name="connsiteX25" fmla="*/ 42991 w 605777"/>
              <a:gd name="connsiteY25" fmla="*/ 408537 h 520255"/>
              <a:gd name="connsiteX26" fmla="*/ 219630 w 605777"/>
              <a:gd name="connsiteY26" fmla="*/ 117545 h 520255"/>
              <a:gd name="connsiteX27" fmla="*/ 219630 w 605777"/>
              <a:gd name="connsiteY27" fmla="*/ 182051 h 520255"/>
              <a:gd name="connsiteX28" fmla="*/ 285663 w 605777"/>
              <a:gd name="connsiteY28" fmla="*/ 197819 h 520255"/>
              <a:gd name="connsiteX29" fmla="*/ 285663 w 605777"/>
              <a:gd name="connsiteY29" fmla="*/ 240823 h 520255"/>
              <a:gd name="connsiteX30" fmla="*/ 219630 w 605777"/>
              <a:gd name="connsiteY30" fmla="*/ 233656 h 520255"/>
              <a:gd name="connsiteX31" fmla="*/ 219630 w 605777"/>
              <a:gd name="connsiteY31" fmla="*/ 341166 h 520255"/>
              <a:gd name="connsiteX32" fmla="*/ 377534 w 605777"/>
              <a:gd name="connsiteY32" fmla="*/ 341166 h 520255"/>
              <a:gd name="connsiteX33" fmla="*/ 403373 w 605777"/>
              <a:gd name="connsiteY33" fmla="*/ 341166 h 520255"/>
              <a:gd name="connsiteX34" fmla="*/ 581374 w 605777"/>
              <a:gd name="connsiteY34" fmla="*/ 341166 h 520255"/>
              <a:gd name="connsiteX35" fmla="*/ 581374 w 605777"/>
              <a:gd name="connsiteY35" fmla="*/ 117545 h 520255"/>
              <a:gd name="connsiteX36" fmla="*/ 107662 w 605777"/>
              <a:gd name="connsiteY36" fmla="*/ 78841 h 520255"/>
              <a:gd name="connsiteX37" fmla="*/ 107662 w 605777"/>
              <a:gd name="connsiteY37" fmla="*/ 98909 h 520255"/>
              <a:gd name="connsiteX38" fmla="*/ 144985 w 605777"/>
              <a:gd name="connsiteY38" fmla="*/ 98909 h 520255"/>
              <a:gd name="connsiteX39" fmla="*/ 144985 w 605777"/>
              <a:gd name="connsiteY39" fmla="*/ 78841 h 520255"/>
              <a:gd name="connsiteX40" fmla="*/ 48807 w 605777"/>
              <a:gd name="connsiteY40" fmla="*/ 78841 h 520255"/>
              <a:gd name="connsiteX41" fmla="*/ 48807 w 605777"/>
              <a:gd name="connsiteY41" fmla="*/ 98909 h 520255"/>
              <a:gd name="connsiteX42" fmla="*/ 87565 w 605777"/>
              <a:gd name="connsiteY42" fmla="*/ 98909 h 520255"/>
              <a:gd name="connsiteX43" fmla="*/ 87565 w 605777"/>
              <a:gd name="connsiteY43" fmla="*/ 78841 h 520255"/>
              <a:gd name="connsiteX44" fmla="*/ 68904 w 605777"/>
              <a:gd name="connsiteY44" fmla="*/ 38704 h 520255"/>
              <a:gd name="connsiteX45" fmla="*/ 24403 w 605777"/>
              <a:gd name="connsiteY45" fmla="*/ 77407 h 520255"/>
              <a:gd name="connsiteX46" fmla="*/ 24403 w 605777"/>
              <a:gd name="connsiteY46" fmla="*/ 81708 h 520255"/>
              <a:gd name="connsiteX47" fmla="*/ 43065 w 605777"/>
              <a:gd name="connsiteY47" fmla="*/ 84575 h 520255"/>
              <a:gd name="connsiteX48" fmla="*/ 43065 w 605777"/>
              <a:gd name="connsiteY48" fmla="*/ 73107 h 520255"/>
              <a:gd name="connsiteX49" fmla="*/ 93307 w 605777"/>
              <a:gd name="connsiteY49" fmla="*/ 73107 h 520255"/>
              <a:gd name="connsiteX50" fmla="*/ 93307 w 605777"/>
              <a:gd name="connsiteY50" fmla="*/ 84575 h 520255"/>
              <a:gd name="connsiteX51" fmla="*/ 101920 w 605777"/>
              <a:gd name="connsiteY51" fmla="*/ 84575 h 520255"/>
              <a:gd name="connsiteX52" fmla="*/ 101920 w 605777"/>
              <a:gd name="connsiteY52" fmla="*/ 73107 h 520255"/>
              <a:gd name="connsiteX53" fmla="*/ 150726 w 605777"/>
              <a:gd name="connsiteY53" fmla="*/ 73107 h 520255"/>
              <a:gd name="connsiteX54" fmla="*/ 150726 w 605777"/>
              <a:gd name="connsiteY54" fmla="*/ 84575 h 520255"/>
              <a:gd name="connsiteX55" fmla="*/ 166517 w 605777"/>
              <a:gd name="connsiteY55" fmla="*/ 81708 h 520255"/>
              <a:gd name="connsiteX56" fmla="*/ 159339 w 605777"/>
              <a:gd name="connsiteY56" fmla="*/ 63073 h 520255"/>
              <a:gd name="connsiteX57" fmla="*/ 68904 w 605777"/>
              <a:gd name="connsiteY57" fmla="*/ 38704 h 520255"/>
              <a:gd name="connsiteX58" fmla="*/ 94742 w 605777"/>
              <a:gd name="connsiteY58" fmla="*/ 0 h 520255"/>
              <a:gd name="connsiteX59" fmla="*/ 180872 w 605777"/>
              <a:gd name="connsiteY59" fmla="*/ 134746 h 520255"/>
              <a:gd name="connsiteX60" fmla="*/ 175130 w 605777"/>
              <a:gd name="connsiteY60" fmla="*/ 172016 h 520255"/>
              <a:gd name="connsiteX61" fmla="*/ 202404 w 605777"/>
              <a:gd name="connsiteY61" fmla="*/ 177750 h 520255"/>
              <a:gd name="connsiteX62" fmla="*/ 202404 w 605777"/>
              <a:gd name="connsiteY62" fmla="*/ 117545 h 520255"/>
              <a:gd name="connsiteX63" fmla="*/ 190920 w 605777"/>
              <a:gd name="connsiteY63" fmla="*/ 117545 h 520255"/>
              <a:gd name="connsiteX64" fmla="*/ 190920 w 605777"/>
              <a:gd name="connsiteY64" fmla="*/ 93176 h 520255"/>
              <a:gd name="connsiteX65" fmla="*/ 202404 w 605777"/>
              <a:gd name="connsiteY65" fmla="*/ 93176 h 520255"/>
              <a:gd name="connsiteX66" fmla="*/ 371792 w 605777"/>
              <a:gd name="connsiteY66" fmla="*/ 93176 h 520255"/>
              <a:gd name="connsiteX67" fmla="*/ 371792 w 605777"/>
              <a:gd name="connsiteY67" fmla="*/ 73107 h 520255"/>
              <a:gd name="connsiteX68" fmla="*/ 420599 w 605777"/>
              <a:gd name="connsiteY68" fmla="*/ 73107 h 520255"/>
              <a:gd name="connsiteX69" fmla="*/ 420599 w 605777"/>
              <a:gd name="connsiteY69" fmla="*/ 93176 h 520255"/>
              <a:gd name="connsiteX70" fmla="*/ 598600 w 605777"/>
              <a:gd name="connsiteY70" fmla="*/ 93176 h 520255"/>
              <a:gd name="connsiteX71" fmla="*/ 605777 w 605777"/>
              <a:gd name="connsiteY71" fmla="*/ 93176 h 520255"/>
              <a:gd name="connsiteX72" fmla="*/ 605777 w 605777"/>
              <a:gd name="connsiteY72" fmla="*/ 117545 h 520255"/>
              <a:gd name="connsiteX73" fmla="*/ 598600 w 605777"/>
              <a:gd name="connsiteY73" fmla="*/ 117545 h 520255"/>
              <a:gd name="connsiteX74" fmla="*/ 598600 w 605777"/>
              <a:gd name="connsiteY74" fmla="*/ 358368 h 520255"/>
              <a:gd name="connsiteX75" fmla="*/ 403373 w 605777"/>
              <a:gd name="connsiteY75" fmla="*/ 358368 h 520255"/>
              <a:gd name="connsiteX76" fmla="*/ 403373 w 605777"/>
              <a:gd name="connsiteY76" fmla="*/ 402805 h 520255"/>
              <a:gd name="connsiteX77" fmla="*/ 500986 w 605777"/>
              <a:gd name="connsiteY77" fmla="*/ 511749 h 520255"/>
              <a:gd name="connsiteX78" fmla="*/ 465099 w 605777"/>
              <a:gd name="connsiteY78" fmla="*/ 511749 h 520255"/>
              <a:gd name="connsiteX79" fmla="*/ 400502 w 605777"/>
              <a:gd name="connsiteY79" fmla="*/ 438642 h 520255"/>
              <a:gd name="connsiteX80" fmla="*/ 400502 w 605777"/>
              <a:gd name="connsiteY80" fmla="*/ 511749 h 520255"/>
              <a:gd name="connsiteX81" fmla="*/ 380405 w 605777"/>
              <a:gd name="connsiteY81" fmla="*/ 511749 h 520255"/>
              <a:gd name="connsiteX82" fmla="*/ 380405 w 605777"/>
              <a:gd name="connsiteY82" fmla="*/ 438642 h 520255"/>
              <a:gd name="connsiteX83" fmla="*/ 315808 w 605777"/>
              <a:gd name="connsiteY83" fmla="*/ 511749 h 520255"/>
              <a:gd name="connsiteX84" fmla="*/ 281356 w 605777"/>
              <a:gd name="connsiteY84" fmla="*/ 511749 h 520255"/>
              <a:gd name="connsiteX85" fmla="*/ 377534 w 605777"/>
              <a:gd name="connsiteY85" fmla="*/ 402805 h 520255"/>
              <a:gd name="connsiteX86" fmla="*/ 377534 w 605777"/>
              <a:gd name="connsiteY86" fmla="*/ 358368 h 520255"/>
              <a:gd name="connsiteX87" fmla="*/ 202404 w 605777"/>
              <a:gd name="connsiteY87" fmla="*/ 358368 h 520255"/>
              <a:gd name="connsiteX88" fmla="*/ 202404 w 605777"/>
              <a:gd name="connsiteY88" fmla="*/ 230789 h 520255"/>
              <a:gd name="connsiteX89" fmla="*/ 147856 w 605777"/>
              <a:gd name="connsiteY89" fmla="*/ 223621 h 520255"/>
              <a:gd name="connsiteX90" fmla="*/ 139243 w 605777"/>
              <a:gd name="connsiteY90" fmla="*/ 273793 h 520255"/>
              <a:gd name="connsiteX91" fmla="*/ 147856 w 605777"/>
              <a:gd name="connsiteY91" fmla="*/ 333999 h 520255"/>
              <a:gd name="connsiteX92" fmla="*/ 123452 w 605777"/>
              <a:gd name="connsiteY92" fmla="*/ 333999 h 520255"/>
              <a:gd name="connsiteX93" fmla="*/ 99049 w 605777"/>
              <a:gd name="connsiteY93" fmla="*/ 333999 h 520255"/>
              <a:gd name="connsiteX94" fmla="*/ 99049 w 605777"/>
              <a:gd name="connsiteY94" fmla="*/ 227922 h 520255"/>
              <a:gd name="connsiteX95" fmla="*/ 123452 w 605777"/>
              <a:gd name="connsiteY95" fmla="*/ 183484 h 520255"/>
              <a:gd name="connsiteX96" fmla="*/ 114839 w 605777"/>
              <a:gd name="connsiteY96" fmla="*/ 179184 h 520255"/>
              <a:gd name="connsiteX97" fmla="*/ 114839 w 605777"/>
              <a:gd name="connsiteY97" fmla="*/ 153381 h 520255"/>
              <a:gd name="connsiteX98" fmla="*/ 166517 w 605777"/>
              <a:gd name="connsiteY98" fmla="*/ 90309 h 520255"/>
              <a:gd name="connsiteX99" fmla="*/ 150726 w 605777"/>
              <a:gd name="connsiteY99" fmla="*/ 93176 h 520255"/>
              <a:gd name="connsiteX100" fmla="*/ 150726 w 605777"/>
              <a:gd name="connsiteY100" fmla="*/ 103210 h 520255"/>
              <a:gd name="connsiteX101" fmla="*/ 101920 w 605777"/>
              <a:gd name="connsiteY101" fmla="*/ 103210 h 520255"/>
              <a:gd name="connsiteX102" fmla="*/ 101920 w 605777"/>
              <a:gd name="connsiteY102" fmla="*/ 96043 h 520255"/>
              <a:gd name="connsiteX103" fmla="*/ 93307 w 605777"/>
              <a:gd name="connsiteY103" fmla="*/ 96043 h 520255"/>
              <a:gd name="connsiteX104" fmla="*/ 93307 w 605777"/>
              <a:gd name="connsiteY104" fmla="*/ 103210 h 520255"/>
              <a:gd name="connsiteX105" fmla="*/ 43065 w 605777"/>
              <a:gd name="connsiteY105" fmla="*/ 103210 h 520255"/>
              <a:gd name="connsiteX106" fmla="*/ 43065 w 605777"/>
              <a:gd name="connsiteY106" fmla="*/ 91742 h 520255"/>
              <a:gd name="connsiteX107" fmla="*/ 24403 w 605777"/>
              <a:gd name="connsiteY107" fmla="*/ 88875 h 520255"/>
              <a:gd name="connsiteX108" fmla="*/ 74646 w 605777"/>
              <a:gd name="connsiteY108" fmla="*/ 151948 h 520255"/>
              <a:gd name="connsiteX109" fmla="*/ 74646 w 605777"/>
              <a:gd name="connsiteY109" fmla="*/ 179184 h 520255"/>
              <a:gd name="connsiteX110" fmla="*/ 67468 w 605777"/>
              <a:gd name="connsiteY110" fmla="*/ 182051 h 520255"/>
              <a:gd name="connsiteX111" fmla="*/ 93307 w 605777"/>
              <a:gd name="connsiteY111" fmla="*/ 229355 h 520255"/>
              <a:gd name="connsiteX112" fmla="*/ 93307 w 605777"/>
              <a:gd name="connsiteY112" fmla="*/ 333999 h 520255"/>
              <a:gd name="connsiteX113" fmla="*/ 45936 w 605777"/>
              <a:gd name="connsiteY113" fmla="*/ 333999 h 520255"/>
              <a:gd name="connsiteX114" fmla="*/ 53113 w 605777"/>
              <a:gd name="connsiteY114" fmla="*/ 276660 h 520255"/>
              <a:gd name="connsiteX115" fmla="*/ 40194 w 605777"/>
              <a:gd name="connsiteY115" fmla="*/ 232222 h 520255"/>
              <a:gd name="connsiteX116" fmla="*/ 28710 w 605777"/>
              <a:gd name="connsiteY116" fmla="*/ 318230 h 520255"/>
              <a:gd name="connsiteX117" fmla="*/ 0 w 605777"/>
              <a:gd name="connsiteY117" fmla="*/ 316797 h 520255"/>
              <a:gd name="connsiteX118" fmla="*/ 12919 w 605777"/>
              <a:gd name="connsiteY118" fmla="*/ 194952 h 520255"/>
              <a:gd name="connsiteX119" fmla="*/ 5742 w 605777"/>
              <a:gd name="connsiteY119" fmla="*/ 87442 h 520255"/>
              <a:gd name="connsiteX120" fmla="*/ 48807 w 605777"/>
              <a:gd name="connsiteY120" fmla="*/ 12901 h 520255"/>
              <a:gd name="connsiteX121" fmla="*/ 60291 w 605777"/>
              <a:gd name="connsiteY121" fmla="*/ 11468 h 520255"/>
              <a:gd name="connsiteX122" fmla="*/ 68904 w 605777"/>
              <a:gd name="connsiteY122" fmla="*/ 2867 h 520255"/>
              <a:gd name="connsiteX123" fmla="*/ 94742 w 605777"/>
              <a:gd name="connsiteY123" fmla="*/ 0 h 52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605777" h="520255">
                <a:moveTo>
                  <a:pt x="45866" y="339787"/>
                </a:moveTo>
                <a:lnTo>
                  <a:pt x="147937" y="341219"/>
                </a:lnTo>
                <a:lnTo>
                  <a:pt x="150812" y="408537"/>
                </a:lnTo>
                <a:lnTo>
                  <a:pt x="130685" y="408537"/>
                </a:lnTo>
                <a:lnTo>
                  <a:pt x="133561" y="447208"/>
                </a:lnTo>
                <a:lnTo>
                  <a:pt x="129248" y="501635"/>
                </a:lnTo>
                <a:cubicBezTo>
                  <a:pt x="142186" y="501635"/>
                  <a:pt x="150812" y="504500"/>
                  <a:pt x="150812" y="510229"/>
                </a:cubicBezTo>
                <a:cubicBezTo>
                  <a:pt x="150812" y="517390"/>
                  <a:pt x="136436" y="520255"/>
                  <a:pt x="136436" y="520255"/>
                </a:cubicBezTo>
                <a:lnTo>
                  <a:pt x="127810" y="520255"/>
                </a:lnTo>
                <a:lnTo>
                  <a:pt x="104808" y="520255"/>
                </a:lnTo>
                <a:lnTo>
                  <a:pt x="103371" y="520255"/>
                </a:lnTo>
                <a:lnTo>
                  <a:pt x="103371" y="511661"/>
                </a:lnTo>
                <a:cubicBezTo>
                  <a:pt x="103371" y="508797"/>
                  <a:pt x="104808" y="507364"/>
                  <a:pt x="106246" y="505932"/>
                </a:cubicBezTo>
                <a:lnTo>
                  <a:pt x="111996" y="447208"/>
                </a:lnTo>
                <a:lnTo>
                  <a:pt x="109121" y="408537"/>
                </a:lnTo>
                <a:lnTo>
                  <a:pt x="96183" y="408537"/>
                </a:lnTo>
                <a:lnTo>
                  <a:pt x="96183" y="507364"/>
                </a:lnTo>
                <a:cubicBezTo>
                  <a:pt x="97620" y="508797"/>
                  <a:pt x="97620" y="510229"/>
                  <a:pt x="97620" y="511661"/>
                </a:cubicBezTo>
                <a:lnTo>
                  <a:pt x="97620" y="520255"/>
                </a:lnTo>
                <a:lnTo>
                  <a:pt x="96183" y="520255"/>
                </a:lnTo>
                <a:lnTo>
                  <a:pt x="74618" y="520255"/>
                </a:lnTo>
                <a:lnTo>
                  <a:pt x="65993" y="520255"/>
                </a:lnTo>
                <a:cubicBezTo>
                  <a:pt x="65993" y="520255"/>
                  <a:pt x="51617" y="517390"/>
                  <a:pt x="51617" y="510229"/>
                </a:cubicBezTo>
                <a:cubicBezTo>
                  <a:pt x="51617" y="504500"/>
                  <a:pt x="60242" y="501635"/>
                  <a:pt x="74618" y="501635"/>
                </a:cubicBezTo>
                <a:lnTo>
                  <a:pt x="74618" y="408537"/>
                </a:lnTo>
                <a:lnTo>
                  <a:pt x="42991" y="408537"/>
                </a:lnTo>
                <a:close/>
                <a:moveTo>
                  <a:pt x="219630" y="117545"/>
                </a:moveTo>
                <a:lnTo>
                  <a:pt x="219630" y="182051"/>
                </a:lnTo>
                <a:lnTo>
                  <a:pt x="285663" y="197819"/>
                </a:lnTo>
                <a:lnTo>
                  <a:pt x="285663" y="240823"/>
                </a:lnTo>
                <a:lnTo>
                  <a:pt x="219630" y="233656"/>
                </a:lnTo>
                <a:lnTo>
                  <a:pt x="219630" y="341166"/>
                </a:lnTo>
                <a:lnTo>
                  <a:pt x="377534" y="341166"/>
                </a:lnTo>
                <a:lnTo>
                  <a:pt x="403373" y="341166"/>
                </a:lnTo>
                <a:lnTo>
                  <a:pt x="581374" y="341166"/>
                </a:lnTo>
                <a:lnTo>
                  <a:pt x="581374" y="117545"/>
                </a:lnTo>
                <a:close/>
                <a:moveTo>
                  <a:pt x="107662" y="78841"/>
                </a:moveTo>
                <a:lnTo>
                  <a:pt x="107662" y="98909"/>
                </a:lnTo>
                <a:lnTo>
                  <a:pt x="144985" y="98909"/>
                </a:lnTo>
                <a:lnTo>
                  <a:pt x="144985" y="78841"/>
                </a:lnTo>
                <a:close/>
                <a:moveTo>
                  <a:pt x="48807" y="78841"/>
                </a:moveTo>
                <a:lnTo>
                  <a:pt x="48807" y="98909"/>
                </a:lnTo>
                <a:lnTo>
                  <a:pt x="87565" y="98909"/>
                </a:lnTo>
                <a:lnTo>
                  <a:pt x="87565" y="78841"/>
                </a:lnTo>
                <a:close/>
                <a:moveTo>
                  <a:pt x="68904" y="38704"/>
                </a:moveTo>
                <a:cubicBezTo>
                  <a:pt x="67468" y="60206"/>
                  <a:pt x="44500" y="75974"/>
                  <a:pt x="24403" y="77407"/>
                </a:cubicBezTo>
                <a:cubicBezTo>
                  <a:pt x="24403" y="78841"/>
                  <a:pt x="24403" y="80274"/>
                  <a:pt x="24403" y="81708"/>
                </a:cubicBezTo>
                <a:lnTo>
                  <a:pt x="43065" y="84575"/>
                </a:lnTo>
                <a:lnTo>
                  <a:pt x="43065" y="73107"/>
                </a:lnTo>
                <a:lnTo>
                  <a:pt x="93307" y="73107"/>
                </a:lnTo>
                <a:lnTo>
                  <a:pt x="93307" y="84575"/>
                </a:lnTo>
                <a:lnTo>
                  <a:pt x="101920" y="84575"/>
                </a:lnTo>
                <a:lnTo>
                  <a:pt x="101920" y="73107"/>
                </a:lnTo>
                <a:lnTo>
                  <a:pt x="150726" y="73107"/>
                </a:lnTo>
                <a:lnTo>
                  <a:pt x="150726" y="84575"/>
                </a:lnTo>
                <a:lnTo>
                  <a:pt x="166517" y="81708"/>
                </a:lnTo>
                <a:cubicBezTo>
                  <a:pt x="166517" y="71674"/>
                  <a:pt x="163646" y="64506"/>
                  <a:pt x="159339" y="63073"/>
                </a:cubicBezTo>
                <a:cubicBezTo>
                  <a:pt x="129194" y="60206"/>
                  <a:pt x="93307" y="58772"/>
                  <a:pt x="68904" y="38704"/>
                </a:cubicBezTo>
                <a:close/>
                <a:moveTo>
                  <a:pt x="94742" y="0"/>
                </a:moveTo>
                <a:cubicBezTo>
                  <a:pt x="185178" y="0"/>
                  <a:pt x="182307" y="103210"/>
                  <a:pt x="180872" y="134746"/>
                </a:cubicBezTo>
                <a:cubicBezTo>
                  <a:pt x="180872" y="153381"/>
                  <a:pt x="176565" y="159115"/>
                  <a:pt x="175130" y="172016"/>
                </a:cubicBezTo>
                <a:lnTo>
                  <a:pt x="202404" y="177750"/>
                </a:lnTo>
                <a:lnTo>
                  <a:pt x="202404" y="117545"/>
                </a:lnTo>
                <a:lnTo>
                  <a:pt x="190920" y="117545"/>
                </a:lnTo>
                <a:lnTo>
                  <a:pt x="190920" y="93176"/>
                </a:lnTo>
                <a:lnTo>
                  <a:pt x="202404" y="93176"/>
                </a:lnTo>
                <a:lnTo>
                  <a:pt x="371792" y="93176"/>
                </a:lnTo>
                <a:lnTo>
                  <a:pt x="371792" y="73107"/>
                </a:lnTo>
                <a:lnTo>
                  <a:pt x="420599" y="73107"/>
                </a:lnTo>
                <a:lnTo>
                  <a:pt x="420599" y="93176"/>
                </a:lnTo>
                <a:lnTo>
                  <a:pt x="598600" y="93176"/>
                </a:lnTo>
                <a:lnTo>
                  <a:pt x="605777" y="93176"/>
                </a:lnTo>
                <a:lnTo>
                  <a:pt x="605777" y="117545"/>
                </a:lnTo>
                <a:lnTo>
                  <a:pt x="598600" y="117545"/>
                </a:lnTo>
                <a:lnTo>
                  <a:pt x="598600" y="358368"/>
                </a:lnTo>
                <a:lnTo>
                  <a:pt x="403373" y="358368"/>
                </a:lnTo>
                <a:lnTo>
                  <a:pt x="403373" y="402805"/>
                </a:lnTo>
                <a:lnTo>
                  <a:pt x="500986" y="511749"/>
                </a:lnTo>
                <a:lnTo>
                  <a:pt x="465099" y="511749"/>
                </a:lnTo>
                <a:lnTo>
                  <a:pt x="400502" y="438642"/>
                </a:lnTo>
                <a:lnTo>
                  <a:pt x="400502" y="511749"/>
                </a:lnTo>
                <a:lnTo>
                  <a:pt x="380405" y="511749"/>
                </a:lnTo>
                <a:lnTo>
                  <a:pt x="380405" y="438642"/>
                </a:lnTo>
                <a:lnTo>
                  <a:pt x="315808" y="511749"/>
                </a:lnTo>
                <a:lnTo>
                  <a:pt x="281356" y="511749"/>
                </a:lnTo>
                <a:lnTo>
                  <a:pt x="377534" y="402805"/>
                </a:lnTo>
                <a:lnTo>
                  <a:pt x="377534" y="358368"/>
                </a:lnTo>
                <a:lnTo>
                  <a:pt x="202404" y="358368"/>
                </a:lnTo>
                <a:lnTo>
                  <a:pt x="202404" y="230789"/>
                </a:lnTo>
                <a:lnTo>
                  <a:pt x="147856" y="223621"/>
                </a:lnTo>
                <a:cubicBezTo>
                  <a:pt x="142114" y="249424"/>
                  <a:pt x="139243" y="273793"/>
                  <a:pt x="139243" y="273793"/>
                </a:cubicBezTo>
                <a:lnTo>
                  <a:pt x="147856" y="333999"/>
                </a:lnTo>
                <a:lnTo>
                  <a:pt x="123452" y="333999"/>
                </a:lnTo>
                <a:lnTo>
                  <a:pt x="99049" y="333999"/>
                </a:lnTo>
                <a:lnTo>
                  <a:pt x="99049" y="227922"/>
                </a:lnTo>
                <a:lnTo>
                  <a:pt x="123452" y="183484"/>
                </a:lnTo>
                <a:lnTo>
                  <a:pt x="114839" y="179184"/>
                </a:lnTo>
                <a:lnTo>
                  <a:pt x="114839" y="153381"/>
                </a:lnTo>
                <a:cubicBezTo>
                  <a:pt x="153597" y="149081"/>
                  <a:pt x="166517" y="114678"/>
                  <a:pt x="166517" y="90309"/>
                </a:cubicBezTo>
                <a:lnTo>
                  <a:pt x="150726" y="93176"/>
                </a:lnTo>
                <a:lnTo>
                  <a:pt x="150726" y="103210"/>
                </a:lnTo>
                <a:lnTo>
                  <a:pt x="101920" y="103210"/>
                </a:lnTo>
                <a:lnTo>
                  <a:pt x="101920" y="96043"/>
                </a:lnTo>
                <a:lnTo>
                  <a:pt x="93307" y="96043"/>
                </a:lnTo>
                <a:lnTo>
                  <a:pt x="93307" y="103210"/>
                </a:lnTo>
                <a:lnTo>
                  <a:pt x="43065" y="103210"/>
                </a:lnTo>
                <a:lnTo>
                  <a:pt x="43065" y="91742"/>
                </a:lnTo>
                <a:lnTo>
                  <a:pt x="24403" y="88875"/>
                </a:lnTo>
                <a:cubicBezTo>
                  <a:pt x="25839" y="118978"/>
                  <a:pt x="47371" y="143347"/>
                  <a:pt x="74646" y="151948"/>
                </a:cubicBezTo>
                <a:lnTo>
                  <a:pt x="74646" y="179184"/>
                </a:lnTo>
                <a:lnTo>
                  <a:pt x="67468" y="182051"/>
                </a:lnTo>
                <a:lnTo>
                  <a:pt x="93307" y="229355"/>
                </a:lnTo>
                <a:lnTo>
                  <a:pt x="93307" y="333999"/>
                </a:lnTo>
                <a:lnTo>
                  <a:pt x="45936" y="333999"/>
                </a:lnTo>
                <a:lnTo>
                  <a:pt x="53113" y="276660"/>
                </a:lnTo>
                <a:cubicBezTo>
                  <a:pt x="53113" y="276660"/>
                  <a:pt x="45936" y="255158"/>
                  <a:pt x="40194" y="232222"/>
                </a:cubicBezTo>
                <a:lnTo>
                  <a:pt x="28710" y="318230"/>
                </a:lnTo>
                <a:lnTo>
                  <a:pt x="0" y="316797"/>
                </a:lnTo>
                <a:lnTo>
                  <a:pt x="12919" y="194952"/>
                </a:lnTo>
                <a:lnTo>
                  <a:pt x="5742" y="87442"/>
                </a:lnTo>
                <a:cubicBezTo>
                  <a:pt x="5742" y="87442"/>
                  <a:pt x="4306" y="34403"/>
                  <a:pt x="48807" y="12901"/>
                </a:cubicBezTo>
                <a:cubicBezTo>
                  <a:pt x="51678" y="11468"/>
                  <a:pt x="57420" y="12901"/>
                  <a:pt x="60291" y="11468"/>
                </a:cubicBezTo>
                <a:cubicBezTo>
                  <a:pt x="63162" y="10034"/>
                  <a:pt x="64597" y="5734"/>
                  <a:pt x="68904" y="2867"/>
                </a:cubicBezTo>
                <a:cubicBezTo>
                  <a:pt x="73210" y="1433"/>
                  <a:pt x="84694" y="0"/>
                  <a:pt x="94742" y="0"/>
                </a:cubicBezTo>
                <a:close/>
              </a:path>
            </a:pathLst>
          </a:custGeom>
          <a:solidFill>
            <a:srgbClr val="C10000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pic>
        <p:nvPicPr>
          <p:cNvPr id="9" name="Picture 2" descr="https://gimg2.baidu.com/image_search/src=http%3A%2F%2Fci.xiaohongshu.com%2Fbbfa1936-e522-52c9-940f-f6b16262c432%3FimageView2%2F2%2Fw%2F1080%2Fformat%2Fjpg&amp;refer=http%3A%2F%2Fci.xiaohongshu.com&amp;app=2002&amp;size=f9999,10000&amp;q=a80&amp;n=0&amp;g=0n&amp;fmt=jpeg?sec=1643207718&amp;t=3dca410c80b8ecd8b82d921dc62880f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18" y="881380"/>
            <a:ext cx="3771755" cy="377175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78378" y="260648"/>
            <a:ext cx="11095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祝</a:t>
            </a:r>
          </a:p>
        </p:txBody>
      </p:sp>
    </p:spTree>
    <p:extLst>
      <p:ext uri="{BB962C8B-B14F-4D97-AF65-F5344CB8AC3E}">
        <p14:creationId xmlns:p14="http://schemas.microsoft.com/office/powerpoint/2010/main" val="17073834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16632"/>
            <a:ext cx="8496944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#include &lt;stdio.h&gt;</a:t>
            </a:r>
          </a:p>
          <a:p>
            <a:endParaRPr lang="zh-CN" altLang="en-US" b="0" dirty="0"/>
          </a:p>
          <a:p>
            <a:r>
              <a:rPr lang="zh-CN" altLang="en-US" b="0" dirty="0"/>
              <a:t>int main() {</a:t>
            </a:r>
          </a:p>
          <a:p>
            <a:r>
              <a:rPr lang="zh-CN" altLang="en-US" b="0" dirty="0"/>
              <a:t>	int n;</a:t>
            </a:r>
          </a:p>
          <a:p>
            <a:r>
              <a:rPr lang="zh-CN" altLang="en-US" b="0" dirty="0"/>
              <a:t>	scanf("%d", &amp;n);</a:t>
            </a:r>
          </a:p>
          <a:p>
            <a:r>
              <a:rPr lang="zh-CN" altLang="en-US" b="0" dirty="0"/>
              <a:t>	int a[n][n];</a:t>
            </a:r>
          </a:p>
          <a:p>
            <a:r>
              <a:rPr lang="zh-CN" altLang="en-US" b="0" dirty="0"/>
              <a:t>	for (int i = 0; i &lt; n; i++) </a:t>
            </a:r>
          </a:p>
          <a:p>
            <a:r>
              <a:rPr lang="zh-CN" altLang="en-US" b="0" dirty="0"/>
              <a:t>		for (int j = 0; j &lt; n - i; j++) </a:t>
            </a:r>
          </a:p>
          <a:p>
            <a:r>
              <a:rPr lang="zh-CN" altLang="en-US" b="0" dirty="0"/>
              <a:t>			a[i][j] = </a:t>
            </a:r>
            <a:r>
              <a:rPr lang="zh-CN" altLang="en-US" dirty="0">
                <a:solidFill>
                  <a:srgbClr val="FF0000"/>
                </a:solidFill>
              </a:rPr>
              <a:t>(i + 1) * (i + 1) + (i + 1) * j</a:t>
            </a:r>
            <a:r>
              <a:rPr lang="zh-CN" altLang="en-US" b="0" dirty="0"/>
              <a:t>;</a:t>
            </a:r>
          </a:p>
          <a:p>
            <a:endParaRPr lang="zh-CN" altLang="en-US" b="0" dirty="0"/>
          </a:p>
          <a:p>
            <a:r>
              <a:rPr lang="zh-CN" altLang="en-US" b="0" dirty="0"/>
              <a:t>	</a:t>
            </a:r>
            <a:r>
              <a:rPr lang="zh-CN" altLang="en-US" dirty="0"/>
              <a:t>for (int i = 0; i &lt; n; i++) {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for (int k = 0; k &lt; i; k++) 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	printf("    ");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for (int j = 0; j &lt; n - i; j++) 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	printf("%4d", a[i][j]);</a:t>
            </a:r>
          </a:p>
          <a:p>
            <a:pPr>
              <a:lnSpc>
                <a:spcPct val="150000"/>
              </a:lnSpc>
            </a:pPr>
            <a:r>
              <a:rPr lang="zh-CN" altLang="en-US" b="0" dirty="0"/>
              <a:t>		printf("\n");</a:t>
            </a:r>
          </a:p>
          <a:p>
            <a:r>
              <a:rPr lang="zh-CN" altLang="en-US" b="0" dirty="0"/>
              <a:t>	</a:t>
            </a:r>
            <a:r>
              <a:rPr lang="zh-CN" altLang="en-US" dirty="0"/>
              <a:t>}</a:t>
            </a:r>
          </a:p>
          <a:p>
            <a:r>
              <a:rPr lang="zh-CN" altLang="en-US" b="0" dirty="0"/>
              <a:t>	return 0;</a:t>
            </a:r>
          </a:p>
          <a:p>
            <a:r>
              <a:rPr lang="zh-CN" altLang="en-US" b="0" dirty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243522" y="2008596"/>
            <a:ext cx="5848758" cy="975293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79712" y="3501008"/>
            <a:ext cx="5112568" cy="2304256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4788024" y="6084882"/>
            <a:ext cx="3013491" cy="461660"/>
          </a:xfrm>
          <a:prstGeom prst="wedgeRoundRectCallout">
            <a:avLst>
              <a:gd name="adj1" fmla="val -40426"/>
              <a:gd name="adj2" fmla="val -2170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800" dirty="0">
                <a:solidFill>
                  <a:srgbClr val="FF0000"/>
                </a:solidFill>
              </a:rPr>
              <a:t>(i + 1) * (i + 1) + (i + 1) * j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83457"/>
      </p:ext>
    </p:extLst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#296 </a:t>
            </a:r>
            <a:r>
              <a:rPr lang="zh-CN" altLang="zh-CN" dirty="0"/>
              <a:t>班会时间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9" y="1065799"/>
            <a:ext cx="7776864" cy="56789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79" y="2276872"/>
            <a:ext cx="378072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14138"/>
      </p:ext>
    </p:extLst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415938" y="3638331"/>
            <a:ext cx="4156062" cy="569694"/>
          </a:xfrm>
          <a:prstGeom prst="roundRect">
            <a:avLst/>
          </a:prstGeom>
          <a:solidFill>
            <a:srgbClr val="CCFFCC">
              <a:alpha val="74000"/>
            </a:srgbClr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008" y="188640"/>
            <a:ext cx="892899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#include&lt;stdio.h&gt;</a:t>
            </a:r>
          </a:p>
          <a:p>
            <a:r>
              <a:rPr lang="zh-CN" altLang="en-US" b="0" dirty="0"/>
              <a:t>int main()</a:t>
            </a:r>
          </a:p>
          <a:p>
            <a:r>
              <a:rPr lang="zh-CN" altLang="en-US" b="0" dirty="0" smtClean="0"/>
              <a:t>{   </a:t>
            </a:r>
            <a:r>
              <a:rPr lang="zh-CN" altLang="en-US" b="0" dirty="0"/>
              <a:t>int n,k,i,j,w,</a:t>
            </a:r>
            <a:r>
              <a:rPr lang="zh-CN" altLang="en-US" b="0" dirty="0" smtClean="0"/>
              <a:t>s</a:t>
            </a:r>
            <a:r>
              <a:rPr lang="en-US" altLang="zh-CN" b="0" dirty="0" smtClean="0"/>
              <a:t>=0</a:t>
            </a:r>
            <a:r>
              <a:rPr lang="zh-CN" altLang="en-US" b="0" dirty="0" smtClean="0"/>
              <a:t>,</a:t>
            </a:r>
            <a:r>
              <a:rPr lang="zh-CN" altLang="en-US" b="0" dirty="0"/>
              <a:t>minx,flag1,flag2;</a:t>
            </a:r>
          </a:p>
          <a:p>
            <a:r>
              <a:rPr lang="zh-CN" altLang="en-US" b="0" dirty="0"/>
              <a:t>    char id[1000][12];</a:t>
            </a:r>
          </a:p>
          <a:p>
            <a:r>
              <a:rPr lang="zh-CN" altLang="en-US" b="0" dirty="0"/>
              <a:t>    int date[50000],</a:t>
            </a:r>
            <a:r>
              <a:rPr lang="zh-CN" altLang="en-US" b="0" dirty="0" smtClean="0"/>
              <a:t>class[</a:t>
            </a:r>
            <a:r>
              <a:rPr lang="zh-CN" altLang="en-US" b="0" dirty="0"/>
              <a:t>50000],num[1000</a:t>
            </a:r>
            <a:r>
              <a:rPr lang="zh-CN" altLang="en-US" b="0" dirty="0" smtClean="0"/>
              <a:t>]</a:t>
            </a:r>
            <a:r>
              <a:rPr lang="en-US" altLang="zh-CN" b="0" dirty="0" smtClean="0"/>
              <a:t>,count</a:t>
            </a:r>
            <a:r>
              <a:rPr lang="zh-CN" altLang="en-US" b="0" dirty="0" smtClean="0"/>
              <a:t>[</a:t>
            </a:r>
            <a:r>
              <a:rPr lang="zh-CN" altLang="en-US" b="0" dirty="0"/>
              <a:t>7][7]={0};</a:t>
            </a:r>
          </a:p>
          <a:p>
            <a:r>
              <a:rPr lang="zh-CN" altLang="en-US" b="0" dirty="0"/>
              <a:t>   </a:t>
            </a:r>
            <a:r>
              <a:rPr lang="zh-CN" altLang="en-US" b="0" dirty="0" smtClean="0"/>
              <a:t>scanf</a:t>
            </a:r>
            <a:r>
              <a:rPr lang="zh-CN" altLang="en-US" b="0" dirty="0"/>
              <a:t>("</a:t>
            </a:r>
            <a:r>
              <a:rPr lang="zh-CN" altLang="en-US" dirty="0">
                <a:solidFill>
                  <a:srgbClr val="FF0000"/>
                </a:solidFill>
              </a:rPr>
              <a:t>%d %d</a:t>
            </a:r>
            <a:r>
              <a:rPr lang="zh-CN" altLang="en-US" b="0" dirty="0"/>
              <a:t>",&amp;n,&amp;k);</a:t>
            </a:r>
          </a:p>
          <a:p>
            <a:r>
              <a:rPr lang="zh-CN" altLang="en-US" b="0" dirty="0" smtClean="0"/>
              <a:t>   for</a:t>
            </a:r>
            <a:r>
              <a:rPr lang="zh-CN" altLang="en-US" b="0" dirty="0"/>
              <a:t>(i=0;i&lt;n;i++)</a:t>
            </a:r>
          </a:p>
          <a:p>
            <a:r>
              <a:rPr lang="zh-CN" altLang="en-US" b="0" dirty="0"/>
              <a:t>    </a:t>
            </a:r>
            <a:r>
              <a:rPr lang="zh-CN" altLang="en-US" b="0" dirty="0" smtClean="0"/>
              <a:t>{   </a:t>
            </a:r>
            <a:r>
              <a:rPr lang="zh-CN" altLang="en-US" b="0" dirty="0"/>
              <a:t>scanf("</a:t>
            </a:r>
            <a:r>
              <a:rPr lang="zh-CN" altLang="en-US" dirty="0">
                <a:solidFill>
                  <a:srgbClr val="FF0000"/>
                </a:solidFill>
              </a:rPr>
              <a:t>%s</a:t>
            </a:r>
            <a:r>
              <a:rPr lang="zh-CN" altLang="en-US" b="0" dirty="0">
                <a:solidFill>
                  <a:srgbClr val="FF0000"/>
                </a:solidFill>
              </a:rPr>
              <a:t>"</a:t>
            </a:r>
            <a:r>
              <a:rPr lang="zh-CN" altLang="en-US" b="0" dirty="0">
                <a:solidFill>
                  <a:srgbClr val="0000FF"/>
                </a:solidFill>
              </a:rPr>
              <a:t>,&amp;id[i]</a:t>
            </a:r>
            <a:r>
              <a:rPr lang="zh-CN" altLang="en-US" b="0" dirty="0"/>
              <a:t>);</a:t>
            </a:r>
          </a:p>
          <a:p>
            <a:r>
              <a:rPr lang="zh-CN" altLang="en-US" b="0" dirty="0"/>
              <a:t>        scanf("</a:t>
            </a:r>
            <a:r>
              <a:rPr lang="zh-CN" altLang="en-US" dirty="0">
                <a:solidFill>
                  <a:srgbClr val="FF0000"/>
                </a:solidFill>
              </a:rPr>
              <a:t>%d</a:t>
            </a:r>
            <a:r>
              <a:rPr lang="zh-CN" altLang="en-US" b="0" dirty="0">
                <a:solidFill>
                  <a:srgbClr val="FF0000"/>
                </a:solidFill>
              </a:rPr>
              <a:t>"</a:t>
            </a:r>
            <a:r>
              <a:rPr lang="zh-CN" altLang="en-US" b="0" dirty="0">
                <a:solidFill>
                  <a:srgbClr val="0000FF"/>
                </a:solidFill>
              </a:rPr>
              <a:t>,&amp;num[i</a:t>
            </a:r>
            <a:r>
              <a:rPr lang="zh-CN" altLang="en-US" b="0" dirty="0"/>
              <a:t>]);</a:t>
            </a:r>
          </a:p>
          <a:p>
            <a:r>
              <a:rPr lang="zh-CN" altLang="en-US" b="0" dirty="0"/>
              <a:t>        for(j=0;j&lt;num[i];j++) </a:t>
            </a:r>
          </a:p>
          <a:p>
            <a:r>
              <a:rPr lang="zh-CN" altLang="en-US" b="0" dirty="0"/>
              <a:t>        </a:t>
            </a:r>
            <a:r>
              <a:rPr lang="zh-CN" altLang="en-US" b="0" dirty="0" smtClean="0"/>
              <a:t>     { scanf("</a:t>
            </a:r>
            <a:r>
              <a:rPr lang="zh-CN" altLang="en-US" dirty="0" smtClean="0">
                <a:solidFill>
                  <a:srgbClr val="FF0000"/>
                </a:solidFill>
              </a:rPr>
              <a:t>%</a:t>
            </a:r>
            <a:r>
              <a:rPr lang="zh-CN" altLang="en-US" dirty="0">
                <a:solidFill>
                  <a:srgbClr val="FF0000"/>
                </a:solidFill>
              </a:rPr>
              <a:t>d.%</a:t>
            </a:r>
            <a:r>
              <a:rPr lang="zh-CN" altLang="en-US" dirty="0" smtClean="0">
                <a:solidFill>
                  <a:srgbClr val="FF0000"/>
                </a:solidFill>
              </a:rPr>
              <a:t>d</a:t>
            </a:r>
            <a:r>
              <a:rPr lang="zh-CN" altLang="en-US" b="0" dirty="0" smtClean="0"/>
              <a:t>",</a:t>
            </a:r>
            <a:r>
              <a:rPr lang="zh-CN" altLang="en-US" b="0" dirty="0" smtClean="0">
                <a:solidFill>
                  <a:srgbClr val="0000FF"/>
                </a:solidFill>
              </a:rPr>
              <a:t>&amp;</a:t>
            </a:r>
            <a:r>
              <a:rPr lang="zh-CN" altLang="en-US" b="0" dirty="0">
                <a:solidFill>
                  <a:srgbClr val="0000FF"/>
                </a:solidFill>
              </a:rPr>
              <a:t>date[s],&amp;</a:t>
            </a:r>
            <a:r>
              <a:rPr lang="zh-CN" altLang="en-US" b="0" dirty="0" smtClean="0">
                <a:solidFill>
                  <a:srgbClr val="0000FF"/>
                </a:solidFill>
              </a:rPr>
              <a:t>class[</a:t>
            </a:r>
            <a:r>
              <a:rPr lang="zh-CN" altLang="en-US" b="0" dirty="0">
                <a:solidFill>
                  <a:srgbClr val="0000FF"/>
                </a:solidFill>
              </a:rPr>
              <a:t>s]</a:t>
            </a:r>
            <a:r>
              <a:rPr lang="zh-CN" altLang="en-US" b="0" dirty="0"/>
              <a:t>)</a:t>
            </a:r>
            <a:r>
              <a:rPr lang="zh-CN" altLang="en-US" b="0" dirty="0" smtClean="0"/>
              <a:t>;   </a:t>
            </a:r>
            <a:r>
              <a:rPr lang="zh-CN" altLang="en-US" b="0" dirty="0"/>
              <a:t>s++;  </a:t>
            </a:r>
            <a:r>
              <a:rPr lang="zh-CN" altLang="en-US" b="0" dirty="0" smtClean="0"/>
              <a:t>}     </a:t>
            </a:r>
            <a:r>
              <a:rPr lang="zh-CN" altLang="en-US" b="0" dirty="0"/>
              <a:t>}</a:t>
            </a:r>
          </a:p>
          <a:p>
            <a:r>
              <a:rPr lang="zh-CN" altLang="en-US" b="0" dirty="0"/>
              <a:t>    for(i=0; i&lt;s; i++)</a:t>
            </a:r>
          </a:p>
          <a:p>
            <a:r>
              <a:rPr lang="zh-CN" altLang="en-US" b="0" dirty="0"/>
              <a:t>        </a:t>
            </a:r>
            <a:r>
              <a:rPr lang="en-US" altLang="zh-CN" b="0" dirty="0" smtClean="0"/>
              <a:t>count</a:t>
            </a:r>
            <a:r>
              <a:rPr lang="zh-CN" altLang="en-US" b="0" dirty="0" smtClean="0"/>
              <a:t>[</a:t>
            </a:r>
            <a:r>
              <a:rPr lang="zh-CN" altLang="en-US" dirty="0" smtClean="0">
                <a:solidFill>
                  <a:srgbClr val="0000FF"/>
                </a:solidFill>
              </a:rPr>
              <a:t>class[</a:t>
            </a:r>
            <a:r>
              <a:rPr lang="zh-CN" altLang="en-US" dirty="0">
                <a:solidFill>
                  <a:srgbClr val="0000FF"/>
                </a:solidFill>
              </a:rPr>
              <a:t>i]-1</a:t>
            </a:r>
            <a:r>
              <a:rPr lang="zh-CN" altLang="en-US" b="0" dirty="0"/>
              <a:t>][</a:t>
            </a:r>
            <a:r>
              <a:rPr lang="zh-CN" altLang="en-US" dirty="0">
                <a:solidFill>
                  <a:srgbClr val="FF0000"/>
                </a:solidFill>
              </a:rPr>
              <a:t>date[i]-1</a:t>
            </a:r>
            <a:r>
              <a:rPr lang="zh-CN" altLang="en-US" b="0" dirty="0"/>
              <a:t>]+=1;</a:t>
            </a:r>
          </a:p>
          <a:p>
            <a:r>
              <a:rPr lang="zh-CN" altLang="en-US" b="0" dirty="0" smtClean="0"/>
              <a:t>    for</a:t>
            </a:r>
            <a:r>
              <a:rPr lang="zh-CN" altLang="en-US" b="0" dirty="0"/>
              <a:t>(w=0; w&lt;k; w++)</a:t>
            </a:r>
          </a:p>
          <a:p>
            <a:r>
              <a:rPr lang="zh-CN" altLang="en-US" b="0" dirty="0"/>
              <a:t> </a:t>
            </a:r>
            <a:r>
              <a:rPr lang="zh-CN" altLang="en-US" b="0" dirty="0" smtClean="0"/>
              <a:t>     </a:t>
            </a:r>
            <a:r>
              <a:rPr lang="zh-CN" altLang="en-US" b="0" dirty="0"/>
              <a:t>{ </a:t>
            </a:r>
            <a:r>
              <a:rPr lang="zh-CN" altLang="en-US" b="0" dirty="0" smtClean="0"/>
              <a:t>minx</a:t>
            </a:r>
            <a:r>
              <a:rPr lang="zh-CN" altLang="en-US" b="0" dirty="0"/>
              <a:t>=10000;</a:t>
            </a:r>
          </a:p>
          <a:p>
            <a:r>
              <a:rPr lang="zh-CN" altLang="en-US" b="0" dirty="0"/>
              <a:t>        </a:t>
            </a:r>
            <a:r>
              <a:rPr lang="zh-CN" altLang="en-US" b="0" dirty="0" smtClean="0"/>
              <a:t> for</a:t>
            </a:r>
            <a:r>
              <a:rPr lang="zh-CN" altLang="en-US" b="0" dirty="0"/>
              <a:t>(j=0;j&lt;7;j++)</a:t>
            </a:r>
          </a:p>
          <a:p>
            <a:r>
              <a:rPr lang="zh-CN" altLang="en-US" b="0" dirty="0"/>
              <a:t>            for(i=0;i&lt;7;i++)</a:t>
            </a:r>
          </a:p>
          <a:p>
            <a:r>
              <a:rPr lang="zh-CN" altLang="en-US" b="0" dirty="0"/>
              <a:t>                if</a:t>
            </a:r>
            <a:r>
              <a:rPr lang="zh-CN" altLang="en-US" b="0" dirty="0" smtClean="0"/>
              <a:t>(</a:t>
            </a:r>
            <a:r>
              <a:rPr lang="en-US" altLang="zh-CN" b="0" dirty="0">
                <a:solidFill>
                  <a:srgbClr val="FF0000"/>
                </a:solidFill>
              </a:rPr>
              <a:t>count</a:t>
            </a:r>
            <a:r>
              <a:rPr lang="zh-CN" altLang="en-US" b="0" dirty="0" smtClean="0">
                <a:solidFill>
                  <a:srgbClr val="FF0000"/>
                </a:solidFill>
              </a:rPr>
              <a:t>[</a:t>
            </a:r>
            <a:r>
              <a:rPr lang="zh-CN" altLang="en-US" b="0" dirty="0">
                <a:solidFill>
                  <a:srgbClr val="FF0000"/>
                </a:solidFill>
              </a:rPr>
              <a:t>i][j]&lt;minx</a:t>
            </a:r>
            <a:r>
              <a:rPr lang="zh-CN" altLang="en-US" b="0" dirty="0" smtClean="0"/>
              <a:t>)  { minx=</a:t>
            </a:r>
            <a:r>
              <a:rPr lang="en-US" altLang="zh-CN" b="0" dirty="0"/>
              <a:t> count</a:t>
            </a:r>
            <a:r>
              <a:rPr lang="zh-CN" altLang="en-US" b="0" dirty="0" smtClean="0"/>
              <a:t>[</a:t>
            </a:r>
            <a:r>
              <a:rPr lang="zh-CN" altLang="en-US" b="0" dirty="0"/>
              <a:t>i][j]</a:t>
            </a:r>
            <a:r>
              <a:rPr lang="zh-CN" altLang="en-US" b="0" dirty="0" smtClean="0"/>
              <a:t>;  </a:t>
            </a:r>
            <a:r>
              <a:rPr lang="zh-CN" altLang="en-US" b="0" dirty="0"/>
              <a:t>flag</a:t>
            </a:r>
            <a:r>
              <a:rPr lang="zh-CN" altLang="en-US" b="0" dirty="0" smtClean="0"/>
              <a:t>1</a:t>
            </a:r>
            <a:r>
              <a:rPr lang="en-US" altLang="zh-CN" b="0" dirty="0" smtClean="0"/>
              <a:t>=</a:t>
            </a:r>
            <a:r>
              <a:rPr lang="en-US" altLang="zh-CN" b="0" dirty="0" err="1" smtClean="0"/>
              <a:t>i</a:t>
            </a:r>
            <a:r>
              <a:rPr lang="zh-CN" altLang="en-US" b="0" dirty="0" smtClean="0"/>
              <a:t>;  flag2</a:t>
            </a:r>
            <a:r>
              <a:rPr lang="en-US" altLang="zh-CN" b="0" dirty="0" smtClean="0"/>
              <a:t>=j</a:t>
            </a:r>
            <a:r>
              <a:rPr lang="zh-CN" altLang="en-US" b="0" dirty="0" smtClean="0"/>
              <a:t>; </a:t>
            </a:r>
            <a:r>
              <a:rPr lang="zh-CN" altLang="en-US" b="0" dirty="0"/>
              <a:t>}</a:t>
            </a:r>
          </a:p>
          <a:p>
            <a:r>
              <a:rPr lang="zh-CN" altLang="en-US" b="0" dirty="0"/>
              <a:t>        printf("%d.%d %d\n",flag</a:t>
            </a:r>
            <a:r>
              <a:rPr lang="zh-CN" altLang="en-US" b="0" dirty="0" smtClean="0"/>
              <a:t>2</a:t>
            </a:r>
            <a:r>
              <a:rPr lang="en-US" altLang="zh-CN" b="0" dirty="0" smtClean="0"/>
              <a:t>+1</a:t>
            </a:r>
            <a:r>
              <a:rPr lang="zh-CN" altLang="en-US" b="0" dirty="0" smtClean="0"/>
              <a:t>,</a:t>
            </a:r>
            <a:r>
              <a:rPr lang="zh-CN" altLang="en-US" b="0" dirty="0"/>
              <a:t>flag</a:t>
            </a:r>
            <a:r>
              <a:rPr lang="zh-CN" altLang="en-US" b="0" dirty="0" smtClean="0"/>
              <a:t>1</a:t>
            </a:r>
            <a:r>
              <a:rPr lang="en-US" altLang="zh-CN" b="0" dirty="0" smtClean="0"/>
              <a:t>+1</a:t>
            </a:r>
            <a:r>
              <a:rPr lang="zh-CN" altLang="en-US" b="0" dirty="0" smtClean="0"/>
              <a:t>,</a:t>
            </a:r>
            <a:r>
              <a:rPr lang="zh-CN" altLang="en-US" b="0" dirty="0"/>
              <a:t>minx);</a:t>
            </a:r>
          </a:p>
          <a:p>
            <a:r>
              <a:rPr lang="zh-CN" altLang="en-US" b="0" dirty="0"/>
              <a:t> </a:t>
            </a:r>
            <a:r>
              <a:rPr lang="zh-CN" altLang="en-US" b="0" dirty="0" smtClean="0"/>
              <a:t>       </a:t>
            </a:r>
            <a:r>
              <a:rPr lang="en-US" altLang="zh-CN" b="0" dirty="0" smtClean="0"/>
              <a:t>count</a:t>
            </a:r>
            <a:r>
              <a:rPr lang="zh-CN" altLang="en-US" b="0" dirty="0" smtClean="0"/>
              <a:t>[</a:t>
            </a:r>
            <a:r>
              <a:rPr lang="zh-CN" altLang="en-US" b="0" dirty="0"/>
              <a:t>flag</a:t>
            </a:r>
            <a:r>
              <a:rPr lang="zh-CN" altLang="en-US" b="0" dirty="0" smtClean="0"/>
              <a:t>1][</a:t>
            </a:r>
            <a:r>
              <a:rPr lang="zh-CN" altLang="en-US" b="0" dirty="0"/>
              <a:t>flag</a:t>
            </a:r>
            <a:r>
              <a:rPr lang="zh-CN" altLang="en-US" b="0" dirty="0" smtClean="0"/>
              <a:t>2]=</a:t>
            </a:r>
            <a:r>
              <a:rPr lang="zh-CN" altLang="en-US" b="0" dirty="0"/>
              <a:t>10000</a:t>
            </a:r>
            <a:r>
              <a:rPr lang="zh-CN" altLang="en-US" b="0" dirty="0" smtClean="0"/>
              <a:t>;    </a:t>
            </a:r>
            <a:r>
              <a:rPr lang="zh-CN" altLang="en-US" b="0" dirty="0"/>
              <a:t>}</a:t>
            </a:r>
          </a:p>
          <a:p>
            <a:r>
              <a:rPr lang="zh-CN" altLang="en-US" b="0" dirty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95536" y="1759753"/>
            <a:ext cx="6552728" cy="1839389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5938" y="4247214"/>
            <a:ext cx="7900478" cy="213411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6177" y="4571250"/>
            <a:ext cx="3183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组排序输出前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8" name="矩形 7"/>
          <p:cNvSpPr/>
          <p:nvPr/>
        </p:nvSpPr>
        <p:spPr>
          <a:xfrm>
            <a:off x="4752322" y="372312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组统计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92080" y="128235"/>
            <a:ext cx="3687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第</a:t>
            </a:r>
            <a:r>
              <a:rPr lang="en-US" altLang="zh-CN" dirty="0" err="1" smtClean="0">
                <a:solidFill>
                  <a:srgbClr val="0000FF"/>
                </a:solidFill>
              </a:rPr>
              <a:t>i</a:t>
            </a:r>
            <a:r>
              <a:rPr lang="zh-CN" altLang="en-US" dirty="0" smtClean="0">
                <a:solidFill>
                  <a:srgbClr val="0000FF"/>
                </a:solidFill>
              </a:rPr>
              <a:t>条信息所在节课：class</a:t>
            </a:r>
            <a:r>
              <a:rPr lang="zh-CN" altLang="en-US" dirty="0">
                <a:solidFill>
                  <a:srgbClr val="0000FF"/>
                </a:solidFill>
              </a:rPr>
              <a:t>[i]-1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10016" y="911626"/>
            <a:ext cx="3270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count</a:t>
            </a:r>
            <a:r>
              <a:rPr lang="zh-CN" altLang="en-US" b="0" dirty="0"/>
              <a:t>[</a:t>
            </a:r>
            <a:r>
              <a:rPr lang="zh-CN" altLang="en-US" dirty="0">
                <a:solidFill>
                  <a:srgbClr val="0000FF"/>
                </a:solidFill>
              </a:rPr>
              <a:t>class[i]-1</a:t>
            </a:r>
            <a:r>
              <a:rPr lang="zh-CN" altLang="en-US" b="0" dirty="0"/>
              <a:t>][</a:t>
            </a:r>
            <a:r>
              <a:rPr lang="zh-CN" altLang="en-US" dirty="0">
                <a:solidFill>
                  <a:srgbClr val="FF0000"/>
                </a:solidFill>
              </a:rPr>
              <a:t>date[i]-1</a:t>
            </a:r>
            <a:r>
              <a:rPr lang="zh-CN" altLang="en-US" b="0" dirty="0"/>
              <a:t>]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03318" y="533027"/>
            <a:ext cx="3643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第</a:t>
            </a:r>
            <a:r>
              <a:rPr lang="en-US" altLang="zh-CN" dirty="0" err="1" smtClean="0">
                <a:solidFill>
                  <a:srgbClr val="0000FF"/>
                </a:solidFill>
              </a:rPr>
              <a:t>i</a:t>
            </a:r>
            <a:r>
              <a:rPr lang="zh-CN" altLang="en-US" dirty="0" smtClean="0">
                <a:solidFill>
                  <a:srgbClr val="0000FF"/>
                </a:solidFill>
              </a:rPr>
              <a:t>条信息所在日期： </a:t>
            </a:r>
            <a:r>
              <a:rPr lang="en-US" altLang="zh-CN" dirty="0" smtClean="0">
                <a:solidFill>
                  <a:srgbClr val="0000FF"/>
                </a:solidFill>
              </a:rPr>
              <a:t>date</a:t>
            </a:r>
            <a:r>
              <a:rPr lang="zh-CN" altLang="en-US" dirty="0" smtClean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i]-1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56858"/>
      </p:ext>
    </p:extLst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386" y="159601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 main()</a:t>
            </a:r>
          </a:p>
          <a:p>
            <a:r>
              <a:rPr lang="zh-CN" altLang="en-US" b="0" dirty="0" smtClean="0"/>
              <a:t>{ long </a:t>
            </a:r>
            <a:r>
              <a:rPr lang="zh-CN" altLang="en-US" b="0" dirty="0"/>
              <a:t>long sno;	//学号</a:t>
            </a:r>
          </a:p>
          <a:p>
            <a:r>
              <a:rPr lang="zh-CN" altLang="en-US" b="0" dirty="0" smtClean="0"/>
              <a:t>   int </a:t>
            </a:r>
            <a:r>
              <a:rPr lang="zh-CN" altLang="en-US" b="0" dirty="0"/>
              <a:t>n, </a:t>
            </a:r>
            <a:r>
              <a:rPr lang="zh-CN" altLang="en-US" b="0" dirty="0" smtClean="0"/>
              <a:t>k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num</a:t>
            </a:r>
            <a:r>
              <a:rPr lang="zh-CN" altLang="en-US" b="0" dirty="0"/>
              <a:t>;	</a:t>
            </a:r>
            <a:r>
              <a:rPr lang="zh-CN" altLang="en-US" b="0" dirty="0" smtClean="0"/>
              <a:t>//</a:t>
            </a:r>
            <a:r>
              <a:rPr lang="zh-CN" altLang="en-US" b="0" dirty="0"/>
              <a:t>每个学生的选课数</a:t>
            </a:r>
          </a:p>
          <a:p>
            <a:r>
              <a:rPr lang="zh-CN" altLang="en-US" b="0" dirty="0" smtClean="0"/>
              <a:t>   float </a:t>
            </a:r>
            <a:r>
              <a:rPr lang="zh-CN" altLang="en-US" b="0" dirty="0"/>
              <a:t>time[49</a:t>
            </a:r>
            <a:r>
              <a:rPr lang="zh-CN" altLang="en-US" b="0" dirty="0" smtClean="0"/>
              <a:t>]</a:t>
            </a:r>
            <a:r>
              <a:rPr lang="en-US" altLang="zh-CN" b="0" dirty="0" smtClean="0"/>
              <a:t>, t</a:t>
            </a:r>
            <a:r>
              <a:rPr lang="zh-CN" altLang="en-US" b="0" dirty="0" smtClean="0"/>
              <a:t>;</a:t>
            </a:r>
            <a:r>
              <a:rPr lang="zh-CN" altLang="en-US" b="0" dirty="0"/>
              <a:t>	//选课时间</a:t>
            </a:r>
          </a:p>
          <a:p>
            <a:r>
              <a:rPr lang="zh-CN" altLang="en-US" b="0" dirty="0" smtClean="0"/>
              <a:t>   for </a:t>
            </a:r>
            <a:r>
              <a:rPr lang="zh-CN" altLang="en-US" b="0" dirty="0"/>
              <a:t>(int i = 0; i &lt; 49; i++)</a:t>
            </a:r>
          </a:p>
          <a:p>
            <a:r>
              <a:rPr lang="zh-CN" altLang="en-US" b="0" dirty="0" smtClean="0"/>
              <a:t>     {  int </a:t>
            </a:r>
            <a:r>
              <a:rPr lang="zh-CN" altLang="en-US" b="0" dirty="0"/>
              <a:t>day = 1+i / 7</a:t>
            </a:r>
            <a:r>
              <a:rPr lang="zh-CN" altLang="en-US" b="0" dirty="0" smtClean="0"/>
              <a:t>;    int </a:t>
            </a:r>
            <a:r>
              <a:rPr lang="zh-CN" altLang="en-US" b="0" dirty="0"/>
              <a:t>no = 1+i % 7;	</a:t>
            </a:r>
            <a:r>
              <a:rPr lang="zh-CN" altLang="en-US" b="0" dirty="0" smtClean="0"/>
              <a:t>//周几，第几节</a:t>
            </a:r>
          </a:p>
          <a:p>
            <a:r>
              <a:rPr lang="zh-CN" altLang="en-US" b="0" dirty="0" smtClean="0"/>
              <a:t>        </a:t>
            </a:r>
            <a:r>
              <a:rPr lang="zh-CN" altLang="en-US" b="0" dirty="0" smtClean="0">
                <a:solidFill>
                  <a:srgbClr val="FF0000"/>
                </a:solidFill>
              </a:rPr>
              <a:t>time[i] = day + 0.1*no;  </a:t>
            </a:r>
            <a:r>
              <a:rPr lang="zh-CN" altLang="en-US" b="0" dirty="0" smtClean="0"/>
              <a:t>}</a:t>
            </a:r>
          </a:p>
          <a:p>
            <a:r>
              <a:rPr lang="zh-CN" altLang="en-US" b="0" dirty="0" smtClean="0"/>
              <a:t>   int </a:t>
            </a:r>
            <a:r>
              <a:rPr lang="zh-CN" altLang="en-US" b="0" dirty="0"/>
              <a:t>count[49] = { 0 };	//选课人数</a:t>
            </a:r>
          </a:p>
          <a:p>
            <a:r>
              <a:rPr lang="zh-CN" altLang="en-US" b="0" dirty="0" smtClean="0"/>
              <a:t>   scanf</a:t>
            </a:r>
            <a:r>
              <a:rPr lang="zh-CN" altLang="en-US" b="0" dirty="0"/>
              <a:t>("%d %d", &amp;n, &amp;k);</a:t>
            </a:r>
          </a:p>
          <a:p>
            <a:r>
              <a:rPr lang="zh-CN" altLang="en-US" b="0" dirty="0" smtClean="0"/>
              <a:t>   </a:t>
            </a:r>
            <a:r>
              <a:rPr lang="zh-CN" altLang="en-US" dirty="0" smtClean="0"/>
              <a:t>for </a:t>
            </a:r>
            <a:r>
              <a:rPr lang="zh-CN" altLang="en-US" dirty="0"/>
              <a:t>(int i = 0; i &lt; n; i++)</a:t>
            </a:r>
          </a:p>
          <a:p>
            <a:r>
              <a:rPr lang="zh-CN" altLang="en-US" b="0" dirty="0" smtClean="0"/>
              <a:t>       </a:t>
            </a:r>
            <a:r>
              <a:rPr lang="zh-CN" altLang="en-US" dirty="0" smtClean="0"/>
              <a:t>{</a:t>
            </a:r>
            <a:r>
              <a:rPr lang="zh-CN" altLang="en-US" b="0" dirty="0"/>
              <a:t>	scanf</a:t>
            </a:r>
            <a:r>
              <a:rPr lang="zh-CN" altLang="en-US" b="0" dirty="0">
                <a:solidFill>
                  <a:srgbClr val="FF0000"/>
                </a:solidFill>
              </a:rPr>
              <a:t>("%lld %d</a:t>
            </a:r>
            <a:r>
              <a:rPr lang="zh-CN" altLang="en-US" b="0" dirty="0"/>
              <a:t>", &amp;sno, &amp;num);</a:t>
            </a:r>
          </a:p>
          <a:p>
            <a:r>
              <a:rPr lang="zh-CN" altLang="en-US" b="0" dirty="0"/>
              <a:t>	</a:t>
            </a:r>
            <a:r>
              <a:rPr lang="zh-CN" altLang="en-US" b="0" dirty="0" smtClean="0"/>
              <a:t>for </a:t>
            </a:r>
            <a:r>
              <a:rPr lang="zh-CN" altLang="en-US" b="0" dirty="0"/>
              <a:t>(int j = 0; j &lt; num; j++)</a:t>
            </a:r>
          </a:p>
          <a:p>
            <a:r>
              <a:rPr lang="zh-CN" altLang="en-US" b="0" dirty="0"/>
              <a:t>	</a:t>
            </a:r>
            <a:r>
              <a:rPr lang="zh-CN" altLang="en-US" b="0" dirty="0" smtClean="0"/>
              <a:t>    {  scanf</a:t>
            </a:r>
            <a:r>
              <a:rPr lang="zh-CN" altLang="en-US" b="0" dirty="0">
                <a:solidFill>
                  <a:srgbClr val="FF0000"/>
                </a:solidFill>
              </a:rPr>
              <a:t>("%f",&amp;t</a:t>
            </a:r>
            <a:r>
              <a:rPr lang="zh-CN" altLang="en-US" b="0" dirty="0"/>
              <a:t>);</a:t>
            </a:r>
          </a:p>
          <a:p>
            <a:r>
              <a:rPr lang="zh-CN" altLang="en-US" b="0" dirty="0"/>
              <a:t>	</a:t>
            </a:r>
            <a:r>
              <a:rPr lang="zh-CN" altLang="en-US" b="0" dirty="0" smtClean="0"/>
              <a:t>       int </a:t>
            </a:r>
            <a:r>
              <a:rPr lang="zh-CN" altLang="en-US" b="0" dirty="0"/>
              <a:t>day = int(t*10)/10</a:t>
            </a:r>
            <a:r>
              <a:rPr lang="zh-CN" altLang="en-US" b="0" dirty="0" smtClean="0"/>
              <a:t>; </a:t>
            </a:r>
            <a:r>
              <a:rPr lang="zh-CN" altLang="en-US" b="0" dirty="0"/>
              <a:t>int no = int(t * 10) % 10; </a:t>
            </a:r>
            <a:r>
              <a:rPr lang="zh-CN" altLang="en-US" b="0" dirty="0" smtClean="0"/>
              <a:t>//</a:t>
            </a:r>
            <a:r>
              <a:rPr lang="zh-CN" altLang="en-US" b="0" dirty="0"/>
              <a:t>周几，第几节</a:t>
            </a:r>
          </a:p>
          <a:p>
            <a:r>
              <a:rPr lang="zh-CN" altLang="en-US" b="0" dirty="0"/>
              <a:t>	</a:t>
            </a:r>
            <a:r>
              <a:rPr lang="zh-CN" altLang="en-US" b="0" dirty="0" smtClean="0"/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count</a:t>
            </a:r>
            <a:r>
              <a:rPr lang="zh-CN" altLang="en-US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(day-1)*7+(no-1)</a:t>
            </a:r>
            <a:r>
              <a:rPr lang="zh-CN" altLang="en-US" dirty="0">
                <a:solidFill>
                  <a:srgbClr val="FF0000"/>
                </a:solidFill>
              </a:rPr>
              <a:t>]++</a:t>
            </a:r>
            <a:r>
              <a:rPr lang="zh-CN" altLang="en-US" b="0" dirty="0"/>
              <a:t>;	//更新对应选课</a:t>
            </a:r>
            <a:r>
              <a:rPr lang="zh-CN" altLang="en-US" b="0" dirty="0" smtClean="0"/>
              <a:t>人数  }</a:t>
            </a:r>
            <a:endParaRPr lang="zh-CN" altLang="en-US" b="0" dirty="0"/>
          </a:p>
          <a:p>
            <a:r>
              <a:rPr lang="zh-CN" altLang="en-US" b="0" dirty="0" smtClean="0"/>
              <a:t>       </a:t>
            </a:r>
            <a:r>
              <a:rPr lang="zh-CN" altLang="en-US" dirty="0" smtClean="0"/>
              <a:t>}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0000FF"/>
                </a:solidFill>
              </a:rPr>
              <a:t>    popsort</a:t>
            </a:r>
            <a:r>
              <a:rPr lang="zh-CN" altLang="en-US" dirty="0">
                <a:solidFill>
                  <a:srgbClr val="0000FF"/>
                </a:solidFill>
              </a:rPr>
              <a:t>(count, time, 49);</a:t>
            </a:r>
            <a:r>
              <a:rPr lang="zh-CN" altLang="en-US" b="0" dirty="0"/>
              <a:t>	//冒泡排序</a:t>
            </a:r>
          </a:p>
          <a:p>
            <a:r>
              <a:rPr lang="zh-CN" altLang="en-US" b="0" dirty="0" smtClean="0"/>
              <a:t>    for </a:t>
            </a:r>
            <a:r>
              <a:rPr lang="zh-CN" altLang="en-US" b="0" dirty="0"/>
              <a:t>(int i = 0; i &lt; k; i++)</a:t>
            </a:r>
          </a:p>
          <a:p>
            <a:r>
              <a:rPr lang="zh-CN" altLang="en-US" b="0" dirty="0"/>
              <a:t>	printf("%.1f %d\n", time[i], count[i]);</a:t>
            </a:r>
          </a:p>
          <a:p>
            <a:r>
              <a:rPr lang="zh-CN" altLang="en-US" b="0" dirty="0" smtClean="0"/>
              <a:t>   return </a:t>
            </a:r>
            <a:r>
              <a:rPr lang="zh-CN" altLang="en-US" b="0" dirty="0"/>
              <a:t>0;</a:t>
            </a:r>
          </a:p>
          <a:p>
            <a:r>
              <a:rPr lang="zh-CN" altLang="en-US" b="0" dirty="0"/>
              <a:t>}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95536" y="2695857"/>
            <a:ext cx="8064896" cy="237626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44292" y="50412"/>
            <a:ext cx="4211960" cy="258532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0" dirty="0"/>
              <a:t>void popsort(int a[],float b[], int len) </a:t>
            </a:r>
          </a:p>
          <a:p>
            <a:pPr>
              <a:lnSpc>
                <a:spcPct val="150000"/>
              </a:lnSpc>
            </a:pPr>
            <a:r>
              <a:rPr lang="zh-CN" altLang="en-US" sz="1800" b="0" dirty="0" smtClean="0"/>
              <a:t>{ for </a:t>
            </a:r>
            <a:r>
              <a:rPr lang="zh-CN" altLang="en-US" sz="1800" b="0" dirty="0"/>
              <a:t>(int i = 0; i </a:t>
            </a:r>
            <a:r>
              <a:rPr lang="zh-CN" altLang="en-US" sz="1800" b="0" dirty="0" smtClean="0"/>
              <a:t>&lt; </a:t>
            </a:r>
            <a:r>
              <a:rPr lang="zh-CN" altLang="en-US" sz="1800" b="0" dirty="0"/>
              <a:t>len - 1; i++)</a:t>
            </a:r>
          </a:p>
          <a:p>
            <a:pPr>
              <a:lnSpc>
                <a:spcPct val="150000"/>
              </a:lnSpc>
            </a:pPr>
            <a:r>
              <a:rPr lang="zh-CN" altLang="en-US" sz="1800" b="0" dirty="0" smtClean="0"/>
              <a:t>  for </a:t>
            </a:r>
            <a:r>
              <a:rPr lang="zh-CN" altLang="en-US" sz="1800" b="0" dirty="0"/>
              <a:t>(int j = 0; j &lt; len - 1 - i; j++)</a:t>
            </a:r>
          </a:p>
          <a:p>
            <a:pPr>
              <a:lnSpc>
                <a:spcPct val="150000"/>
              </a:lnSpc>
            </a:pPr>
            <a:r>
              <a:rPr lang="zh-CN" altLang="en-US" sz="1400" b="0" dirty="0" smtClean="0"/>
              <a:t>       if </a:t>
            </a:r>
            <a:r>
              <a:rPr lang="zh-CN" altLang="en-US" sz="1400" b="0" dirty="0"/>
              <a:t>(</a:t>
            </a:r>
            <a:r>
              <a:rPr lang="zh-CN" altLang="en-US" sz="1400" b="0" dirty="0">
                <a:solidFill>
                  <a:srgbClr val="FF0000"/>
                </a:solidFill>
              </a:rPr>
              <a:t>a[j]&gt;a[j + 1] || a[j] == a[j + 1] &amp;&amp; b[j]&gt;b[j + 1]</a:t>
            </a:r>
            <a:r>
              <a:rPr lang="zh-CN" altLang="en-US" sz="1400" b="0" dirty="0"/>
              <a:t>) </a:t>
            </a:r>
            <a:endParaRPr lang="en-US" altLang="zh-CN" sz="1400" b="0" dirty="0"/>
          </a:p>
          <a:p>
            <a:pPr>
              <a:lnSpc>
                <a:spcPct val="150000"/>
              </a:lnSpc>
            </a:pPr>
            <a:r>
              <a:rPr lang="zh-CN" altLang="en-US" sz="1400" b="0" dirty="0" smtClean="0"/>
              <a:t>         {int </a:t>
            </a:r>
            <a:r>
              <a:rPr lang="zh-CN" altLang="en-US" sz="1400" b="0" dirty="0"/>
              <a:t>tmp = a[j]</a:t>
            </a:r>
            <a:r>
              <a:rPr lang="zh-CN" altLang="en-US" sz="1400" b="0" dirty="0" smtClean="0"/>
              <a:t>; a</a:t>
            </a:r>
            <a:r>
              <a:rPr lang="zh-CN" altLang="en-US" sz="1400" b="0" dirty="0"/>
              <a:t>[j] = a[j + 1]</a:t>
            </a:r>
            <a:r>
              <a:rPr lang="zh-CN" altLang="en-US" sz="1400" b="0" dirty="0" smtClean="0"/>
              <a:t>;a</a:t>
            </a:r>
            <a:r>
              <a:rPr lang="zh-CN" altLang="en-US" sz="1400" b="0" dirty="0"/>
              <a:t>[j + 1] = tmp;</a:t>
            </a:r>
          </a:p>
          <a:p>
            <a:pPr>
              <a:lnSpc>
                <a:spcPct val="150000"/>
              </a:lnSpc>
            </a:pPr>
            <a:r>
              <a:rPr lang="zh-CN" altLang="en-US" sz="1400" b="0" dirty="0" smtClean="0"/>
              <a:t>         double </a:t>
            </a:r>
            <a:r>
              <a:rPr lang="zh-CN" altLang="en-US" sz="1400" b="0" dirty="0"/>
              <a:t>t = b[j]</a:t>
            </a:r>
            <a:r>
              <a:rPr lang="zh-CN" altLang="en-US" sz="1400" b="0" dirty="0" smtClean="0"/>
              <a:t>; b</a:t>
            </a:r>
            <a:r>
              <a:rPr lang="zh-CN" altLang="en-US" sz="1400" b="0" dirty="0"/>
              <a:t>[j] = b[j + 1]</a:t>
            </a:r>
            <a:r>
              <a:rPr lang="zh-CN" altLang="en-US" sz="1400" b="0" dirty="0" smtClean="0"/>
              <a:t>;</a:t>
            </a:r>
            <a:r>
              <a:rPr lang="zh-CN" altLang="en-US" sz="1400" b="0" dirty="0"/>
              <a:t>	</a:t>
            </a:r>
            <a:r>
              <a:rPr lang="zh-CN" altLang="en-US" sz="1400" b="0" dirty="0" smtClean="0"/>
              <a:t>b</a:t>
            </a:r>
            <a:r>
              <a:rPr lang="zh-CN" altLang="en-US" sz="1400" b="0" dirty="0"/>
              <a:t>[j + 1] = t</a:t>
            </a:r>
            <a:r>
              <a:rPr lang="zh-CN" altLang="en-US" sz="1400" b="0" dirty="0" smtClean="0"/>
              <a:t>; </a:t>
            </a:r>
            <a:r>
              <a:rPr lang="zh-CN" altLang="en-US" sz="1400" b="0" dirty="0"/>
              <a:t>	</a:t>
            </a:r>
            <a:r>
              <a:rPr lang="zh-CN" altLang="en-US" sz="1400" b="0" dirty="0" smtClean="0"/>
              <a:t>}</a:t>
            </a:r>
            <a:endParaRPr lang="zh-CN" altLang="en-US" sz="1800" b="0" dirty="0"/>
          </a:p>
          <a:p>
            <a:r>
              <a:rPr lang="zh-CN" altLang="en-US" sz="1800" b="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076056" y="297575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仍以一维数组方式处理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456164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#218 </a:t>
            </a:r>
            <a:r>
              <a:rPr lang="zh-CN" altLang="zh-CN" dirty="0"/>
              <a:t>括号匹配检查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081880"/>
            <a:ext cx="6900661" cy="57332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48064" y="1772816"/>
            <a:ext cx="32784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字符串统计</a:t>
            </a:r>
            <a:endParaRPr lang="en-US" altLang="zh-CN" sz="24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难点：</a:t>
            </a:r>
            <a:endParaRPr lang="en-US" altLang="zh-CN" sz="24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到底怎么就叫不合格？</a:t>
            </a:r>
            <a:endParaRPr lang="zh-CN" altLang="en-US" sz="24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851233"/>
      </p:ext>
    </p:extLst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yu_讲义模板">
  <a:themeElements>
    <a:clrScheme name="1_讲义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讲义模板">
      <a:majorFont>
        <a:latin typeface="Book Antiqu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讲义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讲义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讲义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2021]_报告PPT模版_V2" id="{8EC8653A-606D-47E4-A478-266612CD6098}" vid="{7E307012-7BE2-4DF2-B728-4130463293FE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4759</TotalTime>
  <Words>2567</Words>
  <Application>Microsoft Office PowerPoint</Application>
  <PresentationFormat>全屏显示(4:3)</PresentationFormat>
  <Paragraphs>506</Paragraphs>
  <Slides>42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仿宋</vt:lpstr>
      <vt:lpstr>华文中宋</vt:lpstr>
      <vt:lpstr>楷体</vt:lpstr>
      <vt:lpstr>楷体_GB2312</vt:lpstr>
      <vt:lpstr>思源黑体 CN Medium</vt:lpstr>
      <vt:lpstr>宋体</vt:lpstr>
      <vt:lpstr>微软雅黑</vt:lpstr>
      <vt:lpstr>Arial</vt:lpstr>
      <vt:lpstr>Book Antiqua</vt:lpstr>
      <vt:lpstr>Calibri</vt:lpstr>
      <vt:lpstr>Times New Roman</vt:lpstr>
      <vt:lpstr>Verdana</vt:lpstr>
      <vt:lpstr>Wingdings</vt:lpstr>
      <vt:lpstr>Wingdings 2</vt:lpstr>
      <vt:lpstr>yu_讲义模板</vt:lpstr>
      <vt:lpstr>PowerPoint 演示文稿</vt:lpstr>
      <vt:lpstr>目录</vt:lpstr>
      <vt:lpstr>PowerPoint 演示文稿</vt:lpstr>
      <vt:lpstr>#116 数字三角</vt:lpstr>
      <vt:lpstr>PowerPoint 演示文稿</vt:lpstr>
      <vt:lpstr>#296 班会时间</vt:lpstr>
      <vt:lpstr>PowerPoint 演示文稿</vt:lpstr>
      <vt:lpstr>PowerPoint 演示文稿</vt:lpstr>
      <vt:lpstr>#218 括号匹配检查</vt:lpstr>
      <vt:lpstr>PowerPoint 演示文稿</vt:lpstr>
      <vt:lpstr>PowerPoint 演示文稿</vt:lpstr>
      <vt:lpstr>#486 碱基串排序</vt:lpstr>
      <vt:lpstr>PowerPoint 演示文稿</vt:lpstr>
      <vt:lpstr>PowerPoint 演示文稿</vt:lpstr>
      <vt:lpstr>#232 排列问题</vt:lpstr>
      <vt:lpstr>PowerPoint 演示文稿</vt:lpstr>
      <vt:lpstr>PowerPoint 演示文稿</vt:lpstr>
      <vt:lpstr>PowerPoint 演示文稿</vt:lpstr>
      <vt:lpstr>PowerPoint 演示文稿</vt:lpstr>
      <vt:lpstr>枚举与递归</vt:lpstr>
      <vt:lpstr>#147 教室排课 </vt:lpstr>
      <vt:lpstr>#650 砝码组合-1 </vt:lpstr>
      <vt:lpstr>#131 火柴棒等式</vt:lpstr>
      <vt:lpstr>#595 address </vt:lpstr>
      <vt:lpstr>PowerPoint 演示文稿</vt:lpstr>
      <vt:lpstr>PowerPoint 演示文稿</vt:lpstr>
      <vt:lpstr>总结递归</vt:lpstr>
      <vt:lpstr>PowerPoint 演示文稿</vt:lpstr>
      <vt:lpstr>PowerPoint 演示文稿</vt:lpstr>
      <vt:lpstr>PowerPoint 演示文稿</vt:lpstr>
      <vt:lpstr>全排列</vt:lpstr>
      <vt:lpstr>PowerPoint 演示文稿</vt:lpstr>
      <vt:lpstr>2014期末</vt:lpstr>
      <vt:lpstr>2015期末</vt:lpstr>
      <vt:lpstr>2016期末</vt:lpstr>
      <vt:lpstr>2017期末</vt:lpstr>
      <vt:lpstr>2018期末</vt:lpstr>
      <vt:lpstr>2019期末</vt:lpstr>
      <vt:lpstr>2020期末</vt:lpstr>
      <vt:lpstr>PowerPoint 演示文稿</vt:lpstr>
      <vt:lpstr>几点建议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yuli</dc:creator>
  <cp:lastModifiedBy>yuli</cp:lastModifiedBy>
  <cp:revision>299</cp:revision>
  <dcterms:created xsi:type="dcterms:W3CDTF">2021-09-11T11:16:46Z</dcterms:created>
  <dcterms:modified xsi:type="dcterms:W3CDTF">2021-12-28T08:18:56Z</dcterms:modified>
</cp:coreProperties>
</file>