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25"/>
  </p:notesMasterIdLst>
  <p:handoutMasterIdLst>
    <p:handoutMasterId r:id="rId26"/>
  </p:handoutMasterIdLst>
  <p:sldIdLst>
    <p:sldId id="871" r:id="rId2"/>
    <p:sldId id="961" r:id="rId3"/>
    <p:sldId id="938" r:id="rId4"/>
    <p:sldId id="939" r:id="rId5"/>
    <p:sldId id="940" r:id="rId6"/>
    <p:sldId id="936" r:id="rId7"/>
    <p:sldId id="937" r:id="rId8"/>
    <p:sldId id="960" r:id="rId9"/>
    <p:sldId id="941" r:id="rId10"/>
    <p:sldId id="942" r:id="rId11"/>
    <p:sldId id="955" r:id="rId12"/>
    <p:sldId id="956" r:id="rId13"/>
    <p:sldId id="946" r:id="rId14"/>
    <p:sldId id="947" r:id="rId15"/>
    <p:sldId id="948" r:id="rId16"/>
    <p:sldId id="950" r:id="rId17"/>
    <p:sldId id="951" r:id="rId18"/>
    <p:sldId id="949" r:id="rId19"/>
    <p:sldId id="957" r:id="rId20"/>
    <p:sldId id="959" r:id="rId21"/>
    <p:sldId id="958" r:id="rId22"/>
    <p:sldId id="962" r:id="rId23"/>
    <p:sldId id="815" r:id="rId24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CC0099"/>
    <a:srgbClr val="CCFFCC"/>
    <a:srgbClr val="2DE3B8"/>
    <a:srgbClr val="56E8C5"/>
    <a:srgbClr val="3BE5BD"/>
    <a:srgbClr val="35E2EB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322" autoAdjust="0"/>
  </p:normalViewPr>
  <p:slideViewPr>
    <p:cSldViewPr>
      <p:cViewPr varScale="1">
        <p:scale>
          <a:sx n="73" d="100"/>
          <a:sy n="73" d="100"/>
        </p:scale>
        <p:origin x="1320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184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矩形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kumimoji="1" sz="12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3235" name="矩形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3236" name="矩形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kumimoji="1" sz="12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3237" name="矩形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EF99D79-75DE-49ED-8806-60820F95F58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矩形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kumimoji="1" sz="1200" b="0">
                <a:latin typeface="Verdan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675" name="矩形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b="0">
                <a:latin typeface="Verdan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0" name="矩形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7" name="矩形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8678" name="矩形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kumimoji="1" sz="1200" b="0">
                <a:latin typeface="Verdan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679" name="矩形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b="0"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ED3B4BA-DCD8-4F6D-A0E0-FDE7D729BE4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126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B88314F-8330-4E4D-8D15-53C958A252E6}" type="slidenum">
              <a:rPr lang="zh-CN" altLang="en-US" smtClean="0"/>
              <a:pPr>
                <a:spcBef>
                  <a:spcPct val="0"/>
                </a:spcBef>
              </a:pPr>
              <a:t>1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244832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计算超时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3B4BA-DCD8-4F6D-A0E0-FDE7D729BE48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701092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探索后判断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3B4BA-DCD8-4F6D-A0E0-FDE7D729BE48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3293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探索后判断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3B4BA-DCD8-4F6D-A0E0-FDE7D729BE48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89728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输出最优值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3B4BA-DCD8-4F6D-A0E0-FDE7D729BE48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27035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不能</a:t>
            </a:r>
            <a:r>
              <a:rPr lang="en-US" altLang="zh-CN" dirty="0" smtClean="0"/>
              <a:t>&lt;=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3B4BA-DCD8-4F6D-A0E0-FDE7D729BE48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94018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找好出发点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3B4BA-DCD8-4F6D-A0E0-FDE7D729BE48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9270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yu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7646" y="1085555"/>
            <a:ext cx="8627897" cy="5403216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spcBef>
                <a:spcPts val="0"/>
              </a:spcBef>
              <a:defRPr sz="22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50000"/>
              </a:lnSpc>
              <a:spcBef>
                <a:spcPts val="0"/>
              </a:spcBef>
              <a:defRPr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spcBef>
                <a:spcPts val="0"/>
              </a:spcBef>
              <a:defRPr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50000"/>
              </a:lnSpc>
              <a:spcBef>
                <a:spcPts val="0"/>
              </a:spcBef>
              <a:defRPr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50000"/>
              </a:lnSpc>
              <a:spcBef>
                <a:spcPts val="0"/>
              </a:spcBef>
              <a:defRPr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77443"/>
            <a:ext cx="9144000" cy="936104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3200" b="0"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6459721"/>
      </p:ext>
    </p:extLst>
  </p:cSld>
  <p:clrMapOvr>
    <a:masterClrMapping/>
  </p:clrMapOvr>
  <p:transition spd="slow">
    <p:circl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u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0" y="77443"/>
            <a:ext cx="9144000" cy="936104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3200" b="0"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6911087"/>
      </p:ext>
    </p:extLst>
  </p:cSld>
  <p:clrMapOvr>
    <a:masterClrMapping/>
  </p:clrMapOvr>
  <p:transition spd="slow">
    <p:circl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yu_全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3"/>
          <p:cNvSpPr>
            <a:spLocks noChangeArrowheads="1"/>
          </p:cNvSpPr>
          <p:nvPr/>
        </p:nvSpPr>
        <p:spPr bwMode="auto">
          <a:xfrm>
            <a:off x="4010025" y="32527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r" eaLnBrk="1" hangingPunct="1">
              <a:defRPr/>
            </a:pPr>
            <a:endParaRPr lang="zh-CN" altLang="en-US" smtClean="0"/>
          </a:p>
        </p:txBody>
      </p:sp>
      <p:sp>
        <p:nvSpPr>
          <p:cNvPr id="4" name="矩形 4"/>
          <p:cNvSpPr>
            <a:spLocks noChangeArrowheads="1"/>
          </p:cNvSpPr>
          <p:nvPr/>
        </p:nvSpPr>
        <p:spPr bwMode="auto">
          <a:xfrm>
            <a:off x="4010025" y="32527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r" eaLnBrk="1" hangingPunct="1">
              <a:defRPr/>
            </a:pPr>
            <a:endParaRPr lang="zh-CN" altLang="en-US" smtClean="0"/>
          </a:p>
        </p:txBody>
      </p:sp>
      <p:sp>
        <p:nvSpPr>
          <p:cNvPr id="5" name="矩形 5"/>
          <p:cNvSpPr>
            <a:spLocks noChangeArrowheads="1"/>
          </p:cNvSpPr>
          <p:nvPr/>
        </p:nvSpPr>
        <p:spPr bwMode="auto">
          <a:xfrm>
            <a:off x="4010025" y="32527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r" eaLnBrk="1" hangingPunct="1">
              <a:defRPr/>
            </a:pPr>
            <a:endParaRPr lang="zh-CN" altLang="en-US" smtClean="0"/>
          </a:p>
        </p:txBody>
      </p:sp>
      <p:sp>
        <p:nvSpPr>
          <p:cNvPr id="6" name="矩形 6"/>
          <p:cNvSpPr>
            <a:spLocks noChangeArrowheads="1"/>
          </p:cNvSpPr>
          <p:nvPr userDrawn="1"/>
        </p:nvSpPr>
        <p:spPr bwMode="auto">
          <a:xfrm>
            <a:off x="4010025" y="32527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r" eaLnBrk="1" hangingPunct="1">
              <a:defRPr/>
            </a:pPr>
            <a:endParaRPr lang="zh-CN" altLang="en-US" smtClean="0"/>
          </a:p>
        </p:txBody>
      </p:sp>
      <p:sp>
        <p:nvSpPr>
          <p:cNvPr id="7" name="矩形 14"/>
          <p:cNvSpPr txBox="1">
            <a:spLocks noChangeArrowheads="1"/>
          </p:cNvSpPr>
          <p:nvPr userDrawn="1"/>
        </p:nvSpPr>
        <p:spPr bwMode="auto">
          <a:xfrm>
            <a:off x="7010400" y="6434062"/>
            <a:ext cx="2133600" cy="4064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FC3A4C"/>
                </a:solidFill>
                <a:latin typeface="Book Antiqua" panose="0204060205030503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  <a:cs typeface="+mn-cs"/>
              </a:defRPr>
            </a:lvl9pPr>
          </a:lstStyle>
          <a:p>
            <a:pPr>
              <a:defRPr/>
            </a:pPr>
            <a:fld id="{AA8CF565-2697-4D8A-9440-517CC2056E4B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24900786"/>
      </p:ext>
    </p:extLst>
  </p:cSld>
  <p:clrMapOvr>
    <a:masterClrMapping/>
  </p:clrMapOvr>
  <p:transition spd="slow">
    <p:circl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yu_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3"/>
          <p:cNvSpPr>
            <a:spLocks noChangeArrowheads="1"/>
          </p:cNvSpPr>
          <p:nvPr/>
        </p:nvSpPr>
        <p:spPr bwMode="auto">
          <a:xfrm>
            <a:off x="4010025" y="32527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r" eaLnBrk="1" hangingPunct="1">
              <a:defRPr/>
            </a:pPr>
            <a:endParaRPr lang="zh-CN" altLang="en-US" smtClean="0"/>
          </a:p>
        </p:txBody>
      </p:sp>
      <p:sp>
        <p:nvSpPr>
          <p:cNvPr id="4" name="矩形 4"/>
          <p:cNvSpPr>
            <a:spLocks noChangeArrowheads="1"/>
          </p:cNvSpPr>
          <p:nvPr/>
        </p:nvSpPr>
        <p:spPr bwMode="auto">
          <a:xfrm>
            <a:off x="4010025" y="32527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r" eaLnBrk="1" hangingPunct="1">
              <a:defRPr/>
            </a:pPr>
            <a:endParaRPr lang="zh-CN" altLang="en-US" smtClean="0"/>
          </a:p>
        </p:txBody>
      </p:sp>
      <p:sp>
        <p:nvSpPr>
          <p:cNvPr id="5" name="矩形 5"/>
          <p:cNvSpPr>
            <a:spLocks noChangeArrowheads="1"/>
          </p:cNvSpPr>
          <p:nvPr/>
        </p:nvSpPr>
        <p:spPr bwMode="auto">
          <a:xfrm>
            <a:off x="4010025" y="32527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r" eaLnBrk="1" hangingPunct="1">
              <a:defRPr/>
            </a:pPr>
            <a:endParaRPr lang="zh-CN" altLang="en-US" smtClean="0"/>
          </a:p>
        </p:txBody>
      </p:sp>
      <p:sp>
        <p:nvSpPr>
          <p:cNvPr id="6" name="矩形 6"/>
          <p:cNvSpPr>
            <a:spLocks noChangeArrowheads="1"/>
          </p:cNvSpPr>
          <p:nvPr userDrawn="1"/>
        </p:nvSpPr>
        <p:spPr bwMode="auto">
          <a:xfrm>
            <a:off x="4010025" y="32527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r" eaLnBrk="1" hangingPunct="1">
              <a:defRPr/>
            </a:pPr>
            <a:endParaRPr lang="zh-CN" altLang="en-US" smtClean="0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695325" y="1196752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589061"/>
      </p:ext>
    </p:extLst>
  </p:cSld>
  <p:clrMapOvr>
    <a:masterClrMapping/>
  </p:clrMapOvr>
  <p:transition spd="slow">
    <p:circl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矩形 6"/>
          <p:cNvSpPr>
            <a:spLocks noChangeArrowheads="1"/>
          </p:cNvSpPr>
          <p:nvPr/>
        </p:nvSpPr>
        <p:spPr bwMode="auto">
          <a:xfrm>
            <a:off x="4010025" y="32527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r" eaLnBrk="1" hangingPunct="1">
              <a:defRPr/>
            </a:pPr>
            <a:endParaRPr lang="zh-CN" altLang="en-US" smtClean="0"/>
          </a:p>
        </p:txBody>
      </p:sp>
      <p:sp>
        <p:nvSpPr>
          <p:cNvPr id="1031" name="矩形 7"/>
          <p:cNvSpPr>
            <a:spLocks noChangeArrowheads="1"/>
          </p:cNvSpPr>
          <p:nvPr/>
        </p:nvSpPr>
        <p:spPr bwMode="auto">
          <a:xfrm>
            <a:off x="4010025" y="32527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r" eaLnBrk="1" hangingPunct="1">
              <a:defRPr/>
            </a:pPr>
            <a:endParaRPr lang="zh-CN" altLang="en-US" smtClean="0"/>
          </a:p>
        </p:txBody>
      </p:sp>
      <p:sp>
        <p:nvSpPr>
          <p:cNvPr id="1032" name="矩形 8"/>
          <p:cNvSpPr>
            <a:spLocks noChangeArrowheads="1"/>
          </p:cNvSpPr>
          <p:nvPr/>
        </p:nvSpPr>
        <p:spPr bwMode="auto">
          <a:xfrm>
            <a:off x="4010025" y="32527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r" eaLnBrk="1" hangingPunct="1">
              <a:defRPr/>
            </a:pPr>
            <a:endParaRPr lang="zh-CN" altLang="en-US" smtClean="0"/>
          </a:p>
        </p:txBody>
      </p:sp>
      <p:sp>
        <p:nvSpPr>
          <p:cNvPr id="1033" name="矩形 9"/>
          <p:cNvSpPr>
            <a:spLocks noChangeArrowheads="1"/>
          </p:cNvSpPr>
          <p:nvPr/>
        </p:nvSpPr>
        <p:spPr bwMode="auto">
          <a:xfrm>
            <a:off x="4010025" y="32527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r" eaLnBrk="1" hangingPunct="1">
              <a:defRPr/>
            </a:pPr>
            <a:endParaRPr lang="zh-CN" altLang="en-US" smtClean="0"/>
          </a:p>
        </p:txBody>
      </p:sp>
      <p:sp>
        <p:nvSpPr>
          <p:cNvPr id="1034" name="矩形 10"/>
          <p:cNvSpPr>
            <a:spLocks noChangeArrowheads="1"/>
          </p:cNvSpPr>
          <p:nvPr/>
        </p:nvSpPr>
        <p:spPr bwMode="gray">
          <a:xfrm>
            <a:off x="304800" y="980728"/>
            <a:ext cx="8410575" cy="46037"/>
          </a:xfrm>
          <a:prstGeom prst="rect">
            <a:avLst/>
          </a:prstGeom>
          <a:gradFill rotWithShape="1">
            <a:gsLst>
              <a:gs pos="0">
                <a:srgbClr val="800000">
                  <a:alpha val="50000"/>
                </a:srgbClr>
              </a:gs>
              <a:gs pos="100000">
                <a:srgbClr val="FAE2F6">
                  <a:alpha val="50000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defRPr/>
            </a:pPr>
            <a:endParaRPr kumimoji="1" lang="zh-CN" altLang="en-US" sz="2400" smtClean="0">
              <a:latin typeface="Book Antiqua" panose="02040602050305030304" pitchFamily="18" charset="0"/>
              <a:ea typeface="宋体" panose="02010600030101010101" pitchFamily="2" charset="-122"/>
            </a:endParaRPr>
          </a:p>
        </p:txBody>
      </p:sp>
      <p:pic>
        <p:nvPicPr>
          <p:cNvPr id="1035" name="图片 2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950" y="3414713"/>
            <a:ext cx="38100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矩形 14"/>
          <p:cNvSpPr txBox="1">
            <a:spLocks noChangeArrowheads="1"/>
          </p:cNvSpPr>
          <p:nvPr userDrawn="1"/>
        </p:nvSpPr>
        <p:spPr bwMode="auto">
          <a:xfrm>
            <a:off x="7010400" y="6434062"/>
            <a:ext cx="2133600" cy="4064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FC3A4C"/>
                </a:solidFill>
                <a:latin typeface="Book Antiqua" panose="0204060205030503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  <a:cs typeface="+mn-cs"/>
              </a:defRPr>
            </a:lvl9pPr>
          </a:lstStyle>
          <a:p>
            <a:pPr>
              <a:defRPr/>
            </a:pPr>
            <a:fld id="{AA8CF565-2697-4D8A-9440-517CC2056E4B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63" r:id="rId1"/>
    <p:sldLayoutId id="2147484566" r:id="rId2"/>
    <p:sldLayoutId id="2147484567" r:id="rId3"/>
    <p:sldLayoutId id="2147484565" r:id="rId4"/>
  </p:sldLayoutIdLst>
  <p:transition spd="slow">
    <p:circle/>
  </p:transition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0">
          <a:solidFill>
            <a:srgbClr val="FF0000"/>
          </a:solidFill>
          <a:effectLst/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8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8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8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8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8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8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8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8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Clr>
          <a:srgbClr val="2D7693"/>
        </a:buClr>
        <a:buSzPct val="70000"/>
        <a:buFont typeface="Wingdings" panose="05000000000000000000" pitchFamily="2" charset="2"/>
        <a:buChar char="n"/>
        <a:defRPr sz="2400" b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Clr>
          <a:srgbClr val="FC3A4C"/>
        </a:buClr>
        <a:buSzPct val="70000"/>
        <a:buFont typeface="Wingdings" panose="05000000000000000000" pitchFamily="2" charset="2"/>
        <a:buChar char="Ø"/>
        <a:defRPr sz="2000" b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1143000" indent="-228600" algn="l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Clr>
          <a:srgbClr val="0000FF"/>
        </a:buClr>
        <a:buSzPct val="70000"/>
        <a:buFont typeface="Wingdings" panose="05000000000000000000" pitchFamily="2" charset="2"/>
        <a:buChar char="l"/>
        <a:defRPr sz="2000" b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600200" indent="-228600" algn="l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p"/>
        <a:defRPr sz="2000" b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7400" indent="-228600" algn="l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p"/>
        <a:defRPr sz="2000" b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p"/>
        <a:defRPr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p"/>
        <a:defRPr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p"/>
        <a:defRPr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p"/>
        <a:defRPr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Box 3"/>
          <p:cNvSpPr txBox="1">
            <a:spLocks noChangeArrowheads="1"/>
          </p:cNvSpPr>
          <p:nvPr/>
        </p:nvSpPr>
        <p:spPr bwMode="auto">
          <a:xfrm>
            <a:off x="1115616" y="1988840"/>
            <a:ext cx="6929438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/>
                <a:ea typeface="华文中宋" panose="02010600040101010101" pitchFamily="2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rgbClr val="0000CC"/>
                </a:solidFill>
                <a:latin typeface="Gill Sans MT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ts val="1800"/>
              </a:spcAft>
              <a:buClrTx/>
              <a:buSzTx/>
              <a:buFontTx/>
              <a:buNone/>
            </a:pPr>
            <a:r>
              <a:rPr lang="zh-CN" altLang="en-US" sz="5400" smtClean="0">
                <a:solidFill>
                  <a:srgbClr val="FF0000"/>
                </a:solidFill>
                <a:latin typeface="华文中宋" panose="02010600040101010101" pitchFamily="2" charset="-122"/>
              </a:rPr>
              <a:t>递归练习</a:t>
            </a:r>
            <a:endParaRPr lang="zh-CN" altLang="en-US" sz="5400" dirty="0">
              <a:solidFill>
                <a:srgbClr val="FF0000"/>
              </a:solidFill>
              <a:latin typeface="华文中宋" panose="0201060004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728A571-BE44-4A42-B8C4-FBF9377B07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105700"/>
            <a:ext cx="1397847" cy="924669"/>
          </a:xfrm>
          <a:prstGeom prst="rect">
            <a:avLst/>
          </a:prstGeom>
        </p:spPr>
      </p:pic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1115616" y="3645024"/>
            <a:ext cx="6929438" cy="1769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/>
                <a:ea typeface="华文中宋" panose="02010600040101010101" pitchFamily="2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rgbClr val="0000CC"/>
                </a:solidFill>
                <a:latin typeface="Gill Sans MT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ts val="1800"/>
              </a:spcAft>
              <a:buClrTx/>
              <a:buSzTx/>
              <a:buFontTx/>
              <a:buNone/>
            </a:pPr>
            <a:r>
              <a:rPr lang="zh-CN" altLang="en-US" sz="5400" dirty="0" smtClean="0">
                <a:latin typeface="华文中宋" panose="02010600040101010101" pitchFamily="2" charset="-122"/>
              </a:rPr>
              <a:t>余力</a:t>
            </a:r>
            <a:endParaRPr lang="en-US" altLang="zh-CN" sz="5400" dirty="0" smtClean="0">
              <a:latin typeface="华文中宋" panose="02010600040101010101" pitchFamily="2" charset="-122"/>
            </a:endParaRPr>
          </a:p>
          <a:p>
            <a:pPr algn="ctr" eaLnBrk="1" hangingPunct="1">
              <a:spcBef>
                <a:spcPct val="0"/>
              </a:spcBef>
              <a:spcAft>
                <a:spcPts val="1800"/>
              </a:spcAft>
              <a:buClrTx/>
              <a:buSzTx/>
              <a:buFontTx/>
              <a:buNone/>
            </a:pPr>
            <a:r>
              <a:rPr lang="en-US" altLang="zh-CN" sz="4000" b="0" dirty="0" smtClean="0">
                <a:latin typeface="+mn-lt"/>
              </a:rPr>
              <a:t>buaayuli@ruc.edu.cn</a:t>
            </a:r>
            <a:endParaRPr lang="zh-CN" altLang="en-US" sz="40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74257141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79512" y="-27384"/>
            <a:ext cx="8712968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dirty="0">
                <a:solidFill>
                  <a:srgbClr val="FF0000"/>
                </a:solidFill>
              </a:rPr>
              <a:t>void </a:t>
            </a:r>
            <a:r>
              <a:rPr lang="en-US" altLang="zh-CN" sz="2200" dirty="0" smtClean="0">
                <a:solidFill>
                  <a:srgbClr val="FF0000"/>
                </a:solidFill>
              </a:rPr>
              <a:t>Try</a:t>
            </a:r>
            <a:r>
              <a:rPr lang="zh-CN" altLang="en-US" sz="2200" dirty="0" smtClean="0">
                <a:solidFill>
                  <a:srgbClr val="FF0000"/>
                </a:solidFill>
              </a:rPr>
              <a:t>(</a:t>
            </a:r>
            <a:r>
              <a:rPr lang="zh-CN" altLang="en-US" sz="2200" dirty="0">
                <a:solidFill>
                  <a:srgbClr val="FF0000"/>
                </a:solidFill>
              </a:rPr>
              <a:t>int x, int y) </a:t>
            </a:r>
            <a:r>
              <a:rPr lang="zh-CN" altLang="en-US" sz="2200" b="0" dirty="0"/>
              <a:t>{</a:t>
            </a:r>
          </a:p>
          <a:p>
            <a:pPr>
              <a:lnSpc>
                <a:spcPct val="150000"/>
              </a:lnSpc>
            </a:pPr>
            <a:r>
              <a:rPr lang="zh-CN" altLang="en-US" sz="2200" b="0" dirty="0"/>
              <a:t>	if ( </a:t>
            </a:r>
            <a:r>
              <a:rPr lang="zh-CN" altLang="en-US" sz="2200" dirty="0">
                <a:solidFill>
                  <a:srgbClr val="0000FF"/>
                </a:solidFill>
              </a:rPr>
              <a:t>x &lt; 1 || x &gt; n || y &lt; 1 || y &gt; </a:t>
            </a:r>
            <a:r>
              <a:rPr lang="zh-CN" altLang="en-US" sz="2200" dirty="0" smtClean="0">
                <a:solidFill>
                  <a:srgbClr val="0000FF"/>
                </a:solidFill>
              </a:rPr>
              <a:t>m </a:t>
            </a:r>
            <a:r>
              <a:rPr lang="en-US" altLang="zh-CN" sz="2200" dirty="0" smtClean="0">
                <a:solidFill>
                  <a:srgbClr val="0000FF"/>
                </a:solidFill>
              </a:rPr>
              <a:t>||</a:t>
            </a:r>
            <a:r>
              <a:rPr lang="zh-CN" altLang="en-US" sz="2200" dirty="0" smtClean="0">
                <a:solidFill>
                  <a:srgbClr val="0000FF"/>
                </a:solidFill>
              </a:rPr>
              <a:t> </a:t>
            </a:r>
            <a:r>
              <a:rPr lang="zh-CN" altLang="en-US" sz="2200" dirty="0">
                <a:solidFill>
                  <a:srgbClr val="0000FF"/>
                </a:solidFill>
              </a:rPr>
              <a:t>used[x][y] </a:t>
            </a:r>
            <a:r>
              <a:rPr lang="zh-CN" altLang="en-US" sz="2200" b="0" dirty="0" smtClean="0"/>
              <a:t>)  return</a:t>
            </a:r>
            <a:r>
              <a:rPr lang="zh-CN" altLang="en-US" sz="2200" b="0" dirty="0"/>
              <a:t>; </a:t>
            </a:r>
          </a:p>
          <a:p>
            <a:pPr>
              <a:lnSpc>
                <a:spcPct val="150000"/>
              </a:lnSpc>
            </a:pPr>
            <a:r>
              <a:rPr lang="zh-CN" altLang="en-US" sz="2200" b="0" dirty="0"/>
              <a:t>	mine += value[x][y];</a:t>
            </a:r>
          </a:p>
          <a:p>
            <a:pPr>
              <a:lnSpc>
                <a:spcPct val="150000"/>
              </a:lnSpc>
            </a:pPr>
            <a:r>
              <a:rPr lang="zh-CN" altLang="en-US" sz="2200" b="0" dirty="0"/>
              <a:t>	used[x][y] = 1; </a:t>
            </a:r>
          </a:p>
          <a:p>
            <a:pPr>
              <a:lnSpc>
                <a:spcPct val="150000"/>
              </a:lnSpc>
            </a:pPr>
            <a:r>
              <a:rPr lang="zh-CN" altLang="en-US" sz="2200" b="0" dirty="0"/>
              <a:t>	if ( </a:t>
            </a:r>
            <a:r>
              <a:rPr lang="zh-CN" altLang="en-US" sz="2200" dirty="0">
                <a:solidFill>
                  <a:srgbClr val="0000FF"/>
                </a:solidFill>
              </a:rPr>
              <a:t>x == n &amp;&amp; y == m </a:t>
            </a:r>
            <a:r>
              <a:rPr lang="zh-CN" altLang="en-US" sz="2200" b="0" dirty="0" smtClean="0"/>
              <a:t>) </a:t>
            </a:r>
            <a:r>
              <a:rPr lang="zh-CN" altLang="en-US" sz="2200" b="0" dirty="0">
                <a:solidFill>
                  <a:srgbClr val="FF0000"/>
                </a:solidFill>
              </a:rPr>
              <a:t>// 当前探索完毕</a:t>
            </a:r>
          </a:p>
          <a:p>
            <a:pPr>
              <a:lnSpc>
                <a:spcPct val="150000"/>
              </a:lnSpc>
            </a:pPr>
            <a:r>
              <a:rPr lang="zh-CN" altLang="en-US" sz="2200" b="0" dirty="0"/>
              <a:t>		if (sum &lt; mine</a:t>
            </a:r>
            <a:r>
              <a:rPr lang="zh-CN" altLang="en-US" sz="2200" b="0" dirty="0" smtClean="0"/>
              <a:t>)  sum </a:t>
            </a:r>
            <a:r>
              <a:rPr lang="zh-CN" altLang="en-US" sz="2200" b="0" dirty="0"/>
              <a:t>= mine;</a:t>
            </a:r>
          </a:p>
          <a:p>
            <a:pPr>
              <a:lnSpc>
                <a:spcPct val="150000"/>
              </a:lnSpc>
            </a:pPr>
            <a:r>
              <a:rPr lang="zh-CN" altLang="en-US" sz="2200" b="0" dirty="0"/>
              <a:t>	</a:t>
            </a:r>
            <a:r>
              <a:rPr lang="zh-CN" altLang="en-US" sz="2200" b="0" dirty="0" smtClean="0"/>
              <a:t>else </a:t>
            </a:r>
            <a:r>
              <a:rPr lang="zh-CN" altLang="en-US" sz="2200" b="0" dirty="0"/>
              <a:t>{</a:t>
            </a:r>
          </a:p>
          <a:p>
            <a:pPr>
              <a:lnSpc>
                <a:spcPct val="150000"/>
              </a:lnSpc>
            </a:pPr>
            <a:r>
              <a:rPr lang="zh-CN" altLang="en-US" sz="2200" b="0" dirty="0"/>
              <a:t>		</a:t>
            </a:r>
            <a:r>
              <a:rPr lang="en-US" altLang="zh-CN" sz="2200" b="0" dirty="0" smtClean="0"/>
              <a:t>Try</a:t>
            </a:r>
            <a:r>
              <a:rPr lang="zh-CN" altLang="en-US" sz="2200" b="0" dirty="0" smtClean="0"/>
              <a:t>(</a:t>
            </a:r>
            <a:r>
              <a:rPr lang="zh-CN" altLang="en-US" sz="2200" b="0" dirty="0"/>
              <a:t>x + 1, y); // 上</a:t>
            </a:r>
          </a:p>
          <a:p>
            <a:pPr>
              <a:lnSpc>
                <a:spcPct val="150000"/>
              </a:lnSpc>
            </a:pPr>
            <a:r>
              <a:rPr lang="zh-CN" altLang="en-US" sz="2200" b="0" dirty="0"/>
              <a:t>		</a:t>
            </a:r>
            <a:r>
              <a:rPr lang="en-US" altLang="zh-CN" sz="2200" b="0" dirty="0" smtClean="0"/>
              <a:t>Try</a:t>
            </a:r>
            <a:r>
              <a:rPr lang="zh-CN" altLang="en-US" sz="2200" b="0" dirty="0" smtClean="0"/>
              <a:t>(</a:t>
            </a:r>
            <a:r>
              <a:rPr lang="zh-CN" altLang="en-US" sz="2200" b="0" dirty="0"/>
              <a:t>x, y - 1); // 左</a:t>
            </a:r>
          </a:p>
          <a:p>
            <a:pPr>
              <a:lnSpc>
                <a:spcPct val="150000"/>
              </a:lnSpc>
            </a:pPr>
            <a:r>
              <a:rPr lang="zh-CN" altLang="en-US" sz="2200" b="0" dirty="0"/>
              <a:t>		</a:t>
            </a:r>
            <a:r>
              <a:rPr lang="en-US" altLang="zh-CN" sz="2200" b="0" dirty="0" smtClean="0"/>
              <a:t>Try</a:t>
            </a:r>
            <a:r>
              <a:rPr lang="zh-CN" altLang="en-US" sz="2200" b="0" dirty="0" smtClean="0"/>
              <a:t>(</a:t>
            </a:r>
            <a:r>
              <a:rPr lang="zh-CN" altLang="en-US" sz="2200" b="0" dirty="0"/>
              <a:t>x, y + 1); // 右</a:t>
            </a:r>
          </a:p>
          <a:p>
            <a:r>
              <a:rPr lang="zh-CN" altLang="en-US" sz="2200" b="0" dirty="0"/>
              <a:t>	</a:t>
            </a:r>
            <a:r>
              <a:rPr lang="zh-CN" altLang="en-US" sz="2200" b="0" dirty="0" smtClean="0"/>
              <a:t>        }</a:t>
            </a:r>
            <a:endParaRPr lang="zh-CN" altLang="en-US" sz="2200" b="0" dirty="0"/>
          </a:p>
          <a:p>
            <a:pPr>
              <a:lnSpc>
                <a:spcPct val="150000"/>
              </a:lnSpc>
            </a:pPr>
            <a:r>
              <a:rPr lang="zh-CN" altLang="en-US" sz="2200" b="0" dirty="0"/>
              <a:t>	mine -= value[x][y];</a:t>
            </a:r>
          </a:p>
          <a:p>
            <a:pPr>
              <a:lnSpc>
                <a:spcPct val="150000"/>
              </a:lnSpc>
            </a:pPr>
            <a:r>
              <a:rPr lang="zh-CN" altLang="en-US" sz="2200" b="0" dirty="0"/>
              <a:t>	used[x][y] = 0;</a:t>
            </a:r>
          </a:p>
          <a:p>
            <a:r>
              <a:rPr lang="zh-CN" altLang="en-US" sz="2200" b="0" dirty="0"/>
              <a:t>}</a:t>
            </a:r>
          </a:p>
        </p:txBody>
      </p:sp>
      <p:sp>
        <p:nvSpPr>
          <p:cNvPr id="4" name="圆角矩形 3"/>
          <p:cNvSpPr/>
          <p:nvPr/>
        </p:nvSpPr>
        <p:spPr bwMode="auto">
          <a:xfrm>
            <a:off x="1091355" y="1094301"/>
            <a:ext cx="3420380" cy="921510"/>
          </a:xfrm>
          <a:prstGeom prst="roundRect">
            <a:avLst/>
          </a:prstGeom>
          <a:solidFill>
            <a:srgbClr val="CCFFCC">
              <a:alpha val="74000"/>
            </a:srgbClr>
          </a:solidFill>
          <a:ln>
            <a:solidFill>
              <a:schemeClr val="accent1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" name="圆角矩形 4"/>
          <p:cNvSpPr/>
          <p:nvPr/>
        </p:nvSpPr>
        <p:spPr bwMode="auto">
          <a:xfrm>
            <a:off x="1091355" y="5473140"/>
            <a:ext cx="3420380" cy="924776"/>
          </a:xfrm>
          <a:prstGeom prst="roundRect">
            <a:avLst/>
          </a:prstGeom>
          <a:solidFill>
            <a:srgbClr val="CCFFCC">
              <a:alpha val="74000"/>
            </a:srgbClr>
          </a:solidFill>
          <a:ln>
            <a:solidFill>
              <a:schemeClr val="accent1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1979712" y="2535716"/>
            <a:ext cx="3888432" cy="576064"/>
          </a:xfrm>
          <a:prstGeom prst="roundRect">
            <a:avLst/>
          </a:prstGeom>
          <a:solidFill>
            <a:schemeClr val="accent6">
              <a:lumMod val="20000"/>
              <a:lumOff val="80000"/>
              <a:alpha val="74000"/>
            </a:schemeClr>
          </a:solidFill>
          <a:ln>
            <a:solidFill>
              <a:schemeClr val="accent1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1979712" y="3560616"/>
            <a:ext cx="3888432" cy="1524568"/>
          </a:xfrm>
          <a:prstGeom prst="roundRect">
            <a:avLst/>
          </a:prstGeom>
          <a:solidFill>
            <a:schemeClr val="accent6">
              <a:lumMod val="20000"/>
              <a:lumOff val="80000"/>
              <a:alpha val="74000"/>
            </a:schemeClr>
          </a:solidFill>
          <a:ln>
            <a:solidFill>
              <a:schemeClr val="accent1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876256" y="1219386"/>
            <a:ext cx="1883272" cy="523220"/>
          </a:xfrm>
          <a:prstGeom prst="rect">
            <a:avLst/>
          </a:prstGeom>
          <a:solidFill>
            <a:srgbClr val="CCFFCC"/>
          </a:solidFill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Try</a:t>
            </a:r>
            <a:r>
              <a:rPr lang="zh-CN" altLang="en-US" sz="2800" dirty="0" smtClean="0">
                <a:solidFill>
                  <a:srgbClr val="FF0000"/>
                </a:solidFill>
              </a:rPr>
              <a:t>(</a:t>
            </a:r>
            <a:r>
              <a:rPr lang="en-US" altLang="zh-CN" sz="2800" dirty="0" smtClean="0">
                <a:solidFill>
                  <a:srgbClr val="FF0000"/>
                </a:solidFill>
              </a:rPr>
              <a:t>1</a:t>
            </a:r>
            <a:r>
              <a:rPr lang="zh-CN" altLang="en-US" sz="2800" dirty="0" smtClean="0">
                <a:solidFill>
                  <a:srgbClr val="FF0000"/>
                </a:solidFill>
              </a:rPr>
              <a:t>, </a:t>
            </a:r>
            <a:r>
              <a:rPr lang="en-US" altLang="zh-CN" sz="2800" dirty="0" smtClean="0">
                <a:solidFill>
                  <a:srgbClr val="FF0000"/>
                </a:solidFill>
              </a:rPr>
              <a:t>1</a:t>
            </a:r>
            <a:r>
              <a:rPr lang="zh-CN" altLang="en-US" sz="2800" dirty="0" smtClean="0">
                <a:solidFill>
                  <a:srgbClr val="FF0000"/>
                </a:solidFill>
              </a:rPr>
              <a:t>) </a:t>
            </a:r>
            <a:r>
              <a:rPr lang="en-US" altLang="zh-CN" sz="2800" dirty="0" smtClean="0">
                <a:solidFill>
                  <a:srgbClr val="FF0000"/>
                </a:solidFill>
              </a:rPr>
              <a:t>?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1091355" y="2132856"/>
            <a:ext cx="4920805" cy="3240360"/>
          </a:xfrm>
          <a:prstGeom prst="rect">
            <a:avLst/>
          </a:prstGeom>
          <a:noFill/>
          <a:ln w="15875">
            <a:solidFill>
              <a:srgbClr val="FF0000"/>
            </a:solidFill>
            <a:prstDash val="dash"/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2" name="椭圆 11"/>
          <p:cNvSpPr/>
          <p:nvPr/>
        </p:nvSpPr>
        <p:spPr bwMode="auto">
          <a:xfrm>
            <a:off x="539552" y="548680"/>
            <a:ext cx="432048" cy="44883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3" name="椭圆 12"/>
          <p:cNvSpPr/>
          <p:nvPr/>
        </p:nvSpPr>
        <p:spPr bwMode="auto">
          <a:xfrm>
            <a:off x="539552" y="1221715"/>
            <a:ext cx="432048" cy="44883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4" name="椭圆 13"/>
          <p:cNvSpPr/>
          <p:nvPr/>
        </p:nvSpPr>
        <p:spPr bwMode="auto">
          <a:xfrm>
            <a:off x="539552" y="3404324"/>
            <a:ext cx="432048" cy="44883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" name="椭圆 14"/>
          <p:cNvSpPr/>
          <p:nvPr/>
        </p:nvSpPr>
        <p:spPr bwMode="auto">
          <a:xfrm>
            <a:off x="539552" y="5698949"/>
            <a:ext cx="432048" cy="44883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423556" y="79034"/>
            <a:ext cx="34964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0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、排队越界</a:t>
            </a:r>
            <a:r>
              <a:rPr lang="en-US" altLang="zh-CN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+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不可用</a:t>
            </a:r>
            <a:endParaRPr lang="en-US" altLang="zh-CN" sz="2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771121" y="1355001"/>
            <a:ext cx="14847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、先用</a:t>
            </a:r>
            <a:endParaRPr lang="en-US" altLang="zh-CN" sz="2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883277" y="2518410"/>
            <a:ext cx="25410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2.1</a:t>
            </a:r>
            <a:r>
              <a:rPr lang="zh-CN" altLang="en-US" sz="2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终点</a:t>
            </a:r>
            <a:r>
              <a:rPr lang="zh-CN" altLang="en-US" sz="2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到站</a:t>
            </a:r>
            <a:endParaRPr lang="en-US" altLang="zh-CN" sz="2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868144" y="3954540"/>
            <a:ext cx="25410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2.2</a:t>
            </a:r>
            <a:r>
              <a:rPr lang="zh-CN" altLang="en-US" sz="2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直接</a:t>
            </a:r>
            <a:r>
              <a:rPr lang="zh-CN" altLang="en-US" sz="2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探索</a:t>
            </a:r>
            <a:endParaRPr lang="en-US" altLang="zh-CN" sz="2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867175" y="5658460"/>
            <a:ext cx="33123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3</a:t>
            </a:r>
            <a:r>
              <a:rPr lang="zh-CN" altLang="en-US" sz="2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、回朔</a:t>
            </a:r>
            <a:endParaRPr lang="zh-CN" altLang="en-US" sz="2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876256" y="1972467"/>
            <a:ext cx="1982659" cy="523220"/>
          </a:xfrm>
          <a:prstGeom prst="rect">
            <a:avLst/>
          </a:prstGeom>
          <a:solidFill>
            <a:srgbClr val="CCFFCC"/>
          </a:solidFill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Try</a:t>
            </a:r>
            <a:r>
              <a:rPr lang="zh-CN" altLang="en-US" sz="2800" dirty="0" smtClean="0">
                <a:solidFill>
                  <a:srgbClr val="FF0000"/>
                </a:solidFill>
              </a:rPr>
              <a:t>(</a:t>
            </a:r>
            <a:r>
              <a:rPr lang="en-US" altLang="zh-CN" sz="2800" dirty="0" smtClean="0">
                <a:solidFill>
                  <a:srgbClr val="FF0000"/>
                </a:solidFill>
              </a:rPr>
              <a:t>0</a:t>
            </a:r>
            <a:r>
              <a:rPr lang="zh-CN" altLang="en-US" sz="2800" dirty="0" smtClean="0">
                <a:solidFill>
                  <a:srgbClr val="FF0000"/>
                </a:solidFill>
              </a:rPr>
              <a:t>, </a:t>
            </a:r>
            <a:r>
              <a:rPr lang="en-US" altLang="zh-CN" sz="2800" dirty="0" smtClean="0">
                <a:solidFill>
                  <a:srgbClr val="FF0000"/>
                </a:solidFill>
              </a:rPr>
              <a:t>0</a:t>
            </a:r>
            <a:r>
              <a:rPr lang="zh-CN" altLang="en-US" sz="2800" dirty="0" smtClean="0">
                <a:solidFill>
                  <a:srgbClr val="FF0000"/>
                </a:solidFill>
              </a:rPr>
              <a:t>) </a:t>
            </a:r>
            <a:r>
              <a:rPr lang="en-US" altLang="zh-CN" sz="2800" dirty="0" smtClean="0">
                <a:solidFill>
                  <a:srgbClr val="FF0000"/>
                </a:solidFill>
              </a:rPr>
              <a:t>?</a:t>
            </a:r>
            <a:r>
              <a:rPr lang="zh-CN" altLang="en-US" sz="2800" dirty="0" smtClean="0">
                <a:solidFill>
                  <a:srgbClr val="FF0000"/>
                </a:solidFill>
              </a:rPr>
              <a:t> 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278186"/>
      </p:ext>
    </p:extLst>
  </p:cSld>
  <p:clrMapOvr>
    <a:masterClrMapping/>
  </p:clrMapOvr>
  <p:transition spd="slow">
    <p:circl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79512" y="-27384"/>
            <a:ext cx="8712968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dirty="0">
                <a:solidFill>
                  <a:srgbClr val="FF0000"/>
                </a:solidFill>
              </a:rPr>
              <a:t>void </a:t>
            </a:r>
            <a:r>
              <a:rPr lang="en-US" altLang="zh-CN" sz="2200" dirty="0" smtClean="0">
                <a:solidFill>
                  <a:srgbClr val="FF0000"/>
                </a:solidFill>
              </a:rPr>
              <a:t>Try</a:t>
            </a:r>
            <a:r>
              <a:rPr lang="zh-CN" altLang="en-US" sz="2200" dirty="0" smtClean="0">
                <a:solidFill>
                  <a:srgbClr val="FF0000"/>
                </a:solidFill>
              </a:rPr>
              <a:t>(</a:t>
            </a:r>
            <a:r>
              <a:rPr lang="zh-CN" altLang="en-US" sz="2200" dirty="0">
                <a:solidFill>
                  <a:srgbClr val="FF0000"/>
                </a:solidFill>
              </a:rPr>
              <a:t>int x, int y) </a:t>
            </a:r>
            <a:r>
              <a:rPr lang="zh-CN" altLang="en-US" sz="2200" b="0" dirty="0"/>
              <a:t>{</a:t>
            </a:r>
          </a:p>
          <a:p>
            <a:pPr>
              <a:lnSpc>
                <a:spcPct val="150000"/>
              </a:lnSpc>
            </a:pPr>
            <a:r>
              <a:rPr lang="zh-CN" altLang="en-US" sz="2200" b="0" dirty="0"/>
              <a:t>	</a:t>
            </a:r>
            <a:r>
              <a:rPr lang="zh-CN" altLang="en-US" sz="2200" b="0" dirty="0" smtClean="0"/>
              <a:t> </a:t>
            </a:r>
            <a:endParaRPr lang="zh-CN" altLang="en-US" sz="2200" b="0" dirty="0"/>
          </a:p>
          <a:p>
            <a:pPr>
              <a:lnSpc>
                <a:spcPct val="150000"/>
              </a:lnSpc>
            </a:pPr>
            <a:r>
              <a:rPr lang="zh-CN" altLang="en-US" sz="2200" b="0" dirty="0"/>
              <a:t>	mine += value[x][y];</a:t>
            </a:r>
          </a:p>
          <a:p>
            <a:pPr>
              <a:lnSpc>
                <a:spcPct val="150000"/>
              </a:lnSpc>
            </a:pPr>
            <a:r>
              <a:rPr lang="zh-CN" altLang="en-US" sz="2200" b="0" dirty="0"/>
              <a:t>	used[x][y] = 1; </a:t>
            </a:r>
          </a:p>
          <a:p>
            <a:pPr>
              <a:lnSpc>
                <a:spcPct val="150000"/>
              </a:lnSpc>
            </a:pPr>
            <a:r>
              <a:rPr lang="zh-CN" altLang="en-US" sz="2200" b="0" dirty="0"/>
              <a:t>	if ( </a:t>
            </a:r>
            <a:r>
              <a:rPr lang="zh-CN" altLang="en-US" sz="2200" dirty="0">
                <a:solidFill>
                  <a:srgbClr val="0000FF"/>
                </a:solidFill>
              </a:rPr>
              <a:t>x == n &amp;&amp; y == m </a:t>
            </a:r>
            <a:r>
              <a:rPr lang="zh-CN" altLang="en-US" sz="2200" b="0" dirty="0" smtClean="0"/>
              <a:t>) </a:t>
            </a:r>
            <a:endParaRPr lang="zh-CN" altLang="en-US" sz="2200" b="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200" b="0" dirty="0"/>
              <a:t>		if (sum &lt; mine</a:t>
            </a:r>
            <a:r>
              <a:rPr lang="zh-CN" altLang="en-US" sz="2200" b="0" dirty="0" smtClean="0"/>
              <a:t>)  sum </a:t>
            </a:r>
            <a:r>
              <a:rPr lang="zh-CN" altLang="en-US" sz="2200" b="0" dirty="0"/>
              <a:t>= mine;</a:t>
            </a:r>
          </a:p>
          <a:p>
            <a:pPr>
              <a:lnSpc>
                <a:spcPct val="150000"/>
              </a:lnSpc>
            </a:pPr>
            <a:r>
              <a:rPr lang="zh-CN" altLang="en-US" sz="2200" b="0" dirty="0"/>
              <a:t>	</a:t>
            </a:r>
            <a:r>
              <a:rPr lang="zh-CN" altLang="en-US" sz="2200" b="0" dirty="0" smtClean="0"/>
              <a:t>else </a:t>
            </a:r>
            <a:r>
              <a:rPr lang="zh-CN" altLang="en-US" sz="2200" b="0" dirty="0"/>
              <a:t>{</a:t>
            </a:r>
          </a:p>
          <a:p>
            <a:pPr>
              <a:lnSpc>
                <a:spcPct val="150000"/>
              </a:lnSpc>
            </a:pPr>
            <a:r>
              <a:rPr lang="zh-CN" altLang="en-US" sz="2200" b="0" dirty="0"/>
              <a:t>		</a:t>
            </a:r>
            <a:r>
              <a:rPr lang="en-US" altLang="zh-CN" sz="2200" b="0" dirty="0" smtClean="0"/>
              <a:t>Try</a:t>
            </a:r>
            <a:r>
              <a:rPr lang="zh-CN" altLang="en-US" sz="2200" b="0" dirty="0" smtClean="0"/>
              <a:t>(</a:t>
            </a:r>
            <a:r>
              <a:rPr lang="zh-CN" altLang="en-US" sz="2200" b="0" dirty="0"/>
              <a:t>x + 1, y); // 上</a:t>
            </a:r>
          </a:p>
          <a:p>
            <a:pPr>
              <a:lnSpc>
                <a:spcPct val="150000"/>
              </a:lnSpc>
            </a:pPr>
            <a:r>
              <a:rPr lang="zh-CN" altLang="en-US" sz="2200" b="0" dirty="0"/>
              <a:t>		</a:t>
            </a:r>
            <a:r>
              <a:rPr lang="en-US" altLang="zh-CN" sz="2200" b="0" dirty="0" smtClean="0"/>
              <a:t>Try</a:t>
            </a:r>
            <a:r>
              <a:rPr lang="zh-CN" altLang="en-US" sz="2200" b="0" dirty="0" smtClean="0"/>
              <a:t>(</a:t>
            </a:r>
            <a:r>
              <a:rPr lang="zh-CN" altLang="en-US" sz="2200" b="0" dirty="0"/>
              <a:t>x, y - 1); // 左</a:t>
            </a:r>
          </a:p>
          <a:p>
            <a:pPr>
              <a:lnSpc>
                <a:spcPct val="150000"/>
              </a:lnSpc>
            </a:pPr>
            <a:r>
              <a:rPr lang="zh-CN" altLang="en-US" sz="2200" b="0" dirty="0"/>
              <a:t>		</a:t>
            </a:r>
            <a:r>
              <a:rPr lang="en-US" altLang="zh-CN" sz="2200" b="0" dirty="0" smtClean="0"/>
              <a:t>Try</a:t>
            </a:r>
            <a:r>
              <a:rPr lang="zh-CN" altLang="en-US" sz="2200" b="0" dirty="0" smtClean="0"/>
              <a:t>(</a:t>
            </a:r>
            <a:r>
              <a:rPr lang="zh-CN" altLang="en-US" sz="2200" b="0" dirty="0"/>
              <a:t>x, y + 1); // 右</a:t>
            </a:r>
          </a:p>
          <a:p>
            <a:r>
              <a:rPr lang="zh-CN" altLang="en-US" sz="2200" b="0" dirty="0"/>
              <a:t>	</a:t>
            </a:r>
            <a:r>
              <a:rPr lang="zh-CN" altLang="en-US" sz="2200" b="0" dirty="0" smtClean="0"/>
              <a:t>        }</a:t>
            </a:r>
            <a:endParaRPr lang="zh-CN" altLang="en-US" sz="2200" b="0" dirty="0"/>
          </a:p>
          <a:p>
            <a:pPr>
              <a:lnSpc>
                <a:spcPct val="150000"/>
              </a:lnSpc>
            </a:pPr>
            <a:r>
              <a:rPr lang="zh-CN" altLang="en-US" sz="2200" b="0" dirty="0"/>
              <a:t>	mine -= value[x][y];</a:t>
            </a:r>
          </a:p>
          <a:p>
            <a:pPr>
              <a:lnSpc>
                <a:spcPct val="150000"/>
              </a:lnSpc>
            </a:pPr>
            <a:r>
              <a:rPr lang="zh-CN" altLang="en-US" sz="2200" b="0" dirty="0"/>
              <a:t>	used[x][y] = 0;</a:t>
            </a:r>
          </a:p>
          <a:p>
            <a:r>
              <a:rPr lang="zh-CN" altLang="en-US" sz="2200" b="0" dirty="0"/>
              <a:t>}</a:t>
            </a:r>
          </a:p>
        </p:txBody>
      </p:sp>
      <p:sp>
        <p:nvSpPr>
          <p:cNvPr id="4" name="圆角矩形 3"/>
          <p:cNvSpPr/>
          <p:nvPr/>
        </p:nvSpPr>
        <p:spPr bwMode="auto">
          <a:xfrm>
            <a:off x="1091355" y="1094301"/>
            <a:ext cx="3420380" cy="921510"/>
          </a:xfrm>
          <a:prstGeom prst="roundRect">
            <a:avLst/>
          </a:prstGeom>
          <a:solidFill>
            <a:srgbClr val="CCFFCC">
              <a:alpha val="74000"/>
            </a:srgbClr>
          </a:solidFill>
          <a:ln>
            <a:solidFill>
              <a:schemeClr val="accent1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" name="圆角矩形 4"/>
          <p:cNvSpPr/>
          <p:nvPr/>
        </p:nvSpPr>
        <p:spPr bwMode="auto">
          <a:xfrm>
            <a:off x="1091355" y="5473140"/>
            <a:ext cx="3420380" cy="924776"/>
          </a:xfrm>
          <a:prstGeom prst="roundRect">
            <a:avLst/>
          </a:prstGeom>
          <a:solidFill>
            <a:srgbClr val="CCFFCC">
              <a:alpha val="74000"/>
            </a:srgbClr>
          </a:solidFill>
          <a:ln>
            <a:solidFill>
              <a:schemeClr val="accent1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1979712" y="2535716"/>
            <a:ext cx="3888432" cy="576064"/>
          </a:xfrm>
          <a:prstGeom prst="roundRect">
            <a:avLst/>
          </a:prstGeom>
          <a:solidFill>
            <a:schemeClr val="accent6">
              <a:lumMod val="20000"/>
              <a:lumOff val="80000"/>
              <a:alpha val="74000"/>
            </a:schemeClr>
          </a:solidFill>
          <a:ln>
            <a:solidFill>
              <a:schemeClr val="accent1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020272" y="718188"/>
            <a:ext cx="1663661" cy="523220"/>
          </a:xfrm>
          <a:prstGeom prst="rect">
            <a:avLst/>
          </a:prstGeom>
          <a:solidFill>
            <a:srgbClr val="CCFFCC"/>
          </a:solidFill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Try</a:t>
            </a:r>
            <a:r>
              <a:rPr lang="zh-CN" altLang="en-US" sz="2800" dirty="0" smtClean="0">
                <a:solidFill>
                  <a:srgbClr val="FF0000"/>
                </a:solidFill>
              </a:rPr>
              <a:t>(</a:t>
            </a:r>
            <a:r>
              <a:rPr lang="en-US" altLang="zh-CN" sz="2800" dirty="0" smtClean="0">
                <a:solidFill>
                  <a:srgbClr val="FF0000"/>
                </a:solidFill>
              </a:rPr>
              <a:t>1</a:t>
            </a:r>
            <a:r>
              <a:rPr lang="zh-CN" altLang="en-US" sz="2800" dirty="0" smtClean="0">
                <a:solidFill>
                  <a:srgbClr val="FF0000"/>
                </a:solidFill>
              </a:rPr>
              <a:t>, </a:t>
            </a:r>
            <a:r>
              <a:rPr lang="en-US" altLang="zh-CN" sz="2800" dirty="0" smtClean="0">
                <a:solidFill>
                  <a:srgbClr val="FF0000"/>
                </a:solidFill>
              </a:rPr>
              <a:t>1</a:t>
            </a:r>
            <a:r>
              <a:rPr lang="zh-CN" altLang="en-US" sz="2800" dirty="0" smtClean="0">
                <a:solidFill>
                  <a:srgbClr val="FF0000"/>
                </a:solidFill>
              </a:rPr>
              <a:t>) 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867175" y="5658460"/>
            <a:ext cx="33123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3</a:t>
            </a:r>
            <a:r>
              <a:rPr lang="zh-CN" altLang="en-US" sz="2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、回朔</a:t>
            </a:r>
            <a:endParaRPr lang="zh-CN" altLang="en-US" sz="2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1091355" y="2132856"/>
            <a:ext cx="6937029" cy="3240360"/>
          </a:xfrm>
          <a:prstGeom prst="rect">
            <a:avLst/>
          </a:prstGeom>
          <a:noFill/>
          <a:ln w="15875">
            <a:solidFill>
              <a:srgbClr val="FF0000"/>
            </a:solidFill>
            <a:prstDash val="dash"/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3" name="椭圆 12"/>
          <p:cNvSpPr/>
          <p:nvPr/>
        </p:nvSpPr>
        <p:spPr bwMode="auto">
          <a:xfrm>
            <a:off x="539552" y="1221715"/>
            <a:ext cx="432048" cy="44883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4" name="椭圆 13"/>
          <p:cNvSpPr/>
          <p:nvPr/>
        </p:nvSpPr>
        <p:spPr bwMode="auto">
          <a:xfrm>
            <a:off x="539552" y="3404324"/>
            <a:ext cx="432048" cy="44883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" name="椭圆 14"/>
          <p:cNvSpPr/>
          <p:nvPr/>
        </p:nvSpPr>
        <p:spPr bwMode="auto">
          <a:xfrm>
            <a:off x="539552" y="5698949"/>
            <a:ext cx="432048" cy="44883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73762" y="3564551"/>
            <a:ext cx="5996986" cy="147732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if </a:t>
            </a:r>
            <a:r>
              <a:rPr lang="zh-CN" altLang="en-US" dirty="0"/>
              <a:t>(x + 1 &lt;= n &amp;&amp; !used[x + 1][y</a:t>
            </a:r>
            <a:r>
              <a:rPr lang="zh-CN" altLang="en-US" dirty="0" smtClean="0"/>
              <a:t>])  Try</a:t>
            </a:r>
            <a:r>
              <a:rPr lang="zh-CN" altLang="en-US" dirty="0"/>
              <a:t>(x + 1, y);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if </a:t>
            </a:r>
            <a:r>
              <a:rPr lang="zh-CN" altLang="en-US" dirty="0"/>
              <a:t>(y - 1 &gt;= 1 &amp;&amp; !used[x][y - 1</a:t>
            </a:r>
            <a:r>
              <a:rPr lang="zh-CN" altLang="en-US" dirty="0" smtClean="0"/>
              <a:t>])    Try</a:t>
            </a:r>
            <a:r>
              <a:rPr lang="zh-CN" altLang="en-US" dirty="0"/>
              <a:t>(x, y - 1);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if </a:t>
            </a:r>
            <a:r>
              <a:rPr lang="zh-CN" altLang="en-US" dirty="0"/>
              <a:t>(y + 1 &lt;= m &amp;&amp; !used[x][y + 1</a:t>
            </a:r>
            <a:r>
              <a:rPr lang="zh-CN" altLang="en-US" dirty="0" smtClean="0"/>
              <a:t>])  Try</a:t>
            </a:r>
            <a:r>
              <a:rPr lang="zh-CN" altLang="en-US" dirty="0"/>
              <a:t>(x, y + 1);</a:t>
            </a:r>
          </a:p>
        </p:txBody>
      </p:sp>
      <p:sp>
        <p:nvSpPr>
          <p:cNvPr id="7" name="圆角矩形 6"/>
          <p:cNvSpPr/>
          <p:nvPr/>
        </p:nvSpPr>
        <p:spPr bwMode="auto">
          <a:xfrm>
            <a:off x="1746337" y="3549879"/>
            <a:ext cx="5904656" cy="1524568"/>
          </a:xfrm>
          <a:prstGeom prst="roundRect">
            <a:avLst/>
          </a:prstGeom>
          <a:solidFill>
            <a:schemeClr val="accent6">
              <a:lumMod val="20000"/>
              <a:lumOff val="80000"/>
              <a:alpha val="74000"/>
            </a:schemeClr>
          </a:solidFill>
          <a:ln>
            <a:solidFill>
              <a:schemeClr val="accent1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867175" y="1206190"/>
            <a:ext cx="14847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、先用</a:t>
            </a:r>
            <a:endParaRPr lang="en-US" altLang="zh-CN" sz="2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772255" y="2051617"/>
            <a:ext cx="25410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2.1</a:t>
            </a:r>
            <a:r>
              <a:rPr lang="zh-CN" altLang="en-US" sz="2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终点</a:t>
            </a:r>
            <a:r>
              <a:rPr lang="zh-CN" altLang="en-US" sz="2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到站</a:t>
            </a:r>
            <a:endParaRPr lang="en-US" altLang="zh-CN" sz="2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772255" y="3126452"/>
            <a:ext cx="25410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2.2</a:t>
            </a:r>
            <a:r>
              <a:rPr lang="zh-CN" altLang="en-US" sz="2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、判断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探索</a:t>
            </a:r>
            <a:endParaRPr lang="en-US" altLang="zh-CN" sz="2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2143649"/>
      </p:ext>
    </p:extLst>
  </p:cSld>
  <p:clrMapOvr>
    <a:masterClrMapping/>
  </p:clrMapOvr>
  <p:transition spd="slow">
    <p:circl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9512" y="126611"/>
            <a:ext cx="8892480" cy="675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zh-CN" altLang="en-US" b="0" dirty="0"/>
              <a:t>void Try(int x, int y) {</a:t>
            </a:r>
          </a:p>
          <a:p>
            <a:pPr>
              <a:lnSpc>
                <a:spcPct val="114000"/>
              </a:lnSpc>
            </a:pPr>
            <a:r>
              <a:rPr lang="zh-CN" altLang="en-US" b="0" dirty="0"/>
              <a:t>	</a:t>
            </a:r>
            <a:r>
              <a:rPr lang="zh-CN" altLang="en-US" dirty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// 第1步 探索</a:t>
            </a:r>
          </a:p>
          <a:p>
            <a:pPr>
              <a:lnSpc>
                <a:spcPct val="114000"/>
              </a:lnSpc>
            </a:pPr>
            <a:r>
              <a:rPr lang="zh-CN" altLang="en-US" b="0" dirty="0"/>
              <a:t>	mine += a[x][y]</a:t>
            </a:r>
            <a:r>
              <a:rPr lang="zh-CN" altLang="en-US" b="0" dirty="0" smtClean="0"/>
              <a:t>;  used</a:t>
            </a:r>
            <a:r>
              <a:rPr lang="zh-CN" altLang="en-US" b="0" dirty="0"/>
              <a:t>[x][y] = 1;</a:t>
            </a:r>
          </a:p>
          <a:p>
            <a:pPr>
              <a:lnSpc>
                <a:spcPct val="114000"/>
              </a:lnSpc>
            </a:pPr>
            <a:r>
              <a:rPr lang="zh-CN" altLang="en-US" b="0" dirty="0"/>
              <a:t>	</a:t>
            </a:r>
            <a:r>
              <a:rPr lang="zh-CN" altLang="en-US" dirty="0">
                <a:solidFill>
                  <a:srgbClr val="FF0000"/>
                </a:solidFill>
              </a:rPr>
              <a:t>value[step] = a[x][y]</a:t>
            </a:r>
            <a:r>
              <a:rPr lang="zh-CN" altLang="en-US" dirty="0" smtClean="0">
                <a:solidFill>
                  <a:srgbClr val="FF0000"/>
                </a:solidFill>
              </a:rPr>
              <a:t>;  </a:t>
            </a:r>
            <a:r>
              <a:rPr lang="zh-CN" altLang="en-US" b="0" dirty="0" smtClean="0">
                <a:solidFill>
                  <a:srgbClr val="FF0000"/>
                </a:solidFill>
              </a:rPr>
              <a:t>step</a:t>
            </a:r>
            <a:r>
              <a:rPr lang="zh-CN" altLang="en-US" b="0" dirty="0">
                <a:solidFill>
                  <a:srgbClr val="FF0000"/>
                </a:solidFill>
              </a:rPr>
              <a:t>++</a:t>
            </a:r>
            <a:r>
              <a:rPr lang="zh-CN" altLang="en-US" b="0" dirty="0" smtClean="0">
                <a:solidFill>
                  <a:srgbClr val="FF0000"/>
                </a:solidFill>
              </a:rPr>
              <a:t>;</a:t>
            </a:r>
            <a:endParaRPr lang="en-US" altLang="zh-CN" b="0" dirty="0" smtClean="0">
              <a:solidFill>
                <a:srgbClr val="FF0000"/>
              </a:solidFill>
            </a:endParaRPr>
          </a:p>
          <a:p>
            <a:pPr>
              <a:lnSpc>
                <a:spcPct val="114000"/>
              </a:lnSpc>
            </a:pPr>
            <a:endParaRPr lang="zh-CN" altLang="en-US" sz="1100" b="0" dirty="0">
              <a:solidFill>
                <a:srgbClr val="FF0000"/>
              </a:solidFill>
            </a:endParaRPr>
          </a:p>
          <a:p>
            <a:pPr>
              <a:lnSpc>
                <a:spcPct val="114000"/>
              </a:lnSpc>
            </a:pPr>
            <a:r>
              <a:rPr lang="zh-CN" altLang="en-US" b="0" dirty="0"/>
              <a:t>	</a:t>
            </a:r>
            <a:r>
              <a:rPr lang="zh-CN" altLang="en-US" dirty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// 第2步 判断+递归</a:t>
            </a:r>
          </a:p>
          <a:p>
            <a:pPr>
              <a:lnSpc>
                <a:spcPct val="114000"/>
              </a:lnSpc>
            </a:pPr>
            <a:r>
              <a:rPr lang="zh-CN" altLang="en-US" b="0" dirty="0"/>
              <a:t>	if ( x == n &amp;&amp; y == m ) {</a:t>
            </a:r>
          </a:p>
          <a:p>
            <a:pPr>
              <a:lnSpc>
                <a:spcPct val="114000"/>
              </a:lnSpc>
            </a:pPr>
            <a:r>
              <a:rPr lang="zh-CN" altLang="en-US" b="0" dirty="0"/>
              <a:t>		</a:t>
            </a:r>
            <a:r>
              <a:rPr lang="zh-CN" altLang="en-US" b="0" dirty="0">
                <a:solidFill>
                  <a:srgbClr val="FF0000"/>
                </a:solidFill>
              </a:rPr>
              <a:t>if (best_mine &lt; mine) {</a:t>
            </a:r>
          </a:p>
          <a:p>
            <a:pPr>
              <a:lnSpc>
                <a:spcPct val="114000"/>
              </a:lnSpc>
            </a:pPr>
            <a:r>
              <a:rPr lang="zh-CN" altLang="en-US" b="0" dirty="0">
                <a:solidFill>
                  <a:srgbClr val="FF0000"/>
                </a:solidFill>
              </a:rPr>
              <a:t>			best_mine = mine</a:t>
            </a:r>
            <a:r>
              <a:rPr lang="zh-CN" altLang="en-US" b="0" dirty="0" smtClean="0">
                <a:solidFill>
                  <a:srgbClr val="FF0000"/>
                </a:solidFill>
              </a:rPr>
              <a:t>;  best</a:t>
            </a:r>
            <a:r>
              <a:rPr lang="zh-CN" altLang="en-US" b="0" dirty="0">
                <a:solidFill>
                  <a:srgbClr val="FF0000"/>
                </a:solidFill>
              </a:rPr>
              <a:t>_step = step - 1;</a:t>
            </a:r>
          </a:p>
          <a:p>
            <a:pPr>
              <a:lnSpc>
                <a:spcPct val="114000"/>
              </a:lnSpc>
            </a:pPr>
            <a:r>
              <a:rPr lang="zh-CN" altLang="en-US" b="0" dirty="0">
                <a:solidFill>
                  <a:srgbClr val="FF0000"/>
                </a:solidFill>
              </a:rPr>
              <a:t>			for (int j = 1; j &lt;= best_step; j++)</a:t>
            </a:r>
          </a:p>
          <a:p>
            <a:pPr>
              <a:lnSpc>
                <a:spcPct val="114000"/>
              </a:lnSpc>
            </a:pPr>
            <a:r>
              <a:rPr lang="zh-CN" altLang="en-US" b="0" dirty="0">
                <a:solidFill>
                  <a:srgbClr val="FF0000"/>
                </a:solidFill>
              </a:rPr>
              <a:t>				best_value[j] = value[j]</a:t>
            </a:r>
            <a:r>
              <a:rPr lang="zh-CN" altLang="en-US" b="0" dirty="0" smtClean="0">
                <a:solidFill>
                  <a:srgbClr val="FF0000"/>
                </a:solidFill>
              </a:rPr>
              <a:t>; }</a:t>
            </a:r>
            <a:endParaRPr lang="zh-CN" altLang="en-US" b="0" dirty="0">
              <a:solidFill>
                <a:srgbClr val="FF0000"/>
              </a:solidFill>
            </a:endParaRPr>
          </a:p>
          <a:p>
            <a:pPr>
              <a:lnSpc>
                <a:spcPct val="114000"/>
              </a:lnSpc>
            </a:pPr>
            <a:r>
              <a:rPr lang="zh-CN" altLang="en-US" b="0" dirty="0"/>
              <a:t>	} else {</a:t>
            </a:r>
          </a:p>
          <a:p>
            <a:pPr>
              <a:lnSpc>
                <a:spcPct val="114000"/>
              </a:lnSpc>
            </a:pPr>
            <a:r>
              <a:rPr lang="zh-CN" altLang="en-US" b="0" dirty="0"/>
              <a:t>		if (x + 1 &lt;= n &amp;&amp; !used[x + 1][y</a:t>
            </a:r>
            <a:r>
              <a:rPr lang="zh-CN" altLang="en-US" b="0" dirty="0" smtClean="0"/>
              <a:t>])  Try</a:t>
            </a:r>
            <a:r>
              <a:rPr lang="zh-CN" altLang="en-US" b="0" dirty="0"/>
              <a:t>(x + 1, y);</a:t>
            </a:r>
          </a:p>
          <a:p>
            <a:pPr>
              <a:lnSpc>
                <a:spcPct val="114000"/>
              </a:lnSpc>
            </a:pPr>
            <a:r>
              <a:rPr lang="zh-CN" altLang="en-US" b="0" dirty="0"/>
              <a:t>		if (y - 1 &gt;= 1 &amp;&amp; !used[x][y - 1</a:t>
            </a:r>
            <a:r>
              <a:rPr lang="zh-CN" altLang="en-US" b="0" dirty="0" smtClean="0"/>
              <a:t>])    Try</a:t>
            </a:r>
            <a:r>
              <a:rPr lang="zh-CN" altLang="en-US" b="0" dirty="0"/>
              <a:t>(x, y - 1);</a:t>
            </a:r>
          </a:p>
          <a:p>
            <a:pPr>
              <a:lnSpc>
                <a:spcPct val="114000"/>
              </a:lnSpc>
            </a:pPr>
            <a:r>
              <a:rPr lang="zh-CN" altLang="en-US" b="0" dirty="0"/>
              <a:t>		if (y + 1 &lt;= m &amp;&amp; !used[x][y + 1</a:t>
            </a:r>
            <a:r>
              <a:rPr lang="zh-CN" altLang="en-US" b="0" dirty="0" smtClean="0"/>
              <a:t>]) Try</a:t>
            </a:r>
            <a:r>
              <a:rPr lang="zh-CN" altLang="en-US" b="0" dirty="0"/>
              <a:t>(x, y + 1);</a:t>
            </a:r>
          </a:p>
          <a:p>
            <a:pPr>
              <a:lnSpc>
                <a:spcPct val="114000"/>
              </a:lnSpc>
            </a:pPr>
            <a:r>
              <a:rPr lang="zh-CN" altLang="en-US" b="0" dirty="0"/>
              <a:t>	</a:t>
            </a:r>
            <a:r>
              <a:rPr lang="zh-CN" altLang="en-US" b="0" dirty="0" smtClean="0"/>
              <a:t>         }</a:t>
            </a:r>
            <a:endParaRPr lang="zh-CN" altLang="en-US" b="0" dirty="0"/>
          </a:p>
          <a:p>
            <a:pPr>
              <a:lnSpc>
                <a:spcPct val="114000"/>
              </a:lnSpc>
            </a:pPr>
            <a:r>
              <a:rPr lang="zh-CN" altLang="en-US" b="0" dirty="0"/>
              <a:t>	</a:t>
            </a:r>
            <a:r>
              <a:rPr lang="zh-CN" altLang="en-US" dirty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// 第3步 回朔</a:t>
            </a:r>
          </a:p>
          <a:p>
            <a:pPr>
              <a:lnSpc>
                <a:spcPct val="114000"/>
              </a:lnSpc>
            </a:pPr>
            <a:r>
              <a:rPr lang="zh-CN" altLang="en-US" b="0" dirty="0"/>
              <a:t>	mine -= a[x][y]</a:t>
            </a:r>
            <a:r>
              <a:rPr lang="zh-CN" altLang="en-US" b="0" dirty="0" smtClean="0"/>
              <a:t>;  used</a:t>
            </a:r>
            <a:r>
              <a:rPr lang="zh-CN" altLang="en-US" b="0" dirty="0"/>
              <a:t>[x][y] = 0</a:t>
            </a:r>
            <a:r>
              <a:rPr lang="zh-CN" altLang="en-US" b="0" dirty="0" smtClean="0">
                <a:solidFill>
                  <a:srgbClr val="FF0000"/>
                </a:solidFill>
              </a:rPr>
              <a:t>;  step</a:t>
            </a:r>
            <a:r>
              <a:rPr lang="zh-CN" altLang="en-US" b="0" dirty="0">
                <a:solidFill>
                  <a:srgbClr val="FF0000"/>
                </a:solidFill>
              </a:rPr>
              <a:t>--;</a:t>
            </a:r>
          </a:p>
          <a:p>
            <a:pPr>
              <a:lnSpc>
                <a:spcPct val="114000"/>
              </a:lnSpc>
            </a:pPr>
            <a:r>
              <a:rPr lang="zh-CN" altLang="en-US" b="0" dirty="0"/>
              <a:t>}</a:t>
            </a:r>
          </a:p>
        </p:txBody>
      </p:sp>
      <p:sp>
        <p:nvSpPr>
          <p:cNvPr id="3" name="圆角矩形 2"/>
          <p:cNvSpPr/>
          <p:nvPr/>
        </p:nvSpPr>
        <p:spPr bwMode="auto">
          <a:xfrm>
            <a:off x="1979712" y="2460077"/>
            <a:ext cx="5904656" cy="1451400"/>
          </a:xfrm>
          <a:prstGeom prst="roundRect">
            <a:avLst/>
          </a:prstGeom>
          <a:solidFill>
            <a:schemeClr val="accent6">
              <a:lumMod val="20000"/>
              <a:lumOff val="80000"/>
              <a:alpha val="38000"/>
            </a:schemeClr>
          </a:solidFill>
          <a:ln>
            <a:solidFill>
              <a:schemeClr val="accent1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" name="圆角矩形 3"/>
          <p:cNvSpPr/>
          <p:nvPr/>
        </p:nvSpPr>
        <p:spPr bwMode="auto">
          <a:xfrm>
            <a:off x="1979712" y="4149080"/>
            <a:ext cx="5904656" cy="1224136"/>
          </a:xfrm>
          <a:prstGeom prst="roundRect">
            <a:avLst/>
          </a:prstGeom>
          <a:solidFill>
            <a:schemeClr val="accent6">
              <a:lumMod val="20000"/>
              <a:lumOff val="80000"/>
              <a:alpha val="38000"/>
            </a:schemeClr>
          </a:solidFill>
          <a:ln>
            <a:solidFill>
              <a:schemeClr val="accent1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796136" y="1697717"/>
            <a:ext cx="2244525" cy="584775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zh-CN" altLang="en-US" sz="3200" dirty="0" smtClean="0"/>
              <a:t>输出最优值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75403834"/>
      </p:ext>
    </p:extLst>
  </p:cSld>
  <p:clrMapOvr>
    <a:masterClrMapping/>
  </p:clrMapOvr>
  <p:transition spd="slow">
    <p:circl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#122 </a:t>
            </a:r>
            <a:r>
              <a:rPr lang="zh-CN" altLang="zh-CN" dirty="0"/>
              <a:t>迷宫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19" y="1124744"/>
            <a:ext cx="8837361" cy="48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435948"/>
      </p:ext>
    </p:extLst>
  </p:cSld>
  <p:clrMapOvr>
    <a:masterClrMapping/>
  </p:clrMapOvr>
  <p:transition spd="slow">
    <p:circl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15333" y="500300"/>
            <a:ext cx="8964488" cy="64863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void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Try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 x, int y) {</a:t>
            </a:r>
          </a:p>
          <a:p>
            <a:pPr>
              <a:lnSpc>
                <a:spcPct val="150000"/>
              </a:lnSpc>
            </a:pPr>
            <a:r>
              <a:rPr lang="zh-CN" altLang="en-US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if   </a:t>
            </a:r>
            <a:r>
              <a:rPr lang="zh-CN" altLang="en-US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 == n - 1 &amp;&amp; y == m - 1</a:t>
            </a:r>
            <a:r>
              <a:rPr lang="zh-CN" altLang="en-US" sz="2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2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 { </a:t>
            </a:r>
            <a:r>
              <a:rPr lang="zh-CN" altLang="en-US" sz="2200" b="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 </a:t>
            </a:r>
            <a:r>
              <a:rPr lang="zh-CN" altLang="en-US" sz="2200" b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1;    </a:t>
            </a:r>
            <a:r>
              <a:rPr lang="zh-CN" altLang="en-US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//判断条件</a:t>
            </a:r>
          </a:p>
          <a:p>
            <a:pPr>
              <a:lnSpc>
                <a:spcPct val="150000"/>
              </a:lnSpc>
            </a:pPr>
            <a:r>
              <a:rPr lang="zh-CN" altLang="en-US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sz="2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return;  </a:t>
            </a:r>
            <a:r>
              <a:rPr lang="zh-CN" altLang="en-US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sz="220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9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2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used</a:t>
            </a:r>
            <a:r>
              <a:rPr lang="zh-CN" altLang="en-US" sz="22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2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x][y] = 0; </a:t>
            </a:r>
            <a:r>
              <a:rPr lang="zh-CN" altLang="en-US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//使用 这一点标记搜索过</a:t>
            </a:r>
          </a:p>
          <a:p>
            <a:pPr>
              <a:lnSpc>
                <a:spcPct val="150000"/>
              </a:lnSpc>
            </a:pPr>
            <a:endParaRPr lang="zh-CN" altLang="en-US" sz="44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if  </a:t>
            </a:r>
            <a:r>
              <a:rPr lang="zh-CN" altLang="en-US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(y != 0 &amp;&amp; </a:t>
            </a:r>
            <a:r>
              <a:rPr lang="en-US" altLang="zh-CN" sz="2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used</a:t>
            </a:r>
            <a:r>
              <a:rPr lang="zh-CN" altLang="en-US" sz="2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x][y - 1] == 1</a:t>
            </a:r>
            <a:r>
              <a:rPr lang="zh-CN" altLang="en-US" sz="2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             search</a:t>
            </a:r>
            <a:r>
              <a:rPr lang="zh-CN" altLang="en-US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(x, y - 1);</a:t>
            </a:r>
          </a:p>
          <a:p>
            <a:pPr>
              <a:lnSpc>
                <a:spcPct val="150000"/>
              </a:lnSpc>
            </a:pPr>
            <a:r>
              <a:rPr lang="zh-CN" altLang="en-US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if  </a:t>
            </a:r>
            <a:r>
              <a:rPr lang="zh-CN" altLang="en-US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(y != m - 1 &amp;&amp; </a:t>
            </a:r>
            <a:r>
              <a:rPr lang="en-US" altLang="zh-CN" sz="2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used</a:t>
            </a:r>
            <a:r>
              <a:rPr lang="zh-CN" altLang="en-US" sz="2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x][y + 1] == 1</a:t>
            </a:r>
            <a:r>
              <a:rPr lang="zh-CN" altLang="en-US" sz="2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     search</a:t>
            </a:r>
            <a:r>
              <a:rPr lang="zh-CN" altLang="en-US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(x, y + 1);</a:t>
            </a:r>
          </a:p>
          <a:p>
            <a:pPr>
              <a:lnSpc>
                <a:spcPct val="150000"/>
              </a:lnSpc>
            </a:pPr>
            <a:r>
              <a:rPr lang="zh-CN" altLang="en-US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if  </a:t>
            </a:r>
            <a:r>
              <a:rPr lang="zh-CN" altLang="en-US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(x != 0 &amp;&amp; </a:t>
            </a:r>
            <a:r>
              <a:rPr lang="en-US" altLang="zh-CN" sz="2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used</a:t>
            </a:r>
            <a:r>
              <a:rPr lang="zh-CN" altLang="en-US" sz="2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 - 1][y] == 1</a:t>
            </a:r>
            <a:r>
              <a:rPr lang="zh-CN" altLang="en-US" sz="2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             search</a:t>
            </a:r>
            <a:r>
              <a:rPr lang="zh-CN" altLang="en-US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(x - 1, y);</a:t>
            </a:r>
          </a:p>
          <a:p>
            <a:pPr>
              <a:lnSpc>
                <a:spcPct val="150000"/>
              </a:lnSpc>
            </a:pPr>
            <a:r>
              <a:rPr lang="zh-CN" altLang="en-US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if  </a:t>
            </a:r>
            <a:r>
              <a:rPr lang="zh-CN" altLang="en-US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(x != n - 1 &amp;&amp; </a:t>
            </a:r>
            <a:r>
              <a:rPr lang="en-US" altLang="zh-CN" sz="2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used</a:t>
            </a:r>
            <a:r>
              <a:rPr lang="zh-CN" altLang="en-US" sz="2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 + 1][y] == 1</a:t>
            </a:r>
            <a:r>
              <a:rPr lang="zh-CN" altLang="en-US" sz="2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      search</a:t>
            </a:r>
            <a:r>
              <a:rPr lang="zh-CN" altLang="en-US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(x + 1, y);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  <p:sp>
        <p:nvSpPr>
          <p:cNvPr id="4" name="矩形 3"/>
          <p:cNvSpPr/>
          <p:nvPr/>
        </p:nvSpPr>
        <p:spPr bwMode="auto">
          <a:xfrm>
            <a:off x="1043608" y="3415058"/>
            <a:ext cx="7848872" cy="3188663"/>
          </a:xfrm>
          <a:prstGeom prst="rect">
            <a:avLst/>
          </a:prstGeom>
          <a:noFill/>
          <a:ln w="15875">
            <a:solidFill>
              <a:srgbClr val="FF0000"/>
            </a:solidFill>
            <a:prstDash val="dash"/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3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分别探索</a:t>
            </a:r>
            <a:r>
              <a:rPr lang="zh-CN" altLang="en-US" sz="3200" dirty="0" smtClean="0">
                <a:solidFill>
                  <a:schemeClr val="tx1"/>
                </a:solidFill>
                <a:latin typeface="Arial" pitchFamily="34" charset="0"/>
              </a:rPr>
              <a:t>四个</a:t>
            </a:r>
            <a:r>
              <a:rPr kumimoji="0" lang="zh-CN" altLang="en-US" sz="3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方向</a:t>
            </a:r>
            <a:endParaRPr kumimoji="0" lang="en-US" altLang="zh-CN" sz="3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3200" dirty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zh-CN" altLang="en-US" sz="2800" dirty="0">
                <a:solidFill>
                  <a:srgbClr val="FF0000"/>
                </a:solidFill>
                <a:latin typeface="Arial" pitchFamily="34" charset="0"/>
              </a:rPr>
              <a:t>条件</a:t>
            </a:r>
            <a:r>
              <a:rPr lang="zh-CN" altLang="en-US" sz="2800" dirty="0" smtClean="0">
                <a:solidFill>
                  <a:srgbClr val="FF0000"/>
                </a:solidFill>
                <a:latin typeface="Arial" pitchFamily="34" charset="0"/>
              </a:rPr>
              <a:t>：不会出界、是道路</a:t>
            </a:r>
            <a:endParaRPr kumimoji="0" lang="zh-CN" altLang="en-US" sz="160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067944" y="45274"/>
            <a:ext cx="50760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0B050"/>
                </a:solidFill>
              </a:rPr>
              <a:t>	</a:t>
            </a:r>
            <a:r>
              <a:rPr lang="zh-CN" altLang="en-US" sz="2400" dirty="0" smtClean="0">
                <a:solidFill>
                  <a:srgbClr val="00B050"/>
                </a:solidFill>
              </a:rPr>
              <a:t>           for </a:t>
            </a:r>
            <a:r>
              <a:rPr lang="zh-CN" altLang="en-US" sz="2400" dirty="0">
                <a:solidFill>
                  <a:srgbClr val="00B050"/>
                </a:solidFill>
              </a:rPr>
              <a:t>(i = 0; i &lt; R; i++)</a:t>
            </a:r>
          </a:p>
          <a:p>
            <a:r>
              <a:rPr lang="zh-CN" altLang="en-US" sz="2400" dirty="0">
                <a:solidFill>
                  <a:srgbClr val="00B050"/>
                </a:solidFill>
              </a:rPr>
              <a:t>		for (j = 0; j &lt; C; j++)</a:t>
            </a:r>
          </a:p>
          <a:p>
            <a:r>
              <a:rPr lang="zh-CN" altLang="en-US" sz="2400" dirty="0">
                <a:solidFill>
                  <a:srgbClr val="00B050"/>
                </a:solidFill>
              </a:rPr>
              <a:t>			search(i, j, </a:t>
            </a:r>
            <a:r>
              <a:rPr lang="zh-CN" altLang="en-US" sz="2400" dirty="0">
                <a:solidFill>
                  <a:srgbClr val="FF0000"/>
                </a:solidFill>
              </a:rPr>
              <a:t>0</a:t>
            </a:r>
            <a:r>
              <a:rPr lang="zh-CN" altLang="en-US" sz="2400" dirty="0">
                <a:solidFill>
                  <a:srgbClr val="00B050"/>
                </a:solidFill>
              </a:rPr>
              <a:t>);</a:t>
            </a:r>
          </a:p>
        </p:txBody>
      </p:sp>
      <p:sp>
        <p:nvSpPr>
          <p:cNvPr id="6" name="矩形 5"/>
          <p:cNvSpPr/>
          <p:nvPr/>
        </p:nvSpPr>
        <p:spPr>
          <a:xfrm>
            <a:off x="7236296" y="2296942"/>
            <a:ext cx="14205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不回朔</a:t>
            </a:r>
            <a:endParaRPr lang="zh-CN" altLang="en-US" sz="32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8815276"/>
      </p:ext>
    </p:extLst>
  </p:cSld>
  <p:clrMapOvr>
    <a:masterClrMapping/>
  </p:clrMapOvr>
  <p:transition spd="slow">
    <p:circl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#124 </a:t>
            </a:r>
            <a:r>
              <a:rPr lang="zh-CN" altLang="zh-CN" dirty="0"/>
              <a:t>滑雪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37" y="1196752"/>
            <a:ext cx="8875326" cy="48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630238"/>
      </p:ext>
    </p:extLst>
  </p:cSld>
  <p:clrMapOvr>
    <a:masterClrMapping/>
  </p:clrMapOvr>
  <p:transition spd="slow">
    <p:circl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7016" y="0"/>
            <a:ext cx="8856984" cy="6694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/>
              <a:t>void </a:t>
            </a:r>
            <a:r>
              <a:rPr lang="en-US" altLang="zh-CN" sz="2400" dirty="0" smtClean="0"/>
              <a:t>Try</a:t>
            </a:r>
            <a:r>
              <a:rPr lang="zh-CN" altLang="en-US" sz="2400" dirty="0" smtClean="0"/>
              <a:t>( </a:t>
            </a:r>
            <a:r>
              <a:rPr lang="zh-CN" altLang="en-US" sz="2400" dirty="0"/>
              <a:t>int x, int y, int </a:t>
            </a:r>
            <a:r>
              <a:rPr lang="zh-CN" altLang="en-US" sz="2400" dirty="0" smtClean="0"/>
              <a:t>len </a:t>
            </a:r>
            <a:r>
              <a:rPr lang="zh-CN" altLang="en-US" sz="2400" dirty="0"/>
              <a:t>) </a:t>
            </a:r>
            <a:r>
              <a:rPr lang="zh-CN" altLang="en-US" sz="2200" b="0" dirty="0"/>
              <a:t>{</a:t>
            </a:r>
          </a:p>
          <a:p>
            <a:pPr>
              <a:lnSpc>
                <a:spcPct val="200000"/>
              </a:lnSpc>
            </a:pPr>
            <a:r>
              <a:rPr lang="zh-CN" altLang="en-US" sz="2200" b="0" dirty="0"/>
              <a:t>	</a:t>
            </a:r>
            <a:r>
              <a:rPr lang="zh-CN" altLang="en-US" sz="2200" b="0" dirty="0" smtClean="0"/>
              <a:t>if    </a:t>
            </a:r>
            <a:r>
              <a:rPr lang="zh-CN" altLang="en-US" sz="2200" b="0" dirty="0"/>
              <a:t>(x &lt; 1 || y &lt; 1 || x &gt; r || y &gt; c</a:t>
            </a:r>
            <a:r>
              <a:rPr lang="zh-CN" altLang="en-US" sz="2200" b="0" dirty="0" smtClean="0"/>
              <a:t>)    return</a:t>
            </a:r>
            <a:r>
              <a:rPr lang="zh-CN" altLang="en-US" sz="2200" b="0" dirty="0"/>
              <a:t>;</a:t>
            </a:r>
          </a:p>
          <a:p>
            <a:pPr>
              <a:lnSpc>
                <a:spcPct val="200000"/>
              </a:lnSpc>
            </a:pPr>
            <a:r>
              <a:rPr lang="zh-CN" altLang="en-US" sz="2200" b="0" dirty="0"/>
              <a:t>	else {</a:t>
            </a:r>
          </a:p>
          <a:p>
            <a:pPr>
              <a:lnSpc>
                <a:spcPct val="150000"/>
              </a:lnSpc>
            </a:pPr>
            <a:r>
              <a:rPr lang="zh-CN" altLang="en-US" sz="2200" b="0" dirty="0"/>
              <a:t>		</a:t>
            </a:r>
            <a:r>
              <a:rPr lang="zh-CN" altLang="en-US" sz="2200" b="0" dirty="0" smtClean="0"/>
              <a:t>len++</a:t>
            </a:r>
            <a:r>
              <a:rPr lang="zh-CN" altLang="en-US" sz="2200" b="0" dirty="0"/>
              <a:t>;</a:t>
            </a:r>
          </a:p>
          <a:p>
            <a:pPr>
              <a:lnSpc>
                <a:spcPct val="150000"/>
              </a:lnSpc>
            </a:pPr>
            <a:r>
              <a:rPr lang="zh-CN" altLang="en-US" sz="2200" b="0" dirty="0"/>
              <a:t>		if (</a:t>
            </a:r>
            <a:r>
              <a:rPr lang="zh-CN" altLang="en-US" sz="2200" b="0" dirty="0" smtClean="0"/>
              <a:t>len </a:t>
            </a:r>
            <a:r>
              <a:rPr lang="zh-CN" altLang="en-US" sz="2200" b="0" dirty="0"/>
              <a:t>&gt; max_value</a:t>
            </a:r>
            <a:r>
              <a:rPr lang="zh-CN" altLang="en-US" sz="2200" b="0" dirty="0" smtClean="0"/>
              <a:t>)  max</a:t>
            </a:r>
            <a:r>
              <a:rPr lang="zh-CN" altLang="en-US" sz="2200" b="0" dirty="0"/>
              <a:t>_value = </a:t>
            </a:r>
            <a:r>
              <a:rPr lang="zh-CN" altLang="en-US" sz="2200" b="0" dirty="0" smtClean="0"/>
              <a:t>len;</a:t>
            </a:r>
            <a:endParaRPr lang="en-US" altLang="zh-CN" sz="2200" b="0" dirty="0" smtClean="0"/>
          </a:p>
          <a:p>
            <a:pPr>
              <a:lnSpc>
                <a:spcPct val="150000"/>
              </a:lnSpc>
            </a:pPr>
            <a:endParaRPr lang="zh-CN" altLang="en-US" sz="2200" b="0" dirty="0"/>
          </a:p>
          <a:p>
            <a:pPr>
              <a:lnSpc>
                <a:spcPct val="150000"/>
              </a:lnSpc>
            </a:pPr>
            <a:r>
              <a:rPr lang="zh-CN" altLang="en-US" sz="2200" b="0" dirty="0"/>
              <a:t>		if ( </a:t>
            </a:r>
            <a:r>
              <a:rPr lang="zh-CN" altLang="en-US" sz="2200" dirty="0">
                <a:solidFill>
                  <a:srgbClr val="FF0000"/>
                </a:solidFill>
              </a:rPr>
              <a:t>a[x][y] &gt; a[x - 1][y] </a:t>
            </a:r>
            <a:r>
              <a:rPr lang="zh-CN" altLang="en-US" sz="2200" b="0" dirty="0" smtClean="0"/>
              <a:t>)    </a:t>
            </a:r>
            <a:r>
              <a:rPr lang="en-US" altLang="zh-CN" sz="2200" b="0" dirty="0" smtClean="0"/>
              <a:t>Try</a:t>
            </a:r>
            <a:r>
              <a:rPr lang="zh-CN" altLang="en-US" sz="2200" b="0" dirty="0" smtClean="0"/>
              <a:t>(</a:t>
            </a:r>
            <a:r>
              <a:rPr lang="zh-CN" altLang="en-US" sz="2200" b="0" dirty="0"/>
              <a:t>x - 1, y,   </a:t>
            </a:r>
            <a:r>
              <a:rPr lang="zh-CN" altLang="en-US" sz="2200" b="0" dirty="0" smtClean="0"/>
              <a:t>len)</a:t>
            </a:r>
            <a:r>
              <a:rPr lang="zh-CN" altLang="en-US" sz="2200" b="0" dirty="0"/>
              <a:t>;</a:t>
            </a:r>
          </a:p>
          <a:p>
            <a:pPr>
              <a:lnSpc>
                <a:spcPct val="150000"/>
              </a:lnSpc>
            </a:pPr>
            <a:r>
              <a:rPr lang="zh-CN" altLang="en-US" sz="2200" b="0" dirty="0"/>
              <a:t>		if ( </a:t>
            </a:r>
            <a:r>
              <a:rPr lang="zh-CN" altLang="en-US" sz="2200" dirty="0">
                <a:solidFill>
                  <a:srgbClr val="FF0000"/>
                </a:solidFill>
              </a:rPr>
              <a:t>a[x][y] &gt; a[x + 1][y] </a:t>
            </a:r>
            <a:r>
              <a:rPr lang="zh-CN" altLang="en-US" sz="2200" b="0" dirty="0" smtClean="0"/>
              <a:t>)   </a:t>
            </a:r>
            <a:r>
              <a:rPr lang="en-US" altLang="zh-CN" sz="2200" b="0" dirty="0" smtClean="0"/>
              <a:t>Try</a:t>
            </a:r>
            <a:r>
              <a:rPr lang="zh-CN" altLang="en-US" sz="2200" b="0" dirty="0" smtClean="0"/>
              <a:t>(</a:t>
            </a:r>
            <a:r>
              <a:rPr lang="zh-CN" altLang="en-US" sz="2200" b="0" dirty="0"/>
              <a:t>x + 1, y,   </a:t>
            </a:r>
            <a:r>
              <a:rPr lang="zh-CN" altLang="en-US" sz="2200" b="0" dirty="0" smtClean="0"/>
              <a:t>len)</a:t>
            </a:r>
            <a:r>
              <a:rPr lang="zh-CN" altLang="en-US" sz="2200" b="0" dirty="0"/>
              <a:t>;</a:t>
            </a:r>
          </a:p>
          <a:p>
            <a:pPr>
              <a:lnSpc>
                <a:spcPct val="150000"/>
              </a:lnSpc>
            </a:pPr>
            <a:r>
              <a:rPr lang="zh-CN" altLang="en-US" sz="2200" b="0" dirty="0"/>
              <a:t>		if ( </a:t>
            </a:r>
            <a:r>
              <a:rPr lang="zh-CN" altLang="en-US" sz="2200" dirty="0">
                <a:solidFill>
                  <a:srgbClr val="FF0000"/>
                </a:solidFill>
              </a:rPr>
              <a:t>a[x][y] &gt; a[x][y - 1] </a:t>
            </a:r>
            <a:r>
              <a:rPr lang="zh-CN" altLang="en-US" sz="2200" b="0" dirty="0" smtClean="0"/>
              <a:t>)    </a:t>
            </a:r>
            <a:r>
              <a:rPr lang="en-US" altLang="zh-CN" sz="2200" b="0" dirty="0" smtClean="0"/>
              <a:t>Try</a:t>
            </a:r>
            <a:r>
              <a:rPr lang="zh-CN" altLang="en-US" sz="2200" b="0" dirty="0" smtClean="0"/>
              <a:t>(</a:t>
            </a:r>
            <a:r>
              <a:rPr lang="zh-CN" altLang="en-US" sz="2200" b="0" dirty="0"/>
              <a:t>x, </a:t>
            </a:r>
            <a:r>
              <a:rPr lang="zh-CN" altLang="en-US" sz="2200" b="0" dirty="0" smtClean="0"/>
              <a:t> y </a:t>
            </a:r>
            <a:r>
              <a:rPr lang="zh-CN" altLang="en-US" sz="2200" b="0" dirty="0"/>
              <a:t>- 1, </a:t>
            </a:r>
            <a:r>
              <a:rPr lang="zh-CN" altLang="en-US" sz="2200" b="0" dirty="0" smtClean="0"/>
              <a:t> len)</a:t>
            </a:r>
            <a:r>
              <a:rPr lang="zh-CN" altLang="en-US" sz="2200" b="0" dirty="0"/>
              <a:t>;</a:t>
            </a:r>
          </a:p>
          <a:p>
            <a:pPr>
              <a:lnSpc>
                <a:spcPct val="150000"/>
              </a:lnSpc>
            </a:pPr>
            <a:r>
              <a:rPr lang="zh-CN" altLang="en-US" sz="2200" b="0" dirty="0"/>
              <a:t>		if ( </a:t>
            </a:r>
            <a:r>
              <a:rPr lang="zh-CN" altLang="en-US" sz="2200" dirty="0">
                <a:solidFill>
                  <a:srgbClr val="FF0000"/>
                </a:solidFill>
              </a:rPr>
              <a:t>a[x][y] &gt; a[x][y + 1] </a:t>
            </a:r>
            <a:r>
              <a:rPr lang="zh-CN" altLang="en-US" sz="2200" b="0" dirty="0" smtClean="0"/>
              <a:t>)   </a:t>
            </a:r>
            <a:r>
              <a:rPr lang="en-US" altLang="zh-CN" sz="2200" b="0" dirty="0" smtClean="0"/>
              <a:t>Try</a:t>
            </a:r>
            <a:r>
              <a:rPr lang="zh-CN" altLang="en-US" sz="2200" b="0" dirty="0" smtClean="0"/>
              <a:t>(</a:t>
            </a:r>
            <a:r>
              <a:rPr lang="zh-CN" altLang="en-US" sz="2200" b="0" dirty="0"/>
              <a:t>x,  </a:t>
            </a:r>
            <a:r>
              <a:rPr lang="zh-CN" altLang="en-US" sz="2200" b="0" dirty="0" smtClean="0"/>
              <a:t>y </a:t>
            </a:r>
            <a:r>
              <a:rPr lang="zh-CN" altLang="en-US" sz="2200" b="0" dirty="0"/>
              <a:t>+ 1, </a:t>
            </a:r>
            <a:r>
              <a:rPr lang="zh-CN" altLang="en-US" sz="2200" b="0" dirty="0" smtClean="0"/>
              <a:t>len)</a:t>
            </a:r>
            <a:r>
              <a:rPr lang="zh-CN" altLang="en-US" sz="2200" b="0" dirty="0"/>
              <a:t>;</a:t>
            </a:r>
          </a:p>
          <a:p>
            <a:pPr>
              <a:lnSpc>
                <a:spcPct val="150000"/>
              </a:lnSpc>
            </a:pPr>
            <a:r>
              <a:rPr lang="zh-CN" altLang="en-US" sz="2200" b="0" dirty="0"/>
              <a:t>	}</a:t>
            </a:r>
          </a:p>
          <a:p>
            <a:pPr>
              <a:lnSpc>
                <a:spcPct val="150000"/>
              </a:lnSpc>
            </a:pPr>
            <a:r>
              <a:rPr lang="zh-CN" altLang="en-US" sz="2200" b="0" dirty="0" smtClean="0"/>
              <a:t>}</a:t>
            </a:r>
            <a:endParaRPr lang="zh-CN" altLang="en-US" sz="2200" b="0" dirty="0"/>
          </a:p>
        </p:txBody>
      </p:sp>
      <p:sp>
        <p:nvSpPr>
          <p:cNvPr id="3" name="圆角矩形 2"/>
          <p:cNvSpPr/>
          <p:nvPr/>
        </p:nvSpPr>
        <p:spPr bwMode="auto">
          <a:xfrm>
            <a:off x="1619671" y="871195"/>
            <a:ext cx="3685207" cy="576064"/>
          </a:xfrm>
          <a:prstGeom prst="roundRect">
            <a:avLst/>
          </a:prstGeom>
          <a:solidFill>
            <a:srgbClr val="CCFFCC">
              <a:alpha val="74000"/>
            </a:srgbClr>
          </a:solidFill>
          <a:ln>
            <a:solidFill>
              <a:schemeClr val="accent1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" name="圆角矩形 3"/>
          <p:cNvSpPr/>
          <p:nvPr/>
        </p:nvSpPr>
        <p:spPr bwMode="auto">
          <a:xfrm>
            <a:off x="1907704" y="2161141"/>
            <a:ext cx="6552728" cy="1006450"/>
          </a:xfrm>
          <a:prstGeom prst="roundRect">
            <a:avLst/>
          </a:prstGeom>
          <a:solidFill>
            <a:srgbClr val="CCFFCC">
              <a:alpha val="74000"/>
            </a:srgbClr>
          </a:solidFill>
          <a:ln>
            <a:solidFill>
              <a:schemeClr val="accent1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" name="圆角矩形 4"/>
          <p:cNvSpPr/>
          <p:nvPr/>
        </p:nvSpPr>
        <p:spPr bwMode="auto">
          <a:xfrm>
            <a:off x="5304878" y="3608400"/>
            <a:ext cx="3155554" cy="2232248"/>
          </a:xfrm>
          <a:prstGeom prst="roundRect">
            <a:avLst/>
          </a:prstGeom>
          <a:solidFill>
            <a:srgbClr val="CCFFCC">
              <a:alpha val="74000"/>
            </a:srgbClr>
          </a:solidFill>
          <a:ln>
            <a:solidFill>
              <a:schemeClr val="accent1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818030" y="403646"/>
            <a:ext cx="1533433" cy="461665"/>
          </a:xfrm>
          <a:prstGeom prst="rect">
            <a:avLst/>
          </a:prstGeom>
          <a:solidFill>
            <a:schemeClr val="accent5">
              <a:lumMod val="9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Try</a:t>
            </a:r>
            <a:r>
              <a:rPr lang="zh-CN" altLang="en-US" sz="2400" dirty="0" smtClean="0"/>
              <a:t>(</a:t>
            </a:r>
            <a:r>
              <a:rPr lang="zh-CN" altLang="en-US" sz="2400" dirty="0"/>
              <a:t>i, j, 0)</a:t>
            </a:r>
          </a:p>
        </p:txBody>
      </p:sp>
    </p:spTree>
    <p:extLst>
      <p:ext uri="{BB962C8B-B14F-4D97-AF65-F5344CB8AC3E}">
        <p14:creationId xmlns:p14="http://schemas.microsoft.com/office/powerpoint/2010/main" val="256718025"/>
      </p:ext>
    </p:extLst>
  </p:cSld>
  <p:clrMapOvr>
    <a:masterClrMapping/>
  </p:clrMapOvr>
  <p:transition spd="slow">
    <p:circl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0172" y="260648"/>
            <a:ext cx="8640960" cy="5432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/>
              <a:t>void </a:t>
            </a:r>
            <a:r>
              <a:rPr lang="en-US" altLang="zh-CN" sz="2400" dirty="0" smtClean="0"/>
              <a:t>Try</a:t>
            </a:r>
            <a:r>
              <a:rPr lang="zh-CN" altLang="en-US" sz="2400" dirty="0" smtClean="0"/>
              <a:t>(</a:t>
            </a:r>
            <a:r>
              <a:rPr lang="zh-CN" altLang="en-US" sz="2400" dirty="0"/>
              <a:t>int x, int y, int len) {</a:t>
            </a:r>
          </a:p>
          <a:p>
            <a:pPr>
              <a:lnSpc>
                <a:spcPct val="150000"/>
              </a:lnSpc>
            </a:pPr>
            <a:r>
              <a:rPr lang="zh-CN" altLang="en-US" sz="2200" b="0" dirty="0"/>
              <a:t>	len ++;</a:t>
            </a:r>
          </a:p>
          <a:p>
            <a:pPr>
              <a:lnSpc>
                <a:spcPct val="150000"/>
              </a:lnSpc>
            </a:pPr>
            <a:r>
              <a:rPr lang="zh-CN" altLang="en-US" sz="2200" b="0" dirty="0"/>
              <a:t>	if (len &gt; max_value</a:t>
            </a:r>
            <a:r>
              <a:rPr lang="zh-CN" altLang="en-US" sz="2200" b="0" dirty="0" smtClean="0"/>
              <a:t>)  max</a:t>
            </a:r>
            <a:r>
              <a:rPr lang="zh-CN" altLang="en-US" sz="2200" b="0" dirty="0"/>
              <a:t>_value = len</a:t>
            </a:r>
            <a:r>
              <a:rPr lang="zh-CN" altLang="en-US" sz="2200" b="0" dirty="0" smtClean="0"/>
              <a:t>;</a:t>
            </a:r>
            <a:endParaRPr lang="en-US" altLang="zh-CN" sz="2200" b="0" dirty="0" smtClean="0"/>
          </a:p>
          <a:p>
            <a:pPr>
              <a:lnSpc>
                <a:spcPct val="150000"/>
              </a:lnSpc>
            </a:pPr>
            <a:endParaRPr lang="zh-CN" altLang="en-US" sz="1400" b="0" dirty="0"/>
          </a:p>
          <a:p>
            <a:pPr>
              <a:lnSpc>
                <a:spcPct val="200000"/>
              </a:lnSpc>
            </a:pPr>
            <a:r>
              <a:rPr lang="zh-CN" altLang="en-US" sz="2200" b="0" dirty="0"/>
              <a:t>	if (a[x - 1][y] </a:t>
            </a:r>
            <a:r>
              <a:rPr lang="zh-CN" altLang="en-US" sz="2200" b="0" dirty="0">
                <a:solidFill>
                  <a:srgbClr val="FF0000"/>
                </a:solidFill>
              </a:rPr>
              <a:t>&lt;</a:t>
            </a:r>
            <a:r>
              <a:rPr lang="zh-CN" altLang="en-US" sz="2200" b="0" dirty="0"/>
              <a:t> a[x][y] &amp;&amp; x - 1 &gt; 0 )	</a:t>
            </a:r>
            <a:r>
              <a:rPr lang="zh-CN" altLang="en-US" sz="2200" b="0" dirty="0" smtClean="0"/>
              <a:t>  </a:t>
            </a:r>
            <a:r>
              <a:rPr lang="en-US" altLang="zh-CN" sz="2200" b="0" dirty="0" smtClean="0"/>
              <a:t>Try</a:t>
            </a:r>
            <a:r>
              <a:rPr lang="zh-CN" altLang="en-US" sz="2200" b="0" dirty="0" smtClean="0"/>
              <a:t>(</a:t>
            </a:r>
            <a:r>
              <a:rPr lang="zh-CN" altLang="en-US" sz="2200" b="0" dirty="0"/>
              <a:t>x - 1, y, len);</a:t>
            </a:r>
          </a:p>
          <a:p>
            <a:pPr>
              <a:lnSpc>
                <a:spcPct val="200000"/>
              </a:lnSpc>
            </a:pPr>
            <a:r>
              <a:rPr lang="zh-CN" altLang="en-US" sz="2200" b="0" dirty="0"/>
              <a:t>	if (a[x + 1][y] </a:t>
            </a:r>
            <a:r>
              <a:rPr lang="zh-CN" altLang="en-US" sz="2200" b="0" dirty="0">
                <a:solidFill>
                  <a:srgbClr val="FF0000"/>
                </a:solidFill>
              </a:rPr>
              <a:t>&lt;</a:t>
            </a:r>
            <a:r>
              <a:rPr lang="zh-CN" altLang="en-US" sz="2200" b="0" dirty="0"/>
              <a:t> a[x][y] &amp;&amp; x + 1 &lt;= c</a:t>
            </a:r>
            <a:r>
              <a:rPr lang="zh-CN" altLang="en-US" sz="2200" b="0" dirty="0" smtClean="0"/>
              <a:t>) </a:t>
            </a:r>
            <a:r>
              <a:rPr lang="zh-CN" altLang="en-US" sz="2200" b="0" dirty="0"/>
              <a:t>	</a:t>
            </a:r>
            <a:r>
              <a:rPr lang="zh-CN" altLang="en-US" sz="2200" b="0" dirty="0" smtClean="0"/>
              <a:t>  </a:t>
            </a:r>
            <a:r>
              <a:rPr lang="en-US" altLang="zh-CN" sz="2200" b="0" dirty="0" smtClean="0"/>
              <a:t>Try</a:t>
            </a:r>
            <a:r>
              <a:rPr lang="zh-CN" altLang="en-US" sz="2200" b="0" dirty="0" smtClean="0"/>
              <a:t>(</a:t>
            </a:r>
            <a:r>
              <a:rPr lang="zh-CN" altLang="en-US" sz="2200" b="0" dirty="0"/>
              <a:t>x + 1, y, len );</a:t>
            </a:r>
          </a:p>
          <a:p>
            <a:pPr>
              <a:lnSpc>
                <a:spcPct val="200000"/>
              </a:lnSpc>
            </a:pPr>
            <a:r>
              <a:rPr lang="zh-CN" altLang="en-US" sz="2200" b="0" dirty="0"/>
              <a:t>	if (a[x][y - 1] </a:t>
            </a:r>
            <a:r>
              <a:rPr lang="zh-CN" altLang="en-US" sz="2200" b="0" dirty="0">
                <a:solidFill>
                  <a:srgbClr val="FF0000"/>
                </a:solidFill>
              </a:rPr>
              <a:t>&lt;</a:t>
            </a:r>
            <a:r>
              <a:rPr lang="zh-CN" altLang="en-US" sz="2200" b="0" dirty="0"/>
              <a:t> a[x][y] &amp;&amp; y - 1 &gt; 0 )	</a:t>
            </a:r>
            <a:r>
              <a:rPr lang="zh-CN" altLang="en-US" sz="2200" b="0" dirty="0" smtClean="0"/>
              <a:t>  </a:t>
            </a:r>
            <a:r>
              <a:rPr lang="en-US" altLang="zh-CN" sz="2200" b="0" dirty="0" smtClean="0"/>
              <a:t>Try</a:t>
            </a:r>
            <a:r>
              <a:rPr lang="zh-CN" altLang="en-US" sz="2200" b="0" dirty="0" smtClean="0"/>
              <a:t>(</a:t>
            </a:r>
            <a:r>
              <a:rPr lang="zh-CN" altLang="en-US" sz="2200" b="0" dirty="0"/>
              <a:t>x, y - 1, len);</a:t>
            </a:r>
          </a:p>
          <a:p>
            <a:pPr>
              <a:lnSpc>
                <a:spcPct val="200000"/>
              </a:lnSpc>
            </a:pPr>
            <a:r>
              <a:rPr lang="zh-CN" altLang="en-US" sz="2200" b="0" dirty="0"/>
              <a:t>	if (a[x][y + 1] </a:t>
            </a:r>
            <a:r>
              <a:rPr lang="zh-CN" altLang="en-US" sz="2200" b="0" dirty="0">
                <a:solidFill>
                  <a:srgbClr val="FF0000"/>
                </a:solidFill>
              </a:rPr>
              <a:t>&lt;</a:t>
            </a:r>
            <a:r>
              <a:rPr lang="zh-CN" altLang="en-US" sz="2200" b="0" dirty="0"/>
              <a:t> a[x][y] &amp;&amp; y + 1 &lt;= r</a:t>
            </a:r>
            <a:r>
              <a:rPr lang="zh-CN" altLang="en-US" sz="2200" b="0" dirty="0" smtClean="0"/>
              <a:t>)</a:t>
            </a:r>
            <a:r>
              <a:rPr lang="zh-CN" altLang="en-US" sz="2200" b="0" dirty="0"/>
              <a:t>	</a:t>
            </a:r>
            <a:r>
              <a:rPr lang="zh-CN" altLang="en-US" sz="2200" b="0" dirty="0" smtClean="0"/>
              <a:t>  </a:t>
            </a:r>
            <a:r>
              <a:rPr lang="en-US" altLang="zh-CN" sz="2200" b="0" dirty="0" smtClean="0"/>
              <a:t>Try</a:t>
            </a:r>
            <a:r>
              <a:rPr lang="zh-CN" altLang="en-US" sz="2200" b="0" dirty="0" smtClean="0"/>
              <a:t>(</a:t>
            </a:r>
            <a:r>
              <a:rPr lang="zh-CN" altLang="en-US" sz="2200" b="0" dirty="0"/>
              <a:t>x, y + 1, len);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}</a:t>
            </a:r>
            <a:endParaRPr lang="zh-CN" altLang="en-US" sz="2400" dirty="0"/>
          </a:p>
        </p:txBody>
      </p:sp>
      <p:sp>
        <p:nvSpPr>
          <p:cNvPr id="3" name="圆角矩形 2"/>
          <p:cNvSpPr/>
          <p:nvPr/>
        </p:nvSpPr>
        <p:spPr bwMode="auto">
          <a:xfrm>
            <a:off x="1043608" y="1040362"/>
            <a:ext cx="5544616" cy="1080120"/>
          </a:xfrm>
          <a:prstGeom prst="roundRect">
            <a:avLst/>
          </a:prstGeom>
          <a:solidFill>
            <a:srgbClr val="CCFFCC">
              <a:alpha val="74000"/>
            </a:srgbClr>
          </a:solidFill>
          <a:ln>
            <a:solidFill>
              <a:schemeClr val="accent1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" name="圆角矩形 3"/>
          <p:cNvSpPr/>
          <p:nvPr/>
        </p:nvSpPr>
        <p:spPr bwMode="auto">
          <a:xfrm>
            <a:off x="5796136" y="2348880"/>
            <a:ext cx="2880320" cy="2935430"/>
          </a:xfrm>
          <a:prstGeom prst="roundRect">
            <a:avLst/>
          </a:prstGeom>
          <a:solidFill>
            <a:srgbClr val="CCFFCC">
              <a:alpha val="74000"/>
            </a:srgbClr>
          </a:solidFill>
          <a:ln>
            <a:solidFill>
              <a:schemeClr val="accent1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818030" y="403646"/>
            <a:ext cx="1533433" cy="461665"/>
          </a:xfrm>
          <a:prstGeom prst="rect">
            <a:avLst/>
          </a:prstGeom>
          <a:solidFill>
            <a:schemeClr val="accent5">
              <a:lumMod val="9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Try</a:t>
            </a:r>
            <a:r>
              <a:rPr lang="zh-CN" altLang="en-US" sz="2400" dirty="0" smtClean="0"/>
              <a:t>(</a:t>
            </a:r>
            <a:r>
              <a:rPr lang="zh-CN" altLang="en-US" sz="2400" dirty="0"/>
              <a:t>i, j, 0)</a:t>
            </a:r>
          </a:p>
        </p:txBody>
      </p:sp>
      <p:sp>
        <p:nvSpPr>
          <p:cNvPr id="6" name="矩形 5"/>
          <p:cNvSpPr/>
          <p:nvPr/>
        </p:nvSpPr>
        <p:spPr>
          <a:xfrm>
            <a:off x="2267744" y="5692904"/>
            <a:ext cx="14895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</a:rPr>
              <a:t>不能</a:t>
            </a:r>
            <a:r>
              <a:rPr lang="en-US" altLang="zh-CN" sz="3200" dirty="0">
                <a:solidFill>
                  <a:srgbClr val="FF0000"/>
                </a:solidFill>
              </a:rPr>
              <a:t>&lt;=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580829"/>
      </p:ext>
    </p:extLst>
  </p:cSld>
  <p:clrMapOvr>
    <a:masterClrMapping/>
  </p:clrMapOvr>
  <p:transition spd="slow">
    <p:circl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2006" y="31359"/>
            <a:ext cx="9121445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void </a:t>
            </a:r>
            <a:r>
              <a:rPr lang="en-US" altLang="zh-CN" sz="2400" dirty="0" smtClean="0"/>
              <a:t>Try</a:t>
            </a:r>
            <a:r>
              <a:rPr lang="zh-CN" altLang="en-US" sz="2400" dirty="0" smtClean="0"/>
              <a:t>(</a:t>
            </a:r>
            <a:r>
              <a:rPr lang="zh-CN" altLang="en-US" sz="2400" dirty="0"/>
              <a:t>int x, int y, int len) </a:t>
            </a:r>
            <a:r>
              <a:rPr lang="zh-CN" altLang="en-US" sz="2200" b="0" dirty="0"/>
              <a:t>{</a:t>
            </a:r>
          </a:p>
          <a:p>
            <a:pPr>
              <a:lnSpc>
                <a:spcPct val="150000"/>
              </a:lnSpc>
            </a:pPr>
            <a:r>
              <a:rPr lang="zh-CN" altLang="en-US" sz="2200" b="0" dirty="0"/>
              <a:t>	int move[4][2] = {{1, 0}, {-1, 0}, {0, 1}, {0, -1}}; </a:t>
            </a:r>
          </a:p>
          <a:p>
            <a:pPr>
              <a:lnSpc>
                <a:spcPct val="150000"/>
              </a:lnSpc>
            </a:pPr>
            <a:r>
              <a:rPr lang="zh-CN" altLang="en-US" sz="2200" b="0" dirty="0"/>
              <a:t>	</a:t>
            </a:r>
            <a:r>
              <a:rPr lang="zh-CN" altLang="en-US" sz="2200" dirty="0">
                <a:solidFill>
                  <a:srgbClr val="0000FF"/>
                </a:solidFill>
              </a:rPr>
              <a:t>len++;</a:t>
            </a:r>
          </a:p>
          <a:p>
            <a:pPr>
              <a:lnSpc>
                <a:spcPct val="150000"/>
              </a:lnSpc>
            </a:pPr>
            <a:r>
              <a:rPr lang="zh-CN" altLang="en-US" sz="2200" b="0" dirty="0"/>
              <a:t>	for (int i = 0; i &lt; 4; i</a:t>
            </a:r>
            <a:r>
              <a:rPr lang="zh-CN" altLang="en-US" sz="2200" b="0" dirty="0" smtClean="0"/>
              <a:t>++)</a:t>
            </a:r>
            <a:endParaRPr lang="zh-CN" altLang="en-US" sz="2200" b="0" dirty="0"/>
          </a:p>
          <a:p>
            <a:pPr>
              <a:lnSpc>
                <a:spcPct val="150000"/>
              </a:lnSpc>
            </a:pPr>
            <a:r>
              <a:rPr lang="zh-CN" altLang="en-US" sz="2200" b="0" dirty="0"/>
              <a:t>	</a:t>
            </a:r>
            <a:r>
              <a:rPr lang="zh-CN" altLang="en-US" sz="2200" b="0" dirty="0" smtClean="0"/>
              <a:t>      {     </a:t>
            </a:r>
            <a:r>
              <a:rPr lang="zh-CN" altLang="en-US" sz="2200" dirty="0" smtClean="0">
                <a:solidFill>
                  <a:srgbClr val="FF0000"/>
                </a:solidFill>
              </a:rPr>
              <a:t>used</a:t>
            </a:r>
            <a:r>
              <a:rPr lang="zh-CN" altLang="en-US" sz="2200" dirty="0">
                <a:solidFill>
                  <a:srgbClr val="FF0000"/>
                </a:solidFill>
              </a:rPr>
              <a:t>[x][y]++;</a:t>
            </a:r>
          </a:p>
          <a:p>
            <a:pPr>
              <a:lnSpc>
                <a:spcPct val="150000"/>
              </a:lnSpc>
            </a:pPr>
            <a:r>
              <a:rPr lang="zh-CN" altLang="en-US" sz="2200" b="0" dirty="0"/>
              <a:t>		nx = x + move[i][0]</a:t>
            </a:r>
            <a:r>
              <a:rPr lang="zh-CN" altLang="en-US" sz="2200" b="0" dirty="0" smtClean="0"/>
              <a:t>;  ny </a:t>
            </a:r>
            <a:r>
              <a:rPr lang="zh-CN" altLang="en-US" sz="2200" b="0" dirty="0"/>
              <a:t>= y + move[i][1];</a:t>
            </a:r>
          </a:p>
          <a:p>
            <a:pPr>
              <a:lnSpc>
                <a:spcPct val="150000"/>
              </a:lnSpc>
            </a:pPr>
            <a:r>
              <a:rPr lang="zh-CN" altLang="en-US" sz="2200" b="0" dirty="0"/>
              <a:t>		if ( </a:t>
            </a:r>
            <a:r>
              <a:rPr lang="zh-CN" altLang="en-US" sz="2200" b="0" u="sng" dirty="0">
                <a:solidFill>
                  <a:srgbClr val="FF0000"/>
                </a:solidFill>
              </a:rPr>
              <a:t>nx &gt;= 0 &amp;&amp; nx &lt; R &amp;&amp; ny &gt;= 0 &amp;&amp; ny &lt; C </a:t>
            </a:r>
            <a:r>
              <a:rPr lang="zh-CN" altLang="en-US" sz="2200" b="0" dirty="0"/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2200" b="0" dirty="0"/>
              <a:t>			if (</a:t>
            </a:r>
            <a:r>
              <a:rPr lang="zh-CN" altLang="en-US" sz="2200" b="0" u="sng" dirty="0">
                <a:solidFill>
                  <a:srgbClr val="FF0000"/>
                </a:solidFill>
              </a:rPr>
              <a:t>!used[nx][ny] &amp;&amp; data[nx][ny] </a:t>
            </a:r>
            <a:r>
              <a:rPr lang="zh-CN" altLang="en-US" sz="2200" u="sng" dirty="0">
                <a:solidFill>
                  <a:srgbClr val="FF0000"/>
                </a:solidFill>
              </a:rPr>
              <a:t>&lt;=</a:t>
            </a:r>
            <a:r>
              <a:rPr lang="zh-CN" altLang="en-US" sz="2200" b="0" u="sng" dirty="0">
                <a:solidFill>
                  <a:srgbClr val="FF0000"/>
                </a:solidFill>
              </a:rPr>
              <a:t> data[x][y]</a:t>
            </a:r>
            <a:r>
              <a:rPr lang="zh-CN" altLang="en-US" sz="2200" b="0" dirty="0"/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2200" b="0" dirty="0"/>
              <a:t>				search(nx, ny, len);</a:t>
            </a:r>
          </a:p>
          <a:p>
            <a:pPr>
              <a:lnSpc>
                <a:spcPct val="150000"/>
              </a:lnSpc>
            </a:pPr>
            <a:r>
              <a:rPr lang="zh-CN" altLang="en-US" sz="2200" b="0" dirty="0"/>
              <a:t>		</a:t>
            </a:r>
            <a:r>
              <a:rPr lang="zh-CN" altLang="en-US" sz="2200" b="0" dirty="0">
                <a:solidFill>
                  <a:srgbClr val="0000FF"/>
                </a:solidFill>
              </a:rPr>
              <a:t>if (len &gt; max_len</a:t>
            </a:r>
            <a:r>
              <a:rPr lang="zh-CN" altLang="en-US" sz="2200" b="0" dirty="0" smtClean="0">
                <a:solidFill>
                  <a:srgbClr val="0000FF"/>
                </a:solidFill>
              </a:rPr>
              <a:t>)  max</a:t>
            </a:r>
            <a:r>
              <a:rPr lang="zh-CN" altLang="en-US" sz="2200" b="0" dirty="0">
                <a:solidFill>
                  <a:srgbClr val="0000FF"/>
                </a:solidFill>
              </a:rPr>
              <a:t>_len = len;</a:t>
            </a:r>
          </a:p>
          <a:p>
            <a:pPr>
              <a:lnSpc>
                <a:spcPct val="150000"/>
              </a:lnSpc>
            </a:pPr>
            <a:r>
              <a:rPr lang="zh-CN" altLang="en-US" sz="2200" b="0" dirty="0"/>
              <a:t>		</a:t>
            </a:r>
            <a:r>
              <a:rPr lang="zh-CN" altLang="en-US" sz="2200" dirty="0">
                <a:solidFill>
                  <a:srgbClr val="FF0000"/>
                </a:solidFill>
              </a:rPr>
              <a:t>used[x][y]--;</a:t>
            </a:r>
          </a:p>
          <a:p>
            <a:r>
              <a:rPr lang="zh-CN" altLang="en-US" sz="2200" b="0" dirty="0"/>
              <a:t>	</a:t>
            </a:r>
            <a:r>
              <a:rPr lang="zh-CN" altLang="en-US" sz="2200" b="0" dirty="0" smtClean="0"/>
              <a:t>    }</a:t>
            </a:r>
            <a:endParaRPr lang="zh-CN" altLang="en-US" sz="2200" b="0" dirty="0"/>
          </a:p>
          <a:p>
            <a:r>
              <a:rPr lang="zh-CN" altLang="en-US" sz="2200" b="0" dirty="0"/>
              <a:t>	return;</a:t>
            </a:r>
          </a:p>
          <a:p>
            <a:r>
              <a:rPr lang="zh-CN" altLang="en-US" sz="2200" b="0" dirty="0"/>
              <a:t>}</a:t>
            </a:r>
          </a:p>
        </p:txBody>
      </p:sp>
      <p:sp>
        <p:nvSpPr>
          <p:cNvPr id="4" name="矩形 3"/>
          <p:cNvSpPr/>
          <p:nvPr/>
        </p:nvSpPr>
        <p:spPr bwMode="auto">
          <a:xfrm>
            <a:off x="4081330" y="1342229"/>
            <a:ext cx="4822993" cy="1222675"/>
          </a:xfrm>
          <a:prstGeom prst="rect">
            <a:avLst/>
          </a:prstGeom>
          <a:solidFill>
            <a:srgbClr val="92D050">
              <a:alpha val="71000"/>
            </a:srgbClr>
          </a:solidFill>
          <a:ln w="15875">
            <a:solidFill>
              <a:srgbClr val="FF0000"/>
            </a:solidFill>
            <a:prstDash val="dash"/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4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探索每一个方向</a:t>
            </a:r>
            <a:endParaRPr kumimoji="0" lang="en-US" altLang="zh-CN" sz="4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条件：不会出界、没探过、数值小</a:t>
            </a:r>
          </a:p>
        </p:txBody>
      </p:sp>
      <p:sp>
        <p:nvSpPr>
          <p:cNvPr id="5" name="矩形 4"/>
          <p:cNvSpPr/>
          <p:nvPr/>
        </p:nvSpPr>
        <p:spPr bwMode="auto">
          <a:xfrm>
            <a:off x="1835696" y="2737922"/>
            <a:ext cx="7056784" cy="1934970"/>
          </a:xfrm>
          <a:prstGeom prst="rect">
            <a:avLst/>
          </a:prstGeom>
          <a:noFill/>
          <a:ln w="15875">
            <a:solidFill>
              <a:srgbClr val="FF0000"/>
            </a:solidFill>
            <a:prstDash val="dash"/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732240" y="5429891"/>
            <a:ext cx="14895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>
                <a:solidFill>
                  <a:srgbClr val="FF0000"/>
                </a:solidFill>
              </a:rPr>
              <a:t>可以</a:t>
            </a:r>
            <a:r>
              <a:rPr lang="en-US" altLang="zh-CN" sz="3200" dirty="0" smtClean="0">
                <a:solidFill>
                  <a:srgbClr val="FF0000"/>
                </a:solidFill>
              </a:rPr>
              <a:t>&lt;=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8663226"/>
      </p:ext>
    </p:extLst>
  </p:cSld>
  <p:clrMapOvr>
    <a:masterClrMapping/>
  </p:clrMapOvr>
  <p:transition spd="slow">
    <p:circl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#437 </a:t>
            </a:r>
            <a:r>
              <a:rPr lang="zh-CN" altLang="zh-CN" dirty="0"/>
              <a:t>寻找一卡通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19" y="1196752"/>
            <a:ext cx="8850935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842506"/>
      </p:ext>
    </p:extLst>
  </p:cSld>
  <p:clrMapOvr>
    <a:masterClrMapping/>
  </p:clrMapOvr>
  <p:transition spd="slow">
    <p:circl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#672. </a:t>
            </a:r>
            <a:r>
              <a:rPr lang="zh-CN" altLang="zh-CN" dirty="0"/>
              <a:t>快速排序函数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979712" y="3501008"/>
            <a:ext cx="4608512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200" b="0" dirty="0">
                <a:solidFill>
                  <a:srgbClr val="8959A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r>
              <a:rPr lang="en-US" altLang="zh-CN" sz="22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(left</a:t>
            </a:r>
            <a:r>
              <a:rPr lang="en-US" altLang="zh-CN" sz="2200" b="0" dirty="0">
                <a:solidFill>
                  <a:srgbClr val="3E99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&gt;=</a:t>
            </a:r>
            <a:r>
              <a:rPr lang="en-US" altLang="zh-CN" sz="22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right) </a:t>
            </a:r>
            <a:r>
              <a:rPr lang="en-US" altLang="zh-CN" sz="2200" b="0" dirty="0">
                <a:solidFill>
                  <a:srgbClr val="8959A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return</a:t>
            </a:r>
            <a:r>
              <a:rPr lang="en-US" altLang="zh-CN" sz="22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>
              <a:lnSpc>
                <a:spcPct val="200000"/>
              </a:lnSpc>
            </a:pPr>
            <a:r>
              <a:rPr lang="en-US" altLang="zh-CN" sz="2200" b="0" dirty="0" err="1">
                <a:solidFill>
                  <a:srgbClr val="8959A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2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m</a:t>
            </a:r>
            <a:r>
              <a:rPr lang="en-US" altLang="zh-CN" sz="2200" b="0" dirty="0">
                <a:solidFill>
                  <a:srgbClr val="3E99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sz="22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partition(</a:t>
            </a:r>
            <a:r>
              <a:rPr lang="en-US" altLang="zh-CN" sz="2200" b="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ary</a:t>
            </a:r>
            <a:r>
              <a:rPr lang="en-US" altLang="zh-CN" sz="22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left, right);</a:t>
            </a:r>
          </a:p>
          <a:p>
            <a:pPr>
              <a:lnSpc>
                <a:spcPct val="200000"/>
              </a:lnSpc>
            </a:pPr>
            <a:r>
              <a:rPr lang="en-US" altLang="zh-CN" sz="22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quicksort(</a:t>
            </a:r>
            <a:r>
              <a:rPr lang="en-US" altLang="zh-CN" sz="2200" b="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ary</a:t>
            </a:r>
            <a:r>
              <a:rPr lang="en-US" altLang="zh-CN" sz="22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left, m</a:t>
            </a:r>
            <a:r>
              <a:rPr lang="en-US" altLang="zh-CN" sz="2200" b="0" dirty="0">
                <a:solidFill>
                  <a:srgbClr val="F5871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r>
              <a:rPr lang="en-US" altLang="zh-CN" sz="22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>
              <a:lnSpc>
                <a:spcPct val="200000"/>
              </a:lnSpc>
            </a:pPr>
            <a:r>
              <a:rPr lang="en-US" altLang="zh-CN" sz="22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quicksort(</a:t>
            </a:r>
            <a:r>
              <a:rPr lang="en-US" altLang="zh-CN" sz="2200" b="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ary</a:t>
            </a:r>
            <a:r>
              <a:rPr lang="en-US" altLang="zh-CN" sz="22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m</a:t>
            </a:r>
            <a:r>
              <a:rPr lang="en-US" altLang="zh-CN" sz="2200" b="0" dirty="0">
                <a:solidFill>
                  <a:srgbClr val="F5871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+1</a:t>
            </a:r>
            <a:r>
              <a:rPr lang="en-US" altLang="zh-CN" sz="22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right);</a:t>
            </a:r>
          </a:p>
        </p:txBody>
      </p:sp>
      <p:sp>
        <p:nvSpPr>
          <p:cNvPr id="5" name="矩形 4"/>
          <p:cNvSpPr/>
          <p:nvPr/>
        </p:nvSpPr>
        <p:spPr>
          <a:xfrm>
            <a:off x="107504" y="1196752"/>
            <a:ext cx="784887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　　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void quicksort(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ary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 ],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left,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right )</a:t>
            </a:r>
            <a:b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　　</a:t>
            </a:r>
            <a:r>
              <a:rPr lang="zh-CN" altLang="en-US" sz="24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4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r>
              <a: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altLang="zh-CN" sz="240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　　</a:t>
            </a:r>
            <a:r>
              <a:rPr lang="zh-CN" altLang="en-US" sz="24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4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sz="2400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2564827"/>
      </p:ext>
    </p:extLst>
  </p:cSld>
  <p:clrMapOvr>
    <a:masterClrMapping/>
  </p:clrMapOvr>
  <p:transition spd="slow">
    <p:circl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732240" y="130131"/>
            <a:ext cx="28803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00" b="0" dirty="0"/>
              <a:t>int a[11][11] = {0};</a:t>
            </a:r>
          </a:p>
          <a:p>
            <a:r>
              <a:rPr lang="zh-CN" altLang="en-US" sz="1800" b="0" dirty="0"/>
              <a:t>int used[11][11] = {0};</a:t>
            </a:r>
          </a:p>
          <a:p>
            <a:r>
              <a:rPr lang="zh-CN" altLang="en-US" sz="1800" b="0" dirty="0"/>
              <a:t>int step = 0;</a:t>
            </a:r>
          </a:p>
          <a:p>
            <a:r>
              <a:rPr lang="zh-CN" altLang="en-US" sz="1800" b="0" dirty="0"/>
              <a:t>int min_distance</a:t>
            </a:r>
            <a:r>
              <a:rPr lang="zh-CN" altLang="en-US" sz="1800" b="0" dirty="0" smtClean="0"/>
              <a:t>;</a:t>
            </a:r>
            <a:endParaRPr lang="zh-CN" altLang="en-US" sz="1800" b="0" dirty="0"/>
          </a:p>
        </p:txBody>
      </p:sp>
      <p:sp>
        <p:nvSpPr>
          <p:cNvPr id="4" name="矩形 3"/>
          <p:cNvSpPr/>
          <p:nvPr/>
        </p:nvSpPr>
        <p:spPr>
          <a:xfrm>
            <a:off x="35496" y="90200"/>
            <a:ext cx="8424936" cy="68018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int main() {</a:t>
            </a:r>
          </a:p>
          <a:p>
            <a:r>
              <a:rPr lang="zh-CN" altLang="en-US" dirty="0"/>
              <a:t>	scanf("%d", &amp;n);</a:t>
            </a:r>
          </a:p>
          <a:p>
            <a:r>
              <a:rPr lang="zh-CN" altLang="en-US" dirty="0"/>
              <a:t>	int i = 0, j = </a:t>
            </a:r>
            <a:r>
              <a:rPr lang="zh-CN" altLang="en-US" dirty="0" smtClean="0"/>
              <a:t>0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zh-CN" altLang="en-US" dirty="0"/>
              <a:t>x1, y1, x2, y2;</a:t>
            </a:r>
          </a:p>
          <a:p>
            <a:r>
              <a:rPr lang="zh-CN" altLang="en-US" b="0" dirty="0">
                <a:solidFill>
                  <a:srgbClr val="CC0099"/>
                </a:solidFill>
              </a:rPr>
              <a:t>	while (i &lt; n) {</a:t>
            </a:r>
          </a:p>
          <a:p>
            <a:r>
              <a:rPr lang="zh-CN" altLang="en-US" b="0" dirty="0">
                <a:solidFill>
                  <a:srgbClr val="CC0099"/>
                </a:solidFill>
              </a:rPr>
              <a:t>		j = 0;</a:t>
            </a:r>
          </a:p>
          <a:p>
            <a:r>
              <a:rPr lang="zh-CN" altLang="en-US" b="0" dirty="0">
                <a:solidFill>
                  <a:srgbClr val="CC0099"/>
                </a:solidFill>
              </a:rPr>
              <a:t>		while (j &lt; n) {</a:t>
            </a:r>
          </a:p>
          <a:p>
            <a:r>
              <a:rPr lang="zh-CN" altLang="en-US" b="0" dirty="0">
                <a:solidFill>
                  <a:srgbClr val="CC0099"/>
                </a:solidFill>
              </a:rPr>
              <a:t>			scanf("%d", &amp;a[i][j]);</a:t>
            </a:r>
          </a:p>
          <a:p>
            <a:r>
              <a:rPr lang="zh-CN" altLang="en-US" b="0" dirty="0">
                <a:solidFill>
                  <a:srgbClr val="CC0099"/>
                </a:solidFill>
              </a:rPr>
              <a:t>			if (a[i][j] == 2)  </a:t>
            </a:r>
            <a:r>
              <a:rPr lang="zh-CN" altLang="en-US" b="0" dirty="0" smtClean="0">
                <a:solidFill>
                  <a:srgbClr val="CC0099"/>
                </a:solidFill>
              </a:rPr>
              <a:t>{</a:t>
            </a:r>
            <a:r>
              <a:rPr lang="zh-CN" altLang="en-US" b="0" dirty="0">
                <a:solidFill>
                  <a:srgbClr val="CC0099"/>
                </a:solidFill>
              </a:rPr>
              <a:t>	x1 = i</a:t>
            </a:r>
            <a:r>
              <a:rPr lang="zh-CN" altLang="en-US" b="0" dirty="0" smtClean="0">
                <a:solidFill>
                  <a:srgbClr val="CC0099"/>
                </a:solidFill>
              </a:rPr>
              <a:t>;</a:t>
            </a:r>
            <a:r>
              <a:rPr lang="zh-CN" altLang="en-US" b="0" dirty="0">
                <a:solidFill>
                  <a:srgbClr val="CC0099"/>
                </a:solidFill>
              </a:rPr>
              <a:t>	y1 = j</a:t>
            </a:r>
            <a:r>
              <a:rPr lang="zh-CN" altLang="en-US" b="0" dirty="0" smtClean="0">
                <a:solidFill>
                  <a:srgbClr val="CC0099"/>
                </a:solidFill>
              </a:rPr>
              <a:t>;</a:t>
            </a:r>
            <a:r>
              <a:rPr lang="zh-CN" altLang="en-US" b="0" dirty="0">
                <a:solidFill>
                  <a:srgbClr val="CC0099"/>
                </a:solidFill>
              </a:rPr>
              <a:t>	}</a:t>
            </a:r>
          </a:p>
          <a:p>
            <a:r>
              <a:rPr lang="zh-CN" altLang="en-US" b="0" dirty="0">
                <a:solidFill>
                  <a:srgbClr val="CC0099"/>
                </a:solidFill>
              </a:rPr>
              <a:t>			if (a[i][j] == 3)  </a:t>
            </a:r>
            <a:r>
              <a:rPr lang="zh-CN" altLang="en-US" b="0" dirty="0" smtClean="0">
                <a:solidFill>
                  <a:srgbClr val="CC0099"/>
                </a:solidFill>
              </a:rPr>
              <a:t>{</a:t>
            </a:r>
            <a:r>
              <a:rPr lang="zh-CN" altLang="en-US" b="0" dirty="0">
                <a:solidFill>
                  <a:srgbClr val="CC0099"/>
                </a:solidFill>
              </a:rPr>
              <a:t>	x2 = i</a:t>
            </a:r>
            <a:r>
              <a:rPr lang="zh-CN" altLang="en-US" b="0" dirty="0" smtClean="0">
                <a:solidFill>
                  <a:srgbClr val="CC0099"/>
                </a:solidFill>
              </a:rPr>
              <a:t>;</a:t>
            </a:r>
            <a:r>
              <a:rPr lang="zh-CN" altLang="en-US" b="0" dirty="0">
                <a:solidFill>
                  <a:srgbClr val="CC0099"/>
                </a:solidFill>
              </a:rPr>
              <a:t>	y2 = j</a:t>
            </a:r>
            <a:r>
              <a:rPr lang="zh-CN" altLang="en-US" b="0" dirty="0" smtClean="0">
                <a:solidFill>
                  <a:srgbClr val="CC0099"/>
                </a:solidFill>
              </a:rPr>
              <a:t>;</a:t>
            </a:r>
            <a:r>
              <a:rPr lang="zh-CN" altLang="en-US" b="0" dirty="0">
                <a:solidFill>
                  <a:srgbClr val="CC0099"/>
                </a:solidFill>
              </a:rPr>
              <a:t>	}</a:t>
            </a:r>
          </a:p>
          <a:p>
            <a:r>
              <a:rPr lang="zh-CN" altLang="en-US" b="0" dirty="0">
                <a:solidFill>
                  <a:srgbClr val="CC0099"/>
                </a:solidFill>
              </a:rPr>
              <a:t>			j++</a:t>
            </a:r>
            <a:r>
              <a:rPr lang="zh-CN" altLang="en-US" b="0" dirty="0" smtClean="0">
                <a:solidFill>
                  <a:srgbClr val="CC0099"/>
                </a:solidFill>
              </a:rPr>
              <a:t>;</a:t>
            </a:r>
            <a:r>
              <a:rPr lang="zh-CN" altLang="en-US" b="0" dirty="0">
                <a:solidFill>
                  <a:srgbClr val="CC0099"/>
                </a:solidFill>
              </a:rPr>
              <a:t>	}</a:t>
            </a:r>
          </a:p>
          <a:p>
            <a:r>
              <a:rPr lang="zh-CN" altLang="en-US" b="0" dirty="0">
                <a:solidFill>
                  <a:srgbClr val="CC0099"/>
                </a:solidFill>
              </a:rPr>
              <a:t>		i++</a:t>
            </a:r>
            <a:r>
              <a:rPr lang="zh-CN" altLang="en-US" b="0" dirty="0" smtClean="0">
                <a:solidFill>
                  <a:srgbClr val="CC0099"/>
                </a:solidFill>
              </a:rPr>
              <a:t>; }</a:t>
            </a:r>
            <a:endParaRPr lang="zh-CN" altLang="en-US" b="0" dirty="0">
              <a:solidFill>
                <a:srgbClr val="CC0099"/>
              </a:solidFill>
            </a:endParaRPr>
          </a:p>
          <a:p>
            <a:endParaRPr lang="zh-CN" altLang="en-US" dirty="0"/>
          </a:p>
          <a:p>
            <a:r>
              <a:rPr lang="zh-CN" altLang="en-US" dirty="0">
                <a:solidFill>
                  <a:srgbClr val="0000FF"/>
                </a:solidFill>
              </a:rPr>
              <a:t>	min_distance = 100;</a:t>
            </a:r>
          </a:p>
          <a:p>
            <a:r>
              <a:rPr lang="zh-CN" altLang="en-US" dirty="0">
                <a:solidFill>
                  <a:srgbClr val="0000FF"/>
                </a:solidFill>
              </a:rPr>
              <a:t>	</a:t>
            </a:r>
            <a:r>
              <a:rPr lang="zh-CN" altLang="en-US" sz="2800" dirty="0">
                <a:solidFill>
                  <a:srgbClr val="00B050"/>
                </a:solidFill>
              </a:rPr>
              <a:t>walk(x1, y1, 3); </a:t>
            </a:r>
            <a:r>
              <a:rPr lang="zh-CN" altLang="en-US" dirty="0" smtClean="0">
                <a:solidFill>
                  <a:srgbClr val="0000FF"/>
                </a:solidFill>
              </a:rPr>
              <a:t>//到</a:t>
            </a:r>
            <a:r>
              <a:rPr lang="zh-CN" altLang="en-US" dirty="0">
                <a:solidFill>
                  <a:srgbClr val="0000FF"/>
                </a:solidFill>
              </a:rPr>
              <a:t>分值为3的点</a:t>
            </a:r>
          </a:p>
          <a:p>
            <a:r>
              <a:rPr lang="zh-CN" altLang="en-US" dirty="0">
                <a:solidFill>
                  <a:srgbClr val="0000FF"/>
                </a:solidFill>
              </a:rPr>
              <a:t>	int dis1 = min_distance;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	min_distance = 100;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	</a:t>
            </a:r>
            <a:r>
              <a:rPr lang="zh-CN" altLang="en-US" sz="2800" dirty="0">
                <a:solidFill>
                  <a:srgbClr val="00B050"/>
                </a:solidFill>
              </a:rPr>
              <a:t>walk(x2, y2, 4); </a:t>
            </a:r>
            <a:r>
              <a:rPr lang="zh-CN" altLang="en-US" dirty="0" smtClean="0">
                <a:solidFill>
                  <a:srgbClr val="FF0000"/>
                </a:solidFill>
              </a:rPr>
              <a:t>//到</a:t>
            </a:r>
            <a:r>
              <a:rPr lang="zh-CN" altLang="en-US" dirty="0">
                <a:solidFill>
                  <a:srgbClr val="FF0000"/>
                </a:solidFill>
              </a:rPr>
              <a:t>分值为4的点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	int dis2 = min_distance;</a:t>
            </a:r>
          </a:p>
          <a:p>
            <a:r>
              <a:rPr lang="zh-CN" altLang="en-US" dirty="0"/>
              <a:t>	printf("%d", dis2 + dis1);</a:t>
            </a:r>
          </a:p>
          <a:p>
            <a:r>
              <a:rPr lang="zh-CN" altLang="en-US" dirty="0"/>
              <a:t>	return 0;</a:t>
            </a:r>
          </a:p>
          <a:p>
            <a:r>
              <a:rPr lang="zh-CN" altLang="en-US" dirty="0"/>
              <a:t>}</a:t>
            </a:r>
          </a:p>
        </p:txBody>
      </p:sp>
      <p:sp>
        <p:nvSpPr>
          <p:cNvPr id="5" name="矩形 4"/>
          <p:cNvSpPr/>
          <p:nvPr/>
        </p:nvSpPr>
        <p:spPr bwMode="auto">
          <a:xfrm>
            <a:off x="971600" y="1083179"/>
            <a:ext cx="5760640" cy="2520280"/>
          </a:xfrm>
          <a:prstGeom prst="rect">
            <a:avLst/>
          </a:prstGeom>
          <a:noFill/>
          <a:ln w="15875">
            <a:solidFill>
              <a:srgbClr val="FF0000"/>
            </a:solidFill>
            <a:prstDash val="dash"/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971600" y="3761330"/>
            <a:ext cx="5760640" cy="2448272"/>
          </a:xfrm>
          <a:prstGeom prst="rect">
            <a:avLst/>
          </a:prstGeom>
          <a:noFill/>
          <a:ln w="15875">
            <a:solidFill>
              <a:srgbClr val="CC0099"/>
            </a:solidFill>
            <a:prstDash val="dash"/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127507" y="2343319"/>
            <a:ext cx="1620957" cy="52322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找出发点</a:t>
            </a:r>
            <a:endParaRPr lang="zh-CN" altLang="en-US" sz="2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127507" y="4723856"/>
            <a:ext cx="1620957" cy="52322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进行搜索</a:t>
            </a:r>
            <a:endParaRPr lang="zh-CN" altLang="en-US" sz="2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5476706"/>
      </p:ext>
    </p:extLst>
  </p:cSld>
  <p:clrMapOvr>
    <a:masterClrMapping/>
  </p:clrMapOvr>
  <p:transition spd="slow">
    <p:circl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7504" y="188640"/>
            <a:ext cx="8856984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void walk(int x, int y, int goal) {</a:t>
            </a:r>
          </a:p>
          <a:p>
            <a:pPr>
              <a:lnSpc>
                <a:spcPct val="150000"/>
              </a:lnSpc>
            </a:pPr>
            <a:r>
              <a:rPr lang="zh-CN" altLang="en-US" sz="2200" b="0" dirty="0"/>
              <a:t>	</a:t>
            </a:r>
            <a:r>
              <a:rPr lang="zh-CN" altLang="en-US" sz="2400" dirty="0">
                <a:solidFill>
                  <a:srgbClr val="0000FF"/>
                </a:solidFill>
              </a:rPr>
              <a:t>if</a:t>
            </a:r>
            <a:r>
              <a:rPr lang="zh-CN" altLang="en-US" sz="2200" b="0" dirty="0"/>
              <a:t> (</a:t>
            </a:r>
            <a:r>
              <a:rPr lang="zh-CN" altLang="en-US" sz="2200" b="0" dirty="0">
                <a:solidFill>
                  <a:srgbClr val="FF0000"/>
                </a:solidFill>
              </a:rPr>
              <a:t>a[x][y] == goal</a:t>
            </a:r>
            <a:r>
              <a:rPr lang="zh-CN" altLang="en-US" sz="2200" b="0" dirty="0" smtClean="0"/>
              <a:t>)</a:t>
            </a:r>
            <a:endParaRPr lang="zh-CN" altLang="en-US" sz="2200" b="0" dirty="0"/>
          </a:p>
          <a:p>
            <a:pPr>
              <a:lnSpc>
                <a:spcPct val="150000"/>
              </a:lnSpc>
            </a:pPr>
            <a:r>
              <a:rPr lang="zh-CN" altLang="en-US" sz="2200" b="0" dirty="0"/>
              <a:t>		if (step &lt; min_distance</a:t>
            </a:r>
            <a:r>
              <a:rPr lang="zh-CN" altLang="en-US" sz="2200" b="0" dirty="0" smtClean="0"/>
              <a:t>)  min</a:t>
            </a:r>
            <a:r>
              <a:rPr lang="zh-CN" altLang="en-US" sz="2200" b="0" dirty="0"/>
              <a:t>_distance = step;</a:t>
            </a:r>
          </a:p>
          <a:p>
            <a:pPr>
              <a:lnSpc>
                <a:spcPct val="150000"/>
              </a:lnSpc>
            </a:pPr>
            <a:r>
              <a:rPr lang="zh-CN" altLang="en-US" sz="2200" b="0" dirty="0"/>
              <a:t>	</a:t>
            </a:r>
            <a:r>
              <a:rPr lang="zh-CN" altLang="en-US" sz="2400" dirty="0">
                <a:solidFill>
                  <a:srgbClr val="0000FF"/>
                </a:solidFill>
              </a:rPr>
              <a:t>else</a:t>
            </a:r>
            <a:r>
              <a:rPr lang="zh-CN" altLang="en-US" sz="2200" b="0" dirty="0" smtClean="0"/>
              <a:t> </a:t>
            </a:r>
            <a:r>
              <a:rPr lang="zh-CN" altLang="en-US" sz="2200" b="0" dirty="0"/>
              <a:t>if (</a:t>
            </a:r>
            <a:r>
              <a:rPr lang="zh-CN" altLang="en-US" sz="2200" b="0" dirty="0">
                <a:solidFill>
                  <a:srgbClr val="FF0000"/>
                </a:solidFill>
              </a:rPr>
              <a:t>used[x][y] == 0</a:t>
            </a:r>
            <a:r>
              <a:rPr lang="zh-CN" altLang="en-US" sz="2200" b="0" dirty="0"/>
              <a:t>) {</a:t>
            </a:r>
          </a:p>
          <a:p>
            <a:pPr>
              <a:lnSpc>
                <a:spcPct val="200000"/>
              </a:lnSpc>
            </a:pPr>
            <a:r>
              <a:rPr lang="zh-CN" altLang="en-US" sz="2200" b="0" dirty="0"/>
              <a:t>		step++</a:t>
            </a:r>
            <a:r>
              <a:rPr lang="zh-CN" altLang="en-US" sz="2200" b="0" dirty="0" smtClean="0"/>
              <a:t>;   used</a:t>
            </a:r>
            <a:r>
              <a:rPr lang="zh-CN" altLang="en-US" sz="2200" b="0" dirty="0"/>
              <a:t>[x][y] = 1</a:t>
            </a:r>
            <a:r>
              <a:rPr lang="zh-CN" altLang="en-US" sz="2200" b="0" dirty="0" smtClean="0"/>
              <a:t>;</a:t>
            </a:r>
            <a:endParaRPr lang="en-US" altLang="zh-CN" sz="2200" b="0" dirty="0" smtClean="0"/>
          </a:p>
          <a:p>
            <a:pPr>
              <a:lnSpc>
                <a:spcPct val="200000"/>
              </a:lnSpc>
            </a:pPr>
            <a:endParaRPr lang="zh-CN" altLang="en-US" sz="1050" b="0" dirty="0" smtClean="0"/>
          </a:p>
          <a:p>
            <a:pPr>
              <a:lnSpc>
                <a:spcPct val="150000"/>
              </a:lnSpc>
            </a:pPr>
            <a:r>
              <a:rPr lang="zh-CN" altLang="en-US" sz="2200" b="0" dirty="0"/>
              <a:t>		if (y &lt; n - 1 &amp;&amp; a[x][y + 1] != 1</a:t>
            </a:r>
            <a:r>
              <a:rPr lang="zh-CN" altLang="en-US" sz="2200" b="0" dirty="0" smtClean="0"/>
              <a:t>)  walk</a:t>
            </a:r>
            <a:r>
              <a:rPr lang="zh-CN" altLang="en-US" sz="2200" b="0" dirty="0"/>
              <a:t>(x, y + 1, goal);</a:t>
            </a:r>
          </a:p>
          <a:p>
            <a:pPr>
              <a:lnSpc>
                <a:spcPct val="150000"/>
              </a:lnSpc>
            </a:pPr>
            <a:r>
              <a:rPr lang="zh-CN" altLang="en-US" sz="2200" b="0" dirty="0"/>
              <a:t>		if (x &lt; n - 1 &amp;&amp; a[x + 1][y] != 1</a:t>
            </a:r>
            <a:r>
              <a:rPr lang="zh-CN" altLang="en-US" sz="2200" b="0" dirty="0" smtClean="0"/>
              <a:t>)  walk</a:t>
            </a:r>
            <a:r>
              <a:rPr lang="zh-CN" altLang="en-US" sz="2200" b="0" dirty="0"/>
              <a:t>(x + 1, y, goal);</a:t>
            </a:r>
          </a:p>
          <a:p>
            <a:pPr>
              <a:lnSpc>
                <a:spcPct val="150000"/>
              </a:lnSpc>
            </a:pPr>
            <a:r>
              <a:rPr lang="zh-CN" altLang="en-US" sz="2200" b="0" dirty="0"/>
              <a:t>		if (y &gt; 0 &amp;&amp; a[x][y - 1] != 1</a:t>
            </a:r>
            <a:r>
              <a:rPr lang="zh-CN" altLang="en-US" sz="2200" b="0" dirty="0" smtClean="0"/>
              <a:t>)   </a:t>
            </a:r>
            <a:r>
              <a:rPr lang="zh-CN" altLang="en-US" sz="2200" b="0" dirty="0"/>
              <a:t>	</a:t>
            </a:r>
            <a:r>
              <a:rPr lang="zh-CN" altLang="en-US" sz="2200" b="0" dirty="0" smtClean="0"/>
              <a:t>   walk</a:t>
            </a:r>
            <a:r>
              <a:rPr lang="zh-CN" altLang="en-US" sz="2200" b="0" dirty="0"/>
              <a:t>(x, y - 1, goal);</a:t>
            </a:r>
          </a:p>
          <a:p>
            <a:pPr>
              <a:lnSpc>
                <a:spcPct val="150000"/>
              </a:lnSpc>
            </a:pPr>
            <a:r>
              <a:rPr lang="zh-CN" altLang="en-US" sz="2200" b="0" dirty="0"/>
              <a:t>		if (x &gt; 0 &amp;&amp; a[x - 1][y] != 1</a:t>
            </a:r>
            <a:r>
              <a:rPr lang="zh-CN" altLang="en-US" sz="2200" b="0" dirty="0" smtClean="0"/>
              <a:t>)</a:t>
            </a:r>
            <a:r>
              <a:rPr lang="zh-CN" altLang="en-US" sz="2200" b="0" dirty="0"/>
              <a:t>	</a:t>
            </a:r>
            <a:r>
              <a:rPr lang="zh-CN" altLang="en-US" sz="2200" b="0" dirty="0" smtClean="0"/>
              <a:t>   walk</a:t>
            </a:r>
            <a:r>
              <a:rPr lang="zh-CN" altLang="en-US" sz="2200" b="0" dirty="0"/>
              <a:t>(x - 1, y, goal);</a:t>
            </a:r>
          </a:p>
          <a:p>
            <a:endParaRPr lang="en-US" altLang="zh-CN" sz="1050" b="0" dirty="0" smtClean="0"/>
          </a:p>
          <a:p>
            <a:pPr>
              <a:lnSpc>
                <a:spcPct val="200000"/>
              </a:lnSpc>
            </a:pPr>
            <a:r>
              <a:rPr lang="zh-CN" altLang="en-US" sz="2200" b="0" dirty="0"/>
              <a:t>		step--</a:t>
            </a:r>
            <a:r>
              <a:rPr lang="zh-CN" altLang="en-US" sz="2200" b="0" dirty="0" smtClean="0"/>
              <a:t>;   used</a:t>
            </a:r>
            <a:r>
              <a:rPr lang="zh-CN" altLang="en-US" sz="2200" b="0" dirty="0"/>
              <a:t>[x][y] = 0;</a:t>
            </a:r>
          </a:p>
          <a:p>
            <a:r>
              <a:rPr lang="zh-CN" altLang="en-US" sz="2200" b="0" dirty="0"/>
              <a:t>	}</a:t>
            </a:r>
          </a:p>
          <a:p>
            <a:r>
              <a:rPr lang="zh-CN" altLang="en-US" sz="2200" b="0" dirty="0"/>
              <a:t>}</a:t>
            </a:r>
          </a:p>
        </p:txBody>
      </p:sp>
      <p:sp>
        <p:nvSpPr>
          <p:cNvPr id="4" name="矩形 3"/>
          <p:cNvSpPr/>
          <p:nvPr/>
        </p:nvSpPr>
        <p:spPr bwMode="auto">
          <a:xfrm>
            <a:off x="251520" y="3398242"/>
            <a:ext cx="1440160" cy="1902966"/>
          </a:xfrm>
          <a:prstGeom prst="rect">
            <a:avLst/>
          </a:prstGeom>
          <a:solidFill>
            <a:srgbClr val="92D050">
              <a:alpha val="71000"/>
            </a:srgbClr>
          </a:solidFill>
          <a:ln w="15875">
            <a:solidFill>
              <a:srgbClr val="FF0000"/>
            </a:solidFill>
            <a:prstDash val="dash"/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3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探索</a:t>
            </a:r>
            <a:endParaRPr kumimoji="0" lang="en-US" altLang="zh-CN" sz="3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3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四个</a:t>
            </a:r>
            <a:endParaRPr kumimoji="0" lang="en-US" altLang="zh-CN" sz="3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3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方向</a:t>
            </a:r>
            <a:endParaRPr kumimoji="0" lang="zh-CN" altLang="en-US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1835696" y="2348880"/>
            <a:ext cx="7056784" cy="4032448"/>
          </a:xfrm>
          <a:prstGeom prst="rect">
            <a:avLst/>
          </a:prstGeom>
          <a:noFill/>
          <a:ln w="15875">
            <a:solidFill>
              <a:srgbClr val="FF0000"/>
            </a:solidFill>
            <a:prstDash val="dash"/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1979712" y="2433653"/>
            <a:ext cx="5544616" cy="635307"/>
          </a:xfrm>
          <a:prstGeom prst="roundRect">
            <a:avLst/>
          </a:prstGeom>
          <a:solidFill>
            <a:srgbClr val="CCFFCC">
              <a:alpha val="74000"/>
            </a:srgbClr>
          </a:solidFill>
          <a:ln>
            <a:solidFill>
              <a:schemeClr val="accent1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32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</a:rPr>
              <a:t>先用</a:t>
            </a:r>
            <a:endParaRPr kumimoji="0" lang="zh-CN" altLang="en-US" sz="180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</a:endParaRPr>
          </a:p>
        </p:txBody>
      </p:sp>
      <p:sp>
        <p:nvSpPr>
          <p:cNvPr id="8" name="圆角矩形 7"/>
          <p:cNvSpPr/>
          <p:nvPr/>
        </p:nvSpPr>
        <p:spPr bwMode="auto">
          <a:xfrm>
            <a:off x="1979712" y="5654232"/>
            <a:ext cx="5544616" cy="635307"/>
          </a:xfrm>
          <a:prstGeom prst="roundRect">
            <a:avLst/>
          </a:prstGeom>
          <a:solidFill>
            <a:srgbClr val="CCFFCC">
              <a:alpha val="74000"/>
            </a:srgbClr>
          </a:solidFill>
          <a:ln>
            <a:solidFill>
              <a:schemeClr val="accent1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32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</a:rPr>
              <a:t>回朔</a:t>
            </a:r>
            <a:endParaRPr kumimoji="0" lang="zh-CN" altLang="en-US" sz="180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1979712" y="3441740"/>
            <a:ext cx="6768752" cy="1902966"/>
          </a:xfrm>
          <a:prstGeom prst="rect">
            <a:avLst/>
          </a:prstGeom>
          <a:solidFill>
            <a:srgbClr val="92D050">
              <a:alpha val="71000"/>
            </a:srgbClr>
          </a:solidFill>
          <a:ln w="15875">
            <a:solidFill>
              <a:srgbClr val="FF0000"/>
            </a:solidFill>
            <a:prstDash val="dash"/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7013120"/>
      </p:ext>
    </p:extLst>
  </p:cSld>
  <p:clrMapOvr>
    <a:masterClrMapping/>
  </p:clrMapOvr>
  <p:transition spd="slow">
    <p:circl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7646" y="1124744"/>
            <a:ext cx="8627897" cy="4863725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altLang="zh-CN" dirty="0"/>
              <a:t>#163 </a:t>
            </a:r>
            <a:r>
              <a:rPr lang="zh-CN" altLang="zh-CN" dirty="0"/>
              <a:t>最大岛屿</a:t>
            </a:r>
            <a:endParaRPr lang="zh-CN" altLang="en-US" dirty="0"/>
          </a:p>
          <a:p>
            <a:pPr>
              <a:lnSpc>
                <a:spcPct val="200000"/>
              </a:lnSpc>
            </a:pPr>
            <a:r>
              <a:rPr lang="en-US" altLang="zh-CN" dirty="0" smtClean="0"/>
              <a:t>#</a:t>
            </a:r>
            <a:r>
              <a:rPr lang="en-US" altLang="zh-CN" dirty="0"/>
              <a:t>320 </a:t>
            </a:r>
            <a:r>
              <a:rPr lang="zh-CN" altLang="zh-CN" dirty="0"/>
              <a:t>物体称</a:t>
            </a:r>
            <a:r>
              <a:rPr lang="zh-CN" altLang="zh-CN" dirty="0" smtClean="0"/>
              <a:t>重</a:t>
            </a:r>
            <a:endParaRPr lang="en-US" altLang="zh-CN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056" y="1844824"/>
            <a:ext cx="2201279" cy="2136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369904"/>
      </p:ext>
    </p:extLst>
  </p:cSld>
  <p:clrMapOvr>
    <a:masterClrMapping/>
  </p:clrMapOvr>
  <p:transition spd="slow">
    <p:circl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1D1A8D4-A673-4A3B-8AB4-E1C064BCB58F}"/>
              </a:ext>
            </a:extLst>
          </p:cNvPr>
          <p:cNvSpPr txBox="1"/>
          <p:nvPr/>
        </p:nvSpPr>
        <p:spPr>
          <a:xfrm>
            <a:off x="2843808" y="2916713"/>
            <a:ext cx="41976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0" dirty="0" smtClean="0">
                <a:solidFill>
                  <a:srgbClr val="FF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谢谢大家！</a:t>
            </a:r>
            <a:endParaRPr lang="zh-CN" altLang="en-US" sz="6000" b="0" dirty="0">
              <a:solidFill>
                <a:srgbClr val="FF000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D7FC733E-4E96-45E0-B9E5-24BD4CBE51BD}"/>
              </a:ext>
            </a:extLst>
          </p:cNvPr>
          <p:cNvCxnSpPr>
            <a:cxnSpLocks/>
          </p:cNvCxnSpPr>
          <p:nvPr/>
        </p:nvCxnSpPr>
        <p:spPr>
          <a:xfrm>
            <a:off x="1024175" y="4221088"/>
            <a:ext cx="7056784" cy="0"/>
          </a:xfrm>
          <a:prstGeom prst="line">
            <a:avLst/>
          </a:prstGeom>
          <a:ln w="15875">
            <a:solidFill>
              <a:srgbClr val="3F3B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D7FC733E-4E96-45E0-B9E5-24BD4CBE51BD}"/>
              </a:ext>
            </a:extLst>
          </p:cNvPr>
          <p:cNvCxnSpPr>
            <a:cxnSpLocks/>
          </p:cNvCxnSpPr>
          <p:nvPr/>
        </p:nvCxnSpPr>
        <p:spPr>
          <a:xfrm>
            <a:off x="978293" y="2625728"/>
            <a:ext cx="7056784" cy="0"/>
          </a:xfrm>
          <a:prstGeom prst="line">
            <a:avLst/>
          </a:prstGeom>
          <a:ln w="15875">
            <a:solidFill>
              <a:srgbClr val="3F3B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>
            <a:extLst>
              <a:ext uri="{FF2B5EF4-FFF2-40B4-BE49-F238E27FC236}">
                <a16:creationId xmlns:a16="http://schemas.microsoft.com/office/drawing/2014/main" id="{2728A571-BE44-4A42-B8C4-FBF9377B07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105700"/>
            <a:ext cx="1397847" cy="924669"/>
          </a:xfrm>
          <a:prstGeom prst="rect">
            <a:avLst/>
          </a:prstGeom>
        </p:spPr>
      </p:pic>
      <p:sp>
        <p:nvSpPr>
          <p:cNvPr id="12" name="science-conference_68080">
            <a:extLst>
              <a:ext uri="{FF2B5EF4-FFF2-40B4-BE49-F238E27FC236}">
                <a16:creationId xmlns:a16="http://schemas.microsoft.com/office/drawing/2014/main" id="{F5F06994-9830-4FAD-AC75-CC45B977F649}"/>
              </a:ext>
            </a:extLst>
          </p:cNvPr>
          <p:cNvSpPr>
            <a:spLocks noChangeAspect="1"/>
          </p:cNvSpPr>
          <p:nvPr/>
        </p:nvSpPr>
        <p:spPr bwMode="auto">
          <a:xfrm>
            <a:off x="4140777" y="1030369"/>
            <a:ext cx="823580" cy="1300741"/>
          </a:xfrm>
          <a:custGeom>
            <a:avLst/>
            <a:gdLst>
              <a:gd name="connsiteX0" fmla="*/ 190764 w 385450"/>
              <a:gd name="connsiteY0" fmla="*/ 514563 h 608768"/>
              <a:gd name="connsiteX1" fmla="*/ 211847 w 385450"/>
              <a:gd name="connsiteY1" fmla="*/ 526418 h 608768"/>
              <a:gd name="connsiteX2" fmla="*/ 210607 w 385450"/>
              <a:gd name="connsiteY2" fmla="*/ 529304 h 608768"/>
              <a:gd name="connsiteX3" fmla="*/ 190764 w 385450"/>
              <a:gd name="connsiteY3" fmla="*/ 548787 h 608768"/>
              <a:gd name="connsiteX4" fmla="*/ 170818 w 385450"/>
              <a:gd name="connsiteY4" fmla="*/ 529304 h 608768"/>
              <a:gd name="connsiteX5" fmla="*/ 169578 w 385450"/>
              <a:gd name="connsiteY5" fmla="*/ 526418 h 608768"/>
              <a:gd name="connsiteX6" fmla="*/ 190764 w 385450"/>
              <a:gd name="connsiteY6" fmla="*/ 514563 h 608768"/>
              <a:gd name="connsiteX7" fmla="*/ 219467 w 385450"/>
              <a:gd name="connsiteY7" fmla="*/ 493887 h 608768"/>
              <a:gd name="connsiteX8" fmla="*/ 215033 w 385450"/>
              <a:gd name="connsiteY8" fmla="*/ 517315 h 608768"/>
              <a:gd name="connsiteX9" fmla="*/ 199568 w 385450"/>
              <a:gd name="connsiteY9" fmla="*/ 508749 h 608768"/>
              <a:gd name="connsiteX10" fmla="*/ 208950 w 385450"/>
              <a:gd name="connsiteY10" fmla="*/ 502041 h 608768"/>
              <a:gd name="connsiteX11" fmla="*/ 219467 w 385450"/>
              <a:gd name="connsiteY11" fmla="*/ 493887 h 608768"/>
              <a:gd name="connsiteX12" fmla="*/ 162098 w 385450"/>
              <a:gd name="connsiteY12" fmla="*/ 493887 h 608768"/>
              <a:gd name="connsiteX13" fmla="*/ 172491 w 385450"/>
              <a:gd name="connsiteY13" fmla="*/ 502041 h 608768"/>
              <a:gd name="connsiteX14" fmla="*/ 181856 w 385450"/>
              <a:gd name="connsiteY14" fmla="*/ 508749 h 608768"/>
              <a:gd name="connsiteX15" fmla="*/ 166523 w 385450"/>
              <a:gd name="connsiteY15" fmla="*/ 517315 h 608768"/>
              <a:gd name="connsiteX16" fmla="*/ 162098 w 385450"/>
              <a:gd name="connsiteY16" fmla="*/ 493887 h 608768"/>
              <a:gd name="connsiteX17" fmla="*/ 230644 w 385450"/>
              <a:gd name="connsiteY17" fmla="*/ 484220 h 608768"/>
              <a:gd name="connsiteX18" fmla="*/ 246720 w 385450"/>
              <a:gd name="connsiteY18" fmla="*/ 502370 h 608768"/>
              <a:gd name="connsiteX19" fmla="*/ 256097 w 385450"/>
              <a:gd name="connsiteY19" fmla="*/ 526294 h 608768"/>
              <a:gd name="connsiteX20" fmla="*/ 249296 w 385450"/>
              <a:gd name="connsiteY20" fmla="*/ 528253 h 608768"/>
              <a:gd name="connsiteX21" fmla="*/ 223842 w 385450"/>
              <a:gd name="connsiteY21" fmla="*/ 521447 h 608768"/>
              <a:gd name="connsiteX22" fmla="*/ 229716 w 385450"/>
              <a:gd name="connsiteY22" fmla="*/ 485045 h 608768"/>
              <a:gd name="connsiteX23" fmla="*/ 230644 w 385450"/>
              <a:gd name="connsiteY23" fmla="*/ 484220 h 608768"/>
              <a:gd name="connsiteX24" fmla="*/ 150811 w 385450"/>
              <a:gd name="connsiteY24" fmla="*/ 484220 h 608768"/>
              <a:gd name="connsiteX25" fmla="*/ 151842 w 385450"/>
              <a:gd name="connsiteY25" fmla="*/ 485045 h 608768"/>
              <a:gd name="connsiteX26" fmla="*/ 157723 w 385450"/>
              <a:gd name="connsiteY26" fmla="*/ 521447 h 608768"/>
              <a:gd name="connsiteX27" fmla="*/ 132137 w 385450"/>
              <a:gd name="connsiteY27" fmla="*/ 528253 h 608768"/>
              <a:gd name="connsiteX28" fmla="*/ 125431 w 385450"/>
              <a:gd name="connsiteY28" fmla="*/ 526294 h 608768"/>
              <a:gd name="connsiteX29" fmla="*/ 134820 w 385450"/>
              <a:gd name="connsiteY29" fmla="*/ 502370 h 608768"/>
              <a:gd name="connsiteX30" fmla="*/ 150811 w 385450"/>
              <a:gd name="connsiteY30" fmla="*/ 484220 h 608768"/>
              <a:gd name="connsiteX31" fmla="*/ 190782 w 385450"/>
              <a:gd name="connsiteY31" fmla="*/ 463115 h 608768"/>
              <a:gd name="connsiteX32" fmla="*/ 176120 w 385450"/>
              <a:gd name="connsiteY32" fmla="*/ 477657 h 608768"/>
              <a:gd name="connsiteX33" fmla="*/ 190782 w 385450"/>
              <a:gd name="connsiteY33" fmla="*/ 492199 h 608768"/>
              <a:gd name="connsiteX34" fmla="*/ 205341 w 385450"/>
              <a:gd name="connsiteY34" fmla="*/ 477657 h 608768"/>
              <a:gd name="connsiteX35" fmla="*/ 190782 w 385450"/>
              <a:gd name="connsiteY35" fmla="*/ 463115 h 608768"/>
              <a:gd name="connsiteX36" fmla="*/ 190782 w 385450"/>
              <a:gd name="connsiteY36" fmla="*/ 452183 h 608768"/>
              <a:gd name="connsiteX37" fmla="*/ 203276 w 385450"/>
              <a:gd name="connsiteY37" fmla="*/ 460949 h 608768"/>
              <a:gd name="connsiteX38" fmla="*/ 220210 w 385450"/>
              <a:gd name="connsiteY38" fmla="*/ 474666 h 608768"/>
              <a:gd name="connsiteX39" fmla="*/ 220314 w 385450"/>
              <a:gd name="connsiteY39" fmla="*/ 477657 h 608768"/>
              <a:gd name="connsiteX40" fmla="*/ 220210 w 385450"/>
              <a:gd name="connsiteY40" fmla="*/ 480751 h 608768"/>
              <a:gd name="connsiteX41" fmla="*/ 203276 w 385450"/>
              <a:gd name="connsiteY41" fmla="*/ 494365 h 608768"/>
              <a:gd name="connsiteX42" fmla="*/ 190782 w 385450"/>
              <a:gd name="connsiteY42" fmla="*/ 503131 h 608768"/>
              <a:gd name="connsiteX43" fmla="*/ 178288 w 385450"/>
              <a:gd name="connsiteY43" fmla="*/ 494365 h 608768"/>
              <a:gd name="connsiteX44" fmla="*/ 161251 w 385450"/>
              <a:gd name="connsiteY44" fmla="*/ 480751 h 608768"/>
              <a:gd name="connsiteX45" fmla="*/ 161251 w 385450"/>
              <a:gd name="connsiteY45" fmla="*/ 477657 h 608768"/>
              <a:gd name="connsiteX46" fmla="*/ 161251 w 385450"/>
              <a:gd name="connsiteY46" fmla="*/ 474666 h 608768"/>
              <a:gd name="connsiteX47" fmla="*/ 178288 w 385450"/>
              <a:gd name="connsiteY47" fmla="*/ 460949 h 608768"/>
              <a:gd name="connsiteX48" fmla="*/ 190782 w 385450"/>
              <a:gd name="connsiteY48" fmla="*/ 452183 h 608768"/>
              <a:gd name="connsiteX49" fmla="*/ 215033 w 385450"/>
              <a:gd name="connsiteY49" fmla="*/ 437929 h 608768"/>
              <a:gd name="connsiteX50" fmla="*/ 219467 w 385450"/>
              <a:gd name="connsiteY50" fmla="*/ 461427 h 608768"/>
              <a:gd name="connsiteX51" fmla="*/ 208950 w 385450"/>
              <a:gd name="connsiteY51" fmla="*/ 453182 h 608768"/>
              <a:gd name="connsiteX52" fmla="*/ 199568 w 385450"/>
              <a:gd name="connsiteY52" fmla="*/ 446483 h 608768"/>
              <a:gd name="connsiteX53" fmla="*/ 215033 w 385450"/>
              <a:gd name="connsiteY53" fmla="*/ 437929 h 608768"/>
              <a:gd name="connsiteX54" fmla="*/ 166523 w 385450"/>
              <a:gd name="connsiteY54" fmla="*/ 437929 h 608768"/>
              <a:gd name="connsiteX55" fmla="*/ 181856 w 385450"/>
              <a:gd name="connsiteY55" fmla="*/ 446483 h 608768"/>
              <a:gd name="connsiteX56" fmla="*/ 172491 w 385450"/>
              <a:gd name="connsiteY56" fmla="*/ 453182 h 608768"/>
              <a:gd name="connsiteX57" fmla="*/ 162098 w 385450"/>
              <a:gd name="connsiteY57" fmla="*/ 461427 h 608768"/>
              <a:gd name="connsiteX58" fmla="*/ 166523 w 385450"/>
              <a:gd name="connsiteY58" fmla="*/ 437929 h 608768"/>
              <a:gd name="connsiteX59" fmla="*/ 249292 w 385450"/>
              <a:gd name="connsiteY59" fmla="*/ 426991 h 608768"/>
              <a:gd name="connsiteX60" fmla="*/ 256092 w 385450"/>
              <a:gd name="connsiteY60" fmla="*/ 429053 h 608768"/>
              <a:gd name="connsiteX61" fmla="*/ 252280 w 385450"/>
              <a:gd name="connsiteY61" fmla="*/ 444418 h 608768"/>
              <a:gd name="connsiteX62" fmla="*/ 252177 w 385450"/>
              <a:gd name="connsiteY62" fmla="*/ 444418 h 608768"/>
              <a:gd name="connsiteX63" fmla="*/ 243110 w 385450"/>
              <a:gd name="connsiteY63" fmla="*/ 453596 h 608768"/>
              <a:gd name="connsiteX64" fmla="*/ 243625 w 385450"/>
              <a:gd name="connsiteY64" fmla="*/ 456793 h 608768"/>
              <a:gd name="connsiteX65" fmla="*/ 230642 w 385450"/>
              <a:gd name="connsiteY65" fmla="*/ 471024 h 608768"/>
              <a:gd name="connsiteX66" fmla="*/ 229715 w 385450"/>
              <a:gd name="connsiteY66" fmla="*/ 470199 h 608768"/>
              <a:gd name="connsiteX67" fmla="*/ 223842 w 385450"/>
              <a:gd name="connsiteY67" fmla="*/ 433797 h 608768"/>
              <a:gd name="connsiteX68" fmla="*/ 249292 w 385450"/>
              <a:gd name="connsiteY68" fmla="*/ 426991 h 608768"/>
              <a:gd name="connsiteX69" fmla="*/ 132137 w 385450"/>
              <a:gd name="connsiteY69" fmla="*/ 426991 h 608768"/>
              <a:gd name="connsiteX70" fmla="*/ 136677 w 385450"/>
              <a:gd name="connsiteY70" fmla="*/ 427300 h 608768"/>
              <a:gd name="connsiteX71" fmla="*/ 145240 w 385450"/>
              <a:gd name="connsiteY71" fmla="*/ 433384 h 608768"/>
              <a:gd name="connsiteX72" fmla="*/ 151120 w 385450"/>
              <a:gd name="connsiteY72" fmla="*/ 431219 h 608768"/>
              <a:gd name="connsiteX73" fmla="*/ 157723 w 385450"/>
              <a:gd name="connsiteY73" fmla="*/ 433797 h 608768"/>
              <a:gd name="connsiteX74" fmla="*/ 151739 w 385450"/>
              <a:gd name="connsiteY74" fmla="*/ 470199 h 608768"/>
              <a:gd name="connsiteX75" fmla="*/ 150811 w 385450"/>
              <a:gd name="connsiteY75" fmla="*/ 471024 h 608768"/>
              <a:gd name="connsiteX76" fmla="*/ 134820 w 385450"/>
              <a:gd name="connsiteY76" fmla="*/ 452874 h 608768"/>
              <a:gd name="connsiteX77" fmla="*/ 125431 w 385450"/>
              <a:gd name="connsiteY77" fmla="*/ 429053 h 608768"/>
              <a:gd name="connsiteX78" fmla="*/ 132137 w 385450"/>
              <a:gd name="connsiteY78" fmla="*/ 426991 h 608768"/>
              <a:gd name="connsiteX79" fmla="*/ 190764 w 385450"/>
              <a:gd name="connsiteY79" fmla="*/ 406527 h 608768"/>
              <a:gd name="connsiteX80" fmla="*/ 210607 w 385450"/>
              <a:gd name="connsiteY80" fmla="*/ 426010 h 608768"/>
              <a:gd name="connsiteX81" fmla="*/ 211847 w 385450"/>
              <a:gd name="connsiteY81" fmla="*/ 428896 h 608768"/>
              <a:gd name="connsiteX82" fmla="*/ 190764 w 385450"/>
              <a:gd name="connsiteY82" fmla="*/ 440751 h 608768"/>
              <a:gd name="connsiteX83" fmla="*/ 169578 w 385450"/>
              <a:gd name="connsiteY83" fmla="*/ 428896 h 608768"/>
              <a:gd name="connsiteX84" fmla="*/ 170818 w 385450"/>
              <a:gd name="connsiteY84" fmla="*/ 426010 h 608768"/>
              <a:gd name="connsiteX85" fmla="*/ 190764 w 385450"/>
              <a:gd name="connsiteY85" fmla="*/ 406527 h 608768"/>
              <a:gd name="connsiteX86" fmla="*/ 190761 w 385450"/>
              <a:gd name="connsiteY86" fmla="*/ 397011 h 608768"/>
              <a:gd name="connsiteX87" fmla="*/ 162059 w 385450"/>
              <a:gd name="connsiteY87" fmla="*/ 421960 h 608768"/>
              <a:gd name="connsiteX88" fmla="*/ 160923 w 385450"/>
              <a:gd name="connsiteY88" fmla="*/ 424846 h 608768"/>
              <a:gd name="connsiteX89" fmla="*/ 154213 w 385450"/>
              <a:gd name="connsiteY89" fmla="*/ 422166 h 608768"/>
              <a:gd name="connsiteX90" fmla="*/ 145230 w 385450"/>
              <a:gd name="connsiteY90" fmla="*/ 415052 h 608768"/>
              <a:gd name="connsiteX91" fmla="*/ 138519 w 385450"/>
              <a:gd name="connsiteY91" fmla="*/ 417939 h 608768"/>
              <a:gd name="connsiteX92" fmla="*/ 132118 w 385450"/>
              <a:gd name="connsiteY92" fmla="*/ 417424 h 608768"/>
              <a:gd name="connsiteX93" fmla="*/ 117664 w 385450"/>
              <a:gd name="connsiteY93" fmla="*/ 423300 h 608768"/>
              <a:gd name="connsiteX94" fmla="*/ 127059 w 385450"/>
              <a:gd name="connsiteY94" fmla="*/ 458662 h 608768"/>
              <a:gd name="connsiteX95" fmla="*/ 143888 w 385450"/>
              <a:gd name="connsiteY95" fmla="*/ 477631 h 608768"/>
              <a:gd name="connsiteX96" fmla="*/ 127059 w 385450"/>
              <a:gd name="connsiteY96" fmla="*/ 496601 h 608768"/>
              <a:gd name="connsiteX97" fmla="*/ 117664 w 385450"/>
              <a:gd name="connsiteY97" fmla="*/ 531963 h 608768"/>
              <a:gd name="connsiteX98" fmla="*/ 132118 w 385450"/>
              <a:gd name="connsiteY98" fmla="*/ 537839 h 608768"/>
              <a:gd name="connsiteX99" fmla="*/ 160923 w 385450"/>
              <a:gd name="connsiteY99" fmla="*/ 530416 h 608768"/>
              <a:gd name="connsiteX100" fmla="*/ 162059 w 385450"/>
              <a:gd name="connsiteY100" fmla="*/ 533303 h 608768"/>
              <a:gd name="connsiteX101" fmla="*/ 190761 w 385450"/>
              <a:gd name="connsiteY101" fmla="*/ 558355 h 608768"/>
              <a:gd name="connsiteX102" fmla="*/ 219360 w 385450"/>
              <a:gd name="connsiteY102" fmla="*/ 533303 h 608768"/>
              <a:gd name="connsiteX103" fmla="*/ 220599 w 385450"/>
              <a:gd name="connsiteY103" fmla="*/ 530416 h 608768"/>
              <a:gd name="connsiteX104" fmla="*/ 249301 w 385450"/>
              <a:gd name="connsiteY104" fmla="*/ 537839 h 608768"/>
              <a:gd name="connsiteX105" fmla="*/ 263755 w 385450"/>
              <a:gd name="connsiteY105" fmla="*/ 531963 h 608768"/>
              <a:gd name="connsiteX106" fmla="*/ 254360 w 385450"/>
              <a:gd name="connsiteY106" fmla="*/ 496601 h 608768"/>
              <a:gd name="connsiteX107" fmla="*/ 237531 w 385450"/>
              <a:gd name="connsiteY107" fmla="*/ 477631 h 608768"/>
              <a:gd name="connsiteX108" fmla="*/ 251160 w 385450"/>
              <a:gd name="connsiteY108" fmla="*/ 462682 h 608768"/>
              <a:gd name="connsiteX109" fmla="*/ 252192 w 385450"/>
              <a:gd name="connsiteY109" fmla="*/ 462785 h 608768"/>
              <a:gd name="connsiteX110" fmla="*/ 261381 w 385450"/>
              <a:gd name="connsiteY110" fmla="*/ 453610 h 608768"/>
              <a:gd name="connsiteX111" fmla="*/ 260452 w 385450"/>
              <a:gd name="connsiteY111" fmla="*/ 449589 h 608768"/>
              <a:gd name="connsiteX112" fmla="*/ 263755 w 385450"/>
              <a:gd name="connsiteY112" fmla="*/ 423300 h 608768"/>
              <a:gd name="connsiteX113" fmla="*/ 249301 w 385450"/>
              <a:gd name="connsiteY113" fmla="*/ 417424 h 608768"/>
              <a:gd name="connsiteX114" fmla="*/ 220599 w 385450"/>
              <a:gd name="connsiteY114" fmla="*/ 424846 h 608768"/>
              <a:gd name="connsiteX115" fmla="*/ 219360 w 385450"/>
              <a:gd name="connsiteY115" fmla="*/ 421960 h 608768"/>
              <a:gd name="connsiteX116" fmla="*/ 190761 w 385450"/>
              <a:gd name="connsiteY116" fmla="*/ 397011 h 608768"/>
              <a:gd name="connsiteX117" fmla="*/ 15246 w 385450"/>
              <a:gd name="connsiteY117" fmla="*/ 352474 h 608768"/>
              <a:gd name="connsiteX118" fmla="*/ 370304 w 385450"/>
              <a:gd name="connsiteY118" fmla="*/ 352474 h 608768"/>
              <a:gd name="connsiteX119" fmla="*/ 381557 w 385450"/>
              <a:gd name="connsiteY119" fmla="*/ 357422 h 608768"/>
              <a:gd name="connsiteX120" fmla="*/ 385377 w 385450"/>
              <a:gd name="connsiteY120" fmla="*/ 369072 h 608768"/>
              <a:gd name="connsiteX121" fmla="*/ 355023 w 385450"/>
              <a:gd name="connsiteY121" fmla="*/ 595057 h 608768"/>
              <a:gd name="connsiteX122" fmla="*/ 339950 w 385450"/>
              <a:gd name="connsiteY122" fmla="*/ 608768 h 608768"/>
              <a:gd name="connsiteX123" fmla="*/ 45600 w 385450"/>
              <a:gd name="connsiteY123" fmla="*/ 608768 h 608768"/>
              <a:gd name="connsiteX124" fmla="*/ 30423 w 385450"/>
              <a:gd name="connsiteY124" fmla="*/ 595057 h 608768"/>
              <a:gd name="connsiteX125" fmla="*/ 69 w 385450"/>
              <a:gd name="connsiteY125" fmla="*/ 369072 h 608768"/>
              <a:gd name="connsiteX126" fmla="*/ 3992 w 385450"/>
              <a:gd name="connsiteY126" fmla="*/ 357422 h 608768"/>
              <a:gd name="connsiteX127" fmla="*/ 15246 w 385450"/>
              <a:gd name="connsiteY127" fmla="*/ 352474 h 608768"/>
              <a:gd name="connsiteX128" fmla="*/ 229886 w 385450"/>
              <a:gd name="connsiteY128" fmla="*/ 196878 h 608768"/>
              <a:gd name="connsiteX129" fmla="*/ 251679 w 385450"/>
              <a:gd name="connsiteY129" fmla="*/ 215230 h 608768"/>
              <a:gd name="connsiteX130" fmla="*/ 297227 w 385450"/>
              <a:gd name="connsiteY130" fmla="*/ 236159 h 608768"/>
              <a:gd name="connsiteX131" fmla="*/ 313855 w 385450"/>
              <a:gd name="connsiteY131" fmla="*/ 250387 h 608768"/>
              <a:gd name="connsiteX132" fmla="*/ 341122 w 385450"/>
              <a:gd name="connsiteY132" fmla="*/ 330599 h 608768"/>
              <a:gd name="connsiteX133" fmla="*/ 209538 w 385450"/>
              <a:gd name="connsiteY133" fmla="*/ 330599 h 608768"/>
              <a:gd name="connsiteX134" fmla="*/ 194769 w 385450"/>
              <a:gd name="connsiteY134" fmla="*/ 231726 h 608768"/>
              <a:gd name="connsiteX135" fmla="*/ 155647 w 385450"/>
              <a:gd name="connsiteY135" fmla="*/ 196878 h 608768"/>
              <a:gd name="connsiteX136" fmla="*/ 190747 w 385450"/>
              <a:gd name="connsiteY136" fmla="*/ 231726 h 608768"/>
              <a:gd name="connsiteX137" fmla="*/ 175881 w 385450"/>
              <a:gd name="connsiteY137" fmla="*/ 330599 h 608768"/>
              <a:gd name="connsiteX138" fmla="*/ 44465 w 385450"/>
              <a:gd name="connsiteY138" fmla="*/ 330599 h 608768"/>
              <a:gd name="connsiteX139" fmla="*/ 71615 w 385450"/>
              <a:gd name="connsiteY139" fmla="*/ 250387 h 608768"/>
              <a:gd name="connsiteX140" fmla="*/ 88339 w 385450"/>
              <a:gd name="connsiteY140" fmla="*/ 236159 h 608768"/>
              <a:gd name="connsiteX141" fmla="*/ 133762 w 385450"/>
              <a:gd name="connsiteY141" fmla="*/ 215230 h 608768"/>
              <a:gd name="connsiteX142" fmla="*/ 160716 w 385450"/>
              <a:gd name="connsiteY142" fmla="*/ 70485 h 608768"/>
              <a:gd name="connsiteX143" fmla="*/ 129130 w 385450"/>
              <a:gd name="connsiteY143" fmla="*/ 98962 h 608768"/>
              <a:gd name="connsiteX144" fmla="*/ 191398 w 385450"/>
              <a:gd name="connsiteY144" fmla="*/ 178647 h 608768"/>
              <a:gd name="connsiteX145" fmla="*/ 253666 w 385450"/>
              <a:gd name="connsiteY145" fmla="*/ 98962 h 608768"/>
              <a:gd name="connsiteX146" fmla="*/ 174876 w 385450"/>
              <a:gd name="connsiteY146" fmla="*/ 100611 h 608768"/>
              <a:gd name="connsiteX147" fmla="*/ 160716 w 385450"/>
              <a:gd name="connsiteY147" fmla="*/ 70485 h 608768"/>
              <a:gd name="connsiteX148" fmla="*/ 191398 w 385450"/>
              <a:gd name="connsiteY148" fmla="*/ 0 h 608768"/>
              <a:gd name="connsiteX149" fmla="*/ 273286 w 385450"/>
              <a:gd name="connsiteY149" fmla="*/ 80407 h 608768"/>
              <a:gd name="connsiteX150" fmla="*/ 191398 w 385450"/>
              <a:gd name="connsiteY150" fmla="*/ 196172 h 608768"/>
              <a:gd name="connsiteX151" fmla="*/ 109407 w 385450"/>
              <a:gd name="connsiteY151" fmla="*/ 80407 h 608768"/>
              <a:gd name="connsiteX152" fmla="*/ 191398 w 385450"/>
              <a:gd name="connsiteY152" fmla="*/ 0 h 608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</a:cxnLst>
            <a:rect l="l" t="t" r="r" b="b"/>
            <a:pathLst>
              <a:path w="385450" h="608768">
                <a:moveTo>
                  <a:pt x="190764" y="514563"/>
                </a:moveTo>
                <a:cubicBezTo>
                  <a:pt x="197998" y="519099"/>
                  <a:pt x="205026" y="523119"/>
                  <a:pt x="211847" y="526418"/>
                </a:cubicBezTo>
                <a:cubicBezTo>
                  <a:pt x="211433" y="527449"/>
                  <a:pt x="211020" y="528480"/>
                  <a:pt x="210607" y="529304"/>
                </a:cubicBezTo>
                <a:cubicBezTo>
                  <a:pt x="205026" y="541674"/>
                  <a:pt x="197792" y="548787"/>
                  <a:pt x="190764" y="548787"/>
                </a:cubicBezTo>
                <a:cubicBezTo>
                  <a:pt x="183633" y="548787"/>
                  <a:pt x="176399" y="541674"/>
                  <a:pt x="170818" y="529304"/>
                </a:cubicBezTo>
                <a:cubicBezTo>
                  <a:pt x="170405" y="528480"/>
                  <a:pt x="169991" y="527449"/>
                  <a:pt x="169578" y="526418"/>
                </a:cubicBezTo>
                <a:cubicBezTo>
                  <a:pt x="176399" y="523119"/>
                  <a:pt x="183530" y="519099"/>
                  <a:pt x="190764" y="514563"/>
                </a:cubicBezTo>
                <a:close/>
                <a:moveTo>
                  <a:pt x="219467" y="493887"/>
                </a:moveTo>
                <a:cubicBezTo>
                  <a:pt x="218642" y="502247"/>
                  <a:pt x="217095" y="510091"/>
                  <a:pt x="215033" y="517315"/>
                </a:cubicBezTo>
                <a:cubicBezTo>
                  <a:pt x="209981" y="514735"/>
                  <a:pt x="204826" y="511948"/>
                  <a:pt x="199568" y="508749"/>
                </a:cubicBezTo>
                <a:cubicBezTo>
                  <a:pt x="202764" y="506582"/>
                  <a:pt x="205857" y="504311"/>
                  <a:pt x="208950" y="502041"/>
                </a:cubicBezTo>
                <a:cubicBezTo>
                  <a:pt x="212559" y="499357"/>
                  <a:pt x="216064" y="496571"/>
                  <a:pt x="219467" y="493887"/>
                </a:cubicBezTo>
                <a:close/>
                <a:moveTo>
                  <a:pt x="162098" y="493887"/>
                </a:moveTo>
                <a:cubicBezTo>
                  <a:pt x="165494" y="496571"/>
                  <a:pt x="168992" y="499357"/>
                  <a:pt x="172491" y="502041"/>
                </a:cubicBezTo>
                <a:cubicBezTo>
                  <a:pt x="175578" y="504311"/>
                  <a:pt x="178666" y="506582"/>
                  <a:pt x="181856" y="508749"/>
                </a:cubicBezTo>
                <a:cubicBezTo>
                  <a:pt x="176608" y="511948"/>
                  <a:pt x="171462" y="514838"/>
                  <a:pt x="166523" y="517315"/>
                </a:cubicBezTo>
                <a:cubicBezTo>
                  <a:pt x="164362" y="510091"/>
                  <a:pt x="162921" y="502247"/>
                  <a:pt x="162098" y="493887"/>
                </a:cubicBezTo>
                <a:close/>
                <a:moveTo>
                  <a:pt x="230644" y="484220"/>
                </a:moveTo>
                <a:cubicBezTo>
                  <a:pt x="236930" y="490511"/>
                  <a:pt x="242392" y="496595"/>
                  <a:pt x="246720" y="502370"/>
                </a:cubicBezTo>
                <a:cubicBezTo>
                  <a:pt x="257437" y="516704"/>
                  <a:pt x="257643" y="524128"/>
                  <a:pt x="256097" y="526294"/>
                </a:cubicBezTo>
                <a:cubicBezTo>
                  <a:pt x="255067" y="527531"/>
                  <a:pt x="252697" y="528253"/>
                  <a:pt x="249296" y="528253"/>
                </a:cubicBezTo>
                <a:cubicBezTo>
                  <a:pt x="243010" y="528253"/>
                  <a:pt x="234250" y="525881"/>
                  <a:pt x="223842" y="521447"/>
                </a:cubicBezTo>
                <a:cubicBezTo>
                  <a:pt x="227140" y="510619"/>
                  <a:pt x="229201" y="498039"/>
                  <a:pt x="229716" y="485045"/>
                </a:cubicBezTo>
                <a:cubicBezTo>
                  <a:pt x="230025" y="484839"/>
                  <a:pt x="230335" y="484530"/>
                  <a:pt x="230644" y="484220"/>
                </a:cubicBezTo>
                <a:close/>
                <a:moveTo>
                  <a:pt x="150811" y="484220"/>
                </a:moveTo>
                <a:cubicBezTo>
                  <a:pt x="151120" y="484530"/>
                  <a:pt x="151430" y="484839"/>
                  <a:pt x="151842" y="485045"/>
                </a:cubicBezTo>
                <a:cubicBezTo>
                  <a:pt x="152358" y="498039"/>
                  <a:pt x="154421" y="510619"/>
                  <a:pt x="157723" y="521447"/>
                </a:cubicBezTo>
                <a:cubicBezTo>
                  <a:pt x="147303" y="525881"/>
                  <a:pt x="138430" y="528253"/>
                  <a:pt x="132137" y="528253"/>
                </a:cubicBezTo>
                <a:cubicBezTo>
                  <a:pt x="128733" y="528253"/>
                  <a:pt x="126360" y="527531"/>
                  <a:pt x="125431" y="526294"/>
                </a:cubicBezTo>
                <a:cubicBezTo>
                  <a:pt x="123781" y="524128"/>
                  <a:pt x="124090" y="516704"/>
                  <a:pt x="134820" y="502370"/>
                </a:cubicBezTo>
                <a:cubicBezTo>
                  <a:pt x="139153" y="496595"/>
                  <a:pt x="144517" y="490511"/>
                  <a:pt x="150811" y="484220"/>
                </a:cubicBezTo>
                <a:close/>
                <a:moveTo>
                  <a:pt x="190782" y="463115"/>
                </a:moveTo>
                <a:cubicBezTo>
                  <a:pt x="182728" y="463115"/>
                  <a:pt x="176120" y="469612"/>
                  <a:pt x="176120" y="477657"/>
                </a:cubicBezTo>
                <a:cubicBezTo>
                  <a:pt x="176120" y="485702"/>
                  <a:pt x="182728" y="492199"/>
                  <a:pt x="190782" y="492199"/>
                </a:cubicBezTo>
                <a:cubicBezTo>
                  <a:pt x="198836" y="492199"/>
                  <a:pt x="205341" y="485702"/>
                  <a:pt x="205341" y="477657"/>
                </a:cubicBezTo>
                <a:cubicBezTo>
                  <a:pt x="205341" y="469612"/>
                  <a:pt x="198836" y="463115"/>
                  <a:pt x="190782" y="463115"/>
                </a:cubicBezTo>
                <a:close/>
                <a:moveTo>
                  <a:pt x="190782" y="452183"/>
                </a:moveTo>
                <a:cubicBezTo>
                  <a:pt x="194913" y="454967"/>
                  <a:pt x="199146" y="457855"/>
                  <a:pt x="203276" y="460949"/>
                </a:cubicBezTo>
                <a:cubicBezTo>
                  <a:pt x="209162" y="465384"/>
                  <a:pt x="214944" y="469922"/>
                  <a:pt x="220210" y="474666"/>
                </a:cubicBezTo>
                <a:cubicBezTo>
                  <a:pt x="220210" y="475697"/>
                  <a:pt x="220314" y="476729"/>
                  <a:pt x="220314" y="477657"/>
                </a:cubicBezTo>
                <a:cubicBezTo>
                  <a:pt x="220314" y="478688"/>
                  <a:pt x="220210" y="479719"/>
                  <a:pt x="220210" y="480751"/>
                </a:cubicBezTo>
                <a:cubicBezTo>
                  <a:pt x="214944" y="485392"/>
                  <a:pt x="209162" y="490033"/>
                  <a:pt x="203276" y="494365"/>
                </a:cubicBezTo>
                <a:cubicBezTo>
                  <a:pt x="199146" y="497459"/>
                  <a:pt x="194913" y="500347"/>
                  <a:pt x="190782" y="503131"/>
                </a:cubicBezTo>
                <a:cubicBezTo>
                  <a:pt x="186549" y="500347"/>
                  <a:pt x="182315" y="497459"/>
                  <a:pt x="178288" y="494365"/>
                </a:cubicBezTo>
                <a:cubicBezTo>
                  <a:pt x="172299" y="490033"/>
                  <a:pt x="166620" y="485392"/>
                  <a:pt x="161251" y="480751"/>
                </a:cubicBezTo>
                <a:cubicBezTo>
                  <a:pt x="161251" y="479719"/>
                  <a:pt x="161251" y="478688"/>
                  <a:pt x="161251" y="477657"/>
                </a:cubicBezTo>
                <a:cubicBezTo>
                  <a:pt x="161251" y="476729"/>
                  <a:pt x="161251" y="475697"/>
                  <a:pt x="161251" y="474666"/>
                </a:cubicBezTo>
                <a:cubicBezTo>
                  <a:pt x="166620" y="469922"/>
                  <a:pt x="172299" y="465384"/>
                  <a:pt x="178288" y="460949"/>
                </a:cubicBezTo>
                <a:cubicBezTo>
                  <a:pt x="182315" y="457855"/>
                  <a:pt x="186549" y="454967"/>
                  <a:pt x="190782" y="452183"/>
                </a:cubicBezTo>
                <a:close/>
                <a:moveTo>
                  <a:pt x="215033" y="437929"/>
                </a:moveTo>
                <a:cubicBezTo>
                  <a:pt x="217095" y="445143"/>
                  <a:pt x="218642" y="452976"/>
                  <a:pt x="219467" y="461427"/>
                </a:cubicBezTo>
                <a:cubicBezTo>
                  <a:pt x="216064" y="458644"/>
                  <a:pt x="212559" y="455861"/>
                  <a:pt x="208950" y="453182"/>
                </a:cubicBezTo>
                <a:cubicBezTo>
                  <a:pt x="205960" y="450914"/>
                  <a:pt x="202764" y="448647"/>
                  <a:pt x="199568" y="446483"/>
                </a:cubicBezTo>
                <a:cubicBezTo>
                  <a:pt x="204826" y="443288"/>
                  <a:pt x="209981" y="440505"/>
                  <a:pt x="215033" y="437929"/>
                </a:cubicBezTo>
                <a:close/>
                <a:moveTo>
                  <a:pt x="166523" y="437929"/>
                </a:moveTo>
                <a:cubicBezTo>
                  <a:pt x="171462" y="440505"/>
                  <a:pt x="176608" y="443391"/>
                  <a:pt x="181856" y="446483"/>
                </a:cubicBezTo>
                <a:cubicBezTo>
                  <a:pt x="178666" y="448647"/>
                  <a:pt x="175578" y="450914"/>
                  <a:pt x="172491" y="453182"/>
                </a:cubicBezTo>
                <a:cubicBezTo>
                  <a:pt x="168992" y="455861"/>
                  <a:pt x="165494" y="458644"/>
                  <a:pt x="162098" y="461427"/>
                </a:cubicBezTo>
                <a:cubicBezTo>
                  <a:pt x="162921" y="452976"/>
                  <a:pt x="164362" y="445143"/>
                  <a:pt x="166523" y="437929"/>
                </a:cubicBezTo>
                <a:close/>
                <a:moveTo>
                  <a:pt x="249292" y="426991"/>
                </a:moveTo>
                <a:cubicBezTo>
                  <a:pt x="252692" y="426991"/>
                  <a:pt x="255061" y="427713"/>
                  <a:pt x="256092" y="429053"/>
                </a:cubicBezTo>
                <a:cubicBezTo>
                  <a:pt x="257431" y="430806"/>
                  <a:pt x="257225" y="435859"/>
                  <a:pt x="252280" y="444418"/>
                </a:cubicBezTo>
                <a:lnTo>
                  <a:pt x="252177" y="444418"/>
                </a:lnTo>
                <a:cubicBezTo>
                  <a:pt x="247128" y="444418"/>
                  <a:pt x="243110" y="448543"/>
                  <a:pt x="243110" y="453596"/>
                </a:cubicBezTo>
                <a:cubicBezTo>
                  <a:pt x="243110" y="454731"/>
                  <a:pt x="243213" y="455762"/>
                  <a:pt x="243625" y="456793"/>
                </a:cubicBezTo>
                <a:cubicBezTo>
                  <a:pt x="239916" y="461433"/>
                  <a:pt x="235588" y="466177"/>
                  <a:pt x="230642" y="471024"/>
                </a:cubicBezTo>
                <a:cubicBezTo>
                  <a:pt x="230333" y="470714"/>
                  <a:pt x="230024" y="470405"/>
                  <a:pt x="229715" y="470199"/>
                </a:cubicBezTo>
                <a:cubicBezTo>
                  <a:pt x="229200" y="457205"/>
                  <a:pt x="227139" y="444625"/>
                  <a:pt x="223842" y="433797"/>
                </a:cubicBezTo>
                <a:cubicBezTo>
                  <a:pt x="234249" y="429363"/>
                  <a:pt x="243007" y="426991"/>
                  <a:pt x="249292" y="426991"/>
                </a:cubicBezTo>
                <a:close/>
                <a:moveTo>
                  <a:pt x="132137" y="426991"/>
                </a:moveTo>
                <a:cubicBezTo>
                  <a:pt x="133478" y="426991"/>
                  <a:pt x="135026" y="427094"/>
                  <a:pt x="136677" y="427300"/>
                </a:cubicBezTo>
                <a:cubicBezTo>
                  <a:pt x="137915" y="430909"/>
                  <a:pt x="141422" y="433384"/>
                  <a:pt x="145240" y="433384"/>
                </a:cubicBezTo>
                <a:cubicBezTo>
                  <a:pt x="147406" y="433384"/>
                  <a:pt x="149469" y="432559"/>
                  <a:pt x="151120" y="431219"/>
                </a:cubicBezTo>
                <a:cubicBezTo>
                  <a:pt x="153287" y="432044"/>
                  <a:pt x="155453" y="432869"/>
                  <a:pt x="157723" y="433797"/>
                </a:cubicBezTo>
                <a:cubicBezTo>
                  <a:pt x="154421" y="444625"/>
                  <a:pt x="152358" y="457205"/>
                  <a:pt x="151739" y="470199"/>
                </a:cubicBezTo>
                <a:cubicBezTo>
                  <a:pt x="151430" y="470405"/>
                  <a:pt x="151120" y="470714"/>
                  <a:pt x="150811" y="471024"/>
                </a:cubicBezTo>
                <a:cubicBezTo>
                  <a:pt x="144517" y="464836"/>
                  <a:pt x="139153" y="458752"/>
                  <a:pt x="134820" y="452874"/>
                </a:cubicBezTo>
                <a:cubicBezTo>
                  <a:pt x="123987" y="438540"/>
                  <a:pt x="123781" y="431116"/>
                  <a:pt x="125431" y="429053"/>
                </a:cubicBezTo>
                <a:cubicBezTo>
                  <a:pt x="126360" y="427713"/>
                  <a:pt x="128733" y="426991"/>
                  <a:pt x="132137" y="426991"/>
                </a:cubicBezTo>
                <a:close/>
                <a:moveTo>
                  <a:pt x="190764" y="406527"/>
                </a:moveTo>
                <a:cubicBezTo>
                  <a:pt x="197792" y="406527"/>
                  <a:pt x="205026" y="413640"/>
                  <a:pt x="210607" y="426010"/>
                </a:cubicBezTo>
                <a:cubicBezTo>
                  <a:pt x="211020" y="426937"/>
                  <a:pt x="211433" y="427865"/>
                  <a:pt x="211847" y="428896"/>
                </a:cubicBezTo>
                <a:cubicBezTo>
                  <a:pt x="205026" y="432195"/>
                  <a:pt x="197998" y="436215"/>
                  <a:pt x="190764" y="440751"/>
                </a:cubicBezTo>
                <a:cubicBezTo>
                  <a:pt x="183530" y="436215"/>
                  <a:pt x="176399" y="432195"/>
                  <a:pt x="169578" y="428896"/>
                </a:cubicBezTo>
                <a:cubicBezTo>
                  <a:pt x="169991" y="427865"/>
                  <a:pt x="170405" y="426937"/>
                  <a:pt x="170818" y="426010"/>
                </a:cubicBezTo>
                <a:cubicBezTo>
                  <a:pt x="176399" y="413640"/>
                  <a:pt x="183633" y="406527"/>
                  <a:pt x="190764" y="406527"/>
                </a:cubicBezTo>
                <a:close/>
                <a:moveTo>
                  <a:pt x="190761" y="397011"/>
                </a:moveTo>
                <a:cubicBezTo>
                  <a:pt x="179611" y="397011"/>
                  <a:pt x="169390" y="405877"/>
                  <a:pt x="162059" y="421960"/>
                </a:cubicBezTo>
                <a:cubicBezTo>
                  <a:pt x="161646" y="422888"/>
                  <a:pt x="161336" y="423815"/>
                  <a:pt x="160923" y="424846"/>
                </a:cubicBezTo>
                <a:cubicBezTo>
                  <a:pt x="158549" y="423815"/>
                  <a:pt x="156381" y="422991"/>
                  <a:pt x="154213" y="422166"/>
                </a:cubicBezTo>
                <a:cubicBezTo>
                  <a:pt x="153283" y="418042"/>
                  <a:pt x="149567" y="415052"/>
                  <a:pt x="145230" y="415052"/>
                </a:cubicBezTo>
                <a:cubicBezTo>
                  <a:pt x="142752" y="415052"/>
                  <a:pt x="140275" y="416083"/>
                  <a:pt x="138519" y="417939"/>
                </a:cubicBezTo>
                <a:cubicBezTo>
                  <a:pt x="136248" y="417630"/>
                  <a:pt x="134080" y="417424"/>
                  <a:pt x="132118" y="417424"/>
                </a:cubicBezTo>
                <a:cubicBezTo>
                  <a:pt x="125407" y="417424"/>
                  <a:pt x="120555" y="419382"/>
                  <a:pt x="117664" y="423300"/>
                </a:cubicBezTo>
                <a:cubicBezTo>
                  <a:pt x="112089" y="430723"/>
                  <a:pt x="115393" y="442991"/>
                  <a:pt x="127059" y="458662"/>
                </a:cubicBezTo>
                <a:cubicBezTo>
                  <a:pt x="131602" y="464744"/>
                  <a:pt x="137281" y="471136"/>
                  <a:pt x="143888" y="477631"/>
                </a:cubicBezTo>
                <a:cubicBezTo>
                  <a:pt x="137281" y="484126"/>
                  <a:pt x="131602" y="490518"/>
                  <a:pt x="127059" y="496601"/>
                </a:cubicBezTo>
                <a:cubicBezTo>
                  <a:pt x="115393" y="512271"/>
                  <a:pt x="112089" y="524540"/>
                  <a:pt x="117664" y="531963"/>
                </a:cubicBezTo>
                <a:cubicBezTo>
                  <a:pt x="120555" y="535880"/>
                  <a:pt x="125407" y="537839"/>
                  <a:pt x="132118" y="537839"/>
                </a:cubicBezTo>
                <a:cubicBezTo>
                  <a:pt x="139552" y="537839"/>
                  <a:pt x="149463" y="535365"/>
                  <a:pt x="160923" y="530416"/>
                </a:cubicBezTo>
                <a:cubicBezTo>
                  <a:pt x="161336" y="531447"/>
                  <a:pt x="161646" y="532375"/>
                  <a:pt x="162059" y="533303"/>
                </a:cubicBezTo>
                <a:cubicBezTo>
                  <a:pt x="169390" y="549386"/>
                  <a:pt x="179611" y="558355"/>
                  <a:pt x="190761" y="558355"/>
                </a:cubicBezTo>
                <a:cubicBezTo>
                  <a:pt x="201912" y="558355"/>
                  <a:pt x="212029" y="549386"/>
                  <a:pt x="219360" y="533303"/>
                </a:cubicBezTo>
                <a:cubicBezTo>
                  <a:pt x="219773" y="532375"/>
                  <a:pt x="220186" y="531447"/>
                  <a:pt x="220599" y="530416"/>
                </a:cubicBezTo>
                <a:cubicBezTo>
                  <a:pt x="231956" y="535365"/>
                  <a:pt x="241971" y="537839"/>
                  <a:pt x="249301" y="537839"/>
                </a:cubicBezTo>
                <a:cubicBezTo>
                  <a:pt x="256012" y="537839"/>
                  <a:pt x="260865" y="535880"/>
                  <a:pt x="263755" y="531963"/>
                </a:cubicBezTo>
                <a:cubicBezTo>
                  <a:pt x="269331" y="524540"/>
                  <a:pt x="266130" y="512271"/>
                  <a:pt x="254360" y="496601"/>
                </a:cubicBezTo>
                <a:cubicBezTo>
                  <a:pt x="249817" y="490518"/>
                  <a:pt x="244139" y="484126"/>
                  <a:pt x="237531" y="477631"/>
                </a:cubicBezTo>
                <a:cubicBezTo>
                  <a:pt x="242694" y="472579"/>
                  <a:pt x="247236" y="467528"/>
                  <a:pt x="251160" y="462682"/>
                </a:cubicBezTo>
                <a:cubicBezTo>
                  <a:pt x="251573" y="462785"/>
                  <a:pt x="251882" y="462785"/>
                  <a:pt x="252192" y="462785"/>
                </a:cubicBezTo>
                <a:cubicBezTo>
                  <a:pt x="257251" y="462785"/>
                  <a:pt x="261381" y="458662"/>
                  <a:pt x="261381" y="453610"/>
                </a:cubicBezTo>
                <a:cubicBezTo>
                  <a:pt x="261381" y="452270"/>
                  <a:pt x="261071" y="450826"/>
                  <a:pt x="260452" y="449589"/>
                </a:cubicBezTo>
                <a:cubicBezTo>
                  <a:pt x="267162" y="438146"/>
                  <a:pt x="268298" y="429279"/>
                  <a:pt x="263755" y="423300"/>
                </a:cubicBezTo>
                <a:cubicBezTo>
                  <a:pt x="260865" y="419382"/>
                  <a:pt x="256012" y="417424"/>
                  <a:pt x="249301" y="417424"/>
                </a:cubicBezTo>
                <a:cubicBezTo>
                  <a:pt x="241971" y="417424"/>
                  <a:pt x="231956" y="420001"/>
                  <a:pt x="220599" y="424846"/>
                </a:cubicBezTo>
                <a:cubicBezTo>
                  <a:pt x="220186" y="423815"/>
                  <a:pt x="219773" y="422888"/>
                  <a:pt x="219360" y="421960"/>
                </a:cubicBezTo>
                <a:cubicBezTo>
                  <a:pt x="212029" y="405877"/>
                  <a:pt x="201912" y="397011"/>
                  <a:pt x="190761" y="397011"/>
                </a:cubicBezTo>
                <a:close/>
                <a:moveTo>
                  <a:pt x="15246" y="352474"/>
                </a:moveTo>
                <a:lnTo>
                  <a:pt x="370304" y="352474"/>
                </a:lnTo>
                <a:cubicBezTo>
                  <a:pt x="374537" y="352474"/>
                  <a:pt x="378666" y="354329"/>
                  <a:pt x="381557" y="357422"/>
                </a:cubicBezTo>
                <a:cubicBezTo>
                  <a:pt x="384448" y="360618"/>
                  <a:pt x="385790" y="364845"/>
                  <a:pt x="385377" y="369072"/>
                </a:cubicBezTo>
                <a:lnTo>
                  <a:pt x="355023" y="595057"/>
                </a:lnTo>
                <a:cubicBezTo>
                  <a:pt x="354301" y="602789"/>
                  <a:pt x="347796" y="608768"/>
                  <a:pt x="339950" y="608768"/>
                </a:cubicBezTo>
                <a:lnTo>
                  <a:pt x="45600" y="608768"/>
                </a:lnTo>
                <a:cubicBezTo>
                  <a:pt x="37753" y="608768"/>
                  <a:pt x="31249" y="602789"/>
                  <a:pt x="30423" y="595057"/>
                </a:cubicBezTo>
                <a:lnTo>
                  <a:pt x="69" y="369072"/>
                </a:lnTo>
                <a:cubicBezTo>
                  <a:pt x="-344" y="364845"/>
                  <a:pt x="1101" y="360618"/>
                  <a:pt x="3992" y="357422"/>
                </a:cubicBezTo>
                <a:cubicBezTo>
                  <a:pt x="6883" y="354329"/>
                  <a:pt x="10909" y="352474"/>
                  <a:pt x="15246" y="352474"/>
                </a:cubicBezTo>
                <a:close/>
                <a:moveTo>
                  <a:pt x="229886" y="196878"/>
                </a:moveTo>
                <a:lnTo>
                  <a:pt x="251679" y="215230"/>
                </a:lnTo>
                <a:lnTo>
                  <a:pt x="297227" y="236159"/>
                </a:lnTo>
                <a:cubicBezTo>
                  <a:pt x="303940" y="238943"/>
                  <a:pt x="310963" y="243376"/>
                  <a:pt x="313855" y="250387"/>
                </a:cubicBezTo>
                <a:cubicBezTo>
                  <a:pt x="313855" y="250387"/>
                  <a:pt x="333169" y="296163"/>
                  <a:pt x="341122" y="330599"/>
                </a:cubicBezTo>
                <a:lnTo>
                  <a:pt x="209538" y="330599"/>
                </a:lnTo>
                <a:lnTo>
                  <a:pt x="194769" y="231726"/>
                </a:lnTo>
                <a:close/>
                <a:moveTo>
                  <a:pt x="155647" y="196878"/>
                </a:moveTo>
                <a:lnTo>
                  <a:pt x="190747" y="231726"/>
                </a:lnTo>
                <a:lnTo>
                  <a:pt x="175881" y="330599"/>
                </a:lnTo>
                <a:lnTo>
                  <a:pt x="44465" y="330599"/>
                </a:lnTo>
                <a:cubicBezTo>
                  <a:pt x="52414" y="296163"/>
                  <a:pt x="71615" y="250387"/>
                  <a:pt x="71615" y="250387"/>
                </a:cubicBezTo>
                <a:cubicBezTo>
                  <a:pt x="75022" y="243067"/>
                  <a:pt x="81629" y="238943"/>
                  <a:pt x="88339" y="236159"/>
                </a:cubicBezTo>
                <a:lnTo>
                  <a:pt x="133762" y="215230"/>
                </a:lnTo>
                <a:close/>
                <a:moveTo>
                  <a:pt x="160716" y="70485"/>
                </a:moveTo>
                <a:cubicBezTo>
                  <a:pt x="145085" y="69041"/>
                  <a:pt x="126549" y="77366"/>
                  <a:pt x="129130" y="98962"/>
                </a:cubicBezTo>
                <a:cubicBezTo>
                  <a:pt x="133777" y="138753"/>
                  <a:pt x="157321" y="178647"/>
                  <a:pt x="191398" y="178647"/>
                </a:cubicBezTo>
                <a:cubicBezTo>
                  <a:pt x="223822" y="178647"/>
                  <a:pt x="253253" y="130712"/>
                  <a:pt x="253666" y="98962"/>
                </a:cubicBezTo>
                <a:cubicBezTo>
                  <a:pt x="254182" y="45976"/>
                  <a:pt x="217317" y="105147"/>
                  <a:pt x="174876" y="100611"/>
                </a:cubicBezTo>
                <a:cubicBezTo>
                  <a:pt x="189075" y="83138"/>
                  <a:pt x="176347" y="71928"/>
                  <a:pt x="160716" y="70485"/>
                </a:cubicBezTo>
                <a:close/>
                <a:moveTo>
                  <a:pt x="191398" y="0"/>
                </a:moveTo>
                <a:cubicBezTo>
                  <a:pt x="249845" y="0"/>
                  <a:pt x="273802" y="30101"/>
                  <a:pt x="273286" y="80407"/>
                </a:cubicBezTo>
                <a:cubicBezTo>
                  <a:pt x="272563" y="152979"/>
                  <a:pt x="225991" y="196172"/>
                  <a:pt x="191398" y="196172"/>
                </a:cubicBezTo>
                <a:cubicBezTo>
                  <a:pt x="150816" y="196172"/>
                  <a:pt x="110130" y="152979"/>
                  <a:pt x="109407" y="80407"/>
                </a:cubicBezTo>
                <a:cubicBezTo>
                  <a:pt x="108891" y="30101"/>
                  <a:pt x="132848" y="0"/>
                  <a:pt x="191398" y="0"/>
                </a:cubicBezTo>
                <a:close/>
              </a:path>
            </a:pathLst>
          </a:custGeom>
          <a:solidFill>
            <a:srgbClr val="C10000"/>
          </a:solidFill>
          <a:ln>
            <a:noFill/>
          </a:ln>
        </p:spPr>
      </p:sp>
      <p:sp>
        <p:nvSpPr>
          <p:cNvPr id="14" name="female-instructor-giving-a-lecture-standing-at-the-side-of-a-screen_43195">
            <a:extLst>
              <a:ext uri="{FF2B5EF4-FFF2-40B4-BE49-F238E27FC236}">
                <a16:creationId xmlns:a16="http://schemas.microsoft.com/office/drawing/2014/main" id="{A3CC8630-8483-4AC1-83CF-8E9426A7DDC8}"/>
              </a:ext>
            </a:extLst>
          </p:cNvPr>
          <p:cNvSpPr>
            <a:spLocks noChangeAspect="1"/>
          </p:cNvSpPr>
          <p:nvPr/>
        </p:nvSpPr>
        <p:spPr bwMode="auto">
          <a:xfrm>
            <a:off x="107504" y="6525344"/>
            <a:ext cx="294652" cy="253054"/>
          </a:xfrm>
          <a:custGeom>
            <a:avLst/>
            <a:gdLst>
              <a:gd name="connsiteX0" fmla="*/ 45866 w 605777"/>
              <a:gd name="connsiteY0" fmla="*/ 339787 h 520255"/>
              <a:gd name="connsiteX1" fmla="*/ 147937 w 605777"/>
              <a:gd name="connsiteY1" fmla="*/ 341219 h 520255"/>
              <a:gd name="connsiteX2" fmla="*/ 150812 w 605777"/>
              <a:gd name="connsiteY2" fmla="*/ 408537 h 520255"/>
              <a:gd name="connsiteX3" fmla="*/ 130685 w 605777"/>
              <a:gd name="connsiteY3" fmla="*/ 408537 h 520255"/>
              <a:gd name="connsiteX4" fmla="*/ 133561 w 605777"/>
              <a:gd name="connsiteY4" fmla="*/ 447208 h 520255"/>
              <a:gd name="connsiteX5" fmla="*/ 129248 w 605777"/>
              <a:gd name="connsiteY5" fmla="*/ 501635 h 520255"/>
              <a:gd name="connsiteX6" fmla="*/ 150812 w 605777"/>
              <a:gd name="connsiteY6" fmla="*/ 510229 h 520255"/>
              <a:gd name="connsiteX7" fmla="*/ 136436 w 605777"/>
              <a:gd name="connsiteY7" fmla="*/ 520255 h 520255"/>
              <a:gd name="connsiteX8" fmla="*/ 127810 w 605777"/>
              <a:gd name="connsiteY8" fmla="*/ 520255 h 520255"/>
              <a:gd name="connsiteX9" fmla="*/ 104808 w 605777"/>
              <a:gd name="connsiteY9" fmla="*/ 520255 h 520255"/>
              <a:gd name="connsiteX10" fmla="*/ 103371 w 605777"/>
              <a:gd name="connsiteY10" fmla="*/ 520255 h 520255"/>
              <a:gd name="connsiteX11" fmla="*/ 103371 w 605777"/>
              <a:gd name="connsiteY11" fmla="*/ 511661 h 520255"/>
              <a:gd name="connsiteX12" fmla="*/ 106246 w 605777"/>
              <a:gd name="connsiteY12" fmla="*/ 505932 h 520255"/>
              <a:gd name="connsiteX13" fmla="*/ 111996 w 605777"/>
              <a:gd name="connsiteY13" fmla="*/ 447208 h 520255"/>
              <a:gd name="connsiteX14" fmla="*/ 109121 w 605777"/>
              <a:gd name="connsiteY14" fmla="*/ 408537 h 520255"/>
              <a:gd name="connsiteX15" fmla="*/ 96183 w 605777"/>
              <a:gd name="connsiteY15" fmla="*/ 408537 h 520255"/>
              <a:gd name="connsiteX16" fmla="*/ 96183 w 605777"/>
              <a:gd name="connsiteY16" fmla="*/ 507364 h 520255"/>
              <a:gd name="connsiteX17" fmla="*/ 97620 w 605777"/>
              <a:gd name="connsiteY17" fmla="*/ 511661 h 520255"/>
              <a:gd name="connsiteX18" fmla="*/ 97620 w 605777"/>
              <a:gd name="connsiteY18" fmla="*/ 520255 h 520255"/>
              <a:gd name="connsiteX19" fmla="*/ 96183 w 605777"/>
              <a:gd name="connsiteY19" fmla="*/ 520255 h 520255"/>
              <a:gd name="connsiteX20" fmla="*/ 74618 w 605777"/>
              <a:gd name="connsiteY20" fmla="*/ 520255 h 520255"/>
              <a:gd name="connsiteX21" fmla="*/ 65993 w 605777"/>
              <a:gd name="connsiteY21" fmla="*/ 520255 h 520255"/>
              <a:gd name="connsiteX22" fmla="*/ 51617 w 605777"/>
              <a:gd name="connsiteY22" fmla="*/ 510229 h 520255"/>
              <a:gd name="connsiteX23" fmla="*/ 74618 w 605777"/>
              <a:gd name="connsiteY23" fmla="*/ 501635 h 520255"/>
              <a:gd name="connsiteX24" fmla="*/ 74618 w 605777"/>
              <a:gd name="connsiteY24" fmla="*/ 408537 h 520255"/>
              <a:gd name="connsiteX25" fmla="*/ 42991 w 605777"/>
              <a:gd name="connsiteY25" fmla="*/ 408537 h 520255"/>
              <a:gd name="connsiteX26" fmla="*/ 219630 w 605777"/>
              <a:gd name="connsiteY26" fmla="*/ 117545 h 520255"/>
              <a:gd name="connsiteX27" fmla="*/ 219630 w 605777"/>
              <a:gd name="connsiteY27" fmla="*/ 182051 h 520255"/>
              <a:gd name="connsiteX28" fmla="*/ 285663 w 605777"/>
              <a:gd name="connsiteY28" fmla="*/ 197819 h 520255"/>
              <a:gd name="connsiteX29" fmla="*/ 285663 w 605777"/>
              <a:gd name="connsiteY29" fmla="*/ 240823 h 520255"/>
              <a:gd name="connsiteX30" fmla="*/ 219630 w 605777"/>
              <a:gd name="connsiteY30" fmla="*/ 233656 h 520255"/>
              <a:gd name="connsiteX31" fmla="*/ 219630 w 605777"/>
              <a:gd name="connsiteY31" fmla="*/ 341166 h 520255"/>
              <a:gd name="connsiteX32" fmla="*/ 377534 w 605777"/>
              <a:gd name="connsiteY32" fmla="*/ 341166 h 520255"/>
              <a:gd name="connsiteX33" fmla="*/ 403373 w 605777"/>
              <a:gd name="connsiteY33" fmla="*/ 341166 h 520255"/>
              <a:gd name="connsiteX34" fmla="*/ 581374 w 605777"/>
              <a:gd name="connsiteY34" fmla="*/ 341166 h 520255"/>
              <a:gd name="connsiteX35" fmla="*/ 581374 w 605777"/>
              <a:gd name="connsiteY35" fmla="*/ 117545 h 520255"/>
              <a:gd name="connsiteX36" fmla="*/ 107662 w 605777"/>
              <a:gd name="connsiteY36" fmla="*/ 78841 h 520255"/>
              <a:gd name="connsiteX37" fmla="*/ 107662 w 605777"/>
              <a:gd name="connsiteY37" fmla="*/ 98909 h 520255"/>
              <a:gd name="connsiteX38" fmla="*/ 144985 w 605777"/>
              <a:gd name="connsiteY38" fmla="*/ 98909 h 520255"/>
              <a:gd name="connsiteX39" fmla="*/ 144985 w 605777"/>
              <a:gd name="connsiteY39" fmla="*/ 78841 h 520255"/>
              <a:gd name="connsiteX40" fmla="*/ 48807 w 605777"/>
              <a:gd name="connsiteY40" fmla="*/ 78841 h 520255"/>
              <a:gd name="connsiteX41" fmla="*/ 48807 w 605777"/>
              <a:gd name="connsiteY41" fmla="*/ 98909 h 520255"/>
              <a:gd name="connsiteX42" fmla="*/ 87565 w 605777"/>
              <a:gd name="connsiteY42" fmla="*/ 98909 h 520255"/>
              <a:gd name="connsiteX43" fmla="*/ 87565 w 605777"/>
              <a:gd name="connsiteY43" fmla="*/ 78841 h 520255"/>
              <a:gd name="connsiteX44" fmla="*/ 68904 w 605777"/>
              <a:gd name="connsiteY44" fmla="*/ 38704 h 520255"/>
              <a:gd name="connsiteX45" fmla="*/ 24403 w 605777"/>
              <a:gd name="connsiteY45" fmla="*/ 77407 h 520255"/>
              <a:gd name="connsiteX46" fmla="*/ 24403 w 605777"/>
              <a:gd name="connsiteY46" fmla="*/ 81708 h 520255"/>
              <a:gd name="connsiteX47" fmla="*/ 43065 w 605777"/>
              <a:gd name="connsiteY47" fmla="*/ 84575 h 520255"/>
              <a:gd name="connsiteX48" fmla="*/ 43065 w 605777"/>
              <a:gd name="connsiteY48" fmla="*/ 73107 h 520255"/>
              <a:gd name="connsiteX49" fmla="*/ 93307 w 605777"/>
              <a:gd name="connsiteY49" fmla="*/ 73107 h 520255"/>
              <a:gd name="connsiteX50" fmla="*/ 93307 w 605777"/>
              <a:gd name="connsiteY50" fmla="*/ 84575 h 520255"/>
              <a:gd name="connsiteX51" fmla="*/ 101920 w 605777"/>
              <a:gd name="connsiteY51" fmla="*/ 84575 h 520255"/>
              <a:gd name="connsiteX52" fmla="*/ 101920 w 605777"/>
              <a:gd name="connsiteY52" fmla="*/ 73107 h 520255"/>
              <a:gd name="connsiteX53" fmla="*/ 150726 w 605777"/>
              <a:gd name="connsiteY53" fmla="*/ 73107 h 520255"/>
              <a:gd name="connsiteX54" fmla="*/ 150726 w 605777"/>
              <a:gd name="connsiteY54" fmla="*/ 84575 h 520255"/>
              <a:gd name="connsiteX55" fmla="*/ 166517 w 605777"/>
              <a:gd name="connsiteY55" fmla="*/ 81708 h 520255"/>
              <a:gd name="connsiteX56" fmla="*/ 159339 w 605777"/>
              <a:gd name="connsiteY56" fmla="*/ 63073 h 520255"/>
              <a:gd name="connsiteX57" fmla="*/ 68904 w 605777"/>
              <a:gd name="connsiteY57" fmla="*/ 38704 h 520255"/>
              <a:gd name="connsiteX58" fmla="*/ 94742 w 605777"/>
              <a:gd name="connsiteY58" fmla="*/ 0 h 520255"/>
              <a:gd name="connsiteX59" fmla="*/ 180872 w 605777"/>
              <a:gd name="connsiteY59" fmla="*/ 134746 h 520255"/>
              <a:gd name="connsiteX60" fmla="*/ 175130 w 605777"/>
              <a:gd name="connsiteY60" fmla="*/ 172016 h 520255"/>
              <a:gd name="connsiteX61" fmla="*/ 202404 w 605777"/>
              <a:gd name="connsiteY61" fmla="*/ 177750 h 520255"/>
              <a:gd name="connsiteX62" fmla="*/ 202404 w 605777"/>
              <a:gd name="connsiteY62" fmla="*/ 117545 h 520255"/>
              <a:gd name="connsiteX63" fmla="*/ 190920 w 605777"/>
              <a:gd name="connsiteY63" fmla="*/ 117545 h 520255"/>
              <a:gd name="connsiteX64" fmla="*/ 190920 w 605777"/>
              <a:gd name="connsiteY64" fmla="*/ 93176 h 520255"/>
              <a:gd name="connsiteX65" fmla="*/ 202404 w 605777"/>
              <a:gd name="connsiteY65" fmla="*/ 93176 h 520255"/>
              <a:gd name="connsiteX66" fmla="*/ 371792 w 605777"/>
              <a:gd name="connsiteY66" fmla="*/ 93176 h 520255"/>
              <a:gd name="connsiteX67" fmla="*/ 371792 w 605777"/>
              <a:gd name="connsiteY67" fmla="*/ 73107 h 520255"/>
              <a:gd name="connsiteX68" fmla="*/ 420599 w 605777"/>
              <a:gd name="connsiteY68" fmla="*/ 73107 h 520255"/>
              <a:gd name="connsiteX69" fmla="*/ 420599 w 605777"/>
              <a:gd name="connsiteY69" fmla="*/ 93176 h 520255"/>
              <a:gd name="connsiteX70" fmla="*/ 598600 w 605777"/>
              <a:gd name="connsiteY70" fmla="*/ 93176 h 520255"/>
              <a:gd name="connsiteX71" fmla="*/ 605777 w 605777"/>
              <a:gd name="connsiteY71" fmla="*/ 93176 h 520255"/>
              <a:gd name="connsiteX72" fmla="*/ 605777 w 605777"/>
              <a:gd name="connsiteY72" fmla="*/ 117545 h 520255"/>
              <a:gd name="connsiteX73" fmla="*/ 598600 w 605777"/>
              <a:gd name="connsiteY73" fmla="*/ 117545 h 520255"/>
              <a:gd name="connsiteX74" fmla="*/ 598600 w 605777"/>
              <a:gd name="connsiteY74" fmla="*/ 358368 h 520255"/>
              <a:gd name="connsiteX75" fmla="*/ 403373 w 605777"/>
              <a:gd name="connsiteY75" fmla="*/ 358368 h 520255"/>
              <a:gd name="connsiteX76" fmla="*/ 403373 w 605777"/>
              <a:gd name="connsiteY76" fmla="*/ 402805 h 520255"/>
              <a:gd name="connsiteX77" fmla="*/ 500986 w 605777"/>
              <a:gd name="connsiteY77" fmla="*/ 511749 h 520255"/>
              <a:gd name="connsiteX78" fmla="*/ 465099 w 605777"/>
              <a:gd name="connsiteY78" fmla="*/ 511749 h 520255"/>
              <a:gd name="connsiteX79" fmla="*/ 400502 w 605777"/>
              <a:gd name="connsiteY79" fmla="*/ 438642 h 520255"/>
              <a:gd name="connsiteX80" fmla="*/ 400502 w 605777"/>
              <a:gd name="connsiteY80" fmla="*/ 511749 h 520255"/>
              <a:gd name="connsiteX81" fmla="*/ 380405 w 605777"/>
              <a:gd name="connsiteY81" fmla="*/ 511749 h 520255"/>
              <a:gd name="connsiteX82" fmla="*/ 380405 w 605777"/>
              <a:gd name="connsiteY82" fmla="*/ 438642 h 520255"/>
              <a:gd name="connsiteX83" fmla="*/ 315808 w 605777"/>
              <a:gd name="connsiteY83" fmla="*/ 511749 h 520255"/>
              <a:gd name="connsiteX84" fmla="*/ 281356 w 605777"/>
              <a:gd name="connsiteY84" fmla="*/ 511749 h 520255"/>
              <a:gd name="connsiteX85" fmla="*/ 377534 w 605777"/>
              <a:gd name="connsiteY85" fmla="*/ 402805 h 520255"/>
              <a:gd name="connsiteX86" fmla="*/ 377534 w 605777"/>
              <a:gd name="connsiteY86" fmla="*/ 358368 h 520255"/>
              <a:gd name="connsiteX87" fmla="*/ 202404 w 605777"/>
              <a:gd name="connsiteY87" fmla="*/ 358368 h 520255"/>
              <a:gd name="connsiteX88" fmla="*/ 202404 w 605777"/>
              <a:gd name="connsiteY88" fmla="*/ 230789 h 520255"/>
              <a:gd name="connsiteX89" fmla="*/ 147856 w 605777"/>
              <a:gd name="connsiteY89" fmla="*/ 223621 h 520255"/>
              <a:gd name="connsiteX90" fmla="*/ 139243 w 605777"/>
              <a:gd name="connsiteY90" fmla="*/ 273793 h 520255"/>
              <a:gd name="connsiteX91" fmla="*/ 147856 w 605777"/>
              <a:gd name="connsiteY91" fmla="*/ 333999 h 520255"/>
              <a:gd name="connsiteX92" fmla="*/ 123452 w 605777"/>
              <a:gd name="connsiteY92" fmla="*/ 333999 h 520255"/>
              <a:gd name="connsiteX93" fmla="*/ 99049 w 605777"/>
              <a:gd name="connsiteY93" fmla="*/ 333999 h 520255"/>
              <a:gd name="connsiteX94" fmla="*/ 99049 w 605777"/>
              <a:gd name="connsiteY94" fmla="*/ 227922 h 520255"/>
              <a:gd name="connsiteX95" fmla="*/ 123452 w 605777"/>
              <a:gd name="connsiteY95" fmla="*/ 183484 h 520255"/>
              <a:gd name="connsiteX96" fmla="*/ 114839 w 605777"/>
              <a:gd name="connsiteY96" fmla="*/ 179184 h 520255"/>
              <a:gd name="connsiteX97" fmla="*/ 114839 w 605777"/>
              <a:gd name="connsiteY97" fmla="*/ 153381 h 520255"/>
              <a:gd name="connsiteX98" fmla="*/ 166517 w 605777"/>
              <a:gd name="connsiteY98" fmla="*/ 90309 h 520255"/>
              <a:gd name="connsiteX99" fmla="*/ 150726 w 605777"/>
              <a:gd name="connsiteY99" fmla="*/ 93176 h 520255"/>
              <a:gd name="connsiteX100" fmla="*/ 150726 w 605777"/>
              <a:gd name="connsiteY100" fmla="*/ 103210 h 520255"/>
              <a:gd name="connsiteX101" fmla="*/ 101920 w 605777"/>
              <a:gd name="connsiteY101" fmla="*/ 103210 h 520255"/>
              <a:gd name="connsiteX102" fmla="*/ 101920 w 605777"/>
              <a:gd name="connsiteY102" fmla="*/ 96043 h 520255"/>
              <a:gd name="connsiteX103" fmla="*/ 93307 w 605777"/>
              <a:gd name="connsiteY103" fmla="*/ 96043 h 520255"/>
              <a:gd name="connsiteX104" fmla="*/ 93307 w 605777"/>
              <a:gd name="connsiteY104" fmla="*/ 103210 h 520255"/>
              <a:gd name="connsiteX105" fmla="*/ 43065 w 605777"/>
              <a:gd name="connsiteY105" fmla="*/ 103210 h 520255"/>
              <a:gd name="connsiteX106" fmla="*/ 43065 w 605777"/>
              <a:gd name="connsiteY106" fmla="*/ 91742 h 520255"/>
              <a:gd name="connsiteX107" fmla="*/ 24403 w 605777"/>
              <a:gd name="connsiteY107" fmla="*/ 88875 h 520255"/>
              <a:gd name="connsiteX108" fmla="*/ 74646 w 605777"/>
              <a:gd name="connsiteY108" fmla="*/ 151948 h 520255"/>
              <a:gd name="connsiteX109" fmla="*/ 74646 w 605777"/>
              <a:gd name="connsiteY109" fmla="*/ 179184 h 520255"/>
              <a:gd name="connsiteX110" fmla="*/ 67468 w 605777"/>
              <a:gd name="connsiteY110" fmla="*/ 182051 h 520255"/>
              <a:gd name="connsiteX111" fmla="*/ 93307 w 605777"/>
              <a:gd name="connsiteY111" fmla="*/ 229355 h 520255"/>
              <a:gd name="connsiteX112" fmla="*/ 93307 w 605777"/>
              <a:gd name="connsiteY112" fmla="*/ 333999 h 520255"/>
              <a:gd name="connsiteX113" fmla="*/ 45936 w 605777"/>
              <a:gd name="connsiteY113" fmla="*/ 333999 h 520255"/>
              <a:gd name="connsiteX114" fmla="*/ 53113 w 605777"/>
              <a:gd name="connsiteY114" fmla="*/ 276660 h 520255"/>
              <a:gd name="connsiteX115" fmla="*/ 40194 w 605777"/>
              <a:gd name="connsiteY115" fmla="*/ 232222 h 520255"/>
              <a:gd name="connsiteX116" fmla="*/ 28710 w 605777"/>
              <a:gd name="connsiteY116" fmla="*/ 318230 h 520255"/>
              <a:gd name="connsiteX117" fmla="*/ 0 w 605777"/>
              <a:gd name="connsiteY117" fmla="*/ 316797 h 520255"/>
              <a:gd name="connsiteX118" fmla="*/ 12919 w 605777"/>
              <a:gd name="connsiteY118" fmla="*/ 194952 h 520255"/>
              <a:gd name="connsiteX119" fmla="*/ 5742 w 605777"/>
              <a:gd name="connsiteY119" fmla="*/ 87442 h 520255"/>
              <a:gd name="connsiteX120" fmla="*/ 48807 w 605777"/>
              <a:gd name="connsiteY120" fmla="*/ 12901 h 520255"/>
              <a:gd name="connsiteX121" fmla="*/ 60291 w 605777"/>
              <a:gd name="connsiteY121" fmla="*/ 11468 h 520255"/>
              <a:gd name="connsiteX122" fmla="*/ 68904 w 605777"/>
              <a:gd name="connsiteY122" fmla="*/ 2867 h 520255"/>
              <a:gd name="connsiteX123" fmla="*/ 94742 w 605777"/>
              <a:gd name="connsiteY123" fmla="*/ 0 h 520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605777" h="520255">
                <a:moveTo>
                  <a:pt x="45866" y="339787"/>
                </a:moveTo>
                <a:lnTo>
                  <a:pt x="147937" y="341219"/>
                </a:lnTo>
                <a:lnTo>
                  <a:pt x="150812" y="408537"/>
                </a:lnTo>
                <a:lnTo>
                  <a:pt x="130685" y="408537"/>
                </a:lnTo>
                <a:lnTo>
                  <a:pt x="133561" y="447208"/>
                </a:lnTo>
                <a:lnTo>
                  <a:pt x="129248" y="501635"/>
                </a:lnTo>
                <a:cubicBezTo>
                  <a:pt x="142186" y="501635"/>
                  <a:pt x="150812" y="504500"/>
                  <a:pt x="150812" y="510229"/>
                </a:cubicBezTo>
                <a:cubicBezTo>
                  <a:pt x="150812" y="517390"/>
                  <a:pt x="136436" y="520255"/>
                  <a:pt x="136436" y="520255"/>
                </a:cubicBezTo>
                <a:lnTo>
                  <a:pt x="127810" y="520255"/>
                </a:lnTo>
                <a:lnTo>
                  <a:pt x="104808" y="520255"/>
                </a:lnTo>
                <a:lnTo>
                  <a:pt x="103371" y="520255"/>
                </a:lnTo>
                <a:lnTo>
                  <a:pt x="103371" y="511661"/>
                </a:lnTo>
                <a:cubicBezTo>
                  <a:pt x="103371" y="508797"/>
                  <a:pt x="104808" y="507364"/>
                  <a:pt x="106246" y="505932"/>
                </a:cubicBezTo>
                <a:lnTo>
                  <a:pt x="111996" y="447208"/>
                </a:lnTo>
                <a:lnTo>
                  <a:pt x="109121" y="408537"/>
                </a:lnTo>
                <a:lnTo>
                  <a:pt x="96183" y="408537"/>
                </a:lnTo>
                <a:lnTo>
                  <a:pt x="96183" y="507364"/>
                </a:lnTo>
                <a:cubicBezTo>
                  <a:pt x="97620" y="508797"/>
                  <a:pt x="97620" y="510229"/>
                  <a:pt x="97620" y="511661"/>
                </a:cubicBezTo>
                <a:lnTo>
                  <a:pt x="97620" y="520255"/>
                </a:lnTo>
                <a:lnTo>
                  <a:pt x="96183" y="520255"/>
                </a:lnTo>
                <a:lnTo>
                  <a:pt x="74618" y="520255"/>
                </a:lnTo>
                <a:lnTo>
                  <a:pt x="65993" y="520255"/>
                </a:lnTo>
                <a:cubicBezTo>
                  <a:pt x="65993" y="520255"/>
                  <a:pt x="51617" y="517390"/>
                  <a:pt x="51617" y="510229"/>
                </a:cubicBezTo>
                <a:cubicBezTo>
                  <a:pt x="51617" y="504500"/>
                  <a:pt x="60242" y="501635"/>
                  <a:pt x="74618" y="501635"/>
                </a:cubicBezTo>
                <a:lnTo>
                  <a:pt x="74618" y="408537"/>
                </a:lnTo>
                <a:lnTo>
                  <a:pt x="42991" y="408537"/>
                </a:lnTo>
                <a:close/>
                <a:moveTo>
                  <a:pt x="219630" y="117545"/>
                </a:moveTo>
                <a:lnTo>
                  <a:pt x="219630" y="182051"/>
                </a:lnTo>
                <a:lnTo>
                  <a:pt x="285663" y="197819"/>
                </a:lnTo>
                <a:lnTo>
                  <a:pt x="285663" y="240823"/>
                </a:lnTo>
                <a:lnTo>
                  <a:pt x="219630" y="233656"/>
                </a:lnTo>
                <a:lnTo>
                  <a:pt x="219630" y="341166"/>
                </a:lnTo>
                <a:lnTo>
                  <a:pt x="377534" y="341166"/>
                </a:lnTo>
                <a:lnTo>
                  <a:pt x="403373" y="341166"/>
                </a:lnTo>
                <a:lnTo>
                  <a:pt x="581374" y="341166"/>
                </a:lnTo>
                <a:lnTo>
                  <a:pt x="581374" y="117545"/>
                </a:lnTo>
                <a:close/>
                <a:moveTo>
                  <a:pt x="107662" y="78841"/>
                </a:moveTo>
                <a:lnTo>
                  <a:pt x="107662" y="98909"/>
                </a:lnTo>
                <a:lnTo>
                  <a:pt x="144985" y="98909"/>
                </a:lnTo>
                <a:lnTo>
                  <a:pt x="144985" y="78841"/>
                </a:lnTo>
                <a:close/>
                <a:moveTo>
                  <a:pt x="48807" y="78841"/>
                </a:moveTo>
                <a:lnTo>
                  <a:pt x="48807" y="98909"/>
                </a:lnTo>
                <a:lnTo>
                  <a:pt x="87565" y="98909"/>
                </a:lnTo>
                <a:lnTo>
                  <a:pt x="87565" y="78841"/>
                </a:lnTo>
                <a:close/>
                <a:moveTo>
                  <a:pt x="68904" y="38704"/>
                </a:moveTo>
                <a:cubicBezTo>
                  <a:pt x="67468" y="60206"/>
                  <a:pt x="44500" y="75974"/>
                  <a:pt x="24403" y="77407"/>
                </a:cubicBezTo>
                <a:cubicBezTo>
                  <a:pt x="24403" y="78841"/>
                  <a:pt x="24403" y="80274"/>
                  <a:pt x="24403" y="81708"/>
                </a:cubicBezTo>
                <a:lnTo>
                  <a:pt x="43065" y="84575"/>
                </a:lnTo>
                <a:lnTo>
                  <a:pt x="43065" y="73107"/>
                </a:lnTo>
                <a:lnTo>
                  <a:pt x="93307" y="73107"/>
                </a:lnTo>
                <a:lnTo>
                  <a:pt x="93307" y="84575"/>
                </a:lnTo>
                <a:lnTo>
                  <a:pt x="101920" y="84575"/>
                </a:lnTo>
                <a:lnTo>
                  <a:pt x="101920" y="73107"/>
                </a:lnTo>
                <a:lnTo>
                  <a:pt x="150726" y="73107"/>
                </a:lnTo>
                <a:lnTo>
                  <a:pt x="150726" y="84575"/>
                </a:lnTo>
                <a:lnTo>
                  <a:pt x="166517" y="81708"/>
                </a:lnTo>
                <a:cubicBezTo>
                  <a:pt x="166517" y="71674"/>
                  <a:pt x="163646" y="64506"/>
                  <a:pt x="159339" y="63073"/>
                </a:cubicBezTo>
                <a:cubicBezTo>
                  <a:pt x="129194" y="60206"/>
                  <a:pt x="93307" y="58772"/>
                  <a:pt x="68904" y="38704"/>
                </a:cubicBezTo>
                <a:close/>
                <a:moveTo>
                  <a:pt x="94742" y="0"/>
                </a:moveTo>
                <a:cubicBezTo>
                  <a:pt x="185178" y="0"/>
                  <a:pt x="182307" y="103210"/>
                  <a:pt x="180872" y="134746"/>
                </a:cubicBezTo>
                <a:cubicBezTo>
                  <a:pt x="180872" y="153381"/>
                  <a:pt x="176565" y="159115"/>
                  <a:pt x="175130" y="172016"/>
                </a:cubicBezTo>
                <a:lnTo>
                  <a:pt x="202404" y="177750"/>
                </a:lnTo>
                <a:lnTo>
                  <a:pt x="202404" y="117545"/>
                </a:lnTo>
                <a:lnTo>
                  <a:pt x="190920" y="117545"/>
                </a:lnTo>
                <a:lnTo>
                  <a:pt x="190920" y="93176"/>
                </a:lnTo>
                <a:lnTo>
                  <a:pt x="202404" y="93176"/>
                </a:lnTo>
                <a:lnTo>
                  <a:pt x="371792" y="93176"/>
                </a:lnTo>
                <a:lnTo>
                  <a:pt x="371792" y="73107"/>
                </a:lnTo>
                <a:lnTo>
                  <a:pt x="420599" y="73107"/>
                </a:lnTo>
                <a:lnTo>
                  <a:pt x="420599" y="93176"/>
                </a:lnTo>
                <a:lnTo>
                  <a:pt x="598600" y="93176"/>
                </a:lnTo>
                <a:lnTo>
                  <a:pt x="605777" y="93176"/>
                </a:lnTo>
                <a:lnTo>
                  <a:pt x="605777" y="117545"/>
                </a:lnTo>
                <a:lnTo>
                  <a:pt x="598600" y="117545"/>
                </a:lnTo>
                <a:lnTo>
                  <a:pt x="598600" y="358368"/>
                </a:lnTo>
                <a:lnTo>
                  <a:pt x="403373" y="358368"/>
                </a:lnTo>
                <a:lnTo>
                  <a:pt x="403373" y="402805"/>
                </a:lnTo>
                <a:lnTo>
                  <a:pt x="500986" y="511749"/>
                </a:lnTo>
                <a:lnTo>
                  <a:pt x="465099" y="511749"/>
                </a:lnTo>
                <a:lnTo>
                  <a:pt x="400502" y="438642"/>
                </a:lnTo>
                <a:lnTo>
                  <a:pt x="400502" y="511749"/>
                </a:lnTo>
                <a:lnTo>
                  <a:pt x="380405" y="511749"/>
                </a:lnTo>
                <a:lnTo>
                  <a:pt x="380405" y="438642"/>
                </a:lnTo>
                <a:lnTo>
                  <a:pt x="315808" y="511749"/>
                </a:lnTo>
                <a:lnTo>
                  <a:pt x="281356" y="511749"/>
                </a:lnTo>
                <a:lnTo>
                  <a:pt x="377534" y="402805"/>
                </a:lnTo>
                <a:lnTo>
                  <a:pt x="377534" y="358368"/>
                </a:lnTo>
                <a:lnTo>
                  <a:pt x="202404" y="358368"/>
                </a:lnTo>
                <a:lnTo>
                  <a:pt x="202404" y="230789"/>
                </a:lnTo>
                <a:lnTo>
                  <a:pt x="147856" y="223621"/>
                </a:lnTo>
                <a:cubicBezTo>
                  <a:pt x="142114" y="249424"/>
                  <a:pt x="139243" y="273793"/>
                  <a:pt x="139243" y="273793"/>
                </a:cubicBezTo>
                <a:lnTo>
                  <a:pt x="147856" y="333999"/>
                </a:lnTo>
                <a:lnTo>
                  <a:pt x="123452" y="333999"/>
                </a:lnTo>
                <a:lnTo>
                  <a:pt x="99049" y="333999"/>
                </a:lnTo>
                <a:lnTo>
                  <a:pt x="99049" y="227922"/>
                </a:lnTo>
                <a:lnTo>
                  <a:pt x="123452" y="183484"/>
                </a:lnTo>
                <a:lnTo>
                  <a:pt x="114839" y="179184"/>
                </a:lnTo>
                <a:lnTo>
                  <a:pt x="114839" y="153381"/>
                </a:lnTo>
                <a:cubicBezTo>
                  <a:pt x="153597" y="149081"/>
                  <a:pt x="166517" y="114678"/>
                  <a:pt x="166517" y="90309"/>
                </a:cubicBezTo>
                <a:lnTo>
                  <a:pt x="150726" y="93176"/>
                </a:lnTo>
                <a:lnTo>
                  <a:pt x="150726" y="103210"/>
                </a:lnTo>
                <a:lnTo>
                  <a:pt x="101920" y="103210"/>
                </a:lnTo>
                <a:lnTo>
                  <a:pt x="101920" y="96043"/>
                </a:lnTo>
                <a:lnTo>
                  <a:pt x="93307" y="96043"/>
                </a:lnTo>
                <a:lnTo>
                  <a:pt x="93307" y="103210"/>
                </a:lnTo>
                <a:lnTo>
                  <a:pt x="43065" y="103210"/>
                </a:lnTo>
                <a:lnTo>
                  <a:pt x="43065" y="91742"/>
                </a:lnTo>
                <a:lnTo>
                  <a:pt x="24403" y="88875"/>
                </a:lnTo>
                <a:cubicBezTo>
                  <a:pt x="25839" y="118978"/>
                  <a:pt x="47371" y="143347"/>
                  <a:pt x="74646" y="151948"/>
                </a:cubicBezTo>
                <a:lnTo>
                  <a:pt x="74646" y="179184"/>
                </a:lnTo>
                <a:lnTo>
                  <a:pt x="67468" y="182051"/>
                </a:lnTo>
                <a:lnTo>
                  <a:pt x="93307" y="229355"/>
                </a:lnTo>
                <a:lnTo>
                  <a:pt x="93307" y="333999"/>
                </a:lnTo>
                <a:lnTo>
                  <a:pt x="45936" y="333999"/>
                </a:lnTo>
                <a:lnTo>
                  <a:pt x="53113" y="276660"/>
                </a:lnTo>
                <a:cubicBezTo>
                  <a:pt x="53113" y="276660"/>
                  <a:pt x="45936" y="255158"/>
                  <a:pt x="40194" y="232222"/>
                </a:cubicBezTo>
                <a:lnTo>
                  <a:pt x="28710" y="318230"/>
                </a:lnTo>
                <a:lnTo>
                  <a:pt x="0" y="316797"/>
                </a:lnTo>
                <a:lnTo>
                  <a:pt x="12919" y="194952"/>
                </a:lnTo>
                <a:lnTo>
                  <a:pt x="5742" y="87442"/>
                </a:lnTo>
                <a:cubicBezTo>
                  <a:pt x="5742" y="87442"/>
                  <a:pt x="4306" y="34403"/>
                  <a:pt x="48807" y="12901"/>
                </a:cubicBezTo>
                <a:cubicBezTo>
                  <a:pt x="51678" y="11468"/>
                  <a:pt x="57420" y="12901"/>
                  <a:pt x="60291" y="11468"/>
                </a:cubicBezTo>
                <a:cubicBezTo>
                  <a:pt x="63162" y="10034"/>
                  <a:pt x="64597" y="5734"/>
                  <a:pt x="68904" y="2867"/>
                </a:cubicBezTo>
                <a:cubicBezTo>
                  <a:pt x="73210" y="1433"/>
                  <a:pt x="84694" y="0"/>
                  <a:pt x="94742" y="0"/>
                </a:cubicBezTo>
                <a:close/>
              </a:path>
            </a:pathLst>
          </a:custGeom>
          <a:solidFill>
            <a:srgbClr val="C10000"/>
          </a:solidFill>
          <a:ln>
            <a:noFill/>
          </a:ln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7383443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#117 </a:t>
            </a:r>
            <a:r>
              <a:rPr lang="zh-CN" altLang="zh-CN" dirty="0"/>
              <a:t>摘桃子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10" y="1268760"/>
            <a:ext cx="8731179" cy="48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023207"/>
      </p:ext>
    </p:extLst>
  </p:cSld>
  <p:clrMapOvr>
    <a:masterClrMapping/>
  </p:clrMapOvr>
  <p:transition spd="slow">
    <p:circl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4262" y="188640"/>
            <a:ext cx="4469884" cy="1800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</p:pic>
      <p:sp>
        <p:nvSpPr>
          <p:cNvPr id="4" name="矩形 3"/>
          <p:cNvSpPr/>
          <p:nvPr/>
        </p:nvSpPr>
        <p:spPr>
          <a:xfrm>
            <a:off x="107504" y="0"/>
            <a:ext cx="8352928" cy="68018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 err="1">
                <a:latin typeface="微软雅黑" panose="020B0503020204020204" pitchFamily="34" charset="-122"/>
                <a:ea typeface="等线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kern="100" dirty="0">
                <a:latin typeface="微软雅黑" panose="020B0503020204020204" pitchFamily="34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100" dirty="0" err="1">
                <a:latin typeface="微软雅黑" panose="020B0503020204020204" pitchFamily="34" charset="-122"/>
                <a:ea typeface="等线" panose="02010600030101010101" pitchFamily="2" charset="-122"/>
                <a:cs typeface="Times New Roman" panose="02020603050405020304" pitchFamily="18" charset="0"/>
              </a:rPr>
              <a:t>zai</a:t>
            </a:r>
            <a:r>
              <a:rPr lang="en-US" altLang="zh-CN" sz="2400" kern="100" dirty="0">
                <a:latin typeface="微软雅黑" panose="020B0503020204020204" pitchFamily="34" charset="-122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kern="100" dirty="0" err="1">
                <a:latin typeface="微软雅黑" panose="020B0503020204020204" pitchFamily="34" charset="-122"/>
                <a:ea typeface="等线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kern="100" dirty="0">
                <a:latin typeface="微软雅黑" panose="020B0503020204020204" pitchFamily="34" charset="-122"/>
                <a:ea typeface="等线" panose="02010600030101010101" pitchFamily="2" charset="-122"/>
                <a:cs typeface="Times New Roman" panose="02020603050405020304" pitchFamily="18" charset="0"/>
              </a:rPr>
              <a:t> x, </a:t>
            </a:r>
            <a:r>
              <a:rPr lang="en-US" altLang="zh-CN" sz="2400" kern="100" dirty="0" err="1">
                <a:latin typeface="微软雅黑" panose="020B0503020204020204" pitchFamily="34" charset="-122"/>
                <a:ea typeface="等线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kern="100" dirty="0">
                <a:latin typeface="微软雅黑" panose="020B0503020204020204" pitchFamily="34" charset="-122"/>
                <a:ea typeface="等线" panose="02010600030101010101" pitchFamily="2" charset="-122"/>
                <a:cs typeface="Times New Roman" panose="02020603050405020304" pitchFamily="18" charset="0"/>
              </a:rPr>
              <a:t> y)</a:t>
            </a:r>
            <a:endParaRPr lang="zh-CN" altLang="zh-CN" sz="32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b="0" kern="100" dirty="0">
                <a:latin typeface="微软雅黑" panose="020B0503020204020204" pitchFamily="34" charset="-122"/>
                <a:ea typeface="等线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kern="100" dirty="0">
                <a:latin typeface="微软雅黑" panose="020B0503020204020204" pitchFamily="34" charset="-122"/>
                <a:ea typeface="等线" panose="02010600030101010101" pitchFamily="2" charset="-122"/>
                <a:cs typeface="Times New Roman" panose="02020603050405020304" pitchFamily="18" charset="0"/>
              </a:rPr>
              <a:t> { </a:t>
            </a:r>
            <a:r>
              <a:rPr lang="en-US" altLang="zh-CN" b="0" kern="100" dirty="0" err="1" smtClean="0">
                <a:latin typeface="微软雅黑" panose="020B0503020204020204" pitchFamily="34" charset="-122"/>
                <a:ea typeface="等线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b="0" kern="100" dirty="0" smtClean="0">
                <a:latin typeface="微软雅黑" panose="020B0503020204020204" pitchFamily="34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0" kern="100" dirty="0" err="1" smtClean="0">
                <a:latin typeface="微软雅黑" panose="020B0503020204020204" pitchFamily="34" charset="-122"/>
                <a:ea typeface="等线" panose="02010600030101010101" pitchFamily="2" charset="-122"/>
                <a:cs typeface="Times New Roman" panose="02020603050405020304" pitchFamily="18" charset="0"/>
              </a:rPr>
              <a:t>topleft</a:t>
            </a:r>
            <a:r>
              <a:rPr lang="en-US" altLang="zh-CN" b="0" kern="100" dirty="0" smtClean="0">
                <a:latin typeface="微软雅黑" panose="020B0503020204020204" pitchFamily="34" charset="-122"/>
                <a:ea typeface="等线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b="0" kern="100" dirty="0" err="1" smtClean="0">
                <a:latin typeface="微软雅黑" panose="020B0503020204020204" pitchFamily="34" charset="-122"/>
                <a:ea typeface="等线" panose="02010600030101010101" pitchFamily="2" charset="-122"/>
                <a:cs typeface="Times New Roman" panose="02020603050405020304" pitchFamily="18" charset="0"/>
              </a:rPr>
              <a:t>topright</a:t>
            </a:r>
            <a:r>
              <a:rPr lang="en-US" altLang="zh-CN" b="0" kern="100" dirty="0">
                <a:latin typeface="微软雅黑" panose="020B0503020204020204" pitchFamily="34" charset="-122"/>
                <a:ea typeface="等线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2800" b="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b="0" kern="100" dirty="0" smtClean="0">
                <a:latin typeface="微软雅黑" panose="020B0503020204020204" pitchFamily="34" charset="-122"/>
                <a:ea typeface="等线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等线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b="0" kern="100" dirty="0" smtClean="0">
                <a:latin typeface="微软雅黑" panose="020B0503020204020204" pitchFamily="34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0" kern="100" dirty="0">
                <a:latin typeface="微软雅黑" panose="020B0503020204020204" pitchFamily="34" charset="-122"/>
                <a:ea typeface="等线" panose="02010600030101010101" pitchFamily="2" charset="-122"/>
                <a:cs typeface="Times New Roman" panose="02020603050405020304" pitchFamily="18" charset="0"/>
              </a:rPr>
              <a:t>(x==1) return a[x][y];</a:t>
            </a:r>
            <a:endParaRPr lang="zh-CN" altLang="zh-CN" sz="2800" b="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b="0" kern="100" dirty="0">
                <a:latin typeface="微软雅黑" panose="020B0503020204020204" pitchFamily="34" charset="-122"/>
                <a:ea typeface="等线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0" kern="100" dirty="0" smtClean="0">
                <a:latin typeface="微软雅黑" panose="020B0503020204020204" pitchFamily="34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等线" panose="02010600030101010101" pitchFamily="2" charset="-122"/>
                <a:cs typeface="Times New Roman" panose="02020603050405020304" pitchFamily="18" charset="0"/>
              </a:rPr>
              <a:t>else</a:t>
            </a:r>
            <a:r>
              <a:rPr lang="en-US" altLang="zh-CN" b="0" kern="100" dirty="0" smtClean="0">
                <a:latin typeface="微软雅黑" panose="020B0503020204020204" pitchFamily="34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zh-CN" sz="2800" b="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b="0" kern="100" dirty="0" smtClean="0">
                <a:latin typeface="微软雅黑" panose="020B0503020204020204" pitchFamily="34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if(y</a:t>
            </a:r>
            <a:r>
              <a:rPr lang="en-US" altLang="zh-CN" b="0" kern="100" dirty="0">
                <a:latin typeface="微软雅黑" panose="020B0503020204020204" pitchFamily="34" charset="-122"/>
                <a:ea typeface="等线" panose="02010600030101010101" pitchFamily="2" charset="-122"/>
                <a:cs typeface="Times New Roman" panose="02020603050405020304" pitchFamily="18" charset="0"/>
              </a:rPr>
              <a:t>==1)</a:t>
            </a:r>
            <a:endParaRPr lang="zh-CN" altLang="zh-CN" sz="2800" b="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b="0" kern="100" dirty="0">
                <a:latin typeface="微软雅黑" panose="020B0503020204020204" pitchFamily="34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    { </a:t>
            </a:r>
            <a:r>
              <a:rPr lang="en-US" altLang="zh-CN" b="0" kern="100" dirty="0" err="1">
                <a:latin typeface="微软雅黑" panose="020B0503020204020204" pitchFamily="34" charset="-122"/>
                <a:ea typeface="等线" panose="02010600030101010101" pitchFamily="2" charset="-122"/>
                <a:cs typeface="Times New Roman" panose="02020603050405020304" pitchFamily="18" charset="0"/>
              </a:rPr>
              <a:t>from_topright</a:t>
            </a:r>
            <a:r>
              <a:rPr lang="en-US" altLang="zh-CN" b="0" kern="100" dirty="0">
                <a:latin typeface="微软雅黑" panose="020B0503020204020204" pitchFamily="34" charset="-122"/>
                <a:ea typeface="等线" panose="02010600030101010101" pitchFamily="2" charset="-122"/>
                <a:cs typeface="Times New Roman" panose="02020603050405020304" pitchFamily="18" charset="0"/>
              </a:rPr>
              <a:t>=a[x][y]+</a:t>
            </a:r>
            <a:r>
              <a:rPr lang="en-US" altLang="zh-CN" b="0" kern="100" dirty="0" err="1">
                <a:latin typeface="微软雅黑" panose="020B0503020204020204" pitchFamily="34" charset="-122"/>
                <a:ea typeface="等线" panose="02010600030101010101" pitchFamily="2" charset="-122"/>
                <a:cs typeface="Times New Roman" panose="02020603050405020304" pitchFamily="18" charset="0"/>
              </a:rPr>
              <a:t>zai</a:t>
            </a:r>
            <a:r>
              <a:rPr lang="en-US" altLang="zh-CN" b="0" kern="100" dirty="0">
                <a:latin typeface="微软雅黑" panose="020B0503020204020204" pitchFamily="34" charset="-122"/>
                <a:ea typeface="等线" panose="02010600030101010101" pitchFamily="2" charset="-122"/>
                <a:cs typeface="Times New Roman" panose="02020603050405020304" pitchFamily="18" charset="0"/>
              </a:rPr>
              <a:t>(x-1,y);</a:t>
            </a:r>
            <a:endParaRPr lang="zh-CN" altLang="zh-CN" sz="2800" b="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b="0" kern="100" dirty="0">
                <a:latin typeface="微软雅黑" panose="020B0503020204020204" pitchFamily="34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      return </a:t>
            </a:r>
            <a:r>
              <a:rPr lang="en-US" altLang="zh-CN" b="0" kern="100" dirty="0" err="1">
                <a:latin typeface="微软雅黑" panose="020B0503020204020204" pitchFamily="34" charset="-122"/>
                <a:ea typeface="等线" panose="02010600030101010101" pitchFamily="2" charset="-122"/>
                <a:cs typeface="Times New Roman" panose="02020603050405020304" pitchFamily="18" charset="0"/>
              </a:rPr>
              <a:t>from_topright</a:t>
            </a:r>
            <a:r>
              <a:rPr lang="en-US" altLang="zh-CN" b="0" kern="100" dirty="0">
                <a:latin typeface="微软雅黑" panose="020B0503020204020204" pitchFamily="34" charset="-122"/>
                <a:ea typeface="等线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2800" b="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b="0" kern="100" dirty="0">
                <a:latin typeface="微软雅黑" panose="020B0503020204020204" pitchFamily="34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    }</a:t>
            </a:r>
            <a:endParaRPr lang="zh-CN" altLang="zh-CN" sz="2800" b="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b="0" kern="100" dirty="0">
                <a:latin typeface="微软雅黑" panose="020B0503020204020204" pitchFamily="34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b="0" kern="100" dirty="0" smtClean="0">
                <a:latin typeface="微软雅黑" panose="020B0503020204020204" pitchFamily="34" charset="-122"/>
                <a:ea typeface="等线" panose="02010600030101010101" pitchFamily="2" charset="-122"/>
                <a:cs typeface="Times New Roman" panose="02020603050405020304" pitchFamily="18" charset="0"/>
              </a:rPr>
              <a:t> else</a:t>
            </a:r>
            <a:endParaRPr lang="zh-CN" altLang="zh-CN" sz="2800" b="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b="0" kern="100" dirty="0">
                <a:latin typeface="微软雅黑" panose="020B0503020204020204" pitchFamily="34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     </a:t>
            </a:r>
            <a:r>
              <a:rPr lang="en-US" altLang="zh-CN" b="0" kern="100" dirty="0" smtClean="0">
                <a:latin typeface="微软雅黑" panose="020B0503020204020204" pitchFamily="34" charset="-122"/>
                <a:ea typeface="等线" panose="02010600030101010101" pitchFamily="2" charset="-122"/>
                <a:cs typeface="Times New Roman" panose="02020603050405020304" pitchFamily="18" charset="0"/>
              </a:rPr>
              <a:t>{  </a:t>
            </a:r>
            <a:r>
              <a:rPr lang="en-US" altLang="zh-CN" b="0" kern="100" dirty="0" err="1">
                <a:latin typeface="微软雅黑" panose="020B0503020204020204" pitchFamily="34" charset="-122"/>
                <a:ea typeface="等线" panose="02010600030101010101" pitchFamily="2" charset="-122"/>
                <a:cs typeface="Times New Roman" panose="02020603050405020304" pitchFamily="18" charset="0"/>
              </a:rPr>
              <a:t>from_topleft</a:t>
            </a:r>
            <a:r>
              <a:rPr lang="en-US" altLang="zh-CN" b="0" kern="100" dirty="0">
                <a:latin typeface="微软雅黑" panose="020B0503020204020204" pitchFamily="34" charset="-122"/>
                <a:ea typeface="等线" panose="02010600030101010101" pitchFamily="2" charset="-122"/>
                <a:cs typeface="Times New Roman" panose="02020603050405020304" pitchFamily="18" charset="0"/>
              </a:rPr>
              <a:t> =a[x][y]+</a:t>
            </a:r>
            <a:r>
              <a:rPr lang="en-US" altLang="zh-CN" b="0" kern="100" dirty="0" err="1">
                <a:latin typeface="微软雅黑" panose="020B0503020204020204" pitchFamily="34" charset="-122"/>
                <a:ea typeface="等线" panose="02010600030101010101" pitchFamily="2" charset="-122"/>
                <a:cs typeface="Times New Roman" panose="02020603050405020304" pitchFamily="18" charset="0"/>
              </a:rPr>
              <a:t>zai</a:t>
            </a:r>
            <a:r>
              <a:rPr lang="en-US" altLang="zh-CN" b="0" kern="100" dirty="0">
                <a:latin typeface="微软雅黑" panose="020B0503020204020204" pitchFamily="34" charset="-122"/>
                <a:ea typeface="等线" panose="02010600030101010101" pitchFamily="2" charset="-122"/>
                <a:cs typeface="Times New Roman" panose="02020603050405020304" pitchFamily="18" charset="0"/>
              </a:rPr>
              <a:t>(x-1,y-1);</a:t>
            </a:r>
            <a:endParaRPr lang="zh-CN" altLang="zh-CN" sz="2800" b="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b="0" kern="100" dirty="0">
                <a:latin typeface="微软雅黑" panose="020B0503020204020204" pitchFamily="34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     </a:t>
            </a:r>
            <a:r>
              <a:rPr lang="en-US" altLang="zh-CN" b="0" kern="100" dirty="0" smtClean="0">
                <a:latin typeface="微软雅黑" panose="020B0503020204020204" pitchFamily="34" charset="-122"/>
                <a:ea typeface="等线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b="0" kern="100" dirty="0" err="1">
                <a:latin typeface="微软雅黑" panose="020B0503020204020204" pitchFamily="34" charset="-122"/>
                <a:ea typeface="等线" panose="02010600030101010101" pitchFamily="2" charset="-122"/>
                <a:cs typeface="Times New Roman" panose="02020603050405020304" pitchFamily="18" charset="0"/>
              </a:rPr>
              <a:t>from_topright</a:t>
            </a:r>
            <a:r>
              <a:rPr lang="en-US" altLang="zh-CN" b="0" kern="100" dirty="0">
                <a:latin typeface="微软雅黑" panose="020B0503020204020204" pitchFamily="34" charset="-122"/>
                <a:ea typeface="等线" panose="02010600030101010101" pitchFamily="2" charset="-122"/>
                <a:cs typeface="Times New Roman" panose="02020603050405020304" pitchFamily="18" charset="0"/>
              </a:rPr>
              <a:t>=a[x][y]+</a:t>
            </a:r>
            <a:r>
              <a:rPr lang="en-US" altLang="zh-CN" b="0" kern="100" dirty="0" err="1">
                <a:latin typeface="微软雅黑" panose="020B0503020204020204" pitchFamily="34" charset="-122"/>
                <a:ea typeface="等线" panose="02010600030101010101" pitchFamily="2" charset="-122"/>
                <a:cs typeface="Times New Roman" panose="02020603050405020304" pitchFamily="18" charset="0"/>
              </a:rPr>
              <a:t>zai</a:t>
            </a:r>
            <a:r>
              <a:rPr lang="en-US" altLang="zh-CN" b="0" kern="100" dirty="0">
                <a:latin typeface="微软雅黑" panose="020B0503020204020204" pitchFamily="34" charset="-122"/>
                <a:ea typeface="等线" panose="02010600030101010101" pitchFamily="2" charset="-122"/>
                <a:cs typeface="Times New Roman" panose="02020603050405020304" pitchFamily="18" charset="0"/>
              </a:rPr>
              <a:t>(x-1,y);</a:t>
            </a:r>
            <a:endParaRPr lang="zh-CN" altLang="zh-CN" sz="2800" b="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b="0" kern="100" dirty="0">
                <a:latin typeface="微软雅黑" panose="020B0503020204020204" pitchFamily="34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     </a:t>
            </a:r>
            <a:r>
              <a:rPr lang="en-US" altLang="zh-CN" b="0" kern="100" dirty="0" smtClean="0">
                <a:latin typeface="微软雅黑" panose="020B0503020204020204" pitchFamily="34" charset="-122"/>
                <a:ea typeface="等线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b="0" kern="100" dirty="0">
                <a:latin typeface="微软雅黑" panose="020B0503020204020204" pitchFamily="34" charset="-122"/>
                <a:ea typeface="等线" panose="02010600030101010101" pitchFamily="2" charset="-122"/>
                <a:cs typeface="Times New Roman" panose="02020603050405020304" pitchFamily="18" charset="0"/>
              </a:rPr>
              <a:t>if (</a:t>
            </a:r>
            <a:r>
              <a:rPr lang="en-US" altLang="zh-CN" b="0" kern="100" dirty="0" err="1">
                <a:latin typeface="微软雅黑" panose="020B0503020204020204" pitchFamily="34" charset="-122"/>
                <a:ea typeface="等线" panose="02010600030101010101" pitchFamily="2" charset="-122"/>
                <a:cs typeface="Times New Roman" panose="02020603050405020304" pitchFamily="18" charset="0"/>
              </a:rPr>
              <a:t>from_topleft</a:t>
            </a:r>
            <a:r>
              <a:rPr lang="en-US" altLang="zh-CN" b="0" kern="100" dirty="0">
                <a:latin typeface="微软雅黑" panose="020B0503020204020204" pitchFamily="34" charset="-122"/>
                <a:ea typeface="等线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en-US" altLang="zh-CN" b="0" kern="100" dirty="0" err="1">
                <a:latin typeface="微软雅黑" panose="020B0503020204020204" pitchFamily="34" charset="-122"/>
                <a:ea typeface="等线" panose="02010600030101010101" pitchFamily="2" charset="-122"/>
                <a:cs typeface="Times New Roman" panose="02020603050405020304" pitchFamily="18" charset="0"/>
              </a:rPr>
              <a:t>from_topright</a:t>
            </a:r>
            <a:r>
              <a:rPr lang="en-US" altLang="zh-CN" b="0" kern="100" dirty="0">
                <a:latin typeface="微软雅黑" panose="020B0503020204020204" pitchFamily="34" charset="-122"/>
                <a:ea typeface="等线" panose="02010600030101010101" pitchFamily="2" charset="-122"/>
                <a:cs typeface="Times New Roman" panose="02020603050405020304" pitchFamily="18" charset="0"/>
              </a:rPr>
              <a:t>) return </a:t>
            </a:r>
            <a:r>
              <a:rPr lang="en-US" altLang="zh-CN" b="0" kern="100" dirty="0" err="1">
                <a:latin typeface="微软雅黑" panose="020B0503020204020204" pitchFamily="34" charset="-122"/>
                <a:ea typeface="等线" panose="02010600030101010101" pitchFamily="2" charset="-122"/>
                <a:cs typeface="Times New Roman" panose="02020603050405020304" pitchFamily="18" charset="0"/>
              </a:rPr>
              <a:t>from_topleft</a:t>
            </a:r>
            <a:r>
              <a:rPr lang="en-US" altLang="zh-CN" b="0" kern="100" dirty="0">
                <a:latin typeface="微软雅黑" panose="020B0503020204020204" pitchFamily="34" charset="-122"/>
                <a:ea typeface="等线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2800" b="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b="0" kern="100" dirty="0">
                <a:latin typeface="微软雅黑" panose="020B0503020204020204" pitchFamily="34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      </a:t>
            </a:r>
            <a:r>
              <a:rPr lang="en-US" altLang="zh-CN" b="0" kern="100" dirty="0" smtClean="0">
                <a:latin typeface="微软雅黑" panose="020B0503020204020204" pitchFamily="34" charset="-122"/>
                <a:ea typeface="等线" panose="02010600030101010101" pitchFamily="2" charset="-122"/>
                <a:cs typeface="Times New Roman" panose="02020603050405020304" pitchFamily="18" charset="0"/>
              </a:rPr>
              <a:t> else </a:t>
            </a:r>
            <a:r>
              <a:rPr lang="en-US" altLang="zh-CN" b="0" kern="100" dirty="0">
                <a:latin typeface="微软雅黑" panose="020B0503020204020204" pitchFamily="34" charset="-122"/>
                <a:ea typeface="等线" panose="02010600030101010101" pitchFamily="2" charset="-122"/>
                <a:cs typeface="Times New Roman" panose="02020603050405020304" pitchFamily="18" charset="0"/>
              </a:rPr>
              <a:t>return </a:t>
            </a:r>
            <a:r>
              <a:rPr lang="en-US" altLang="zh-CN" b="0" kern="100" dirty="0" err="1">
                <a:latin typeface="微软雅黑" panose="020B0503020204020204" pitchFamily="34" charset="-122"/>
                <a:ea typeface="等线" panose="02010600030101010101" pitchFamily="2" charset="-122"/>
                <a:cs typeface="Times New Roman" panose="02020603050405020304" pitchFamily="18" charset="0"/>
              </a:rPr>
              <a:t>from_topleft</a:t>
            </a:r>
            <a:r>
              <a:rPr lang="en-US" altLang="zh-CN" b="0" kern="100" dirty="0">
                <a:latin typeface="微软雅黑" panose="020B0503020204020204" pitchFamily="34" charset="-122"/>
                <a:ea typeface="等线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2800" b="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b="0" kern="100" dirty="0">
                <a:latin typeface="微软雅黑" panose="020B0503020204020204" pitchFamily="34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    }</a:t>
            </a:r>
            <a:endParaRPr lang="zh-CN" altLang="zh-CN" sz="2800" b="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微软雅黑" panose="020B0503020204020204" pitchFamily="34" charset="-122"/>
                <a:ea typeface="等线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2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1259632" y="2485251"/>
            <a:ext cx="4104456" cy="103293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400" dirty="0" smtClean="0">
              <a:solidFill>
                <a:srgbClr val="FF0000"/>
              </a:solidFill>
            </a:endParaRPr>
          </a:p>
          <a:p>
            <a:pPr algn="ctr" eaLnBrk="1" hangingPunct="1"/>
            <a:r>
              <a:rPr lang="en-US" altLang="zh-CN" sz="2800" b="0" kern="100" dirty="0">
                <a:latin typeface="微软雅黑" panose="020B0503020204020204" pitchFamily="34" charset="-122"/>
                <a:ea typeface="等线" panose="02010600030101010101" pitchFamily="2" charset="-122"/>
                <a:cs typeface="Times New Roman" panose="02020603050405020304" pitchFamily="18" charset="0"/>
              </a:rPr>
              <a:t>return </a:t>
            </a:r>
            <a:r>
              <a:rPr lang="en-US" altLang="zh-CN" sz="2800" b="0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等线" panose="02010600030101010101" pitchFamily="2" charset="-122"/>
                <a:cs typeface="Times New Roman" panose="02020603050405020304" pitchFamily="18" charset="0"/>
              </a:rPr>
              <a:t>a[x</a:t>
            </a:r>
            <a:r>
              <a:rPr lang="en-US" altLang="zh-CN" sz="2800" b="0" kern="100" dirty="0">
                <a:solidFill>
                  <a:srgbClr val="FF0000"/>
                </a:solidFill>
                <a:latin typeface="微软雅黑" panose="020B0503020204020204" pitchFamily="34" charset="-122"/>
                <a:ea typeface="等线" panose="02010600030101010101" pitchFamily="2" charset="-122"/>
                <a:cs typeface="Times New Roman" panose="02020603050405020304" pitchFamily="18" charset="0"/>
              </a:rPr>
              <a:t>][y]+</a:t>
            </a:r>
            <a:r>
              <a:rPr lang="en-US" altLang="zh-CN" sz="2800" b="0" kern="100" dirty="0" err="1">
                <a:solidFill>
                  <a:srgbClr val="FF0000"/>
                </a:solidFill>
                <a:latin typeface="微软雅黑" panose="020B0503020204020204" pitchFamily="34" charset="-122"/>
                <a:ea typeface="等线" panose="02010600030101010101" pitchFamily="2" charset="-122"/>
                <a:cs typeface="Times New Roman" panose="02020603050405020304" pitchFamily="18" charset="0"/>
              </a:rPr>
              <a:t>zai</a:t>
            </a:r>
            <a:r>
              <a:rPr lang="en-US" altLang="zh-CN" sz="2800" b="0" kern="100" dirty="0">
                <a:solidFill>
                  <a:srgbClr val="FF0000"/>
                </a:solidFill>
                <a:latin typeface="微软雅黑" panose="020B0503020204020204" pitchFamily="34" charset="-122"/>
                <a:ea typeface="等线" panose="02010600030101010101" pitchFamily="2" charset="-122"/>
                <a:cs typeface="Times New Roman" panose="02020603050405020304" pitchFamily="18" charset="0"/>
              </a:rPr>
              <a:t>(x-1,y</a:t>
            </a:r>
            <a:r>
              <a:rPr lang="en-US" altLang="zh-CN" sz="2800" b="0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  <a:endParaRPr kumimoji="0" lang="zh-CN" altLang="en-US" sz="280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1311885" y="4365104"/>
            <a:ext cx="6284452" cy="187188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 smtClean="0">
              <a:solidFill>
                <a:srgbClr val="FF0000"/>
              </a:solidFill>
            </a:endParaRPr>
          </a:p>
          <a:p>
            <a:pPr eaLnBrk="1" hangingPunct="1"/>
            <a:r>
              <a:rPr lang="zh-CN" altLang="en-US" sz="2800" b="0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左上：</a:t>
            </a:r>
            <a:r>
              <a:rPr lang="en-US" altLang="zh-CN" sz="2800" b="0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a[x</a:t>
            </a:r>
            <a:r>
              <a:rPr lang="en-US" altLang="zh-CN" sz="2800" b="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][y]+</a:t>
            </a:r>
            <a:r>
              <a:rPr lang="en-US" altLang="zh-CN" sz="2800" b="0" kern="1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zai</a:t>
            </a:r>
            <a:r>
              <a:rPr lang="en-US" altLang="zh-CN" sz="2800" b="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(x-1,y-1); </a:t>
            </a:r>
            <a:endParaRPr lang="en-US" altLang="zh-CN" sz="2800" b="0" kern="1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sz="2800" b="0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右上：</a:t>
            </a:r>
            <a:r>
              <a:rPr lang="en-US" altLang="zh-CN" sz="2800" b="0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a[x</a:t>
            </a:r>
            <a:r>
              <a:rPr lang="en-US" altLang="zh-CN" sz="2800" b="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][y]+</a:t>
            </a:r>
            <a:r>
              <a:rPr lang="en-US" altLang="zh-CN" sz="2800" b="0" kern="1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zai</a:t>
            </a:r>
            <a:r>
              <a:rPr lang="en-US" altLang="zh-CN" sz="2800" b="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(x-1,y</a:t>
            </a:r>
            <a:r>
              <a:rPr lang="en-US" altLang="zh-CN" sz="2800" b="0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  <a:p>
            <a:pPr eaLnBrk="1" hangingPunct="1"/>
            <a:r>
              <a:rPr kumimoji="0" lang="zh-CN" altLang="en-US" sz="2800" b="0" i="0" u="none" strike="noStrike" kern="100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en-US" altLang="zh-CN" sz="2800" b="0" kern="100" dirty="0" smtClean="0">
                <a:latin typeface="微软雅黑" panose="020B0503020204020204" pitchFamily="34" charset="-122"/>
                <a:ea typeface="等线" panose="02010600030101010101" pitchFamily="2" charset="-122"/>
                <a:cs typeface="Times New Roman" panose="02020603050405020304" pitchFamily="18" charset="0"/>
              </a:rPr>
              <a:t>return max(</a:t>
            </a:r>
            <a:r>
              <a:rPr kumimoji="0" lang="zh-CN" altLang="en-US" sz="2800" i="0" u="none" strike="noStrike" kern="100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左上、右上</a:t>
            </a:r>
            <a:r>
              <a:rPr lang="en-US" altLang="zh-CN" sz="2800" b="0" kern="100" dirty="0">
                <a:latin typeface="微软雅黑" panose="020B0503020204020204" pitchFamily="34" charset="-122"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en-US" sz="2800" b="0" kern="100" dirty="0">
              <a:latin typeface="微软雅黑" panose="020B0503020204020204" pitchFamily="34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446602" y="3518188"/>
            <a:ext cx="14205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0000FF"/>
                </a:solidFill>
              </a:rPr>
              <a:t>纯递归</a:t>
            </a:r>
          </a:p>
        </p:txBody>
      </p:sp>
      <p:sp>
        <p:nvSpPr>
          <p:cNvPr id="8" name="矩形 7"/>
          <p:cNvSpPr/>
          <p:nvPr/>
        </p:nvSpPr>
        <p:spPr>
          <a:xfrm>
            <a:off x="7490548" y="1291698"/>
            <a:ext cx="14205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>
                <a:solidFill>
                  <a:srgbClr val="0000FF"/>
                </a:solidFill>
              </a:rPr>
              <a:t>纯数组</a:t>
            </a:r>
            <a:endParaRPr lang="zh-CN" altLang="en-US" sz="3200" dirty="0">
              <a:solidFill>
                <a:srgbClr val="0000FF"/>
              </a:solidFill>
            </a:endParaRPr>
          </a:p>
        </p:txBody>
      </p:sp>
      <p:sp>
        <p:nvSpPr>
          <p:cNvPr id="2" name="椭圆 1"/>
          <p:cNvSpPr/>
          <p:nvPr/>
        </p:nvSpPr>
        <p:spPr bwMode="auto">
          <a:xfrm>
            <a:off x="7218413" y="1088740"/>
            <a:ext cx="1835696" cy="900100"/>
          </a:xfrm>
          <a:prstGeom prst="ellipse">
            <a:avLst/>
          </a:prstGeom>
          <a:noFill/>
          <a:ln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2" name="椭圆 11"/>
          <p:cNvSpPr/>
          <p:nvPr/>
        </p:nvSpPr>
        <p:spPr bwMode="auto">
          <a:xfrm>
            <a:off x="6295929" y="3366265"/>
            <a:ext cx="1835696" cy="900100"/>
          </a:xfrm>
          <a:prstGeom prst="ellipse">
            <a:avLst/>
          </a:prstGeom>
          <a:noFill/>
          <a:ln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07904" y="6335728"/>
            <a:ext cx="23487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计算</a:t>
            </a:r>
            <a:r>
              <a:rPr lang="zh-CN" altLang="en-US" sz="2800" dirty="0" smtClean="0">
                <a:solidFill>
                  <a:srgbClr val="FF0000"/>
                </a:solidFill>
              </a:rPr>
              <a:t>超时！！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9971108"/>
      </p:ext>
    </p:extLst>
  </p:cSld>
  <p:clrMapOvr>
    <a:masterClrMapping/>
  </p:clrMapOvr>
  <p:transition spd="slow">
    <p:circl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9512" y="-7303"/>
            <a:ext cx="8604448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int zai(int x, int y) </a:t>
            </a:r>
            <a:r>
              <a:rPr lang="zh-CN" altLang="en-US" b="0" dirty="0"/>
              <a:t>{</a:t>
            </a:r>
          </a:p>
          <a:p>
            <a:pPr>
              <a:lnSpc>
                <a:spcPct val="150000"/>
              </a:lnSpc>
            </a:pPr>
            <a:r>
              <a:rPr lang="zh-CN" altLang="en-US" b="0" dirty="0"/>
              <a:t>	int topleft, topright;</a:t>
            </a:r>
          </a:p>
          <a:p>
            <a:pPr>
              <a:lnSpc>
                <a:spcPct val="150000"/>
              </a:lnSpc>
            </a:pPr>
            <a:r>
              <a:rPr lang="zh-CN" altLang="en-US" b="0" dirty="0"/>
              <a:t>	</a:t>
            </a:r>
            <a:r>
              <a:rPr lang="zh-CN" altLang="en-US" dirty="0"/>
              <a:t>if</a:t>
            </a:r>
            <a:r>
              <a:rPr lang="zh-CN" altLang="en-US" b="0" dirty="0"/>
              <a:t> (</a:t>
            </a:r>
            <a:r>
              <a:rPr lang="zh-CN" altLang="en-US" sz="2400" dirty="0">
                <a:solidFill>
                  <a:srgbClr val="FF0000"/>
                </a:solidFill>
              </a:rPr>
              <a:t>taozi[x][y] == -1</a:t>
            </a:r>
            <a:r>
              <a:rPr lang="zh-CN" altLang="en-US" b="0" dirty="0"/>
              <a:t>) </a:t>
            </a:r>
            <a:r>
              <a:rPr lang="zh-CN" altLang="en-US" dirty="0"/>
              <a:t>{</a:t>
            </a:r>
          </a:p>
          <a:p>
            <a:pPr>
              <a:lnSpc>
                <a:spcPct val="150000"/>
              </a:lnSpc>
            </a:pPr>
            <a:r>
              <a:rPr lang="zh-CN" altLang="en-US" b="0" dirty="0"/>
              <a:t>		if (x == 1</a:t>
            </a:r>
            <a:r>
              <a:rPr lang="zh-CN" altLang="en-US" b="0" dirty="0" smtClean="0"/>
              <a:t>)   taozi</a:t>
            </a:r>
            <a:r>
              <a:rPr lang="zh-CN" altLang="en-US" b="0" dirty="0"/>
              <a:t>[x][y] = a[x][y];</a:t>
            </a:r>
          </a:p>
          <a:p>
            <a:pPr>
              <a:lnSpc>
                <a:spcPct val="150000"/>
              </a:lnSpc>
            </a:pPr>
            <a:r>
              <a:rPr lang="zh-CN" altLang="en-US" b="0" dirty="0"/>
              <a:t>		else if (y == 1)</a:t>
            </a:r>
          </a:p>
          <a:p>
            <a:pPr>
              <a:lnSpc>
                <a:spcPct val="150000"/>
              </a:lnSpc>
            </a:pPr>
            <a:r>
              <a:rPr lang="zh-CN" altLang="en-US" b="0" dirty="0"/>
              <a:t>			taozi[x][y] = a[x][y] + zai(x - 1, y);</a:t>
            </a:r>
          </a:p>
          <a:p>
            <a:pPr>
              <a:lnSpc>
                <a:spcPct val="150000"/>
              </a:lnSpc>
            </a:pPr>
            <a:r>
              <a:rPr lang="zh-CN" altLang="en-US" b="0" dirty="0"/>
              <a:t>		else {</a:t>
            </a:r>
          </a:p>
          <a:p>
            <a:pPr>
              <a:lnSpc>
                <a:spcPct val="150000"/>
              </a:lnSpc>
            </a:pPr>
            <a:r>
              <a:rPr lang="zh-CN" altLang="en-US" b="0" dirty="0"/>
              <a:t>			topleft = a[x][y] + zai(x - 1, y - 1);</a:t>
            </a:r>
          </a:p>
          <a:p>
            <a:pPr>
              <a:lnSpc>
                <a:spcPct val="150000"/>
              </a:lnSpc>
            </a:pPr>
            <a:r>
              <a:rPr lang="zh-CN" altLang="en-US" b="0" dirty="0"/>
              <a:t>			topright = a[x][y] + zai(x - 1, y);</a:t>
            </a:r>
          </a:p>
          <a:p>
            <a:pPr>
              <a:lnSpc>
                <a:spcPct val="150000"/>
              </a:lnSpc>
            </a:pPr>
            <a:r>
              <a:rPr lang="zh-CN" altLang="en-US" b="0" dirty="0"/>
              <a:t>			if (topleft &gt; topright</a:t>
            </a:r>
            <a:r>
              <a:rPr lang="zh-CN" altLang="en-US" b="0" dirty="0" smtClean="0"/>
              <a:t>) </a:t>
            </a:r>
            <a:r>
              <a:rPr lang="zh-CN" altLang="en-US" b="0" dirty="0"/>
              <a:t>	taozi[x][y] = topleft;</a:t>
            </a:r>
          </a:p>
          <a:p>
            <a:pPr>
              <a:lnSpc>
                <a:spcPct val="150000"/>
              </a:lnSpc>
            </a:pPr>
            <a:r>
              <a:rPr lang="zh-CN" altLang="en-US" b="0" dirty="0"/>
              <a:t>			</a:t>
            </a:r>
            <a:r>
              <a:rPr lang="zh-CN" altLang="en-US" b="0" dirty="0" smtClean="0"/>
              <a:t>else </a:t>
            </a:r>
            <a:r>
              <a:rPr lang="zh-CN" altLang="en-US" b="0" dirty="0"/>
              <a:t>	taozi[x][y] = topright;</a:t>
            </a:r>
          </a:p>
          <a:p>
            <a:pPr>
              <a:lnSpc>
                <a:spcPct val="150000"/>
              </a:lnSpc>
            </a:pPr>
            <a:r>
              <a:rPr lang="zh-CN" altLang="en-US" sz="1800" b="0" dirty="0"/>
              <a:t>		}</a:t>
            </a:r>
          </a:p>
          <a:p>
            <a:pPr>
              <a:lnSpc>
                <a:spcPct val="150000"/>
              </a:lnSpc>
            </a:pPr>
            <a:r>
              <a:rPr lang="zh-CN" altLang="en-US" sz="1800" b="0" dirty="0"/>
              <a:t>	</a:t>
            </a:r>
            <a:r>
              <a:rPr lang="zh-CN" altLang="en-US" sz="1800" b="0" dirty="0" smtClean="0"/>
              <a:t> </a:t>
            </a:r>
            <a:r>
              <a:rPr lang="zh-CN" altLang="en-US" sz="1800" dirty="0" smtClean="0"/>
              <a:t>}</a:t>
            </a:r>
            <a:endParaRPr lang="zh-CN" altLang="en-US" sz="1800" dirty="0"/>
          </a:p>
          <a:p>
            <a:r>
              <a:rPr lang="zh-CN" altLang="en-US" b="0" dirty="0"/>
              <a:t>	return </a:t>
            </a:r>
            <a:r>
              <a:rPr lang="zh-CN" altLang="en-US" sz="2400" dirty="0">
                <a:solidFill>
                  <a:srgbClr val="0000FF"/>
                </a:solidFill>
              </a:rPr>
              <a:t>taozi[x][y]</a:t>
            </a:r>
            <a:r>
              <a:rPr lang="zh-CN" altLang="en-US" b="0" dirty="0"/>
              <a:t>;</a:t>
            </a:r>
          </a:p>
          <a:p>
            <a:pPr>
              <a:lnSpc>
                <a:spcPct val="150000"/>
              </a:lnSpc>
            </a:pPr>
            <a:r>
              <a:rPr lang="zh-CN" altLang="en-US" b="0" dirty="0"/>
              <a:t>}</a:t>
            </a:r>
          </a:p>
        </p:txBody>
      </p:sp>
      <p:sp>
        <p:nvSpPr>
          <p:cNvPr id="3" name="矩形 2"/>
          <p:cNvSpPr/>
          <p:nvPr/>
        </p:nvSpPr>
        <p:spPr bwMode="auto">
          <a:xfrm>
            <a:off x="2915816" y="2532085"/>
            <a:ext cx="5040560" cy="46519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zh-CN" altLang="en-US" sz="2400" dirty="0">
                <a:solidFill>
                  <a:srgbClr val="0000FF"/>
                </a:solidFill>
              </a:rPr>
              <a:t>taozi[x][y] </a:t>
            </a:r>
            <a:r>
              <a:rPr lang="en-US" altLang="zh-CN" sz="2400" dirty="0">
                <a:solidFill>
                  <a:srgbClr val="0000FF"/>
                </a:solidFill>
              </a:rPr>
              <a:t>= </a:t>
            </a:r>
            <a:r>
              <a:rPr lang="en-US" altLang="zh-CN" sz="2400" b="0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等线" panose="02010600030101010101" pitchFamily="2" charset="-122"/>
                <a:cs typeface="Times New Roman" panose="02020603050405020304" pitchFamily="18" charset="0"/>
              </a:rPr>
              <a:t>a[x</a:t>
            </a:r>
            <a:r>
              <a:rPr lang="en-US" altLang="zh-CN" sz="2400" b="0" kern="100" dirty="0">
                <a:solidFill>
                  <a:srgbClr val="FF0000"/>
                </a:solidFill>
                <a:latin typeface="微软雅黑" panose="020B0503020204020204" pitchFamily="34" charset="-122"/>
                <a:ea typeface="等线" panose="02010600030101010101" pitchFamily="2" charset="-122"/>
                <a:cs typeface="Times New Roman" panose="02020603050405020304" pitchFamily="18" charset="0"/>
              </a:rPr>
              <a:t>][y]+</a:t>
            </a:r>
            <a:r>
              <a:rPr lang="en-US" altLang="zh-CN" sz="2400" b="0" kern="100" dirty="0" err="1">
                <a:solidFill>
                  <a:srgbClr val="FF0000"/>
                </a:solidFill>
                <a:latin typeface="微软雅黑" panose="020B0503020204020204" pitchFamily="34" charset="-122"/>
                <a:ea typeface="等线" panose="02010600030101010101" pitchFamily="2" charset="-122"/>
                <a:cs typeface="Times New Roman" panose="02020603050405020304" pitchFamily="18" charset="0"/>
              </a:rPr>
              <a:t>zai</a:t>
            </a:r>
            <a:r>
              <a:rPr lang="en-US" altLang="zh-CN" sz="2400" b="0" kern="100" dirty="0">
                <a:solidFill>
                  <a:srgbClr val="FF0000"/>
                </a:solidFill>
                <a:latin typeface="微软雅黑" panose="020B0503020204020204" pitchFamily="34" charset="-122"/>
                <a:ea typeface="等线" panose="02010600030101010101" pitchFamily="2" charset="-122"/>
                <a:cs typeface="Times New Roman" panose="02020603050405020304" pitchFamily="18" charset="0"/>
              </a:rPr>
              <a:t>(x-1,y</a:t>
            </a:r>
            <a:r>
              <a:rPr lang="en-US" altLang="zh-CN" sz="2400" b="0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  <a:endParaRPr kumimoji="0" lang="zh-CN" altLang="en-US" sz="240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2915816" y="3463929"/>
            <a:ext cx="5040560" cy="187220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2400" b="0" kern="100" dirty="0">
                <a:solidFill>
                  <a:srgbClr val="FF0000"/>
                </a:solidFill>
                <a:latin typeface="微软雅黑" panose="020B0503020204020204" pitchFamily="34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b="0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</a:t>
            </a:r>
            <a:endParaRPr lang="en-US" altLang="zh-CN" sz="2400" b="0" kern="100" dirty="0" smtClean="0">
              <a:solidFill>
                <a:srgbClr val="FF0000"/>
              </a:solidFill>
              <a:latin typeface="微软雅黑" panose="020B0503020204020204" pitchFamily="34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400" b="0" kern="100" dirty="0">
                <a:solidFill>
                  <a:srgbClr val="FF0000"/>
                </a:solidFill>
                <a:latin typeface="微软雅黑" panose="020B0503020204020204" pitchFamily="34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0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</a:t>
            </a:r>
            <a:r>
              <a:rPr lang="zh-CN" altLang="en-US" sz="2400" b="0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等线" panose="02010600030101010101" pitchFamily="2" charset="-122"/>
                <a:cs typeface="Times New Roman" panose="02020603050405020304" pitchFamily="18" charset="0"/>
              </a:rPr>
              <a:t>左</a:t>
            </a:r>
            <a:r>
              <a:rPr lang="zh-CN" altLang="en-US" sz="2400" b="0" kern="100" dirty="0">
                <a:solidFill>
                  <a:srgbClr val="FF0000"/>
                </a:solidFill>
                <a:latin typeface="微软雅黑" panose="020B0503020204020204" pitchFamily="34" charset="-122"/>
                <a:ea typeface="等线" panose="02010600030101010101" pitchFamily="2" charset="-122"/>
                <a:cs typeface="Times New Roman" panose="02020603050405020304" pitchFamily="18" charset="0"/>
              </a:rPr>
              <a:t>上：</a:t>
            </a:r>
            <a:r>
              <a:rPr lang="en-US" altLang="zh-CN" sz="2400" b="0" kern="100" dirty="0">
                <a:solidFill>
                  <a:srgbClr val="FF0000"/>
                </a:solidFill>
                <a:latin typeface="微软雅黑" panose="020B0503020204020204" pitchFamily="34" charset="-122"/>
                <a:ea typeface="等线" panose="02010600030101010101" pitchFamily="2" charset="-122"/>
                <a:cs typeface="Times New Roman" panose="02020603050405020304" pitchFamily="18" charset="0"/>
              </a:rPr>
              <a:t>a[x][y]+</a:t>
            </a:r>
            <a:r>
              <a:rPr lang="en-US" altLang="zh-CN" sz="2400" b="0" kern="100" dirty="0" err="1">
                <a:solidFill>
                  <a:srgbClr val="FF0000"/>
                </a:solidFill>
                <a:latin typeface="微软雅黑" panose="020B0503020204020204" pitchFamily="34" charset="-122"/>
                <a:ea typeface="等线" panose="02010600030101010101" pitchFamily="2" charset="-122"/>
                <a:cs typeface="Times New Roman" panose="02020603050405020304" pitchFamily="18" charset="0"/>
              </a:rPr>
              <a:t>zai</a:t>
            </a:r>
            <a:r>
              <a:rPr lang="en-US" altLang="zh-CN" sz="2400" b="0" kern="100" dirty="0">
                <a:solidFill>
                  <a:srgbClr val="FF0000"/>
                </a:solidFill>
                <a:latin typeface="微软雅黑" panose="020B0503020204020204" pitchFamily="34" charset="-122"/>
                <a:ea typeface="等线" panose="02010600030101010101" pitchFamily="2" charset="-122"/>
                <a:cs typeface="Times New Roman" panose="02020603050405020304" pitchFamily="18" charset="0"/>
              </a:rPr>
              <a:t>(x-1,y-1); </a:t>
            </a:r>
          </a:p>
          <a:p>
            <a:pPr eaLnBrk="1" hangingPunct="1"/>
            <a:r>
              <a:rPr lang="zh-CN" altLang="en-US" sz="2400" b="0" kern="100" dirty="0">
                <a:solidFill>
                  <a:srgbClr val="FF0000"/>
                </a:solidFill>
                <a:latin typeface="微软雅黑" panose="020B0503020204020204" pitchFamily="34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右上：</a:t>
            </a:r>
            <a:r>
              <a:rPr lang="en-US" altLang="zh-CN" sz="2400" b="0" kern="100" dirty="0">
                <a:solidFill>
                  <a:srgbClr val="FF0000"/>
                </a:solidFill>
                <a:latin typeface="微软雅黑" panose="020B0503020204020204" pitchFamily="34" charset="-122"/>
                <a:ea typeface="等线" panose="02010600030101010101" pitchFamily="2" charset="-122"/>
                <a:cs typeface="Times New Roman" panose="02020603050405020304" pitchFamily="18" charset="0"/>
              </a:rPr>
              <a:t>a[x][y]+</a:t>
            </a:r>
            <a:r>
              <a:rPr lang="en-US" altLang="zh-CN" sz="2400" b="0" kern="100" dirty="0" err="1">
                <a:solidFill>
                  <a:srgbClr val="FF0000"/>
                </a:solidFill>
                <a:latin typeface="微软雅黑" panose="020B0503020204020204" pitchFamily="34" charset="-122"/>
                <a:ea typeface="等线" panose="02010600030101010101" pitchFamily="2" charset="-122"/>
                <a:cs typeface="Times New Roman" panose="02020603050405020304" pitchFamily="18" charset="0"/>
              </a:rPr>
              <a:t>zai</a:t>
            </a:r>
            <a:r>
              <a:rPr lang="en-US" altLang="zh-CN" sz="2400" b="0" kern="100" dirty="0">
                <a:solidFill>
                  <a:srgbClr val="FF0000"/>
                </a:solidFill>
                <a:latin typeface="微软雅黑" panose="020B0503020204020204" pitchFamily="34" charset="-122"/>
                <a:ea typeface="等线" panose="02010600030101010101" pitchFamily="2" charset="-122"/>
                <a:cs typeface="Times New Roman" panose="02020603050405020304" pitchFamily="18" charset="0"/>
              </a:rPr>
              <a:t>(x-1,y)</a:t>
            </a:r>
          </a:p>
          <a:p>
            <a:pPr eaLnBrk="1" hangingPunct="1"/>
            <a:r>
              <a:rPr lang="zh-CN" altLang="en-US" sz="2400" b="0" kern="100" dirty="0">
                <a:solidFill>
                  <a:srgbClr val="FF0000"/>
                </a:solidFill>
                <a:latin typeface="微软雅黑" panose="020B0503020204020204" pitchFamily="34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0000FF"/>
                </a:solidFill>
              </a:rPr>
              <a:t>taozi[x][y] </a:t>
            </a:r>
            <a:r>
              <a:rPr lang="en-US" altLang="zh-CN" sz="2400" dirty="0">
                <a:solidFill>
                  <a:srgbClr val="0000FF"/>
                </a:solidFill>
              </a:rPr>
              <a:t>=</a:t>
            </a:r>
            <a:r>
              <a:rPr lang="zh-CN" altLang="en-US" sz="2400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比较  </a:t>
            </a:r>
            <a:r>
              <a:rPr lang="zh-CN" altLang="en-US" sz="24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左上、右上</a:t>
            </a:r>
            <a:endParaRPr kumimoji="0" lang="zh-CN" altLang="en-US" sz="240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3275856" y="1665556"/>
            <a:ext cx="4680520" cy="46519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zh-CN" altLang="en-US" sz="2400" dirty="0">
                <a:solidFill>
                  <a:srgbClr val="0000FF"/>
                </a:solidFill>
              </a:rPr>
              <a:t>taozi[x][y] </a:t>
            </a:r>
            <a:r>
              <a:rPr lang="en-US" altLang="zh-CN" sz="2400" dirty="0" smtClean="0">
                <a:solidFill>
                  <a:srgbClr val="0000FF"/>
                </a:solidFill>
              </a:rPr>
              <a:t>=</a:t>
            </a:r>
            <a:r>
              <a:rPr lang="en-US" altLang="zh-CN" sz="2400" b="0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等线" panose="02010600030101010101" pitchFamily="2" charset="-122"/>
                <a:cs typeface="Times New Roman" panose="02020603050405020304" pitchFamily="18" charset="0"/>
              </a:rPr>
              <a:t>a[x</a:t>
            </a:r>
            <a:r>
              <a:rPr lang="en-US" altLang="zh-CN" sz="2400" b="0" kern="100" dirty="0">
                <a:solidFill>
                  <a:srgbClr val="FF0000"/>
                </a:solidFill>
                <a:latin typeface="微软雅黑" panose="020B0503020204020204" pitchFamily="34" charset="-122"/>
                <a:ea typeface="等线" panose="02010600030101010101" pitchFamily="2" charset="-122"/>
                <a:cs typeface="Times New Roman" panose="02020603050405020304" pitchFamily="18" charset="0"/>
              </a:rPr>
              <a:t>][</a:t>
            </a:r>
            <a:r>
              <a:rPr lang="en-US" altLang="zh-CN" sz="2400" b="0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等线" panose="02010600030101010101" pitchFamily="2" charset="-122"/>
                <a:cs typeface="Times New Roman" panose="02020603050405020304" pitchFamily="18" charset="0"/>
              </a:rPr>
              <a:t>y]</a:t>
            </a:r>
            <a:endParaRPr kumimoji="0" lang="zh-CN" altLang="en-US" sz="240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716016" y="157115"/>
            <a:ext cx="28873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int taozi[101][101];</a:t>
            </a:r>
          </a:p>
        </p:txBody>
      </p:sp>
      <p:sp>
        <p:nvSpPr>
          <p:cNvPr id="9" name="矩形 8"/>
          <p:cNvSpPr/>
          <p:nvPr/>
        </p:nvSpPr>
        <p:spPr>
          <a:xfrm>
            <a:off x="7956376" y="157115"/>
            <a:ext cx="4587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-1</a:t>
            </a:r>
            <a:endParaRPr lang="zh-CN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6342153" y="5889161"/>
            <a:ext cx="20730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>
                <a:solidFill>
                  <a:srgbClr val="0000FF"/>
                </a:solidFill>
              </a:rPr>
              <a:t>递归</a:t>
            </a:r>
            <a:r>
              <a:rPr lang="en-US" altLang="zh-CN" sz="3200" dirty="0" smtClean="0">
                <a:solidFill>
                  <a:srgbClr val="0000FF"/>
                </a:solidFill>
              </a:rPr>
              <a:t>+</a:t>
            </a:r>
            <a:r>
              <a:rPr lang="zh-CN" altLang="en-US" sz="3200" dirty="0" smtClean="0">
                <a:solidFill>
                  <a:srgbClr val="0000FF"/>
                </a:solidFill>
              </a:rPr>
              <a:t>数组</a:t>
            </a:r>
            <a:endParaRPr lang="zh-CN" altLang="en-US" sz="3200" dirty="0">
              <a:solidFill>
                <a:srgbClr val="0000FF"/>
              </a:solidFill>
            </a:endParaRPr>
          </a:p>
        </p:txBody>
      </p:sp>
      <p:sp>
        <p:nvSpPr>
          <p:cNvPr id="11" name="椭圆 10"/>
          <p:cNvSpPr/>
          <p:nvPr/>
        </p:nvSpPr>
        <p:spPr bwMode="auto">
          <a:xfrm>
            <a:off x="6190112" y="5573836"/>
            <a:ext cx="2342327" cy="1167532"/>
          </a:xfrm>
          <a:prstGeom prst="ellipse">
            <a:avLst/>
          </a:prstGeom>
          <a:noFill/>
          <a:ln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1691680" y="1548988"/>
            <a:ext cx="6624736" cy="4158142"/>
          </a:xfrm>
          <a:prstGeom prst="rect">
            <a:avLst/>
          </a:prstGeom>
          <a:solidFill>
            <a:srgbClr val="FFFF00">
              <a:alpha val="21000"/>
            </a:srgbClr>
          </a:solidFill>
          <a:ln w="15875">
            <a:solidFill>
              <a:srgbClr val="FF0000"/>
            </a:solidFill>
            <a:prstDash val="dash"/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115" y="2309767"/>
            <a:ext cx="1731564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 smtClean="0">
                <a:solidFill>
                  <a:srgbClr val="0000F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分三种情况</a:t>
            </a:r>
            <a:endParaRPr lang="en-US" altLang="zh-CN" sz="2400" dirty="0" smtClean="0">
              <a:solidFill>
                <a:srgbClr val="0000F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dirty="0" smtClean="0">
                <a:solidFill>
                  <a:srgbClr val="0000F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直接或间接</a:t>
            </a:r>
            <a:endParaRPr lang="en-US" altLang="zh-CN" sz="2400" dirty="0" smtClean="0">
              <a:solidFill>
                <a:srgbClr val="0000F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dirty="0" smtClean="0">
                <a:solidFill>
                  <a:srgbClr val="0000F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告诉答案</a:t>
            </a:r>
            <a:endParaRPr lang="zh-CN" altLang="en-US" sz="24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9877042"/>
      </p:ext>
    </p:extLst>
  </p:cSld>
  <p:clrMapOvr>
    <a:masterClrMapping/>
  </p:clrMapOvr>
  <p:transition spd="slow">
    <p:circl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#</a:t>
            </a:r>
            <a:r>
              <a:rPr lang="en-US" altLang="zh-CN" dirty="0"/>
              <a:t>202 </a:t>
            </a:r>
            <a:r>
              <a:rPr lang="zh-CN" altLang="zh-CN" dirty="0"/>
              <a:t>分书问题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819" y="1196752"/>
            <a:ext cx="8510362" cy="48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511088"/>
      </p:ext>
    </p:extLst>
  </p:cSld>
  <p:clrMapOvr>
    <a:masterClrMapping/>
  </p:clrMapOvr>
  <p:transition spd="slow">
    <p:circl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23851" y="117693"/>
            <a:ext cx="8928992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b="0" dirty="0" err="1"/>
              <a:t>int</a:t>
            </a:r>
            <a:r>
              <a:rPr lang="en-US" altLang="zh-CN" b="0" dirty="0"/>
              <a:t> Like[10][10], </a:t>
            </a:r>
            <a:r>
              <a:rPr lang="en-US" altLang="zh-CN" b="0" dirty="0" err="1"/>
              <a:t>Fangan</a:t>
            </a:r>
            <a:r>
              <a:rPr lang="en-US" altLang="zh-CN" b="0" dirty="0"/>
              <a:t>[10000][10] = {0}, Book[10] = {0}, Take[10</a:t>
            </a:r>
            <a:r>
              <a:rPr lang="en-US" altLang="zh-CN" b="0" dirty="0" smtClean="0"/>
              <a:t>];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 smtClean="0">
                <a:latin typeface="微软雅黑" panose="020B0503020204020204" pitchFamily="34" charset="-122"/>
                <a:ea typeface="等线" panose="02010600030101010101" pitchFamily="2" charset="-122"/>
                <a:cs typeface="Times New Roman" panose="02020603050405020304" pitchFamily="18" charset="0"/>
              </a:rPr>
              <a:t>void </a:t>
            </a:r>
            <a:r>
              <a:rPr lang="en-US" altLang="zh-CN" sz="2400" kern="100" dirty="0">
                <a:latin typeface="微软雅黑" panose="020B0503020204020204" pitchFamily="34" charset="-122"/>
                <a:ea typeface="等线" panose="02010600030101010101" pitchFamily="2" charset="-122"/>
                <a:cs typeface="Times New Roman" panose="02020603050405020304" pitchFamily="18" charset="0"/>
              </a:rPr>
              <a:t>Try(</a:t>
            </a:r>
            <a:r>
              <a:rPr lang="en-US" altLang="zh-CN" sz="2400" kern="100" dirty="0" err="1">
                <a:latin typeface="微软雅黑" panose="020B0503020204020204" pitchFamily="34" charset="-122"/>
                <a:ea typeface="等线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kern="100" dirty="0">
                <a:latin typeface="微软雅黑" panose="020B0503020204020204" pitchFamily="34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100" dirty="0" err="1">
                <a:latin typeface="微软雅黑" panose="020B0503020204020204" pitchFamily="34" charset="-122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kern="100" dirty="0">
                <a:latin typeface="微软雅黑" panose="020B0503020204020204" pitchFamily="34" charset="-122"/>
                <a:ea typeface="等线" panose="02010600030101010101" pitchFamily="2" charset="-122"/>
                <a:cs typeface="Times New Roman" panose="02020603050405020304" pitchFamily="18" charset="0"/>
              </a:rPr>
              <a:t>) </a:t>
            </a:r>
            <a:r>
              <a:rPr lang="en-US" altLang="zh-CN" b="0" kern="100" dirty="0">
                <a:latin typeface="微软雅黑" panose="020B0503020204020204" pitchFamily="34" charset="-122"/>
                <a:ea typeface="等线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2800" b="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b="0" kern="100" dirty="0">
                <a:latin typeface="微软雅黑" panose="020B0503020204020204" pitchFamily="34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kern="100" dirty="0">
                <a:solidFill>
                  <a:srgbClr val="FF0000"/>
                </a:solidFill>
                <a:latin typeface="微软雅黑" panose="020B0503020204020204" pitchFamily="34" charset="-122"/>
                <a:ea typeface="等线" panose="02010600030101010101" pitchFamily="2" charset="-122"/>
                <a:cs typeface="Times New Roman" panose="02020603050405020304" pitchFamily="18" charset="0"/>
              </a:rPr>
              <a:t>if (</a:t>
            </a:r>
            <a:r>
              <a:rPr lang="en-US" altLang="zh-CN" kern="100" dirty="0" err="1">
                <a:solidFill>
                  <a:srgbClr val="FF0000"/>
                </a:solidFill>
                <a:latin typeface="微软雅黑" panose="020B0503020204020204" pitchFamily="34" charset="-122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100" dirty="0">
                <a:solidFill>
                  <a:srgbClr val="FF0000"/>
                </a:solidFill>
                <a:latin typeface="微软雅黑" panose="020B0503020204020204" pitchFamily="34" charset="-122"/>
                <a:ea typeface="等线" panose="02010600030101010101" pitchFamily="2" charset="-122"/>
                <a:cs typeface="Times New Roman" panose="02020603050405020304" pitchFamily="18" charset="0"/>
              </a:rPr>
              <a:t> == n) </a:t>
            </a:r>
            <a:r>
              <a:rPr lang="en-US" altLang="zh-CN" b="0" kern="100" dirty="0">
                <a:latin typeface="微软雅黑" panose="020B0503020204020204" pitchFamily="34" charset="-122"/>
                <a:ea typeface="等线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2800" b="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b="0" kern="100" dirty="0">
                <a:latin typeface="微软雅黑" panose="020B0503020204020204" pitchFamily="34" charset="-122"/>
                <a:ea typeface="等线" panose="02010600030101010101" pitchFamily="2" charset="-122"/>
                <a:cs typeface="Times New Roman" panose="02020603050405020304" pitchFamily="18" charset="0"/>
              </a:rPr>
              <a:t>		for (</a:t>
            </a:r>
            <a:r>
              <a:rPr lang="en-US" altLang="zh-CN" b="0" kern="100" dirty="0" err="1">
                <a:latin typeface="微软雅黑" panose="020B0503020204020204" pitchFamily="34" charset="-122"/>
                <a:ea typeface="等线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b="0" kern="100" dirty="0">
                <a:latin typeface="微软雅黑" panose="020B0503020204020204" pitchFamily="34" charset="-122"/>
                <a:ea typeface="等线" panose="02010600030101010101" pitchFamily="2" charset="-122"/>
                <a:cs typeface="Times New Roman" panose="02020603050405020304" pitchFamily="18" charset="0"/>
              </a:rPr>
              <a:t> j = 0; j &lt; n; </a:t>
            </a:r>
            <a:r>
              <a:rPr lang="en-US" altLang="zh-CN" b="0" kern="100" dirty="0" err="1">
                <a:latin typeface="微软雅黑" panose="020B0503020204020204" pitchFamily="34" charset="-122"/>
                <a:ea typeface="等线" panose="02010600030101010101" pitchFamily="2" charset="-122"/>
                <a:cs typeface="Times New Roman" panose="02020603050405020304" pitchFamily="18" charset="0"/>
              </a:rPr>
              <a:t>j++</a:t>
            </a:r>
            <a:r>
              <a:rPr lang="en-US" altLang="zh-CN" b="0" kern="100" dirty="0">
                <a:latin typeface="微软雅黑" panose="020B0503020204020204" pitchFamily="34" charset="-122"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2800" b="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b="0" kern="100" dirty="0">
                <a:latin typeface="微软雅黑" panose="020B0503020204020204" pitchFamily="34" charset="-122"/>
                <a:ea typeface="等线" panose="02010600030101010101" pitchFamily="2" charset="-122"/>
                <a:cs typeface="Times New Roman" panose="02020603050405020304" pitchFamily="18" charset="0"/>
              </a:rPr>
              <a:t>			</a:t>
            </a:r>
            <a:r>
              <a:rPr lang="en-US" altLang="zh-CN" kern="100" dirty="0" err="1">
                <a:solidFill>
                  <a:srgbClr val="FF0000"/>
                </a:solidFill>
                <a:latin typeface="微软雅黑" panose="020B0503020204020204" pitchFamily="34" charset="-122"/>
                <a:ea typeface="等线" panose="02010600030101010101" pitchFamily="2" charset="-122"/>
                <a:cs typeface="Times New Roman" panose="02020603050405020304" pitchFamily="18" charset="0"/>
              </a:rPr>
              <a:t>Fangan</a:t>
            </a:r>
            <a:r>
              <a:rPr lang="en-US" altLang="zh-CN" kern="100" dirty="0">
                <a:solidFill>
                  <a:srgbClr val="FF0000"/>
                </a:solidFill>
                <a:latin typeface="微软雅黑" panose="020B0503020204020204" pitchFamily="34" charset="-122"/>
                <a:ea typeface="等线" panose="02010600030101010101" pitchFamily="2" charset="-122"/>
                <a:cs typeface="Times New Roman" panose="02020603050405020304" pitchFamily="18" charset="0"/>
              </a:rPr>
              <a:t>[count][j] = Take[j];</a:t>
            </a:r>
            <a:endParaRPr lang="zh-CN" altLang="zh-CN" sz="2800" kern="1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b="0" kern="100" dirty="0">
                <a:latin typeface="微软雅黑" panose="020B0503020204020204" pitchFamily="34" charset="-122"/>
                <a:ea typeface="等线" panose="02010600030101010101" pitchFamily="2" charset="-122"/>
                <a:cs typeface="Times New Roman" panose="02020603050405020304" pitchFamily="18" charset="0"/>
              </a:rPr>
              <a:t>		count++;</a:t>
            </a:r>
            <a:endParaRPr lang="zh-CN" altLang="zh-CN" sz="2800" b="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b="0" kern="100" dirty="0">
                <a:latin typeface="微软雅黑" panose="020B0503020204020204" pitchFamily="34" charset="-122"/>
                <a:ea typeface="等线" panose="02010600030101010101" pitchFamily="2" charset="-122"/>
                <a:cs typeface="Times New Roman" panose="02020603050405020304" pitchFamily="18" charset="0"/>
              </a:rPr>
              <a:t>	} </a:t>
            </a:r>
            <a:r>
              <a:rPr lang="en-US" altLang="zh-CN" kern="100" dirty="0">
                <a:solidFill>
                  <a:srgbClr val="FF0000"/>
                </a:solidFill>
                <a:latin typeface="微软雅黑" panose="020B0503020204020204" pitchFamily="34" charset="-122"/>
                <a:ea typeface="等线" panose="02010600030101010101" pitchFamily="2" charset="-122"/>
                <a:cs typeface="Times New Roman" panose="02020603050405020304" pitchFamily="18" charset="0"/>
              </a:rPr>
              <a:t>else</a:t>
            </a:r>
            <a:endParaRPr lang="zh-CN" altLang="zh-CN" kern="100" dirty="0">
              <a:solidFill>
                <a:srgbClr val="FF0000"/>
              </a:solidFill>
              <a:latin typeface="微软雅黑" panose="020B0503020204020204" pitchFamily="34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800" b="0" kern="100" dirty="0">
                <a:latin typeface="微软雅黑" panose="020B0503020204020204" pitchFamily="34" charset="-122"/>
                <a:ea typeface="等线" panose="02010600030101010101" pitchFamily="2" charset="-122"/>
                <a:cs typeface="Times New Roman" panose="02020603050405020304" pitchFamily="18" charset="0"/>
              </a:rPr>
              <a:t>		for (</a:t>
            </a:r>
            <a:r>
              <a:rPr lang="en-US" altLang="zh-CN" sz="1800" b="0" kern="100" dirty="0" err="1">
                <a:latin typeface="微软雅黑" panose="020B0503020204020204" pitchFamily="34" charset="-122"/>
                <a:ea typeface="等线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1800" b="0" kern="100" dirty="0">
                <a:latin typeface="微软雅黑" panose="020B0503020204020204" pitchFamily="34" charset="-122"/>
                <a:ea typeface="等线" panose="02010600030101010101" pitchFamily="2" charset="-122"/>
                <a:cs typeface="Times New Roman" panose="02020603050405020304" pitchFamily="18" charset="0"/>
              </a:rPr>
              <a:t> j = 0; j &lt; n; </a:t>
            </a:r>
            <a:r>
              <a:rPr lang="en-US" altLang="zh-CN" sz="1800" b="0" kern="100" dirty="0" err="1">
                <a:latin typeface="微软雅黑" panose="020B0503020204020204" pitchFamily="34" charset="-122"/>
                <a:ea typeface="等线" panose="02010600030101010101" pitchFamily="2" charset="-122"/>
                <a:cs typeface="Times New Roman" panose="02020603050405020304" pitchFamily="18" charset="0"/>
              </a:rPr>
              <a:t>j++</a:t>
            </a:r>
            <a:r>
              <a:rPr lang="en-US" altLang="zh-CN" sz="1800" b="0" kern="100" dirty="0">
                <a:latin typeface="微软雅黑" panose="020B0503020204020204" pitchFamily="34" charset="-122"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2400" b="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800" b="0" kern="100" dirty="0">
                <a:latin typeface="微软雅黑" panose="020B0503020204020204" pitchFamily="34" charset="-122"/>
                <a:ea typeface="等线" panose="02010600030101010101" pitchFamily="2" charset="-122"/>
                <a:cs typeface="Times New Roman" panose="02020603050405020304" pitchFamily="18" charset="0"/>
              </a:rPr>
              <a:t>			if ((Like[</a:t>
            </a:r>
            <a:r>
              <a:rPr lang="en-US" altLang="zh-CN" sz="1800" b="0" kern="100" dirty="0" err="1">
                <a:latin typeface="微软雅黑" panose="020B0503020204020204" pitchFamily="34" charset="-122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800" b="0" kern="100" dirty="0">
                <a:latin typeface="微软雅黑" panose="020B0503020204020204" pitchFamily="34" charset="-122"/>
                <a:ea typeface="等线" panose="02010600030101010101" pitchFamily="2" charset="-122"/>
                <a:cs typeface="Times New Roman" panose="02020603050405020304" pitchFamily="18" charset="0"/>
              </a:rPr>
              <a:t>][j] != 0 ) &amp;&amp; (Book[j] != 1)) {</a:t>
            </a:r>
            <a:endParaRPr lang="zh-CN" altLang="zh-CN" sz="2400" b="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800" b="0" kern="100" dirty="0">
                <a:latin typeface="微软雅黑" panose="020B0503020204020204" pitchFamily="34" charset="-122"/>
                <a:ea typeface="等线" panose="02010600030101010101" pitchFamily="2" charset="-122"/>
                <a:cs typeface="Times New Roman" panose="02020603050405020304" pitchFamily="18" charset="0"/>
              </a:rPr>
              <a:t>				</a:t>
            </a:r>
            <a:r>
              <a:rPr lang="en-US" altLang="zh-CN" sz="1800" b="0" kern="100" dirty="0">
                <a:solidFill>
                  <a:srgbClr val="FF0000"/>
                </a:solidFill>
                <a:latin typeface="微软雅黑" panose="020B0503020204020204" pitchFamily="34" charset="-122"/>
                <a:ea typeface="等线" panose="02010600030101010101" pitchFamily="2" charset="-122"/>
                <a:cs typeface="Times New Roman" panose="02020603050405020304" pitchFamily="18" charset="0"/>
              </a:rPr>
              <a:t>Take[</a:t>
            </a:r>
            <a:r>
              <a:rPr lang="en-US" altLang="zh-CN" sz="1800" b="0" kern="100" dirty="0" err="1">
                <a:solidFill>
                  <a:srgbClr val="FF0000"/>
                </a:solidFill>
                <a:latin typeface="微软雅黑" panose="020B0503020204020204" pitchFamily="34" charset="-122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800" b="0" kern="100" dirty="0">
                <a:solidFill>
                  <a:srgbClr val="FF0000"/>
                </a:solidFill>
                <a:latin typeface="微软雅黑" panose="020B0503020204020204" pitchFamily="34" charset="-122"/>
                <a:ea typeface="等线" panose="02010600030101010101" pitchFamily="2" charset="-122"/>
                <a:cs typeface="Times New Roman" panose="02020603050405020304" pitchFamily="18" charset="0"/>
              </a:rPr>
              <a:t>] = j;</a:t>
            </a:r>
            <a:endParaRPr lang="zh-CN" altLang="zh-CN" sz="2400" b="0" kern="1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800" b="0" kern="100" dirty="0">
                <a:latin typeface="微软雅黑" panose="020B0503020204020204" pitchFamily="34" charset="-122"/>
                <a:ea typeface="等线" panose="02010600030101010101" pitchFamily="2" charset="-122"/>
                <a:cs typeface="Times New Roman" panose="02020603050405020304" pitchFamily="18" charset="0"/>
              </a:rPr>
              <a:t>				Book[j] = 1;</a:t>
            </a:r>
            <a:endParaRPr lang="zh-CN" altLang="zh-CN" sz="2400" b="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800" b="0" kern="100" dirty="0">
                <a:latin typeface="微软雅黑" panose="020B0503020204020204" pitchFamily="34" charset="-122"/>
                <a:ea typeface="等线" panose="02010600030101010101" pitchFamily="2" charset="-122"/>
                <a:cs typeface="Times New Roman" panose="02020603050405020304" pitchFamily="18" charset="0"/>
              </a:rPr>
              <a:t>				Try(</a:t>
            </a:r>
            <a:r>
              <a:rPr lang="en-US" altLang="zh-CN" sz="1800" b="0" kern="100" dirty="0" err="1">
                <a:latin typeface="微软雅黑" panose="020B0503020204020204" pitchFamily="34" charset="-122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800" b="0" kern="100" dirty="0">
                <a:latin typeface="微软雅黑" panose="020B0503020204020204" pitchFamily="34" charset="-122"/>
                <a:ea typeface="等线" panose="02010600030101010101" pitchFamily="2" charset="-122"/>
                <a:cs typeface="Times New Roman" panose="02020603050405020304" pitchFamily="18" charset="0"/>
              </a:rPr>
              <a:t> + 1);</a:t>
            </a:r>
            <a:endParaRPr lang="zh-CN" altLang="zh-CN" sz="2400" b="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800" b="0" kern="100" dirty="0">
                <a:latin typeface="微软雅黑" panose="020B0503020204020204" pitchFamily="34" charset="-122"/>
                <a:ea typeface="等线" panose="02010600030101010101" pitchFamily="2" charset="-122"/>
                <a:cs typeface="Times New Roman" panose="02020603050405020304" pitchFamily="18" charset="0"/>
              </a:rPr>
              <a:t>				Book[j] = 0;</a:t>
            </a:r>
            <a:endParaRPr lang="zh-CN" altLang="zh-CN" sz="2400" b="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800" b="0" kern="100" dirty="0">
                <a:latin typeface="微软雅黑" panose="020B0503020204020204" pitchFamily="34" charset="-122"/>
                <a:ea typeface="等线" panose="02010600030101010101" pitchFamily="2" charset="-122"/>
                <a:cs typeface="Times New Roman" panose="02020603050405020304" pitchFamily="18" charset="0"/>
              </a:rPr>
              <a:t>			}</a:t>
            </a:r>
            <a:endParaRPr lang="zh-CN" altLang="zh-CN" sz="2400" b="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b="0" kern="100" dirty="0">
                <a:latin typeface="微软雅黑" panose="020B0503020204020204" pitchFamily="34" charset="-122"/>
                <a:ea typeface="等线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2800" b="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2024050" y="3390366"/>
            <a:ext cx="5328593" cy="295232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4000" dirty="0" smtClean="0">
              <a:solidFill>
                <a:srgbClr val="FF0000"/>
              </a:solidFill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4000" dirty="0">
              <a:solidFill>
                <a:srgbClr val="FF0000"/>
              </a:solidFill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4000" dirty="0" smtClean="0">
                <a:solidFill>
                  <a:srgbClr val="FF0000"/>
                </a:solidFill>
              </a:rPr>
              <a:t>搜索</a:t>
            </a:r>
            <a:endParaRPr kumimoji="0" lang="zh-CN" altLang="en-US" sz="400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1043" y="3487846"/>
            <a:ext cx="4714608" cy="275736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 bwMode="auto">
          <a:xfrm>
            <a:off x="2010947" y="1665278"/>
            <a:ext cx="5341695" cy="1447964"/>
          </a:xfrm>
          <a:prstGeom prst="rect">
            <a:avLst/>
          </a:prstGeom>
          <a:solidFill>
            <a:srgbClr val="FFFF00">
              <a:alpha val="21000"/>
            </a:srgbClr>
          </a:solidFill>
          <a:ln w="15875">
            <a:solidFill>
              <a:srgbClr val="FF0000"/>
            </a:solidFill>
            <a:prstDash val="dash"/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2389764"/>
      </p:ext>
    </p:extLst>
  </p:cSld>
  <p:clrMapOvr>
    <a:masterClrMapping/>
  </p:clrMapOvr>
  <p:transition spd="slow">
    <p:circl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9512" y="3674055"/>
            <a:ext cx="864096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200" dirty="0"/>
              <a:t>void output() {</a:t>
            </a:r>
          </a:p>
          <a:p>
            <a:r>
              <a:rPr lang="zh-CN" altLang="en-US" sz="2200" b="0" dirty="0"/>
              <a:t>	if (count == 0</a:t>
            </a:r>
            <a:r>
              <a:rPr lang="zh-CN" altLang="en-US" sz="2200" b="0" dirty="0" smtClean="0"/>
              <a:t>)   printf</a:t>
            </a:r>
            <a:r>
              <a:rPr lang="zh-CN" altLang="en-US" sz="2200" b="0" dirty="0"/>
              <a:t>("NO");</a:t>
            </a:r>
          </a:p>
          <a:p>
            <a:r>
              <a:rPr lang="zh-CN" altLang="en-US" sz="2200" b="0" dirty="0"/>
              <a:t>	else </a:t>
            </a:r>
            <a:r>
              <a:rPr lang="zh-CN" altLang="en-US" sz="2200" b="0" dirty="0" smtClean="0"/>
              <a:t>{</a:t>
            </a:r>
            <a:r>
              <a:rPr lang="zh-CN" altLang="en-US" sz="2200" b="0" dirty="0"/>
              <a:t>	</a:t>
            </a:r>
            <a:r>
              <a:rPr lang="zh-CN" altLang="en-US" sz="2200" b="0" dirty="0">
                <a:solidFill>
                  <a:srgbClr val="FF0000"/>
                </a:solidFill>
              </a:rPr>
              <a:t>printf("%d\n", count);</a:t>
            </a:r>
          </a:p>
          <a:p>
            <a:r>
              <a:rPr lang="zh-CN" altLang="en-US" sz="2200" b="0" dirty="0"/>
              <a:t>		</a:t>
            </a:r>
            <a:r>
              <a:rPr lang="zh-CN" altLang="en-US" sz="2200" b="0" dirty="0">
                <a:solidFill>
                  <a:srgbClr val="0000FF"/>
                </a:solidFill>
              </a:rPr>
              <a:t>for (int i = 0; i &lt; count; i++) {</a:t>
            </a:r>
          </a:p>
          <a:p>
            <a:r>
              <a:rPr lang="zh-CN" altLang="en-US" sz="2200" b="0" dirty="0">
                <a:solidFill>
                  <a:srgbClr val="0000FF"/>
                </a:solidFill>
              </a:rPr>
              <a:t>			for (int j = 0; j &lt; n; j++)</a:t>
            </a:r>
          </a:p>
          <a:p>
            <a:r>
              <a:rPr lang="zh-CN" altLang="en-US" sz="2200" b="0" dirty="0">
                <a:solidFill>
                  <a:srgbClr val="0000FF"/>
                </a:solidFill>
              </a:rPr>
              <a:t>				printf("B%d", Fangan[i][j] + 1);</a:t>
            </a:r>
          </a:p>
          <a:p>
            <a:r>
              <a:rPr lang="zh-CN" altLang="en-US" sz="2200" b="0" dirty="0"/>
              <a:t>			printf</a:t>
            </a:r>
            <a:r>
              <a:rPr lang="zh-CN" altLang="en-US" sz="2200" b="0" dirty="0" smtClean="0"/>
              <a:t>(“\n”); </a:t>
            </a:r>
            <a:r>
              <a:rPr lang="zh-CN" altLang="en-US" sz="2200" b="0" dirty="0"/>
              <a:t>	}</a:t>
            </a:r>
          </a:p>
          <a:p>
            <a:r>
              <a:rPr lang="zh-CN" altLang="en-US" sz="2200" b="0" dirty="0"/>
              <a:t>	}</a:t>
            </a:r>
          </a:p>
          <a:p>
            <a:r>
              <a:rPr lang="zh-CN" altLang="en-US" sz="2200" b="0" dirty="0"/>
              <a:t>}</a:t>
            </a:r>
          </a:p>
        </p:txBody>
      </p:sp>
      <p:sp>
        <p:nvSpPr>
          <p:cNvPr id="3" name="矩形 2"/>
          <p:cNvSpPr/>
          <p:nvPr/>
        </p:nvSpPr>
        <p:spPr>
          <a:xfrm>
            <a:off x="144016" y="0"/>
            <a:ext cx="9036496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200" dirty="0"/>
              <a:t>void input() {</a:t>
            </a:r>
          </a:p>
          <a:p>
            <a:r>
              <a:rPr lang="zh-CN" altLang="en-US" sz="2200" b="0" dirty="0"/>
              <a:t>	int like_value;</a:t>
            </a:r>
          </a:p>
          <a:p>
            <a:r>
              <a:rPr lang="zh-CN" altLang="en-US" sz="2200" b="0" dirty="0"/>
              <a:t>	scanf("%d", &amp;n);</a:t>
            </a:r>
          </a:p>
          <a:p>
            <a:r>
              <a:rPr lang="zh-CN" altLang="en-US" sz="2200" b="0" dirty="0"/>
              <a:t>	for (int i = 0; i &lt; n; i++) {</a:t>
            </a:r>
          </a:p>
          <a:p>
            <a:r>
              <a:rPr lang="zh-CN" altLang="en-US" sz="2200" b="0" dirty="0"/>
              <a:t>		scanf("%d", &amp;like_value);</a:t>
            </a:r>
          </a:p>
          <a:p>
            <a:r>
              <a:rPr lang="zh-CN" altLang="en-US" sz="2200" b="0" dirty="0"/>
              <a:t>		for (int j = 0; j &lt; n; j++) {</a:t>
            </a:r>
          </a:p>
          <a:p>
            <a:r>
              <a:rPr lang="zh-CN" altLang="en-US" sz="2200" b="0" dirty="0"/>
              <a:t>			Like[i][n - j - 1] = like_value % 10;</a:t>
            </a:r>
          </a:p>
          <a:p>
            <a:r>
              <a:rPr lang="zh-CN" altLang="en-US" sz="2200" b="0" dirty="0"/>
              <a:t>			like_value /= 10</a:t>
            </a:r>
            <a:r>
              <a:rPr lang="zh-CN" altLang="en-US" sz="2200" b="0" dirty="0" smtClean="0"/>
              <a:t>;  } </a:t>
            </a:r>
            <a:endParaRPr lang="zh-CN" altLang="en-US" sz="2200" b="0" dirty="0"/>
          </a:p>
          <a:p>
            <a:r>
              <a:rPr lang="zh-CN" altLang="en-US" sz="2200" b="0" dirty="0"/>
              <a:t>	}</a:t>
            </a:r>
          </a:p>
          <a:p>
            <a:r>
              <a:rPr lang="zh-CN" altLang="en-US" sz="2200" b="0" dirty="0"/>
              <a:t>}</a:t>
            </a:r>
          </a:p>
        </p:txBody>
      </p:sp>
      <p:sp>
        <p:nvSpPr>
          <p:cNvPr id="4" name="矩形 3"/>
          <p:cNvSpPr/>
          <p:nvPr/>
        </p:nvSpPr>
        <p:spPr>
          <a:xfrm>
            <a:off x="6372200" y="2704559"/>
            <a:ext cx="2592288" cy="193899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zh-CN" altLang="en-US" dirty="0"/>
              <a:t>int main() {</a:t>
            </a:r>
          </a:p>
          <a:p>
            <a:r>
              <a:rPr lang="zh-CN" altLang="en-US" dirty="0"/>
              <a:t>	input();</a:t>
            </a:r>
          </a:p>
          <a:p>
            <a:r>
              <a:rPr lang="zh-CN" altLang="en-US" dirty="0"/>
              <a:t>	Try(0);</a:t>
            </a:r>
          </a:p>
          <a:p>
            <a:r>
              <a:rPr lang="zh-CN" altLang="en-US" dirty="0"/>
              <a:t>	output();</a:t>
            </a:r>
          </a:p>
          <a:p>
            <a:r>
              <a:rPr lang="zh-CN" altLang="en-US" dirty="0"/>
              <a:t>	return 0;</a:t>
            </a:r>
          </a:p>
          <a:p>
            <a:r>
              <a:rPr lang="zh-CN" alt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52488553"/>
      </p:ext>
    </p:extLst>
  </p:cSld>
  <p:clrMapOvr>
    <a:masterClrMapping/>
  </p:clrMapOvr>
  <p:transition spd="slow">
    <p:circl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#126 Travel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91" y="1196752"/>
            <a:ext cx="8764217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096327"/>
      </p:ext>
    </p:extLst>
  </p:cSld>
  <p:clrMapOvr>
    <a:masterClrMapping/>
  </p:clrMapOvr>
  <p:transition spd="slow">
    <p:circle/>
  </p:transition>
</p:sld>
</file>

<file path=ppt/theme/theme1.xml><?xml version="1.0" encoding="utf-8"?>
<a:theme xmlns:a="http://schemas.openxmlformats.org/drawingml/2006/main" name="yu_讲义模板">
  <a:themeElements>
    <a:clrScheme name="1_讲义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讲义模板">
      <a:majorFont>
        <a:latin typeface="Book Antiqua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1_讲义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讲义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讲义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讲义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讲义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讲义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讲义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讲义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讲义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讲义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讲义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讲义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[2021]_报告PPT模版_V2" id="{8EC8653A-606D-47E4-A478-266612CD6098}" vid="{7E307012-7BE2-4DF2-B728-4130463293FE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2394</TotalTime>
  <Words>681</Words>
  <Application>Microsoft Office PowerPoint</Application>
  <PresentationFormat>全屏显示(4:3)</PresentationFormat>
  <Paragraphs>296</Paragraphs>
  <Slides>23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7" baseType="lpstr">
      <vt:lpstr>等线</vt:lpstr>
      <vt:lpstr>华文中宋</vt:lpstr>
      <vt:lpstr>楷体_GB2312</vt:lpstr>
      <vt:lpstr>思源黑体 CN Medium</vt:lpstr>
      <vt:lpstr>宋体</vt:lpstr>
      <vt:lpstr>微软雅黑</vt:lpstr>
      <vt:lpstr>幼圆</vt:lpstr>
      <vt:lpstr>Arial</vt:lpstr>
      <vt:lpstr>Book Antiqua</vt:lpstr>
      <vt:lpstr>Calibri</vt:lpstr>
      <vt:lpstr>Times New Roman</vt:lpstr>
      <vt:lpstr>Verdana</vt:lpstr>
      <vt:lpstr>Wingdings</vt:lpstr>
      <vt:lpstr>yu_讲义模板</vt:lpstr>
      <vt:lpstr>PowerPoint 演示文稿</vt:lpstr>
      <vt:lpstr>#672. 快速排序函数</vt:lpstr>
      <vt:lpstr>#117 摘桃子</vt:lpstr>
      <vt:lpstr>PowerPoint 演示文稿</vt:lpstr>
      <vt:lpstr>PowerPoint 演示文稿</vt:lpstr>
      <vt:lpstr>#202 分书问题</vt:lpstr>
      <vt:lpstr>PowerPoint 演示文稿</vt:lpstr>
      <vt:lpstr>PowerPoint 演示文稿</vt:lpstr>
      <vt:lpstr>#126 Travel</vt:lpstr>
      <vt:lpstr>PowerPoint 演示文稿</vt:lpstr>
      <vt:lpstr>PowerPoint 演示文稿</vt:lpstr>
      <vt:lpstr>PowerPoint 演示文稿</vt:lpstr>
      <vt:lpstr>#122 迷宫</vt:lpstr>
      <vt:lpstr>PowerPoint 演示文稿</vt:lpstr>
      <vt:lpstr>#124 滑雪</vt:lpstr>
      <vt:lpstr>PowerPoint 演示文稿</vt:lpstr>
      <vt:lpstr>PowerPoint 演示文稿</vt:lpstr>
      <vt:lpstr>PowerPoint 演示文稿</vt:lpstr>
      <vt:lpstr>#437 寻找一卡通</vt:lpstr>
      <vt:lpstr>PowerPoint 演示文稿</vt:lpstr>
      <vt:lpstr>PowerPoint 演示文稿</vt:lpstr>
      <vt:lpstr>练习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yuli</dc:creator>
  <cp:lastModifiedBy>yuli</cp:lastModifiedBy>
  <cp:revision>142</cp:revision>
  <dcterms:created xsi:type="dcterms:W3CDTF">2021-09-11T11:16:46Z</dcterms:created>
  <dcterms:modified xsi:type="dcterms:W3CDTF">2021-12-07T05:45:51Z</dcterms:modified>
</cp:coreProperties>
</file>