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74" r:id="rId3"/>
    <p:sldId id="288" r:id="rId4"/>
    <p:sldId id="290" r:id="rId5"/>
    <p:sldId id="292" r:id="rId6"/>
    <p:sldId id="293" r:id="rId7"/>
    <p:sldId id="289" r:id="rId8"/>
    <p:sldId id="299" r:id="rId9"/>
    <p:sldId id="295" r:id="rId10"/>
    <p:sldId id="297" r:id="rId11"/>
    <p:sldId id="298" r:id="rId12"/>
    <p:sldId id="294" r:id="rId13"/>
    <p:sldId id="301" r:id="rId14"/>
    <p:sldId id="302" r:id="rId15"/>
    <p:sldId id="27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33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6DD9-0C4C-4D01-9959-6D44E10C6909}" type="datetimeFigureOut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EF8EB-E055-4E42-B23B-F55B51916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7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EF8EB-E055-4E42-B23B-F55B519165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83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C5E956-FC04-4B11-B445-29EFF0848B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9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500" name="Picture 12" descr="B_W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959495" name="Line 7"/>
          <p:cNvSpPr>
            <a:spLocks noChangeShapeType="1"/>
          </p:cNvSpPr>
          <p:nvPr/>
        </p:nvSpPr>
        <p:spPr bwMode="auto">
          <a:xfrm flipV="1">
            <a:off x="1524000" y="1066800"/>
            <a:ext cx="7162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9496" name="Line 8"/>
          <p:cNvSpPr>
            <a:spLocks noChangeShapeType="1"/>
          </p:cNvSpPr>
          <p:nvPr/>
        </p:nvSpPr>
        <p:spPr bwMode="auto">
          <a:xfrm flipV="1">
            <a:off x="457200" y="61722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59497" name="Picture 9" descr="bua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78"/>
          <a:stretch>
            <a:fillRect/>
          </a:stretch>
        </p:blipFill>
        <p:spPr bwMode="auto">
          <a:xfrm>
            <a:off x="609600" y="304800"/>
            <a:ext cx="889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9498" name="Picture 10" descr="buaa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11111" b="36111"/>
          <a:stretch>
            <a:fillRect/>
          </a:stretch>
        </p:blipFill>
        <p:spPr bwMode="auto">
          <a:xfrm>
            <a:off x="3276600" y="6273800"/>
            <a:ext cx="2387600" cy="3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9499" name="Rectangle 1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29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CA9BB-711E-4723-8BC5-8C632E8481FD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678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7638" y="304800"/>
            <a:ext cx="1962150" cy="57165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304800"/>
            <a:ext cx="5734050" cy="571658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0DC66-E07A-4553-8F8B-47B1F5718CFD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7789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905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1CE295-AD7F-4A51-9F4D-5013B4FA3083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715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848100" cy="48244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96975"/>
            <a:ext cx="3848100" cy="48244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8AAC6C-2144-4C92-957A-1473D1C45262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30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2CBE1F-27F2-4875-ABE2-A45EEB910F72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44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FCFF1-8597-4A3D-8F66-001831EE7EA8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64372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CBE41D-4693-47F1-A926-D5D464B3B2C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714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322346-0F4D-47B0-8171-5D8AEBB859A9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556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B3061D-4BF4-43D0-A2C3-1A802826DA71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28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B_W"/>
          <p:cNvPicPr>
            <a:picLocks noChangeAspect="1" noChangeArrowheads="1" noCrop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0"/>
            <a:ext cx="16002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304800"/>
            <a:ext cx="678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84860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>
                <a:solidFill>
                  <a:schemeClr val="accent2"/>
                </a:solidFill>
              </a:defRPr>
            </a:lvl1pPr>
          </a:lstStyle>
          <a:p>
            <a:fld id="{B72B202D-5D13-4CA2-A9D5-2656B94E9A8B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1100" y="6324600"/>
            <a:ext cx="4419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b="0" i="1">
                <a:solidFill>
                  <a:srgbClr val="00009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solidFill>
                  <a:srgbClr val="9933FF"/>
                </a:solidFill>
              </a:defRPr>
            </a:lvl1pPr>
          </a:lstStyle>
          <a:p>
            <a:fld id="{EC5F3255-EDF7-4945-8341-C1B015176C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1524000" y="1066800"/>
            <a:ext cx="7162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457200" y="61722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0" name="Picture 16" descr="buaa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78"/>
          <a:stretch>
            <a:fillRect/>
          </a:stretch>
        </p:blipFill>
        <p:spPr bwMode="auto">
          <a:xfrm>
            <a:off x="609600" y="304800"/>
            <a:ext cx="889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buaa_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11111" b="36111"/>
          <a:stretch>
            <a:fillRect/>
          </a:stretch>
        </p:blipFill>
        <p:spPr bwMode="auto">
          <a:xfrm>
            <a:off x="3276600" y="6273800"/>
            <a:ext cx="2387600" cy="3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8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 b="1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40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4.wmf"/><Relationship Id="rId19" Type="http://schemas.openxmlformats.org/officeDocument/2006/relationships/image" Target="../media/image8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5.bin"/><Relationship Id="rId21" Type="http://schemas.openxmlformats.org/officeDocument/2006/relationships/image" Target="../media/image14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19" Type="http://schemas.openxmlformats.org/officeDocument/2006/relationships/image" Target="../media/image13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image" Target="../media/image27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776333" y="2067052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线性互补问题的数值解法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620571" y="208229"/>
            <a:ext cx="4734962" cy="89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/>
              <a:t>9</a:t>
            </a:r>
            <a:r>
              <a:rPr lang="zh-CN" altLang="en-US" dirty="0" smtClean="0"/>
              <a:t>日组</a:t>
            </a:r>
            <a:r>
              <a:rPr lang="zh-CN" altLang="en-US" dirty="0"/>
              <a:t>会</a:t>
            </a:r>
            <a:r>
              <a:rPr lang="zh-CN" altLang="en-US" dirty="0" smtClean="0"/>
              <a:t>汇报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376941" y="3772467"/>
            <a:ext cx="2697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汇  报  人：    郑鹏</a:t>
            </a:r>
            <a:endParaRPr lang="en-US" altLang="zh-CN" sz="2000" dirty="0" smtClean="0"/>
          </a:p>
          <a:p>
            <a:r>
              <a:rPr lang="zh-CN" altLang="en-US" sz="2000" dirty="0"/>
              <a:t>指导</a:t>
            </a:r>
            <a:r>
              <a:rPr lang="zh-CN" altLang="en-US" sz="2000" dirty="0" smtClean="0"/>
              <a:t>老师：王琪教授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8234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60184"/>
              </p:ext>
            </p:extLst>
          </p:nvPr>
        </p:nvGraphicFramePr>
        <p:xfrm>
          <a:off x="1029109" y="2124902"/>
          <a:ext cx="3761966" cy="239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2235200" imgH="1422400" progId="Equation.DSMT4">
                  <p:embed/>
                </p:oleObj>
              </mc:Choice>
              <mc:Fallback>
                <p:oleObj name="Equation" r:id="rId3" imgW="2235200" imgH="142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109" y="2124902"/>
                        <a:ext cx="3761966" cy="239780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3"/>
          <p:cNvSpPr>
            <a:spLocks noChangeArrowheads="1"/>
          </p:cNvSpPr>
          <p:nvPr/>
        </p:nvSpPr>
        <p:spPr bwMode="auto">
          <a:xfrm>
            <a:off x="857768" y="1724792"/>
            <a:ext cx="7681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则在这两个方向上，正负向摩擦余量和正负向加速度的表达式如下：</a:t>
            </a:r>
          </a:p>
        </p:txBody>
      </p:sp>
      <p:sp>
        <p:nvSpPr>
          <p:cNvPr id="10245" name="文本框 3"/>
          <p:cNvSpPr>
            <a:spLocks noChangeArrowheads="1"/>
          </p:cNvSpPr>
          <p:nvPr/>
        </p:nvSpPr>
        <p:spPr bwMode="auto">
          <a:xfrm>
            <a:off x="617261" y="4502069"/>
            <a:ext cx="8162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接触点处摩擦力与加速度的关系可以根据动力学方程得到：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34142"/>
              </p:ext>
            </p:extLst>
          </p:nvPr>
        </p:nvGraphicFramePr>
        <p:xfrm>
          <a:off x="1172518" y="5023866"/>
          <a:ext cx="2113890" cy="91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r:id="rId5" imgW="26822400" imgH="11582400" progId="Equation.DSMT4">
                  <p:embed/>
                </p:oleObj>
              </mc:Choice>
              <mc:Fallback>
                <p:oleObj r:id="rId5" imgW="26822400" imgH="115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518" y="5023866"/>
                        <a:ext cx="2113890" cy="9102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991100" y="3100757"/>
            <a:ext cx="193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/>
              <a:t>方程（3-8）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089840" y="5238501"/>
            <a:ext cx="193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/>
              <a:t>方程（9-10）</a:t>
            </a:r>
          </a:p>
        </p:txBody>
      </p:sp>
      <p:sp>
        <p:nvSpPr>
          <p:cNvPr id="10249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743206-9142-4C95-B295-4A9C86A5BEA7}" type="slidenum">
              <a:rPr lang="zh-CN" altLang="en-US" sz="1800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800" smtClean="0">
              <a:solidFill>
                <a:srgbClr val="0000CC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</p:spPr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4720" y="1311398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算例</a:t>
            </a:r>
            <a:r>
              <a:rPr lang="en-US" altLang="zh-CN" sz="2000" dirty="0" smtClean="0"/>
              <a:t>2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467011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100971"/>
              </p:ext>
            </p:extLst>
          </p:nvPr>
        </p:nvGraphicFramePr>
        <p:xfrm>
          <a:off x="1092742" y="1715901"/>
          <a:ext cx="2069386" cy="209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r:id="rId3" imgW="1003750" imgH="1016721" progId="Equation.DSMT4">
                  <p:embed/>
                </p:oleObj>
              </mc:Choice>
              <mc:Fallback>
                <p:oleObj r:id="rId3" imgW="1003750" imgH="101672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742" y="1715901"/>
                        <a:ext cx="2069386" cy="209493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3581997" y="2606839"/>
            <a:ext cx="1297821" cy="307325"/>
          </a:xfrm>
          <a:prstGeom prst="rightArrow">
            <a:avLst>
              <a:gd name="adj1" fmla="val 50000"/>
              <a:gd name="adj2" fmla="val 103962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16300" y="1936750"/>
            <a:ext cx="2324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CC0000"/>
                </a:solidFill>
              </a:rPr>
              <a:t>NCP函数（2）</a:t>
            </a:r>
          </a:p>
        </p:txBody>
      </p:sp>
      <p:graphicFrame>
        <p:nvGraphicFramePr>
          <p:cNvPr id="11270" name="Object 6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853109"/>
              </p:ext>
            </p:extLst>
          </p:nvPr>
        </p:nvGraphicFramePr>
        <p:xfrm>
          <a:off x="5485686" y="1656779"/>
          <a:ext cx="2578272" cy="214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r:id="rId5" imgW="1588491" imgH="1321521" progId="Equation.3">
                  <p:embed/>
                </p:oleObj>
              </mc:Choice>
              <mc:Fallback>
                <p:oleObj r:id="rId5" imgW="1588491" imgH="1321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686" y="1656779"/>
                        <a:ext cx="2578272" cy="2144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843213"/>
              </p:ext>
            </p:extLst>
          </p:nvPr>
        </p:nvGraphicFramePr>
        <p:xfrm>
          <a:off x="1092742" y="4048847"/>
          <a:ext cx="7139821" cy="54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r:id="rId7" imgW="3314520" imgH="253800" progId="Equation.DSMT4">
                  <p:embed/>
                </p:oleObj>
              </mc:Choice>
              <mc:Fallback>
                <p:oleObj r:id="rId7" imgW="331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742" y="4048847"/>
                        <a:ext cx="7139821" cy="54785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33191" y="4703407"/>
            <a:ext cx="8394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综上，将NCP问题转化为含14个未知数，14个方程的非线性方程组。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416300" y="3276600"/>
            <a:ext cx="2324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方程（11-14）</a:t>
            </a:r>
          </a:p>
        </p:txBody>
      </p:sp>
      <p:sp>
        <p:nvSpPr>
          <p:cNvPr id="11274" name="灯片编号占位符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E6DAE7-7021-48FB-B67F-F7B0C2415601}" type="slidenum">
              <a:rPr lang="zh-CN" altLang="en-US" sz="1800" smtClean="0">
                <a:solidFill>
                  <a:srgbClr val="0000CC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800" smtClean="0">
              <a:solidFill>
                <a:srgbClr val="0000CC"/>
              </a:solidFill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</p:spPr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</p:spTree>
    <p:extLst>
      <p:ext uri="{BB962C8B-B14F-4D97-AF65-F5344CB8AC3E}">
        <p14:creationId xmlns:p14="http://schemas.microsoft.com/office/powerpoint/2010/main" val="1494935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1433" y="2142506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+mj-ea"/>
              <a:buAutoNum type="circleNumDbPlain" startAt="4"/>
            </a:pPr>
            <a:r>
              <a:rPr lang="en-US" altLang="zh-CN" dirty="0"/>
              <a:t>SQP</a:t>
            </a:r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34307"/>
              </p:ext>
            </p:extLst>
          </p:nvPr>
        </p:nvGraphicFramePr>
        <p:xfrm>
          <a:off x="538336" y="3563617"/>
          <a:ext cx="2965450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Equation" r:id="rId3" imgW="2869920" imgH="2108160" progId="Equation.DSMT4">
                  <p:embed/>
                </p:oleObj>
              </mc:Choice>
              <mc:Fallback>
                <p:oleObj name="Equation" r:id="rId3" imgW="286992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36" y="3563617"/>
                        <a:ext cx="2965450" cy="2181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291075"/>
              </p:ext>
            </p:extLst>
          </p:nvPr>
        </p:nvGraphicFramePr>
        <p:xfrm>
          <a:off x="6702534" y="4654229"/>
          <a:ext cx="6461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5" imgW="661021" imgH="393945" progId="Equation.DSMT4">
                  <p:embed/>
                </p:oleObj>
              </mc:Choice>
              <mc:Fallback>
                <p:oleObj name="Equation" r:id="rId5" imgW="661021" imgH="39394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534" y="4654229"/>
                        <a:ext cx="6461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848485"/>
              </p:ext>
            </p:extLst>
          </p:nvPr>
        </p:nvGraphicFramePr>
        <p:xfrm>
          <a:off x="6604975" y="4139199"/>
          <a:ext cx="20431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7" imgW="1625400" imgH="507960" progId="Equation.DSMT4">
                  <p:embed/>
                </p:oleObj>
              </mc:Choice>
              <mc:Fallback>
                <p:oleObj name="Equation" r:id="rId7" imgW="16254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975" y="4139199"/>
                        <a:ext cx="20431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498691"/>
              </p:ext>
            </p:extLst>
          </p:nvPr>
        </p:nvGraphicFramePr>
        <p:xfrm>
          <a:off x="3708926" y="4729136"/>
          <a:ext cx="1924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9" imgW="1663700" imgH="838200" progId="Equation.DSMT4">
                  <p:embed/>
                </p:oleObj>
              </mc:Choice>
              <mc:Fallback>
                <p:oleObj name="Equation" r:id="rId9" imgW="1663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926" y="4729136"/>
                        <a:ext cx="1924050" cy="968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11283"/>
              </p:ext>
            </p:extLst>
          </p:nvPr>
        </p:nvGraphicFramePr>
        <p:xfrm>
          <a:off x="2223820" y="1788714"/>
          <a:ext cx="489426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11" imgW="3670200" imgH="1041120" progId="Equation.DSMT4">
                  <p:embed/>
                </p:oleObj>
              </mc:Choice>
              <mc:Fallback>
                <p:oleObj name="Equation" r:id="rId11" imgW="367020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820" y="1788714"/>
                        <a:ext cx="4894262" cy="1387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2101676" y="1788714"/>
            <a:ext cx="5138550" cy="13960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7992" y="3441153"/>
            <a:ext cx="5540957" cy="237117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82270" y="4085736"/>
            <a:ext cx="2065818" cy="95584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7992" y="3122614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不等式约束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101676" y="1480937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目标函数</a:t>
            </a:r>
          </a:p>
        </p:txBody>
      </p:sp>
      <p:sp>
        <p:nvSpPr>
          <p:cNvPr id="21" name="矩形 20"/>
          <p:cNvSpPr/>
          <p:nvPr/>
        </p:nvSpPr>
        <p:spPr>
          <a:xfrm>
            <a:off x="6458075" y="371675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等式约束</a:t>
            </a:r>
            <a:endParaRPr lang="zh-CN" altLang="en-US" dirty="0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</p:spPr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81346" y="1275501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算例</a:t>
            </a:r>
            <a:r>
              <a:rPr lang="en-US" altLang="zh-CN" sz="2000" dirty="0" smtClean="0"/>
              <a:t>2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664413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</p:spPr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26" y="3561779"/>
            <a:ext cx="6026568" cy="27628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12" y="1131584"/>
            <a:ext cx="6024682" cy="27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69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</p:spPr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83" y="2045860"/>
            <a:ext cx="3480617" cy="32123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2" y="1893786"/>
            <a:ext cx="3756046" cy="34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7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231995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6DB79-0E00-494B-9150-BE4AED5DD770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2019\3\10 Sunday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07AFD9-D60C-4EA7-843C-64208F5A1A1B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66FF">
                    <a:lumMod val="50000"/>
                  </a:srgbClr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366FF">
                  <a:lumMod val="50000"/>
                </a:srgbClr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635375" y="2708275"/>
            <a:ext cx="2089150" cy="12969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b="1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1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236475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9259" y="2091131"/>
            <a:ext cx="3643941" cy="2381281"/>
          </a:xfrm>
        </p:spPr>
        <p:txBody>
          <a:bodyPr/>
          <a:lstStyle/>
          <a:p>
            <a:r>
              <a:rPr lang="zh-CN" altLang="en-US" dirty="0" smtClean="0"/>
              <a:t>一、线性互补问题</a:t>
            </a:r>
            <a:endParaRPr lang="en-US" altLang="zh-CN" dirty="0" smtClean="0"/>
          </a:p>
          <a:p>
            <a:r>
              <a:rPr lang="zh-CN" altLang="en-US" dirty="0" smtClean="0"/>
              <a:t>二、数值算法分类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zh-CN" altLang="en-US" dirty="0"/>
              <a:t>算</a:t>
            </a:r>
            <a:r>
              <a:rPr lang="zh-CN" altLang="en-US" dirty="0" smtClean="0"/>
              <a:t>例说明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30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8719" y="241426"/>
            <a:ext cx="6781800" cy="685800"/>
          </a:xfrm>
        </p:spPr>
        <p:txBody>
          <a:bodyPr/>
          <a:lstStyle/>
          <a:p>
            <a:r>
              <a:rPr lang="zh-CN" altLang="en-US" dirty="0" smtClean="0"/>
              <a:t>一、线性互补问题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0571" y="1570378"/>
            <a:ext cx="8182048" cy="1520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互补问题是运筹学与计算数学的一个交叉研究</a:t>
            </a:r>
            <a:r>
              <a:rPr lang="zh-CN" altLang="en-US" sz="1600" dirty="0" smtClean="0">
                <a:solidFill>
                  <a:schemeClr val="tx1"/>
                </a:solidFill>
              </a:rPr>
              <a:t>领域。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</a:rPr>
              <a:t>互补</a:t>
            </a:r>
            <a:r>
              <a:rPr lang="zh-CN" altLang="en-US" sz="1600" dirty="0">
                <a:solidFill>
                  <a:schemeClr val="tx1"/>
                </a:solidFill>
              </a:rPr>
              <a:t>问题</a:t>
            </a:r>
            <a:r>
              <a:rPr lang="zh-CN" altLang="en-US" sz="1600" dirty="0" smtClean="0">
                <a:solidFill>
                  <a:schemeClr val="tx1"/>
                </a:solidFill>
              </a:rPr>
              <a:t>首先由运筹学家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G.B.Dantzig</a:t>
            </a:r>
            <a:r>
              <a:rPr lang="zh-CN" altLang="en-US" sz="1600" dirty="0" smtClean="0">
                <a:solidFill>
                  <a:schemeClr val="tx1"/>
                </a:solidFill>
              </a:rPr>
              <a:t>等于</a:t>
            </a:r>
            <a:r>
              <a:rPr lang="en-US" altLang="zh-CN" sz="1600" dirty="0">
                <a:solidFill>
                  <a:schemeClr val="tx1"/>
                </a:solidFill>
              </a:rPr>
              <a:t>1963</a:t>
            </a:r>
            <a:r>
              <a:rPr lang="zh-CN" altLang="en-US" sz="1600" dirty="0">
                <a:solidFill>
                  <a:schemeClr val="tx1"/>
                </a:solidFill>
              </a:rPr>
              <a:t>年</a:t>
            </a:r>
            <a:r>
              <a:rPr lang="zh-CN" altLang="en-US" sz="1600" dirty="0" smtClean="0">
                <a:solidFill>
                  <a:schemeClr val="tx1"/>
                </a:solidFill>
              </a:rPr>
              <a:t>提出。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互补问题</a:t>
            </a:r>
            <a:r>
              <a:rPr lang="zh-CN" altLang="en-US" sz="1600" dirty="0" smtClean="0">
                <a:solidFill>
                  <a:schemeClr val="tx1"/>
                </a:solidFill>
              </a:rPr>
              <a:t>与</a:t>
            </a:r>
            <a:r>
              <a:rPr lang="zh-CN" altLang="en-US" sz="1600" dirty="0">
                <a:solidFill>
                  <a:schemeClr val="tx1"/>
                </a:solidFill>
              </a:rPr>
              <a:t>最优化、变分不等式、平衡问题、对策论、</a:t>
            </a:r>
            <a:r>
              <a:rPr lang="zh-CN" altLang="en-US" sz="1600" dirty="0" smtClean="0">
                <a:solidFill>
                  <a:schemeClr val="tx1"/>
                </a:solidFill>
              </a:rPr>
              <a:t>不动点理论等均有紧密联系。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互补问题</a:t>
            </a:r>
            <a:r>
              <a:rPr lang="zh-CN" altLang="en-US" sz="1600" dirty="0" smtClean="0">
                <a:solidFill>
                  <a:schemeClr val="tx1"/>
                </a:solidFill>
              </a:rPr>
              <a:t>在</a:t>
            </a:r>
            <a:r>
              <a:rPr lang="zh-CN" altLang="en-US" sz="1600" dirty="0">
                <a:solidFill>
                  <a:schemeClr val="tx1"/>
                </a:solidFill>
              </a:rPr>
              <a:t>力学、工程、经济、交通等许多实际</a:t>
            </a:r>
            <a:r>
              <a:rPr lang="zh-CN" altLang="en-US" sz="1600" dirty="0" smtClean="0">
                <a:solidFill>
                  <a:schemeClr val="tx1"/>
                </a:solidFill>
              </a:rPr>
              <a:t>部门有广泛应用。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tx1"/>
                </a:solidFill>
              </a:rPr>
              <a:t>互补</a:t>
            </a:r>
            <a:r>
              <a:rPr lang="zh-CN" altLang="en-US" sz="1600" dirty="0" smtClean="0">
                <a:solidFill>
                  <a:schemeClr val="tx1"/>
                </a:solidFill>
              </a:rPr>
              <a:t>问题根据模型可分为线性互补问题和非线性互补问题两</a:t>
            </a:r>
            <a:r>
              <a:rPr lang="zh-CN" altLang="en-US" sz="1600" dirty="0">
                <a:solidFill>
                  <a:schemeClr val="tx1"/>
                </a:solidFill>
              </a:rPr>
              <a:t>大</a:t>
            </a:r>
            <a:r>
              <a:rPr lang="zh-CN" altLang="en-US" sz="1600" dirty="0" smtClean="0">
                <a:solidFill>
                  <a:schemeClr val="tx1"/>
                </a:solidFill>
              </a:rPr>
              <a:t>类。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9127" y="1170268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互补问题</a:t>
            </a:r>
            <a:endParaRPr lang="en-US" altLang="zh-CN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58979" y="3179480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线性</a:t>
            </a:r>
            <a:r>
              <a:rPr lang="zh-CN" altLang="en-US" sz="2000" dirty="0" smtClean="0"/>
              <a:t>互补问题</a:t>
            </a:r>
            <a:endParaRPr lang="en-US" altLang="zh-CN" sz="2000" dirty="0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405198" y="4382896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非线性互补问题</a:t>
            </a:r>
            <a:endParaRPr lang="en-US" altLang="zh-CN" sz="2000" dirty="0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1518718" y="4807378"/>
            <a:ext cx="5034481" cy="929799"/>
            <a:chOff x="1518718" y="4807378"/>
            <a:chExt cx="5034481" cy="929799"/>
          </a:xfrm>
        </p:grpSpPr>
        <p:sp>
          <p:nvSpPr>
            <p:cNvPr id="18" name="矩形 17"/>
            <p:cNvSpPr/>
            <p:nvPr/>
          </p:nvSpPr>
          <p:spPr>
            <a:xfrm>
              <a:off x="1518718" y="4807692"/>
              <a:ext cx="5034481" cy="929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对于函数                 ，非线性互补问题是：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求解                ，满足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endParaRPr lang="en-US" altLang="zh-CN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对象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45550745"/>
                    </p:ext>
                  </p:extLst>
                </p:nvPr>
              </p:nvGraphicFramePr>
              <p:xfrm>
                <a:off x="2071308" y="5087098"/>
                <a:ext cx="715962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75" name="Equation" r:id="rId3" imgW="457200" imgH="203040" progId="Equation.DSMT4">
                        <p:embed/>
                      </p:oleObj>
                    </mc:Choice>
                    <mc:Fallback>
                      <p:oleObj name="Equation" r:id="rId3" imgW="4572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1308" y="5087098"/>
                              <a:ext cx="715962" cy="317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3" name="对象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45550745"/>
                    </p:ext>
                  </p:extLst>
                </p:nvPr>
              </p:nvGraphicFramePr>
              <p:xfrm>
                <a:off x="2071308" y="5087098"/>
                <a:ext cx="715962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51" name="Equation" r:id="rId5" imgW="457200" imgH="203040" progId="Equation.DSMT4">
                        <p:embed/>
                      </p:oleObj>
                    </mc:Choice>
                    <mc:Fallback>
                      <p:oleObj name="Equation" r:id="rId5" imgW="4572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1308" y="5087098"/>
                              <a:ext cx="715962" cy="317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429289" y="4807378"/>
                  <a:ext cx="92134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289" y="4807378"/>
                  <a:ext cx="921341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3407981" y="5101557"/>
                  <a:ext cx="264335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≥0,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=0.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981" y="5101557"/>
                  <a:ext cx="264335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/>
          <p:cNvGrpSpPr/>
          <p:nvPr/>
        </p:nvGrpSpPr>
        <p:grpSpPr>
          <a:xfrm>
            <a:off x="1518718" y="3665161"/>
            <a:ext cx="5034481" cy="940867"/>
            <a:chOff x="1518718" y="3665161"/>
            <a:chExt cx="5034481" cy="940867"/>
          </a:xfrm>
        </p:grpSpPr>
        <p:sp>
          <p:nvSpPr>
            <p:cNvPr id="10" name="矩形 9"/>
            <p:cNvSpPr/>
            <p:nvPr/>
          </p:nvSpPr>
          <p:spPr>
            <a:xfrm>
              <a:off x="1518718" y="3676543"/>
              <a:ext cx="5034481" cy="929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对于给定的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                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以及              ，线性互补问题是：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r>
                <a:rPr lang="zh-CN" altLang="en-US" sz="1600" dirty="0" smtClean="0">
                  <a:solidFill>
                    <a:schemeClr val="tx1"/>
                  </a:solidFill>
                </a:rPr>
                <a:t>求解                ，满足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endParaRPr lang="en-US" altLang="zh-CN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4699516"/>
                    </p:ext>
                  </p:extLst>
                </p:nvPr>
              </p:nvGraphicFramePr>
              <p:xfrm>
                <a:off x="2646411" y="3676543"/>
                <a:ext cx="892536" cy="2986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76" name="Equation" r:id="rId9" imgW="571320" imgH="190440" progId="Equation.DSMT4">
                        <p:embed/>
                      </p:oleObj>
                    </mc:Choice>
                    <mc:Fallback>
                      <p:oleObj name="Equation" r:id="rId9" imgW="571320" imgH="190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6411" y="3676543"/>
                              <a:ext cx="892536" cy="29868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74699516"/>
                    </p:ext>
                  </p:extLst>
                </p:nvPr>
              </p:nvGraphicFramePr>
              <p:xfrm>
                <a:off x="2646411" y="3676543"/>
                <a:ext cx="892536" cy="29868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52" name="Equation" r:id="rId11" imgW="571320" imgH="190440" progId="Equation.DSMT4">
                        <p:embed/>
                      </p:oleObj>
                    </mc:Choice>
                    <mc:Fallback>
                      <p:oleObj name="Equation" r:id="rId11" imgW="571320" imgH="190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6411" y="3676543"/>
                              <a:ext cx="892536" cy="29868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86421126"/>
                    </p:ext>
                  </p:extLst>
                </p:nvPr>
              </p:nvGraphicFramePr>
              <p:xfrm>
                <a:off x="4034332" y="3665161"/>
                <a:ext cx="695325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77" name="Equation" r:id="rId13" imgW="444240" imgH="203040" progId="Equation.DSMT4">
                        <p:embed/>
                      </p:oleObj>
                    </mc:Choice>
                    <mc:Fallback>
                      <p:oleObj name="Equation" r:id="rId13" imgW="44424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4332" y="3665161"/>
                              <a:ext cx="695325" cy="317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86421126"/>
                    </p:ext>
                  </p:extLst>
                </p:nvPr>
              </p:nvGraphicFramePr>
              <p:xfrm>
                <a:off x="4034332" y="3665161"/>
                <a:ext cx="695325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53" name="Equation" r:id="rId15" imgW="444240" imgH="203040" progId="Equation.DSMT4">
                        <p:embed/>
                      </p:oleObj>
                    </mc:Choice>
                    <mc:Fallback>
                      <p:oleObj name="Equation" r:id="rId15" imgW="44424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4332" y="3665161"/>
                              <a:ext cx="695325" cy="317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3" name="对象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86303882"/>
                    </p:ext>
                  </p:extLst>
                </p:nvPr>
              </p:nvGraphicFramePr>
              <p:xfrm>
                <a:off x="2071308" y="3955949"/>
                <a:ext cx="715962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78" name="Equation" r:id="rId17" imgW="457200" imgH="203040" progId="Equation.DSMT4">
                        <p:embed/>
                      </p:oleObj>
                    </mc:Choice>
                    <mc:Fallback>
                      <p:oleObj name="Equation" r:id="rId17" imgW="4572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1308" y="3955949"/>
                              <a:ext cx="715962" cy="317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3" name="对象 1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86303882"/>
                    </p:ext>
                  </p:extLst>
                </p:nvPr>
              </p:nvGraphicFramePr>
              <p:xfrm>
                <a:off x="2071308" y="3955949"/>
                <a:ext cx="715962" cy="3175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54" name="Equation" r:id="rId18" imgW="457200" imgH="203040" progId="Equation.DSMT4">
                        <p:embed/>
                      </p:oleObj>
                    </mc:Choice>
                    <mc:Fallback>
                      <p:oleObj name="Equation" r:id="rId18" imgW="45720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1308" y="3955949"/>
                              <a:ext cx="715962" cy="31750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3419675" y="3963039"/>
                  <a:ext cx="282359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𝐀𝐱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≥0,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≥0,</m:t>
                        </m:r>
                        <m:sSup>
                          <m:sSup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p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zh-CN" altLang="en-US" b="0" i="0">
                            <a:latin typeface="Cambria Math" panose="02040503050406030204" pitchFamily="18" charset="0"/>
                          </a:rPr>
                          <m:t>=0.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675" y="3963039"/>
                  <a:ext cx="2823593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矩形 28"/>
          <p:cNvSpPr/>
          <p:nvPr/>
        </p:nvSpPr>
        <p:spPr bwMode="auto">
          <a:xfrm>
            <a:off x="685800" y="3078451"/>
            <a:ext cx="7025126" cy="129210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09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/>
              <a:t>、数值算法分类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85800" y="1332179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直接法（</a:t>
            </a:r>
            <a:r>
              <a:rPr lang="en-US" altLang="zh-CN" sz="2000" b="0" dirty="0" smtClean="0"/>
              <a:t>pivoting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685800" y="2772721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迭代法（</a:t>
            </a:r>
            <a:r>
              <a:rPr lang="en-US" altLang="zh-CN" sz="2000" b="0" dirty="0"/>
              <a:t>iterative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10" name="矩形 9"/>
          <p:cNvSpPr/>
          <p:nvPr/>
        </p:nvSpPr>
        <p:spPr>
          <a:xfrm>
            <a:off x="1258959" y="1793146"/>
            <a:ext cx="5639781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131413"/>
                </a:solidFill>
                <a:cs typeface="Times New Roman" panose="02020603050405020304" pitchFamily="18" charset="0"/>
              </a:rPr>
              <a:t>There are two main pivoting algorithms used in processing LCPs. </a:t>
            </a:r>
            <a:endParaRPr lang="en-US" altLang="zh-CN" b="0" dirty="0" smtClean="0">
              <a:solidFill>
                <a:srgbClr val="131413"/>
              </a:solidFill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0" dirty="0" smtClean="0">
                <a:solidFill>
                  <a:srgbClr val="131413"/>
                </a:solidFill>
                <a:cs typeface="Times New Roman" panose="02020603050405020304" pitchFamily="18" charset="0"/>
              </a:rPr>
              <a:t>The </a:t>
            </a:r>
            <a:r>
              <a:rPr lang="en-US" altLang="zh-CN" b="0" dirty="0">
                <a:solidFill>
                  <a:srgbClr val="131413"/>
                </a:solidFill>
                <a:cs typeface="Times New Roman" panose="02020603050405020304" pitchFamily="18" charset="0"/>
              </a:rPr>
              <a:t>more robust of the two is due to </a:t>
            </a:r>
            <a:r>
              <a:rPr lang="en-US" altLang="zh-CN" b="0" dirty="0" smtClean="0">
                <a:solidFill>
                  <a:srgbClr val="131413"/>
                </a:solidFill>
                <a:cs typeface="Times New Roman" panose="02020603050405020304" pitchFamily="18" charset="0"/>
              </a:rPr>
              <a:t>C. E. Lemke.(</a:t>
            </a:r>
            <a:r>
              <a:rPr lang="en-US" altLang="zh-CN" b="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Lemke’s method</a:t>
            </a:r>
            <a:r>
              <a:rPr lang="en-US" altLang="zh-CN" b="0" dirty="0" smtClean="0">
                <a:solidFill>
                  <a:srgbClr val="131413"/>
                </a:solidFill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rgbClr val="131413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58960" y="2302567"/>
            <a:ext cx="68076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b="0" dirty="0">
                <a:solidFill>
                  <a:srgbClr val="131413"/>
                </a:solidFill>
                <a:latin typeface="+mn-lt"/>
              </a:rPr>
              <a:t>The other pivoting algorithm for the LCP is </a:t>
            </a:r>
            <a:r>
              <a:rPr lang="en-US" altLang="zh-CN" b="0" dirty="0" smtClean="0">
                <a:solidFill>
                  <a:srgbClr val="131413"/>
                </a:solidFill>
                <a:latin typeface="+mn-lt"/>
              </a:rPr>
              <a:t>called the 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principal 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pivoting method </a:t>
            </a:r>
            <a:r>
              <a:rPr lang="en-US" altLang="zh-CN" b="0" dirty="0">
                <a:solidFill>
                  <a:srgbClr val="131413"/>
                </a:solidFill>
                <a:latin typeface="+mn-lt"/>
              </a:rPr>
              <a:t>(PPM</a:t>
            </a:r>
            <a:r>
              <a:rPr lang="en-US" altLang="zh-CN" b="0" dirty="0" smtClean="0">
                <a:solidFill>
                  <a:srgbClr val="131413"/>
                </a:solidFill>
                <a:latin typeface="+mn-lt"/>
              </a:rPr>
              <a:t>).</a:t>
            </a:r>
            <a:endParaRPr lang="zh-CN" altLang="en-US" dirty="0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8959" y="3190860"/>
            <a:ext cx="5997921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older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iterative LCP 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algorithms are based on </a:t>
            </a:r>
            <a:r>
              <a:rPr lang="en-US" altLang="zh-CN" b="0" dirty="0" smtClean="0">
                <a:solidFill>
                  <a:srgbClr val="FF0000"/>
                </a:solidFill>
              </a:rPr>
              <a:t>equation-solving </a:t>
            </a:r>
            <a:r>
              <a:rPr lang="en-US" altLang="zh-CN" b="0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不动点迭代算法、方程组类算法</a:t>
            </a:r>
            <a:endParaRPr lang="en-US" altLang="zh-CN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more contemporary ones are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varieties of </a:t>
            </a:r>
            <a:r>
              <a:rPr lang="en-US" altLang="zh-CN" b="0" dirty="0">
                <a:solidFill>
                  <a:srgbClr val="FF0000"/>
                </a:solidFill>
              </a:rPr>
              <a:t>the interior point </a:t>
            </a:r>
            <a:r>
              <a:rPr lang="en-US" altLang="zh-CN" b="0" dirty="0" smtClean="0">
                <a:solidFill>
                  <a:srgbClr val="FF0000"/>
                </a:solidFill>
              </a:rPr>
              <a:t>type:</a:t>
            </a:r>
          </a:p>
          <a:p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内点法：把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线性互补问题转化为一个与之等价的非负约束方程组，然后利用牛顿类方法求解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CN" b="0" dirty="0" smtClean="0">
                <a:solidFill>
                  <a:schemeClr val="tx1"/>
                </a:solidFill>
              </a:rPr>
              <a:t>:</a:t>
            </a:r>
            <a:r>
              <a:rPr lang="en-US" altLang="zh-CN" b="0" dirty="0">
                <a:solidFill>
                  <a:srgbClr val="FF0000"/>
                </a:solidFill>
              </a:rPr>
              <a:t>Active set </a:t>
            </a:r>
            <a:r>
              <a:rPr lang="en-US" altLang="zh-CN" b="0" dirty="0" smtClean="0">
                <a:solidFill>
                  <a:srgbClr val="FF0000"/>
                </a:solidFill>
              </a:rPr>
              <a:t>methods</a:t>
            </a:r>
            <a:r>
              <a:rPr lang="zh-CN" altLang="en-US" b="0" dirty="0" smtClean="0">
                <a:solidFill>
                  <a:srgbClr val="FF0000"/>
                </a:solidFill>
              </a:rPr>
              <a:t>：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有效集法</a:t>
            </a:r>
            <a:endParaRPr lang="en-US" altLang="zh-CN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b="0" dirty="0">
                <a:solidFill>
                  <a:srgbClr val="FF0000"/>
                </a:solidFill>
              </a:rPr>
              <a:t>	</a:t>
            </a:r>
            <a:r>
              <a:rPr lang="en-US" altLang="zh-CN" b="0" dirty="0"/>
              <a:t>Successive linear programming (SLP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	Sequential </a:t>
            </a:r>
            <a:r>
              <a:rPr lang="en-US" altLang="zh-CN" b="0" dirty="0"/>
              <a:t>quadratic programming (SQP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	Sequential </a:t>
            </a:r>
            <a:r>
              <a:rPr lang="en-US" altLang="zh-CN" b="0" dirty="0"/>
              <a:t>linear-quadratic programming (SLQP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	Reduced </a:t>
            </a:r>
            <a:r>
              <a:rPr lang="en-US" altLang="zh-CN" b="0" dirty="0"/>
              <a:t>gradient method (RG</a:t>
            </a:r>
            <a:r>
              <a:rPr lang="en-US" altLang="zh-CN" b="0" dirty="0" smtClean="0"/>
              <a:t>)</a:t>
            </a:r>
          </a:p>
          <a:p>
            <a:r>
              <a:rPr lang="en-US" altLang="zh-CN" b="0" dirty="0" smtClean="0"/>
              <a:t>	Generalized </a:t>
            </a:r>
            <a:r>
              <a:rPr lang="en-US" altLang="zh-CN" b="0" dirty="0"/>
              <a:t>reduced gradient method (GRG)</a:t>
            </a:r>
            <a:endParaRPr lang="en-US" altLang="zh-CN" b="0" dirty="0" smtClean="0"/>
          </a:p>
          <a:p>
            <a:endParaRPr lang="en-US" altLang="zh-CN" b="0" dirty="0" smtClean="0"/>
          </a:p>
          <a:p>
            <a:endParaRPr lang="en-US" altLang="zh-CN" b="0" dirty="0" smtClean="0"/>
          </a:p>
          <a:p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12324" y="2561099"/>
            <a:ext cx="1321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lt"/>
              </a:rPr>
              <a:t>主元转轴法</a:t>
            </a:r>
            <a:endParaRPr lang="zh-CN" altLang="en-US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94220" y="1373775"/>
            <a:ext cx="2339102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dirty="0"/>
              <a:t>（面向中小型LCP的求解）</a:t>
            </a:r>
          </a:p>
        </p:txBody>
      </p:sp>
      <p:sp>
        <p:nvSpPr>
          <p:cNvPr id="6" name="矩形 5"/>
          <p:cNvSpPr/>
          <p:nvPr/>
        </p:nvSpPr>
        <p:spPr>
          <a:xfrm>
            <a:off x="3129366" y="2832680"/>
            <a:ext cx="3425938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dirty="0" smtClean="0"/>
              <a:t>（中、大型</a:t>
            </a:r>
            <a:r>
              <a:rPr lang="zh-CN" altLang="en-US" dirty="0"/>
              <a:t>和NCP的求解，也适合LCP）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1012857" y="2082006"/>
            <a:ext cx="6701828" cy="2567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7910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39868" y="1733252"/>
            <a:ext cx="5997921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older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iterative LCP 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algorithms are based on </a:t>
            </a:r>
            <a:r>
              <a:rPr lang="en-US" altLang="zh-CN" b="0" dirty="0" smtClean="0">
                <a:solidFill>
                  <a:srgbClr val="FF0000"/>
                </a:solidFill>
              </a:rPr>
              <a:t>equation-solving </a:t>
            </a:r>
            <a:r>
              <a:rPr lang="en-US" altLang="zh-CN" b="0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不动点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迭代算法、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方程组类算法</a:t>
            </a:r>
            <a:endParaRPr lang="en-US" altLang="zh-CN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CN" altLang="en-US" b="0" dirty="0">
              <a:solidFill>
                <a:srgbClr val="FF0000"/>
              </a:solidFill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664199" y="3116068"/>
            <a:ext cx="4934128" cy="681302"/>
            <a:chOff x="0" y="34"/>
            <a:chExt cx="7771" cy="1074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0" y="110"/>
              <a:ext cx="7771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0" dirty="0"/>
                <a:t>设函数                       ，若                          等价于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0" dirty="0"/>
                <a:t>                                 ，则称函数     是一个NCP函数。          </a:t>
              </a:r>
            </a:p>
          </p:txBody>
        </p:sp>
        <p:graphicFrame>
          <p:nvGraphicFramePr>
            <p:cNvPr id="9" name="Object 15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4115096"/>
                </p:ext>
              </p:extLst>
            </p:nvPr>
          </p:nvGraphicFramePr>
          <p:xfrm>
            <a:off x="1237" y="86"/>
            <a:ext cx="1893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7" r:id="rId3" imgW="749750" imgH="228780" progId="Equation.3">
                    <p:embed/>
                  </p:oleObj>
                </mc:Choice>
                <mc:Fallback>
                  <p:oleObj r:id="rId3" imgW="749750" imgH="228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7" y="86"/>
                          <a:ext cx="1893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6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658840"/>
                </p:ext>
              </p:extLst>
            </p:nvPr>
          </p:nvGraphicFramePr>
          <p:xfrm>
            <a:off x="3934" y="34"/>
            <a:ext cx="2175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8" r:id="rId5" imgW="774970" imgH="215810" progId="Equation.3">
                    <p:embed/>
                  </p:oleObj>
                </mc:Choice>
                <mc:Fallback>
                  <p:oleObj r:id="rId5" imgW="774970" imgH="2158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34"/>
                          <a:ext cx="2175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7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1053697"/>
                </p:ext>
              </p:extLst>
            </p:nvPr>
          </p:nvGraphicFramePr>
          <p:xfrm>
            <a:off x="132" y="574"/>
            <a:ext cx="299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9" r:id="rId7" imgW="1143450" imgH="203120" progId="Equation.3">
                    <p:embed/>
                  </p:oleObj>
                </mc:Choice>
                <mc:Fallback>
                  <p:oleObj r:id="rId7" imgW="1143450" imgH="203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" y="574"/>
                          <a:ext cx="2998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8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2928134"/>
                </p:ext>
              </p:extLst>
            </p:nvPr>
          </p:nvGraphicFramePr>
          <p:xfrm>
            <a:off x="4822" y="531"/>
            <a:ext cx="313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0" r:id="rId9" imgW="127171" imgH="203762" progId="Equation.3">
                    <p:embed/>
                  </p:oleObj>
                </mc:Choice>
                <mc:Fallback>
                  <p:oleObj r:id="rId9" imgW="127171" imgH="2037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" y="531"/>
                          <a:ext cx="313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516148" y="3026793"/>
            <a:ext cx="2552542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 kern="120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 smtClean="0"/>
              <a:t>常用的NCP函数</a:t>
            </a:r>
            <a:endParaRPr lang="zh-CN" altLang="en-US" sz="1800" dirty="0" smtClean="0"/>
          </a:p>
        </p:txBody>
      </p:sp>
      <p:graphicFrame>
        <p:nvGraphicFramePr>
          <p:cNvPr id="14" name="Object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8573"/>
              </p:ext>
            </p:extLst>
          </p:nvPr>
        </p:nvGraphicFramePr>
        <p:xfrm>
          <a:off x="5756947" y="3486689"/>
          <a:ext cx="2939835" cy="162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r:id="rId11" imgW="2108160" imgH="1168200" progId="Equation.3">
                  <p:embed/>
                </p:oleObj>
              </mc:Choice>
              <mc:Fallback>
                <p:oleObj r:id="rId11" imgW="210816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947" y="3486689"/>
                        <a:ext cx="2939835" cy="1629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553435" y="3960588"/>
            <a:ext cx="5025241" cy="660154"/>
            <a:chOff x="0" y="56"/>
            <a:chExt cx="7915" cy="1041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0" y="132"/>
              <a:ext cx="7915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0" dirty="0"/>
                <a:t>      是非线性互补问题              </a:t>
              </a:r>
              <a:r>
                <a:rPr lang="zh-CN" altLang="en-US" sz="1600" b="0" dirty="0" smtClean="0"/>
                <a:t>的</a:t>
              </a:r>
              <a:r>
                <a:rPr lang="zh-CN" altLang="en-US" sz="1600" b="0" dirty="0"/>
                <a:t>解的充要条件是  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0" dirty="0"/>
                <a:t>是方程                                      的根。</a:t>
              </a:r>
            </a:p>
          </p:txBody>
        </p:sp>
        <p:graphicFrame>
          <p:nvGraphicFramePr>
            <p:cNvPr id="17" name="Object 6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384658"/>
                </p:ext>
              </p:extLst>
            </p:nvPr>
          </p:nvGraphicFramePr>
          <p:xfrm>
            <a:off x="304" y="56"/>
            <a:ext cx="480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2" r:id="rId13" imgW="165401" imgH="203682" progId="Equation.3">
                    <p:embed/>
                  </p:oleObj>
                </mc:Choice>
                <mc:Fallback>
                  <p:oleObj r:id="rId13" imgW="165401" imgH="2036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56"/>
                          <a:ext cx="480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679667"/>
                </p:ext>
              </p:extLst>
            </p:nvPr>
          </p:nvGraphicFramePr>
          <p:xfrm>
            <a:off x="3291" y="241"/>
            <a:ext cx="104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3" r:id="rId15" imgW="571996" imgH="203280" progId="Equation.3">
                    <p:embed/>
                  </p:oleObj>
                </mc:Choice>
                <mc:Fallback>
                  <p:oleObj r:id="rId15" imgW="571996" imgH="203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241"/>
                          <a:ext cx="104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4076546"/>
                </p:ext>
              </p:extLst>
            </p:nvPr>
          </p:nvGraphicFramePr>
          <p:xfrm>
            <a:off x="7313" y="148"/>
            <a:ext cx="38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4" r:id="rId17" imgW="165401" imgH="203682" progId="Equation.3">
                    <p:embed/>
                  </p:oleObj>
                </mc:Choice>
                <mc:Fallback>
                  <p:oleObj r:id="rId17" imgW="165401" imgH="20368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3" y="148"/>
                          <a:ext cx="388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9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029650"/>
                </p:ext>
              </p:extLst>
            </p:nvPr>
          </p:nvGraphicFramePr>
          <p:xfrm>
            <a:off x="1220" y="613"/>
            <a:ext cx="3207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5" r:id="rId18" imgW="1347101" imgH="203200" progId="Equation.3">
                    <p:embed/>
                  </p:oleObj>
                </mc:Choice>
                <mc:Fallback>
                  <p:oleObj r:id="rId18" imgW="1347101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613"/>
                          <a:ext cx="3207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/>
              <a:t>、数值算法分类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566709" y="1315113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迭代法（</a:t>
            </a:r>
            <a:r>
              <a:rPr lang="en-US" altLang="zh-CN" sz="2000" b="0" dirty="0"/>
              <a:t>iterative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24" name="矩形 23"/>
          <p:cNvSpPr/>
          <p:nvPr/>
        </p:nvSpPr>
        <p:spPr>
          <a:xfrm>
            <a:off x="1329726" y="2329540"/>
            <a:ext cx="3416320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不动点迭代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将其转化为等价的不动点方程进行求解。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65503" y="2260836"/>
            <a:ext cx="3775393" cy="824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方程组类算法：</a:t>
            </a:r>
            <a:endParaRPr lang="en-US" altLang="zh-CN" dirty="0" smtClean="0"/>
          </a:p>
          <a:p>
            <a:r>
              <a:rPr lang="zh-CN" altLang="en-US" b="0" dirty="0">
                <a:solidFill>
                  <a:schemeClr val="tx1"/>
                </a:solidFill>
              </a:rPr>
              <a:t>将非线性互补问题转化为等价的非线性方程组</a:t>
            </a:r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 bwMode="auto">
          <a:xfrm>
            <a:off x="4665503" y="2233568"/>
            <a:ext cx="3716497" cy="6295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Object 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112024"/>
              </p:ext>
            </p:extLst>
          </p:nvPr>
        </p:nvGraphicFramePr>
        <p:xfrm>
          <a:off x="685800" y="4989937"/>
          <a:ext cx="4546118" cy="44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r:id="rId20" imgW="2337680" imgH="228690" progId="Equation.KSEE3">
                  <p:embed/>
                </p:oleObj>
              </mc:Choice>
              <mc:Fallback>
                <p:oleObj r:id="rId20" imgW="2337680" imgH="22869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89937"/>
                        <a:ext cx="4546118" cy="443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66709" y="5460995"/>
            <a:ext cx="67901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/>
              <a:t>求解该类非线性方程组，一般使用</a:t>
            </a:r>
            <a:r>
              <a:rPr lang="zh-CN" altLang="en-US" sz="1800" b="0" dirty="0">
                <a:solidFill>
                  <a:srgbClr val="CC0000"/>
                </a:solidFill>
              </a:rPr>
              <a:t>Newton法</a:t>
            </a:r>
            <a:r>
              <a:rPr lang="zh-CN" altLang="en-US" sz="1800" b="0" dirty="0"/>
              <a:t>等迭代方法求解。</a:t>
            </a:r>
          </a:p>
        </p:txBody>
      </p:sp>
    </p:spTree>
    <p:extLst>
      <p:ext uri="{BB962C8B-B14F-4D97-AF65-F5344CB8AC3E}">
        <p14:creationId xmlns:p14="http://schemas.microsoft.com/office/powerpoint/2010/main" val="3386683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zh-CN" altLang="en-US" dirty="0"/>
              <a:t>、数值算法分类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95677" y="1320688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迭代法（</a:t>
            </a:r>
            <a:r>
              <a:rPr lang="en-US" altLang="zh-CN" sz="2000" b="0" dirty="0"/>
              <a:t>iterative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</p:txBody>
      </p:sp>
      <p:sp>
        <p:nvSpPr>
          <p:cNvPr id="13" name="矩形 12"/>
          <p:cNvSpPr/>
          <p:nvPr/>
        </p:nvSpPr>
        <p:spPr>
          <a:xfrm>
            <a:off x="1177477" y="1780757"/>
            <a:ext cx="5997921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more contemporary ones are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varieties of </a:t>
            </a:r>
            <a:r>
              <a:rPr lang="en-US" altLang="zh-CN" b="0" dirty="0">
                <a:solidFill>
                  <a:srgbClr val="FF0000"/>
                </a:solidFill>
              </a:rPr>
              <a:t>the interior point </a:t>
            </a:r>
            <a:r>
              <a:rPr lang="en-US" altLang="zh-CN" b="0" dirty="0" smtClean="0">
                <a:solidFill>
                  <a:srgbClr val="FF0000"/>
                </a:solidFill>
              </a:rPr>
              <a:t>type:</a:t>
            </a:r>
          </a:p>
          <a:p>
            <a:r>
              <a:rPr lang="en-US" altLang="zh-CN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内点法：把</a:t>
            </a:r>
            <a:r>
              <a:rPr lang="zh-CN" alt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线性互补问题转化为一个与之等价的非负约束方程组，然后利用牛顿类方法求解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b="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9243" y="1380647"/>
            <a:ext cx="3066865" cy="32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dirty="0"/>
              <a:t>（大型和NCP的求解，也适合LCP）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9" y="2500125"/>
            <a:ext cx="4543582" cy="340768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450568" y="2704396"/>
            <a:ext cx="377476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b="0" dirty="0" smtClean="0">
                <a:solidFill>
                  <a:srgbClr val="FF0000"/>
                </a:solidFill>
              </a:rPr>
              <a:t>Active </a:t>
            </a:r>
            <a:r>
              <a:rPr lang="en-US" altLang="zh-CN" b="0" dirty="0">
                <a:solidFill>
                  <a:srgbClr val="FF0000"/>
                </a:solidFill>
              </a:rPr>
              <a:t>set </a:t>
            </a:r>
            <a:r>
              <a:rPr lang="en-US" altLang="zh-CN" b="0" dirty="0" smtClean="0">
                <a:solidFill>
                  <a:srgbClr val="FF0000"/>
                </a:solidFill>
              </a:rPr>
              <a:t>methods</a:t>
            </a:r>
            <a:r>
              <a:rPr lang="zh-CN" altLang="en-US" b="0" dirty="0" smtClean="0">
                <a:solidFill>
                  <a:srgbClr val="FF0000"/>
                </a:solidFill>
              </a:rPr>
              <a:t>：</a:t>
            </a:r>
            <a:r>
              <a:rPr lang="zh-CN" alt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有效集法</a:t>
            </a:r>
            <a:endParaRPr lang="en-US" altLang="zh-CN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Successive </a:t>
            </a:r>
            <a:r>
              <a:rPr lang="en-US" altLang="zh-CN" b="0" dirty="0">
                <a:solidFill>
                  <a:schemeClr val="tx1"/>
                </a:solidFill>
              </a:rPr>
              <a:t>linear programming (SLP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Sequential </a:t>
            </a:r>
            <a:r>
              <a:rPr lang="en-US" altLang="zh-CN" b="0" dirty="0">
                <a:solidFill>
                  <a:schemeClr val="tx1"/>
                </a:solidFill>
              </a:rPr>
              <a:t>quadratic programming (SQP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Sequential </a:t>
            </a:r>
            <a:r>
              <a:rPr lang="en-US" altLang="zh-CN" b="0" dirty="0">
                <a:solidFill>
                  <a:schemeClr val="tx1"/>
                </a:solidFill>
              </a:rPr>
              <a:t>linear-quadratic programming (SLQP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Reduced </a:t>
            </a:r>
            <a:r>
              <a:rPr lang="en-US" altLang="zh-CN" b="0" dirty="0">
                <a:solidFill>
                  <a:schemeClr val="tx1"/>
                </a:solidFill>
              </a:rPr>
              <a:t>gradient method (RG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b="0" dirty="0" smtClean="0">
                <a:solidFill>
                  <a:schemeClr val="tx1"/>
                </a:solidFill>
              </a:rPr>
              <a:t>Generalized </a:t>
            </a:r>
            <a:r>
              <a:rPr lang="en-US" altLang="zh-CN" b="0" dirty="0">
                <a:solidFill>
                  <a:schemeClr val="tx1"/>
                </a:solidFill>
              </a:rPr>
              <a:t>reduced gradient method (GRG</a:t>
            </a:r>
            <a:r>
              <a:rPr lang="en-US" altLang="zh-CN" b="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矩形 15"/>
          <p:cNvSpPr/>
          <p:nvPr/>
        </p:nvSpPr>
        <p:spPr>
          <a:xfrm>
            <a:off x="4257964" y="4456297"/>
            <a:ext cx="4572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dirty="0">
                <a:solidFill>
                  <a:srgbClr val="FF0000"/>
                </a:solidFill>
              </a:rPr>
              <a:t>the interior point type </a:t>
            </a:r>
            <a:r>
              <a:rPr lang="zh-CN" altLang="en-US" b="0" dirty="0" smtClean="0">
                <a:solidFill>
                  <a:srgbClr val="FF0000"/>
                </a:solidFill>
              </a:rPr>
              <a:t>：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r>
              <a:rPr lang="en-US" altLang="zh-CN" b="0" dirty="0" smtClean="0"/>
              <a:t>These </a:t>
            </a:r>
            <a:r>
              <a:rPr lang="en-US" altLang="zh-CN" b="0" dirty="0"/>
              <a:t>ideas were mainly developed for </a:t>
            </a:r>
            <a:r>
              <a:rPr lang="en-US" altLang="zh-CN" b="0" dirty="0" smtClean="0"/>
              <a:t>general nonlinear </a:t>
            </a:r>
            <a:r>
              <a:rPr lang="en-US" altLang="zh-CN" b="0" dirty="0"/>
              <a:t>programming, but </a:t>
            </a:r>
            <a:r>
              <a:rPr lang="en-US" altLang="zh-CN" b="0" dirty="0">
                <a:solidFill>
                  <a:srgbClr val="FF0000"/>
                </a:solidFill>
              </a:rPr>
              <a:t>they were later abandoned due to the presence of more </a:t>
            </a:r>
            <a:r>
              <a:rPr lang="en-US" altLang="zh-CN" b="0" dirty="0" smtClean="0">
                <a:solidFill>
                  <a:srgbClr val="FF0000"/>
                </a:solidFill>
              </a:rPr>
              <a:t>competitive methods </a:t>
            </a:r>
            <a:r>
              <a:rPr lang="en-US" altLang="zh-CN" b="0" dirty="0">
                <a:solidFill>
                  <a:srgbClr val="FF0000"/>
                </a:solidFill>
              </a:rPr>
              <a:t>for this class of problems (e.g. sequential quadratic programming).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5232" y="5720429"/>
            <a:ext cx="1465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SQP</a:t>
            </a:r>
            <a:r>
              <a:rPr lang="zh-CN" altLang="en-US" dirty="0" smtClean="0"/>
              <a:t>优于</a:t>
            </a:r>
            <a:r>
              <a:rPr lang="en-US" altLang="zh-CN" dirty="0" smtClean="0"/>
              <a:t>IPM   ?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 bwMode="auto">
          <a:xfrm>
            <a:off x="4450568" y="3248945"/>
            <a:ext cx="3634177" cy="2399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04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16">
            <a:extLst>
              <a:ext uri="{FF2B5EF4-FFF2-40B4-BE49-F238E27FC236}">
                <a16:creationId xmlns:a16="http://schemas.microsoft.com/office/drawing/2014/main" xmlns="" id="{E7249B28-878C-485D-94B8-D3F6FB7BD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05754"/>
            <a:ext cx="3379787" cy="1477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5677" y="1320688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算例</a:t>
            </a:r>
            <a:r>
              <a:rPr lang="en-US" altLang="zh-CN" sz="2000" dirty="0" smtClean="0"/>
              <a:t>1</a:t>
            </a:r>
            <a:endParaRPr lang="en-US" altLang="zh-CN" sz="2000" dirty="0" smtClean="0"/>
          </a:p>
        </p:txBody>
      </p:sp>
      <p:sp>
        <p:nvSpPr>
          <p:cNvPr id="3" name="矩形 2"/>
          <p:cNvSpPr/>
          <p:nvPr/>
        </p:nvSpPr>
        <p:spPr>
          <a:xfrm>
            <a:off x="789209" y="4258129"/>
            <a:ext cx="1621982" cy="824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SQP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Lemke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Try-and-error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89209" y="375064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数值方法：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780738" y="4258128"/>
            <a:ext cx="3284850" cy="77470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87" y="1474319"/>
            <a:ext cx="4624929" cy="21342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059" y="3582524"/>
            <a:ext cx="4725909" cy="21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43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5677" y="1320688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算例</a:t>
            </a:r>
            <a:r>
              <a:rPr lang="en-US" altLang="zh-CN" sz="2000" dirty="0" smtClean="0"/>
              <a:t>1</a:t>
            </a:r>
            <a:endParaRPr lang="en-US" altLang="zh-CN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96" y="2136503"/>
            <a:ext cx="6987804" cy="32175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3606"/>
            <a:ext cx="9817747" cy="45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00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三、算例说明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0A36-692B-413D-A400-93170F07F2A5}" type="datetime1">
              <a:rPr lang="zh-CN" altLang="en-US" smtClean="0"/>
              <a:t>2019\3\10 Sunday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F3255-EDF7-4945-8341-C1B015176C8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4720" y="1311398"/>
            <a:ext cx="4048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算例</a:t>
            </a:r>
            <a:r>
              <a:rPr lang="en-US" altLang="zh-CN" sz="2000" dirty="0" smtClean="0"/>
              <a:t>2</a:t>
            </a:r>
            <a:endParaRPr lang="en-US" altLang="zh-CN" sz="2000" dirty="0" smtClean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730239" y="1725077"/>
            <a:ext cx="3238500" cy="2606675"/>
            <a:chOff x="0" y="0"/>
            <a:chExt cx="5100" cy="4106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0" y="0"/>
              <a:ext cx="5100" cy="4033"/>
              <a:chOff x="0" y="0"/>
              <a:chExt cx="4557430" cy="3592126"/>
            </a:xfrm>
          </p:grpSpPr>
          <p:grpSp>
            <p:nvGrpSpPr>
              <p:cNvPr id="14" name="组合 26"/>
              <p:cNvGrpSpPr>
                <a:grpSpLocks/>
              </p:cNvGrpSpPr>
              <p:nvPr/>
            </p:nvGrpSpPr>
            <p:grpSpPr bwMode="auto">
              <a:xfrm>
                <a:off x="92934" y="0"/>
                <a:ext cx="4464496" cy="3592126"/>
                <a:chOff x="0" y="0"/>
                <a:chExt cx="4464496" cy="3592126"/>
              </a:xfrm>
            </p:grpSpPr>
            <p:sp>
              <p:nvSpPr>
                <p:cNvPr id="16" name="矩形 12"/>
                <p:cNvSpPr>
                  <a:spLocks noChangeArrowheads="1"/>
                </p:cNvSpPr>
                <p:nvPr/>
              </p:nvSpPr>
              <p:spPr bwMode="auto">
                <a:xfrm>
                  <a:off x="368" y="0"/>
                  <a:ext cx="4464128" cy="331301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solidFill>
                      <a:srgbClr val="000000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pic>
              <p:nvPicPr>
                <p:cNvPr id="17" name="图片 2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970067">
                  <a:off x="1286494" y="2037238"/>
                  <a:ext cx="1147875" cy="270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8" name="矩形 14"/>
                <p:cNvSpPr>
                  <a:spLocks noChangeArrowheads="1"/>
                </p:cNvSpPr>
                <p:nvPr/>
              </p:nvSpPr>
              <p:spPr bwMode="auto">
                <a:xfrm rot="-2723992">
                  <a:off x="-285349" y="2547931"/>
                  <a:ext cx="2016414" cy="71771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rgbClr val="AD5B2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19" name="矩形 15"/>
                <p:cNvSpPr>
                  <a:spLocks noChangeArrowheads="1"/>
                </p:cNvSpPr>
                <p:nvPr/>
              </p:nvSpPr>
              <p:spPr bwMode="auto">
                <a:xfrm rot="-3294871">
                  <a:off x="2228655" y="2412741"/>
                  <a:ext cx="452520" cy="344499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42719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15" name="椭圆 11"/>
              <p:cNvSpPr>
                <a:spLocks noChangeArrowheads="1"/>
              </p:cNvSpPr>
              <p:nvPr/>
            </p:nvSpPr>
            <p:spPr bwMode="auto">
              <a:xfrm>
                <a:off x="0" y="3188747"/>
                <a:ext cx="215312" cy="215709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1" name="文本框 22"/>
            <p:cNvSpPr>
              <a:spLocks noChangeArrowheads="1"/>
            </p:cNvSpPr>
            <p:nvPr/>
          </p:nvSpPr>
          <p:spPr bwMode="auto">
            <a:xfrm>
              <a:off x="3073" y="2676"/>
              <a:ext cx="400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仿宋_GB2312" pitchFamily="2" charset="-122"/>
                  <a:sym typeface="Times New Roman" panose="02020603050405020304" pitchFamily="18" charset="0"/>
                </a:rPr>
                <a:t>m</a:t>
              </a:r>
              <a:endParaRPr lang="zh-CN" altLang="en-US" sz="2000" b="1">
                <a:latin typeface="Times New Roman" panose="02020603050405020304" pitchFamily="18" charset="0"/>
                <a:ea typeface="仿宋_GB2312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2" name="文本框 23"/>
            <p:cNvSpPr>
              <a:spLocks noChangeArrowheads="1"/>
            </p:cNvSpPr>
            <p:nvPr/>
          </p:nvSpPr>
          <p:spPr bwMode="auto">
            <a:xfrm>
              <a:off x="2202" y="1827"/>
              <a:ext cx="400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仿宋_GB2312" pitchFamily="2" charset="-122"/>
                  <a:sym typeface="Times New Roman" panose="02020603050405020304" pitchFamily="18" charset="0"/>
                </a:rPr>
                <a:t>k</a:t>
              </a:r>
              <a:endParaRPr lang="zh-CN" altLang="en-US" sz="2000" b="1">
                <a:latin typeface="Times New Roman" panose="02020603050405020304" pitchFamily="18" charset="0"/>
                <a:ea typeface="仿宋_GB2312" pitchFamily="2" charset="-122"/>
                <a:sym typeface="Times New Roman" panose="02020603050405020304" pitchFamily="18" charset="0"/>
              </a:endParaRPr>
            </a:p>
          </p:txBody>
        </p:sp>
        <p:graphicFrame>
          <p:nvGraphicFramePr>
            <p:cNvPr id="13" name="Object 16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912" y="3126"/>
            <a:ext cx="46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7" r:id="rId4" imgW="152882" imgH="140232" progId="Equation.3">
                    <p:embed/>
                  </p:oleObj>
                </mc:Choice>
                <mc:Fallback>
                  <p:oleObj r:id="rId4" imgW="152882" imgH="1402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126"/>
                          <a:ext cx="467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776358" y="4636732"/>
            <a:ext cx="1621982" cy="1083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NCP</a:t>
            </a:r>
            <a:r>
              <a:rPr lang="zh-CN" altLang="en-US" dirty="0"/>
              <a:t>函数法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Try-and-error</a:t>
            </a:r>
            <a:endParaRPr lang="zh-CN" altLang="en-US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线性互补逼近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smtClean="0"/>
              <a:t>SQP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76358" y="4129246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数值方法：</a:t>
            </a:r>
            <a:endParaRPr lang="zh-CN" altLang="en-US" dirty="0"/>
          </a:p>
        </p:txBody>
      </p:sp>
      <p:sp>
        <p:nvSpPr>
          <p:cNvPr id="22" name="文本框 17"/>
          <p:cNvSpPr>
            <a:spLocks noChangeArrowheads="1"/>
          </p:cNvSpPr>
          <p:nvPr/>
        </p:nvSpPr>
        <p:spPr bwMode="auto">
          <a:xfrm>
            <a:off x="4267255" y="1664579"/>
            <a:ext cx="35099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动力学方程：</a:t>
            </a:r>
          </a:p>
        </p:txBody>
      </p:sp>
      <p:graphicFrame>
        <p:nvGraphicFramePr>
          <p:cNvPr id="23" name="Object 2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318316"/>
              </p:ext>
            </p:extLst>
          </p:nvPr>
        </p:nvGraphicFramePr>
        <p:xfrm>
          <a:off x="4530096" y="2205749"/>
          <a:ext cx="1789223" cy="88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6" imgW="927365" imgH="457380" progId="Equation.KSEE3">
                  <p:embed/>
                </p:oleObj>
              </mc:Choice>
              <mc:Fallback>
                <p:oleObj r:id="rId6" imgW="927365" imgH="457380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096" y="2205749"/>
                        <a:ext cx="1789223" cy="882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791031"/>
              </p:ext>
            </p:extLst>
          </p:nvPr>
        </p:nvGraphicFramePr>
        <p:xfrm>
          <a:off x="4451351" y="3173414"/>
          <a:ext cx="675130" cy="41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8" imgW="393945" imgH="241485" progId="Equation.KSEE3">
                  <p:embed/>
                </p:oleObj>
              </mc:Choice>
              <mc:Fallback>
                <p:oleObj r:id="rId8" imgW="393945" imgH="241485" progId="Equation.KSEE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1" y="3173414"/>
                        <a:ext cx="675130" cy="413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081214" y="3159682"/>
            <a:ext cx="2989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/>
              <a:t>是接触点处摩擦力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137083" y="3672281"/>
            <a:ext cx="5846213" cy="542132"/>
            <a:chOff x="3017130" y="4283134"/>
            <a:chExt cx="5846213" cy="542132"/>
          </a:xfrm>
        </p:grpSpPr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017130" y="4343779"/>
              <a:ext cx="584621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 dirty="0"/>
                <a:t>假设      是接触点摩擦力的方向</a:t>
              </a:r>
              <a:r>
                <a:rPr lang="zh-CN" altLang="en-US" sz="2000" b="0" dirty="0" smtClean="0"/>
                <a:t>，          </a:t>
              </a:r>
              <a:r>
                <a:rPr lang="zh-CN" altLang="en-US" sz="2400" b="1" dirty="0" smtClean="0"/>
                <a:t>。</a:t>
              </a:r>
              <a:endParaRPr lang="zh-CN" altLang="en-US" sz="2400" b="1" dirty="0"/>
            </a:p>
          </p:txBody>
        </p:sp>
        <p:graphicFrame>
          <p:nvGraphicFramePr>
            <p:cNvPr id="27" name="Object 19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265967"/>
                </p:ext>
              </p:extLst>
            </p:nvPr>
          </p:nvGraphicFramePr>
          <p:xfrm>
            <a:off x="6694410" y="4283134"/>
            <a:ext cx="906108" cy="542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r:id="rId10" imgW="661021" imgH="393945" progId="Equation.DSMT4">
                    <p:embed/>
                  </p:oleObj>
                </mc:Choice>
                <mc:Fallback>
                  <p:oleObj r:id="rId10" imgW="661021" imgH="39394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4410" y="4283134"/>
                          <a:ext cx="906108" cy="542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8">
              <a:hlinkClick r:id="" action="ppaction://ole?verb=1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041168"/>
                </p:ext>
              </p:extLst>
            </p:nvPr>
          </p:nvGraphicFramePr>
          <p:xfrm>
            <a:off x="3678865" y="4437023"/>
            <a:ext cx="398462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r:id="rId12" imgW="153185" imgH="140510" progId="Equation.DSMT4">
                    <p:embed/>
                  </p:oleObj>
                </mc:Choice>
                <mc:Fallback>
                  <p:oleObj r:id="rId12" imgW="153185" imgH="14051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8865" y="4437023"/>
                          <a:ext cx="398462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050411"/>
              </p:ext>
            </p:extLst>
          </p:nvPr>
        </p:nvGraphicFramePr>
        <p:xfrm>
          <a:off x="4788916" y="4470876"/>
          <a:ext cx="2101849" cy="695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14" imgW="1461311" imgH="482780" progId="Equation.DSMT4">
                  <p:embed/>
                </p:oleObj>
              </mc:Choice>
              <mc:Fallback>
                <p:oleObj name="Equation" r:id="rId14" imgW="1461311" imgH="482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916" y="4470876"/>
                        <a:ext cx="2101849" cy="695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7039534" y="4624007"/>
            <a:ext cx="15496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 dirty="0"/>
              <a:t>方程（1-2）</a:t>
            </a:r>
          </a:p>
        </p:txBody>
      </p:sp>
      <p:sp>
        <p:nvSpPr>
          <p:cNvPr id="31" name="矩形 30"/>
          <p:cNvSpPr/>
          <p:nvPr/>
        </p:nvSpPr>
        <p:spPr>
          <a:xfrm>
            <a:off x="4296635" y="1391741"/>
            <a:ext cx="1438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+mj-ea"/>
              <a:buAutoNum type="circleNumDbPlain"/>
            </a:pPr>
            <a:r>
              <a:rPr lang="en-US" altLang="zh-CN" dirty="0"/>
              <a:t>NCP</a:t>
            </a:r>
            <a:r>
              <a:rPr lang="zh-CN" altLang="en-US" dirty="0"/>
              <a:t>函数法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 bwMode="auto">
          <a:xfrm>
            <a:off x="730239" y="5170162"/>
            <a:ext cx="3379787" cy="5035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08446" y="4636732"/>
            <a:ext cx="3401580" cy="2835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205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BUAA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3366FF"/>
      </a:accent1>
      <a:accent2>
        <a:srgbClr val="0000CC"/>
      </a:accent2>
      <a:accent3>
        <a:srgbClr val="FFFFE2"/>
      </a:accent3>
      <a:accent4>
        <a:srgbClr val="000000"/>
      </a:accent4>
      <a:accent5>
        <a:srgbClr val="ADB8FF"/>
      </a:accent5>
      <a:accent6>
        <a:srgbClr val="0000B9"/>
      </a:accent6>
      <a:hlink>
        <a:srgbClr val="CCCCFF"/>
      </a:hlink>
      <a:folHlink>
        <a:srgbClr val="B2B2B2"/>
      </a:folHlink>
    </a:clrScheme>
    <a:fontScheme name="BUAA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UA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</Template>
  <TotalTime>1185</TotalTime>
  <Words>793</Words>
  <Application>Microsoft Office PowerPoint</Application>
  <PresentationFormat>全屏显示(4:3)</PresentationFormat>
  <Paragraphs>141</Paragraphs>
  <Slides>15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等线</vt:lpstr>
      <vt:lpstr>仿宋_GB2312</vt:lpstr>
      <vt:lpstr>宋体</vt:lpstr>
      <vt:lpstr>Arial</vt:lpstr>
      <vt:lpstr>Calibri</vt:lpstr>
      <vt:lpstr>Cambria Math</vt:lpstr>
      <vt:lpstr>Times New Roman</vt:lpstr>
      <vt:lpstr>Wingdings</vt:lpstr>
      <vt:lpstr>BUAA</vt:lpstr>
      <vt:lpstr>Equation</vt:lpstr>
      <vt:lpstr>Microsoft 公式 3.0</vt:lpstr>
      <vt:lpstr>Equation.KSEE3</vt:lpstr>
      <vt:lpstr>MathType 6.0 Equation</vt:lpstr>
      <vt:lpstr>线性互补问题的数值解法</vt:lpstr>
      <vt:lpstr>目录</vt:lpstr>
      <vt:lpstr>一、线性互补问题</vt:lpstr>
      <vt:lpstr>二、数值算法分类</vt:lpstr>
      <vt:lpstr>二、数值算法分类</vt:lpstr>
      <vt:lpstr>二、数值算法分类</vt:lpstr>
      <vt:lpstr>三、算例说明</vt:lpstr>
      <vt:lpstr>三、算例说明</vt:lpstr>
      <vt:lpstr>三、算例说明</vt:lpstr>
      <vt:lpstr>三、算例说明</vt:lpstr>
      <vt:lpstr>三、算例说明</vt:lpstr>
      <vt:lpstr>三、算例说明</vt:lpstr>
      <vt:lpstr>三、算例说明</vt:lpstr>
      <vt:lpstr>三、算例说明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非对称Dimer多刚体动力学建模与奇异性分析</dc:title>
  <dc:creator>428-1</dc:creator>
  <cp:lastModifiedBy>Administrator</cp:lastModifiedBy>
  <cp:revision>93</cp:revision>
  <dcterms:created xsi:type="dcterms:W3CDTF">2017-12-08T08:21:24Z</dcterms:created>
  <dcterms:modified xsi:type="dcterms:W3CDTF">2019-03-10T06:24:10Z</dcterms:modified>
</cp:coreProperties>
</file>