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530A-35C4-479D-9686-4B2D1BC5949D}" type="datetimeFigureOut">
              <a:rPr lang="zh-CN" altLang="en-US" smtClean="0"/>
              <a:t>2018\5\31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3214-4EB9-4A0D-BE41-23DB06A9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3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530A-35C4-479D-9686-4B2D1BC5949D}" type="datetimeFigureOut">
              <a:rPr lang="zh-CN" altLang="en-US" smtClean="0"/>
              <a:t>2018\5\31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3214-4EB9-4A0D-BE41-23DB06A9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47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530A-35C4-479D-9686-4B2D1BC5949D}" type="datetimeFigureOut">
              <a:rPr lang="zh-CN" altLang="en-US" smtClean="0"/>
              <a:t>2018\5\31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3214-4EB9-4A0D-BE41-23DB06A9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14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530A-35C4-479D-9686-4B2D1BC5949D}" type="datetimeFigureOut">
              <a:rPr lang="zh-CN" altLang="en-US" smtClean="0"/>
              <a:t>2018\5\31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3214-4EB9-4A0D-BE41-23DB06A9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23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530A-35C4-479D-9686-4B2D1BC5949D}" type="datetimeFigureOut">
              <a:rPr lang="zh-CN" altLang="en-US" smtClean="0"/>
              <a:t>2018\5\31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3214-4EB9-4A0D-BE41-23DB06A9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0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530A-35C4-479D-9686-4B2D1BC5949D}" type="datetimeFigureOut">
              <a:rPr lang="zh-CN" altLang="en-US" smtClean="0"/>
              <a:t>2018\5\31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3214-4EB9-4A0D-BE41-23DB06A9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60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530A-35C4-479D-9686-4B2D1BC5949D}" type="datetimeFigureOut">
              <a:rPr lang="zh-CN" altLang="en-US" smtClean="0"/>
              <a:t>2018\5\31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3214-4EB9-4A0D-BE41-23DB06A9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77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530A-35C4-479D-9686-4B2D1BC5949D}" type="datetimeFigureOut">
              <a:rPr lang="zh-CN" altLang="en-US" smtClean="0"/>
              <a:t>2018\5\31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3214-4EB9-4A0D-BE41-23DB06A9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85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530A-35C4-479D-9686-4B2D1BC5949D}" type="datetimeFigureOut">
              <a:rPr lang="zh-CN" altLang="en-US" smtClean="0"/>
              <a:t>2018\5\31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3214-4EB9-4A0D-BE41-23DB06A9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8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530A-35C4-479D-9686-4B2D1BC5949D}" type="datetimeFigureOut">
              <a:rPr lang="zh-CN" altLang="en-US" smtClean="0"/>
              <a:t>2018\5\31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3214-4EB9-4A0D-BE41-23DB06A9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59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530A-35C4-479D-9686-4B2D1BC5949D}" type="datetimeFigureOut">
              <a:rPr lang="zh-CN" altLang="en-US" smtClean="0"/>
              <a:t>2018\5\31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03214-4EB9-4A0D-BE41-23DB06A9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1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3530A-35C4-479D-9686-4B2D1BC5949D}" type="datetimeFigureOut">
              <a:rPr lang="zh-CN" altLang="en-US" smtClean="0"/>
              <a:t>2018\5\31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03214-4EB9-4A0D-BE41-23DB06A95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83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thematical%20optimization%20-%20Wikipedia.pd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m.wikipedia.org/wiki/System_of_linear_equations" TargetMode="External"/><Relationship Id="rId3" Type="http://schemas.openxmlformats.org/officeDocument/2006/relationships/hyperlink" Target="https://en.m.wikipedia.org/wiki/Modified_Richardson_iteration" TargetMode="External"/><Relationship Id="rId7" Type="http://schemas.openxmlformats.org/officeDocument/2006/relationships/hyperlink" Target="https://en.m.wikipedia.org/wiki/Symmetric_successive_over-relaxation" TargetMode="External"/><Relationship Id="rId2" Type="http://schemas.openxmlformats.org/officeDocument/2006/relationships/hyperlink" Target="https://en.m.wikipedia.org/wiki/Jacobi_method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m.wikipedia.org/wiki/Successive_over-relaxation" TargetMode="External"/><Relationship Id="rId5" Type="http://schemas.openxmlformats.org/officeDocument/2006/relationships/hyperlink" Target="https://en.m.wikipedia.org/wiki/Gauss%E2%80%93Seidel_method" TargetMode="External"/><Relationship Id="rId4" Type="http://schemas.openxmlformats.org/officeDocument/2006/relationships/hyperlink" Target="https://en.m.wikipedia.org/wiki/Jacobi_method#Weighted_Jacobi_method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Linear%20complementarity%20problem%20-%20Wikipedia.pdf" TargetMode="External"/><Relationship Id="rId3" Type="http://schemas.openxmlformats.org/officeDocument/2006/relationships/hyperlink" Target="Simplex%20algorithm%20-%20Wikipedia.pdf" TargetMode="External"/><Relationship Id="rId7" Type="http://schemas.openxmlformats.org/officeDocument/2006/relationships/hyperlink" Target="Sequential%20linear-quadratic%20programming%20-%20Wikipedia.pdf" TargetMode="External"/><Relationship Id="rId12" Type="http://schemas.openxmlformats.org/officeDocument/2006/relationships/hyperlink" Target="https://en.m.wikipedia.org/wiki/Lagrange_multiplier" TargetMode="External"/><Relationship Id="rId2" Type="http://schemas.openxmlformats.org/officeDocument/2006/relationships/hyperlink" Target="Lemke-PPAD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Sequential%20quadratic%20programming%20-%20Wikipedia.pdf" TargetMode="External"/><Relationship Id="rId11" Type="http://schemas.openxmlformats.org/officeDocument/2006/relationships/hyperlink" Target="https://en.m.wikipedia.org/wiki/Penalty_method" TargetMode="External"/><Relationship Id="rId5" Type="http://schemas.openxmlformats.org/officeDocument/2006/relationships/hyperlink" Target="Successive%20linear%20programming%20-%20Wikipedia.pdf" TargetMode="External"/><Relationship Id="rId10" Type="http://schemas.openxmlformats.org/officeDocument/2006/relationships/hyperlink" Target="https://en.m.wikipedia.org/wiki/Optimization_(mathematics)" TargetMode="External"/><Relationship Id="rId4" Type="http://schemas.openxmlformats.org/officeDocument/2006/relationships/hyperlink" Target="Active%20set%20method%20-%20Wikipedia.pdf" TargetMode="External"/><Relationship Id="rId9" Type="http://schemas.openxmlformats.org/officeDocument/2006/relationships/hyperlink" Target="https://en.m.wikipedia.org/wiki/Constraint_(mathematics)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Simplex%20algorithm%20-%20Wikipedia.pdf" TargetMode="External"/><Relationship Id="rId7" Type="http://schemas.openxmlformats.org/officeDocument/2006/relationships/hyperlink" Target="Sequential%20linear-quadratic%20programming%20-%20Wikipedia.pdf" TargetMode="External"/><Relationship Id="rId2" Type="http://schemas.openxmlformats.org/officeDocument/2006/relationships/hyperlink" Target="Lemke-PPAD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Sequential%20quadratic%20programming%20-%20Wikipedia.pdf" TargetMode="External"/><Relationship Id="rId5" Type="http://schemas.openxmlformats.org/officeDocument/2006/relationships/hyperlink" Target="Successive%20linear%20programming%20-%20Wikipedia.pdf" TargetMode="External"/><Relationship Id="rId4" Type="http://schemas.openxmlformats.org/officeDocument/2006/relationships/hyperlink" Target="Active%20set%20method%20-%20Wikipedia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1000" y="77777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smtClean="0">
                <a:solidFill>
                  <a:srgbClr val="222222"/>
                </a:solidFill>
                <a:latin typeface="Helvetica" panose="020B0604020202020204" pitchFamily="34" charset="0"/>
                <a:hlinkClick r:id="rId2" action="ppaction://hlinkfile"/>
              </a:rPr>
              <a:t>Mathematical </a:t>
            </a:r>
            <a:r>
              <a:rPr lang="en-US" altLang="zh-CN" sz="2400" dirty="0">
                <a:solidFill>
                  <a:srgbClr val="222222"/>
                </a:solidFill>
                <a:latin typeface="Helvetica" panose="020B0604020202020204" pitchFamily="34" charset="0"/>
                <a:hlinkClick r:id="rId2" action="ppaction://hlinkfile"/>
              </a:rPr>
              <a:t>optimization </a:t>
            </a:r>
            <a:r>
              <a:rPr lang="en-US" altLang="zh-CN" sz="2400" dirty="0" smtClean="0">
                <a:solidFill>
                  <a:srgbClr val="222222"/>
                </a:solidFill>
                <a:latin typeface="Helvetica" panose="020B0604020202020204" pitchFamily="34" charset="0"/>
                <a:hlinkClick r:id="rId2" action="ppaction://hlinkfile"/>
              </a:rPr>
              <a:t>( programming)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57177" y="3139300"/>
            <a:ext cx="28432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Georgia" panose="02040502050405020303" pitchFamily="18" charset="0"/>
              </a:rPr>
              <a:t>Computational optimization techniques</a:t>
            </a:r>
            <a:endParaRPr lang="zh-CN" altLang="en-US" dirty="0"/>
          </a:p>
        </p:txBody>
      </p:sp>
      <p:sp>
        <p:nvSpPr>
          <p:cNvPr id="5" name="左大括号 4"/>
          <p:cNvSpPr/>
          <p:nvPr/>
        </p:nvSpPr>
        <p:spPr>
          <a:xfrm>
            <a:off x="2894022" y="1311532"/>
            <a:ext cx="192078" cy="44865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200400" y="1311532"/>
            <a:ext cx="5198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66CD"/>
                </a:solidFill>
                <a:latin typeface="Helvetica" panose="020B0604020202020204" pitchFamily="34" charset="0"/>
              </a:rPr>
              <a:t>algorithms </a:t>
            </a:r>
            <a:r>
              <a:rPr lang="en-US" altLang="zh-CN" dirty="0" smtClean="0">
                <a:solidFill>
                  <a:srgbClr val="222222"/>
                </a:solidFill>
                <a:latin typeface="Helvetica" panose="020B0604020202020204" pitchFamily="34" charset="0"/>
              </a:rPr>
              <a:t>( </a:t>
            </a:r>
            <a:r>
              <a:rPr lang="en-US" altLang="zh-CN" dirty="0">
                <a:solidFill>
                  <a:srgbClr val="222222"/>
                </a:solidFill>
                <a:latin typeface="Helvetica" panose="020B0604020202020204" pitchFamily="34" charset="0"/>
              </a:rPr>
              <a:t>terminate in a finite number of </a:t>
            </a:r>
            <a:r>
              <a:rPr lang="en-US" altLang="zh-CN" dirty="0" smtClean="0">
                <a:solidFill>
                  <a:srgbClr val="222222"/>
                </a:solidFill>
                <a:latin typeface="Helvetica" panose="020B0604020202020204" pitchFamily="34" charset="0"/>
              </a:rPr>
              <a:t>steps)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67200" y="168086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5A3697"/>
                </a:solidFill>
                <a:latin typeface="Helvetica" panose="020B0604020202020204" pitchFamily="34" charset="0"/>
              </a:rPr>
              <a:t>1.Simplex </a:t>
            </a:r>
            <a:r>
              <a:rPr lang="en-US" altLang="zh-CN" dirty="0">
                <a:solidFill>
                  <a:srgbClr val="5A3697"/>
                </a:solidFill>
                <a:latin typeface="Helvetica" panose="020B0604020202020204" pitchFamily="34" charset="0"/>
              </a:rPr>
              <a:t>algorithm </a:t>
            </a:r>
            <a:r>
              <a:rPr lang="en-US" altLang="zh-CN" dirty="0">
                <a:solidFill>
                  <a:srgbClr val="222222"/>
                </a:solidFill>
                <a:latin typeface="Helvetica" panose="020B0604020202020204" pitchFamily="34" charset="0"/>
              </a:rPr>
              <a:t>of </a:t>
            </a:r>
            <a:r>
              <a:rPr lang="en-US" altLang="zh-CN" dirty="0">
                <a:solidFill>
                  <a:srgbClr val="5A3697"/>
                </a:solidFill>
                <a:latin typeface="Helvetica" panose="020B0604020202020204" pitchFamily="34" charset="0"/>
              </a:rPr>
              <a:t>George </a:t>
            </a:r>
            <a:r>
              <a:rPr lang="en-US" altLang="zh-CN" dirty="0" err="1">
                <a:solidFill>
                  <a:srgbClr val="5A3697"/>
                </a:solidFill>
                <a:latin typeface="Helvetica" panose="020B0604020202020204" pitchFamily="34" charset="0"/>
              </a:rPr>
              <a:t>Dantzig</a:t>
            </a:r>
            <a:r>
              <a:rPr lang="en-US" altLang="zh-CN" dirty="0">
                <a:solidFill>
                  <a:srgbClr val="222222"/>
                </a:solidFill>
                <a:latin typeface="Helvetica" panose="020B0604020202020204" pitchFamily="34" charset="0"/>
              </a:rPr>
              <a:t>, designed for </a:t>
            </a:r>
            <a:r>
              <a:rPr lang="en-US" altLang="zh-CN" dirty="0">
                <a:solidFill>
                  <a:srgbClr val="5A3697"/>
                </a:solidFill>
                <a:latin typeface="Helvetica" panose="020B0604020202020204" pitchFamily="34" charset="0"/>
              </a:rPr>
              <a:t>linear programming</a:t>
            </a:r>
            <a:r>
              <a:rPr lang="en-US" altLang="zh-CN" dirty="0">
                <a:solidFill>
                  <a:srgbClr val="222222"/>
                </a:solidFill>
                <a:latin typeface="Helvetica" panose="020B0604020202020204" pitchFamily="34" charset="0"/>
              </a:rPr>
              <a:t>.</a:t>
            </a:r>
          </a:p>
          <a:p>
            <a:r>
              <a:rPr lang="en-US" altLang="zh-CN" dirty="0" smtClean="0">
                <a:solidFill>
                  <a:srgbClr val="222222"/>
                </a:solidFill>
                <a:latin typeface="Helvetica" panose="020B0604020202020204" pitchFamily="34" charset="0"/>
              </a:rPr>
              <a:t>2.Extensions </a:t>
            </a:r>
            <a:r>
              <a:rPr lang="en-US" altLang="zh-CN" dirty="0">
                <a:solidFill>
                  <a:srgbClr val="222222"/>
                </a:solidFill>
                <a:latin typeface="Helvetica" panose="020B0604020202020204" pitchFamily="34" charset="0"/>
              </a:rPr>
              <a:t>of the simplex algorithm, designed for </a:t>
            </a:r>
            <a:r>
              <a:rPr lang="en-US" altLang="zh-CN" dirty="0">
                <a:solidFill>
                  <a:srgbClr val="3366CD"/>
                </a:solidFill>
                <a:latin typeface="Helvetica" panose="020B0604020202020204" pitchFamily="34" charset="0"/>
              </a:rPr>
              <a:t>quadratic programming </a:t>
            </a:r>
            <a:r>
              <a:rPr lang="en-US" altLang="zh-CN" dirty="0">
                <a:solidFill>
                  <a:srgbClr val="222222"/>
                </a:solidFill>
                <a:latin typeface="Helvetica" panose="020B0604020202020204" pitchFamily="34" charset="0"/>
              </a:rPr>
              <a:t>and for </a:t>
            </a:r>
            <a:r>
              <a:rPr lang="en-US" altLang="zh-CN" dirty="0">
                <a:solidFill>
                  <a:srgbClr val="3366CD"/>
                </a:solidFill>
                <a:latin typeface="Helvetica" panose="020B0604020202020204" pitchFamily="34" charset="0"/>
              </a:rPr>
              <a:t>linear-fractional</a:t>
            </a:r>
          </a:p>
          <a:p>
            <a:r>
              <a:rPr lang="en-US" altLang="zh-CN" dirty="0">
                <a:solidFill>
                  <a:srgbClr val="3366CD"/>
                </a:solidFill>
                <a:latin typeface="Helvetica" panose="020B0604020202020204" pitchFamily="34" charset="0"/>
              </a:rPr>
              <a:t>programming</a:t>
            </a:r>
            <a:r>
              <a:rPr lang="en-US" altLang="zh-CN" dirty="0">
                <a:solidFill>
                  <a:srgbClr val="222222"/>
                </a:solidFill>
                <a:latin typeface="Helvetica" panose="020B0604020202020204" pitchFamily="34" charset="0"/>
              </a:rPr>
              <a:t>.</a:t>
            </a:r>
          </a:p>
          <a:p>
            <a:r>
              <a:rPr lang="en-US" altLang="zh-CN" dirty="0" smtClean="0">
                <a:solidFill>
                  <a:srgbClr val="222222"/>
                </a:solidFill>
                <a:latin typeface="Helvetica" panose="020B0604020202020204" pitchFamily="34" charset="0"/>
              </a:rPr>
              <a:t>3.Variants </a:t>
            </a:r>
            <a:r>
              <a:rPr lang="en-US" altLang="zh-CN" dirty="0">
                <a:solidFill>
                  <a:srgbClr val="222222"/>
                </a:solidFill>
                <a:latin typeface="Helvetica" panose="020B0604020202020204" pitchFamily="34" charset="0"/>
              </a:rPr>
              <a:t>of the simplex algorithm that are especially suited for </a:t>
            </a:r>
            <a:r>
              <a:rPr lang="en-US" altLang="zh-CN" dirty="0">
                <a:solidFill>
                  <a:srgbClr val="3366CD"/>
                </a:solidFill>
                <a:latin typeface="Helvetica" panose="020B0604020202020204" pitchFamily="34" charset="0"/>
              </a:rPr>
              <a:t>network optimization</a:t>
            </a:r>
            <a:r>
              <a:rPr lang="en-US" altLang="zh-CN" dirty="0">
                <a:solidFill>
                  <a:srgbClr val="222222"/>
                </a:solidFill>
                <a:latin typeface="Helvetica" panose="020B0604020202020204" pitchFamily="34" charset="0"/>
              </a:rPr>
              <a:t>.</a:t>
            </a:r>
          </a:p>
          <a:p>
            <a:r>
              <a:rPr lang="en-US" altLang="zh-CN" dirty="0" smtClean="0">
                <a:solidFill>
                  <a:srgbClr val="3366CD"/>
                </a:solidFill>
                <a:latin typeface="Helvetica" panose="020B0604020202020204" pitchFamily="34" charset="0"/>
              </a:rPr>
              <a:t>4.Combinatorial algorithms</a:t>
            </a:r>
          </a:p>
        </p:txBody>
      </p:sp>
      <p:sp>
        <p:nvSpPr>
          <p:cNvPr id="10" name="矩形 9"/>
          <p:cNvSpPr/>
          <p:nvPr/>
        </p:nvSpPr>
        <p:spPr>
          <a:xfrm>
            <a:off x="4267200" y="388758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3366CD"/>
                </a:solidFill>
                <a:latin typeface="Helvetica" panose="020B0604020202020204" pitchFamily="34" charset="0"/>
              </a:rPr>
              <a:t>5.Quantum </a:t>
            </a:r>
            <a:r>
              <a:rPr lang="en-US" altLang="zh-CN" dirty="0">
                <a:solidFill>
                  <a:srgbClr val="3366CD"/>
                </a:solidFill>
                <a:latin typeface="Helvetica" panose="020B0604020202020204" pitchFamily="34" charset="0"/>
              </a:rPr>
              <a:t>optimization </a:t>
            </a:r>
            <a:r>
              <a:rPr lang="en-US" altLang="zh-CN" dirty="0" smtClean="0">
                <a:solidFill>
                  <a:srgbClr val="3366CD"/>
                </a:solidFill>
                <a:latin typeface="Helvetica" panose="020B0604020202020204" pitchFamily="34" charset="0"/>
              </a:rPr>
              <a:t>algorithms</a:t>
            </a:r>
            <a:endParaRPr lang="en-US" altLang="zh-CN" dirty="0">
              <a:solidFill>
                <a:srgbClr val="3366CD"/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00400" y="4256920"/>
            <a:ext cx="4480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66CD"/>
                </a:solidFill>
                <a:latin typeface="Helvetica" panose="020B0604020202020204" pitchFamily="34" charset="0"/>
              </a:rPr>
              <a:t>iterative methods </a:t>
            </a:r>
            <a:r>
              <a:rPr lang="en-US" altLang="zh-CN" dirty="0" smtClean="0">
                <a:solidFill>
                  <a:srgbClr val="222222"/>
                </a:solidFill>
                <a:latin typeface="Helvetica" panose="020B0604020202020204" pitchFamily="34" charset="0"/>
              </a:rPr>
              <a:t>( </a:t>
            </a:r>
            <a:r>
              <a:rPr lang="en-US" altLang="zh-CN" dirty="0">
                <a:solidFill>
                  <a:srgbClr val="222222"/>
                </a:solidFill>
                <a:latin typeface="Helvetica" panose="020B0604020202020204" pitchFamily="34" charset="0"/>
              </a:rPr>
              <a:t>converge to a </a:t>
            </a:r>
            <a:r>
              <a:rPr lang="en-US" altLang="zh-CN" dirty="0" smtClean="0">
                <a:solidFill>
                  <a:srgbClr val="222222"/>
                </a:solidFill>
                <a:latin typeface="Helvetica" panose="020B0604020202020204" pitchFamily="34" charset="0"/>
              </a:rPr>
              <a:t>solution)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086100" y="5562599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3366CD"/>
                </a:solidFill>
                <a:latin typeface="Helvetica" panose="020B0604020202020204" pitchFamily="34" charset="0"/>
              </a:rPr>
              <a:t>Heuristics(</a:t>
            </a:r>
            <a:r>
              <a:rPr lang="en-US" altLang="zh-CN" dirty="0" smtClean="0">
                <a:solidFill>
                  <a:srgbClr val="222222"/>
                </a:solidFill>
                <a:latin typeface="Helvetica" panose="020B0604020202020204" pitchFamily="34" charset="0"/>
              </a:rPr>
              <a:t>may </a:t>
            </a:r>
            <a:r>
              <a:rPr lang="en-US" altLang="zh-CN" dirty="0">
                <a:solidFill>
                  <a:srgbClr val="222222"/>
                </a:solidFill>
                <a:latin typeface="Helvetica" panose="020B0604020202020204" pitchFamily="34" charset="0"/>
              </a:rPr>
              <a:t>provide approximate solutions to some problems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381500" y="461081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366CD"/>
                </a:solidFill>
                <a:latin typeface="Helvetica" panose="020B0604020202020204" pitchFamily="34" charset="0"/>
              </a:rPr>
              <a:t>Newton's method in optimization</a:t>
            </a:r>
            <a:r>
              <a:rPr lang="en-US" altLang="zh-CN" dirty="0">
                <a:solidFill>
                  <a:srgbClr val="54595D"/>
                </a:solidFill>
                <a:latin typeface="Helvetica" panose="020B0604020202020204" pitchFamily="34" charset="0"/>
              </a:rPr>
              <a:t>, </a:t>
            </a:r>
            <a:r>
              <a:rPr lang="en-US" altLang="zh-CN" dirty="0">
                <a:solidFill>
                  <a:srgbClr val="3366CD"/>
                </a:solidFill>
                <a:latin typeface="Helvetica" panose="020B0604020202020204" pitchFamily="34" charset="0"/>
              </a:rPr>
              <a:t>Quasi-Newton method</a:t>
            </a:r>
            <a:r>
              <a:rPr lang="en-US" altLang="zh-CN" dirty="0">
                <a:solidFill>
                  <a:srgbClr val="54595D"/>
                </a:solidFill>
                <a:latin typeface="Helvetica" panose="020B0604020202020204" pitchFamily="34" charset="0"/>
              </a:rPr>
              <a:t>, </a:t>
            </a:r>
            <a:r>
              <a:rPr lang="en-US" altLang="zh-CN" dirty="0">
                <a:solidFill>
                  <a:srgbClr val="3366CD"/>
                </a:solidFill>
                <a:latin typeface="Helvetica" panose="020B0604020202020204" pitchFamily="34" charset="0"/>
              </a:rPr>
              <a:t>Finite difference</a:t>
            </a:r>
            <a:r>
              <a:rPr lang="en-US" altLang="zh-CN" dirty="0">
                <a:solidFill>
                  <a:srgbClr val="54595D"/>
                </a:solidFill>
                <a:latin typeface="Helvetica" panose="020B0604020202020204" pitchFamily="34" charset="0"/>
              </a:rPr>
              <a:t>, </a:t>
            </a:r>
            <a:r>
              <a:rPr lang="en-US" altLang="zh-CN" dirty="0">
                <a:solidFill>
                  <a:srgbClr val="3366CD"/>
                </a:solidFill>
                <a:latin typeface="Helvetica" panose="020B0604020202020204" pitchFamily="34" charset="0"/>
              </a:rPr>
              <a:t>Approximation theory</a:t>
            </a:r>
            <a:r>
              <a:rPr lang="en-US" altLang="zh-CN" dirty="0">
                <a:solidFill>
                  <a:srgbClr val="54595D"/>
                </a:solidFill>
                <a:latin typeface="Helvetica" panose="020B0604020202020204" pitchFamily="34" charset="0"/>
              </a:rPr>
              <a:t>, and</a:t>
            </a:r>
          </a:p>
          <a:p>
            <a:r>
              <a:rPr lang="en-US" altLang="zh-CN" dirty="0">
                <a:solidFill>
                  <a:srgbClr val="3366CD"/>
                </a:solidFill>
                <a:latin typeface="Helvetica" panose="020B0604020202020204" pitchFamily="34" charset="0"/>
              </a:rPr>
              <a:t>Numerical analysis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15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005595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>
                <a:solidFill>
                  <a:srgbClr val="3366CD"/>
                </a:solidFill>
                <a:latin typeface="Helvetica" panose="020B0604020202020204" pitchFamily="34" charset="0"/>
              </a:rPr>
              <a:t>iterative </a:t>
            </a:r>
            <a:r>
              <a:rPr lang="en-US" altLang="zh-CN" dirty="0" smtClean="0">
                <a:solidFill>
                  <a:srgbClr val="3366CD"/>
                </a:solidFill>
                <a:latin typeface="Helvetica" panose="020B0604020202020204" pitchFamily="34" charset="0"/>
              </a:rPr>
              <a:t>methods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2052922" y="353920"/>
            <a:ext cx="121574" cy="56726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707581" y="970519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5A3696"/>
                </a:solidFill>
                <a:latin typeface="Helvetica Neue"/>
                <a:hlinkClick r:id="rId2" tooltip="Jacobi method"/>
              </a:rPr>
              <a:t>Jacobi method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707581" y="601187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5A3696"/>
                </a:solidFill>
                <a:latin typeface="Helvetica Neue"/>
                <a:hlinkClick r:id="rId3" tooltip="Modified Richardson iteration"/>
              </a:rPr>
              <a:t>Richardson method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707581" y="1339851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5A3696"/>
                </a:solidFill>
                <a:latin typeface="Helvetica Neue"/>
                <a:hlinkClick r:id="rId4" tooltip="Jacobi method"/>
              </a:rPr>
              <a:t>Damped Jacobi method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707581" y="1747282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5A3696"/>
                </a:solidFill>
                <a:latin typeface="Helvetica Neue"/>
                <a:hlinkClick r:id="rId5" tooltip="Gauss–Seidel method"/>
              </a:rPr>
              <a:t>Gauss–Seidel method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684498" y="2065888"/>
            <a:ext cx="39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>
                <a:solidFill>
                  <a:srgbClr val="5A3696"/>
                </a:solidFill>
                <a:latin typeface="Helvetica Neue"/>
                <a:hlinkClick r:id="rId6" tooltip="Successive over-relaxation"/>
              </a:rPr>
              <a:t>Successive over-relaxation method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684498" y="2424322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>
                <a:solidFill>
                  <a:srgbClr val="5A3696"/>
                </a:solidFill>
                <a:latin typeface="Helvetica Neue"/>
                <a:hlinkClick r:id="rId7" tooltip="Symmetric successive over-relaxation"/>
              </a:rPr>
              <a:t>Symmetric successive over-relaxation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053753" y="243617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Helvetica Neue"/>
              </a:rPr>
              <a:t> </a:t>
            </a:r>
            <a:r>
              <a:rPr lang="en-US" altLang="zh-CN" u="sng" dirty="0">
                <a:solidFill>
                  <a:srgbClr val="5A3696"/>
                </a:solidFill>
                <a:latin typeface="Helvetica Neue"/>
                <a:hlinkClick r:id="rId8" tooltip="System of linear equations"/>
              </a:rPr>
              <a:t>system of linear equations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147171" y="2742854"/>
            <a:ext cx="255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66CD"/>
                </a:solidFill>
                <a:latin typeface="Helvetica" panose="020B0604020202020204" pitchFamily="34" charset="0"/>
              </a:rPr>
              <a:t>nonlinear programming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707581" y="305675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Helvetica" panose="020B0604020202020204" pitchFamily="34" charset="0"/>
              </a:rPr>
              <a:t>Methods that evaluate Hessians (or approximate Hessians, using </a:t>
            </a:r>
            <a:r>
              <a:rPr lang="en-US" altLang="zh-CN" dirty="0">
                <a:solidFill>
                  <a:srgbClr val="3366CD"/>
                </a:solidFill>
                <a:latin typeface="Helvetica" panose="020B0604020202020204" pitchFamily="34" charset="0"/>
              </a:rPr>
              <a:t>finite differences</a:t>
            </a:r>
            <a:r>
              <a:rPr lang="en-US" altLang="zh-CN" dirty="0">
                <a:solidFill>
                  <a:srgbClr val="222222"/>
                </a:solidFill>
                <a:latin typeface="Helvetica" panose="020B0604020202020204" pitchFamily="34" charset="0"/>
              </a:rPr>
              <a:t>):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319652" y="3374927"/>
            <a:ext cx="1959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66CD"/>
                </a:solidFill>
                <a:latin typeface="Helvetica" panose="020B0604020202020204" pitchFamily="34" charset="0"/>
              </a:rPr>
              <a:t>Newton's method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319652" y="3693459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5A3697"/>
                </a:solidFill>
                <a:latin typeface="Helvetica" panose="020B0604020202020204" pitchFamily="34" charset="0"/>
              </a:rPr>
              <a:t>Sequential quadratic programming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9921205" y="3693459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222222"/>
                </a:solidFill>
                <a:latin typeface="Helvetica" panose="020B0604020202020204" pitchFamily="34" charset="0"/>
              </a:rPr>
              <a:t>(small-medium)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319652" y="4015332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66CD"/>
                </a:solidFill>
                <a:latin typeface="Helvetica" panose="020B0604020202020204" pitchFamily="34" charset="0"/>
              </a:rPr>
              <a:t>Interior point methods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707581" y="42487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Methods that evaluate gradients, or approximate gradients in some way (or even subgradients):</a:t>
            </a:r>
          </a:p>
        </p:txBody>
      </p:sp>
      <p:sp>
        <p:nvSpPr>
          <p:cNvPr id="28" name="矩形 27"/>
          <p:cNvSpPr/>
          <p:nvPr/>
        </p:nvSpPr>
        <p:spPr>
          <a:xfrm>
            <a:off x="5964917" y="4562939"/>
            <a:ext cx="4980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66CD"/>
                </a:solidFill>
                <a:latin typeface="Helvetica" panose="020B0604020202020204" pitchFamily="34" charset="0"/>
              </a:rPr>
              <a:t>Coordinate descent </a:t>
            </a:r>
            <a:r>
              <a:rPr lang="en-US" altLang="zh-CN" dirty="0" smtClean="0">
                <a:solidFill>
                  <a:srgbClr val="222222"/>
                </a:solidFill>
                <a:latin typeface="Helvetica" panose="020B0604020202020204" pitchFamily="34" charset="0"/>
              </a:rPr>
              <a:t>methods</a:t>
            </a:r>
            <a:r>
              <a:rPr lang="zh-CN" altLang="en-US" dirty="0" smtClean="0">
                <a:solidFill>
                  <a:srgbClr val="222222"/>
                </a:solidFill>
                <a:latin typeface="Helvetica" panose="020B0604020202020204" pitchFamily="34" charset="0"/>
              </a:rPr>
              <a:t>：</a:t>
            </a:r>
            <a:r>
              <a:rPr lang="zh-CN" altLang="en-US" sz="1600" dirty="0" smtClean="0">
                <a:solidFill>
                  <a:srgbClr val="222222"/>
                </a:solidFill>
                <a:latin typeface="Helvetica" panose="020B0604020202020204" pitchFamily="34" charset="0"/>
              </a:rPr>
              <a:t>视作单变量处理</a:t>
            </a:r>
            <a:endParaRPr lang="zh-CN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8945177" y="4792719"/>
            <a:ext cx="15159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(</a:t>
            </a:r>
            <a:r>
              <a:rPr lang="zh-CN" altLang="en-US" dirty="0" smtClean="0"/>
              <a:t>large 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964917" y="4820702"/>
            <a:ext cx="308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66CD"/>
                </a:solidFill>
                <a:latin typeface="Helvetica" panose="020B0604020202020204" pitchFamily="34" charset="0"/>
              </a:rPr>
              <a:t>Conjugate gradient methods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964917" y="5118539"/>
            <a:ext cx="3159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66CD"/>
                </a:solidFill>
                <a:latin typeface="Helvetica" panose="020B0604020202020204" pitchFamily="34" charset="0"/>
              </a:rPr>
              <a:t>Gradient </a:t>
            </a:r>
            <a:r>
              <a:rPr lang="en-US" altLang="zh-CN" dirty="0" smtClean="0">
                <a:solidFill>
                  <a:srgbClr val="3366CD"/>
                </a:solidFill>
                <a:latin typeface="Helvetica" panose="020B0604020202020204" pitchFamily="34" charset="0"/>
              </a:rPr>
              <a:t>descent:</a:t>
            </a:r>
            <a:r>
              <a:rPr lang="zh-CN" altLang="en-US" dirty="0" smtClean="0">
                <a:solidFill>
                  <a:srgbClr val="3366CD"/>
                </a:solidFill>
                <a:latin typeface="Helvetica" panose="020B0604020202020204" pitchFamily="34" charset="0"/>
              </a:rPr>
              <a:t>最速下降法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594453" y="5391831"/>
            <a:ext cx="6282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66CD"/>
                </a:solidFill>
                <a:latin typeface="Helvetica" panose="020B0604020202020204" pitchFamily="34" charset="0"/>
              </a:rPr>
              <a:t>Quasi-Newton </a:t>
            </a:r>
            <a:r>
              <a:rPr lang="en-US" altLang="zh-CN" dirty="0" smtClean="0">
                <a:solidFill>
                  <a:srgbClr val="3366CD"/>
                </a:solidFill>
                <a:latin typeface="Helvetica" panose="020B0604020202020204" pitchFamily="34" charset="0"/>
              </a:rPr>
              <a:t>methods</a:t>
            </a:r>
            <a:r>
              <a:rPr lang="zh-CN" altLang="en-US" dirty="0" smtClean="0">
                <a:solidFill>
                  <a:srgbClr val="3366CD"/>
                </a:solidFill>
                <a:latin typeface="Helvetica" panose="020B0604020202020204" pitchFamily="34" charset="0"/>
              </a:rPr>
              <a:t>（</a:t>
            </a:r>
            <a:r>
              <a:rPr lang="en-US" altLang="zh-CN" dirty="0" err="1" smtClean="0">
                <a:solidFill>
                  <a:srgbClr val="3366CD"/>
                </a:solidFill>
                <a:latin typeface="Helvetica" panose="020B0604020202020204" pitchFamily="34" charset="0"/>
              </a:rPr>
              <a:t>Broyden</a:t>
            </a:r>
            <a:r>
              <a:rPr lang="zh-CN" altLang="en-US" dirty="0" smtClean="0">
                <a:solidFill>
                  <a:srgbClr val="3366CD"/>
                </a:solidFill>
                <a:latin typeface="Helvetica" panose="020B0604020202020204" pitchFamily="34" charset="0"/>
              </a:rPr>
              <a:t>族</a:t>
            </a:r>
            <a:r>
              <a:rPr lang="en-US" altLang="zh-CN" dirty="0" smtClean="0">
                <a:solidFill>
                  <a:srgbClr val="3366CD"/>
                </a:solidFill>
                <a:latin typeface="Helvetica" panose="020B0604020202020204" pitchFamily="34" charset="0"/>
                <a:sym typeface="Wingdings" panose="05000000000000000000" pitchFamily="2" charset="2"/>
              </a:rPr>
              <a:t>:(1-S)*</a:t>
            </a:r>
            <a:r>
              <a:rPr lang="en-US" altLang="zh-CN" dirty="0" smtClean="0">
                <a:solidFill>
                  <a:srgbClr val="3366CD"/>
                </a:solidFill>
                <a:latin typeface="Helvetica" panose="020B0604020202020204" pitchFamily="34" charset="0"/>
              </a:rPr>
              <a:t>BFGS+S*DFP</a:t>
            </a:r>
            <a:r>
              <a:rPr lang="zh-CN" altLang="en-US" dirty="0" smtClean="0">
                <a:solidFill>
                  <a:srgbClr val="3366CD"/>
                </a:solidFill>
                <a:latin typeface="Helvetica" panose="020B0604020202020204" pitchFamily="34" charset="0"/>
              </a:rPr>
              <a:t>）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102346" y="5669071"/>
            <a:ext cx="76856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66CD"/>
                </a:solidFill>
                <a:latin typeface="Helvetica" panose="020B0604020202020204" pitchFamily="34" charset="0"/>
              </a:rPr>
              <a:t>Simultaneous perturbation stochastic approximation </a:t>
            </a:r>
            <a:r>
              <a:rPr lang="en-US" altLang="zh-CN" dirty="0">
                <a:solidFill>
                  <a:srgbClr val="222222"/>
                </a:solidFill>
                <a:latin typeface="Helvetica" panose="020B0604020202020204" pitchFamily="34" charset="0"/>
              </a:rPr>
              <a:t>(SPSA) method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989249" y="5923195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3366CD"/>
                </a:solidFill>
                <a:latin typeface="Helvetica" panose="020B0604020202020204" pitchFamily="34" charset="0"/>
              </a:rPr>
              <a:t>trust regions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984678" y="6247586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66CD"/>
                </a:solidFill>
                <a:latin typeface="Helvetica" panose="020B0604020202020204" pitchFamily="34" charset="0"/>
              </a:rPr>
              <a:t>Ellipsoid method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297213" y="5745697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66CD"/>
                </a:solidFill>
                <a:latin typeface="Helvetica" panose="020B0604020202020204" pitchFamily="34" charset="0"/>
              </a:rPr>
              <a:t>Heuristic </a:t>
            </a:r>
            <a:r>
              <a:rPr lang="en-US" altLang="zh-CN" dirty="0" smtClean="0">
                <a:solidFill>
                  <a:srgbClr val="3366CD"/>
                </a:solidFill>
                <a:latin typeface="Helvetica" panose="020B0604020202020204" pitchFamily="34" charset="0"/>
              </a:rPr>
              <a:t>algorithm: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795775" y="6034937"/>
            <a:ext cx="2582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66CD"/>
                </a:solidFill>
                <a:latin typeface="Helvetica" panose="020B0604020202020204" pitchFamily="34" charset="0"/>
              </a:rPr>
              <a:t>Evolutionary algorithms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819989" y="6312816"/>
            <a:ext cx="2467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66CD"/>
                </a:solidFill>
                <a:latin typeface="Helvetica" panose="020B0604020202020204" pitchFamily="34" charset="0"/>
              </a:rPr>
              <a:t>Genetic </a:t>
            </a:r>
            <a:r>
              <a:rPr lang="en-US" altLang="zh-CN" dirty="0" smtClean="0">
                <a:solidFill>
                  <a:srgbClr val="3366CD"/>
                </a:solidFill>
                <a:latin typeface="Helvetica" panose="020B0604020202020204" pitchFamily="34" charset="0"/>
              </a:rPr>
              <a:t>algorithms,….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909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6759" y="695075"/>
            <a:ext cx="101921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222222"/>
                </a:solidFill>
                <a:latin typeface="Helvetica" panose="020B0604020202020204" pitchFamily="34" charset="0"/>
              </a:rPr>
              <a:t>computing </a:t>
            </a:r>
            <a:r>
              <a:rPr lang="en-US" altLang="zh-CN" dirty="0">
                <a:solidFill>
                  <a:srgbClr val="222222"/>
                </a:solidFill>
                <a:latin typeface="Helvetica" panose="020B0604020202020204" pitchFamily="34" charset="0"/>
              </a:rPr>
              <a:t>contact </a:t>
            </a:r>
            <a:r>
              <a:rPr lang="en-US" altLang="zh-CN" dirty="0" smtClean="0">
                <a:solidFill>
                  <a:srgbClr val="222222"/>
                </a:solidFill>
                <a:latin typeface="Helvetica" panose="020B0604020202020204" pitchFamily="34" charset="0"/>
              </a:rPr>
              <a:t>forces: by </a:t>
            </a:r>
            <a:r>
              <a:rPr lang="en-US" altLang="zh-CN" dirty="0">
                <a:solidFill>
                  <a:srgbClr val="222222"/>
                </a:solidFill>
                <a:latin typeface="Helvetica" panose="020B0604020202020204" pitchFamily="34" charset="0"/>
              </a:rPr>
              <a:t>solving a </a:t>
            </a:r>
            <a:r>
              <a:rPr lang="en-US" altLang="zh-CN" dirty="0">
                <a:solidFill>
                  <a:srgbClr val="5A3697"/>
                </a:solidFill>
                <a:latin typeface="Helvetica" panose="020B0604020202020204" pitchFamily="34" charset="0"/>
              </a:rPr>
              <a:t>linear complementarity </a:t>
            </a:r>
            <a:r>
              <a:rPr lang="en-US" altLang="zh-CN" dirty="0" smtClean="0">
                <a:solidFill>
                  <a:srgbClr val="5A3697"/>
                </a:solidFill>
                <a:latin typeface="Helvetica" panose="020B0604020202020204" pitchFamily="34" charset="0"/>
              </a:rPr>
              <a:t>problem</a:t>
            </a:r>
            <a:r>
              <a:rPr lang="en-US" altLang="zh-CN" dirty="0" smtClean="0">
                <a:solidFill>
                  <a:srgbClr val="222222"/>
                </a:solidFill>
                <a:latin typeface="Helvetica" panose="020B0604020202020204" pitchFamily="34" charset="0"/>
              </a:rPr>
              <a:t> </a:t>
            </a:r>
            <a:r>
              <a:rPr lang="en-US" altLang="zh-CN" dirty="0">
                <a:solidFill>
                  <a:srgbClr val="222222"/>
                </a:solidFill>
                <a:latin typeface="Helvetica" panose="020B0604020202020204" pitchFamily="34" charset="0"/>
              </a:rPr>
              <a:t>(quadratic programming</a:t>
            </a:r>
            <a:r>
              <a:rPr lang="en-US" altLang="zh-CN" dirty="0" smtClean="0">
                <a:solidFill>
                  <a:srgbClr val="222222"/>
                </a:solidFill>
                <a:latin typeface="Helvetica" panose="020B0604020202020204" pitchFamily="34" charset="0"/>
              </a:rPr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99321" y="1549083"/>
            <a:ext cx="1012682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Helvetica" panose="020B0604020202020204" pitchFamily="34" charset="0"/>
              </a:rPr>
              <a:t>most QP solvers work on the LCP </a:t>
            </a:r>
            <a:r>
              <a:rPr lang="en-US" altLang="zh-CN" dirty="0" smtClean="0">
                <a:solidFill>
                  <a:srgbClr val="00B0F0"/>
                </a:solidFill>
                <a:latin typeface="Helvetica" panose="020B0604020202020204" pitchFamily="34" charset="0"/>
              </a:rPr>
              <a:t>formulation:</a:t>
            </a:r>
          </a:p>
          <a:p>
            <a:r>
              <a:rPr lang="en-US" altLang="zh-CN" dirty="0" smtClean="0">
                <a:solidFill>
                  <a:srgbClr val="222222"/>
                </a:solidFill>
                <a:latin typeface="Helvetica" panose="020B0604020202020204" pitchFamily="34" charset="0"/>
              </a:rPr>
              <a:t>1.</a:t>
            </a:r>
            <a:r>
              <a:rPr lang="en-US" altLang="zh-CN" dirty="0" smtClean="0">
                <a:solidFill>
                  <a:srgbClr val="3366CD"/>
                </a:solidFill>
                <a:latin typeface="Helvetica" panose="020B0604020202020204" pitchFamily="34" charset="0"/>
              </a:rPr>
              <a:t>interior </a:t>
            </a:r>
            <a:r>
              <a:rPr lang="en-US" altLang="zh-CN" dirty="0">
                <a:solidFill>
                  <a:srgbClr val="3366CD"/>
                </a:solidFill>
                <a:latin typeface="Helvetica" panose="020B0604020202020204" pitchFamily="34" charset="0"/>
              </a:rPr>
              <a:t>point </a:t>
            </a:r>
            <a:r>
              <a:rPr lang="en-US" altLang="zh-CN" dirty="0" smtClean="0">
                <a:solidFill>
                  <a:srgbClr val="3366CD"/>
                </a:solidFill>
                <a:latin typeface="Helvetica" panose="020B0604020202020204" pitchFamily="34" charset="0"/>
              </a:rPr>
              <a:t>method(IPM)</a:t>
            </a:r>
          </a:p>
          <a:p>
            <a:endParaRPr lang="en-US" altLang="zh-CN" dirty="0" smtClean="0">
              <a:solidFill>
                <a:srgbClr val="3366CD"/>
              </a:solidFill>
              <a:latin typeface="Helvetica" panose="020B0604020202020204" pitchFamily="34" charset="0"/>
            </a:endParaRPr>
          </a:p>
          <a:p>
            <a:endParaRPr lang="en-US" altLang="zh-CN" dirty="0">
              <a:solidFill>
                <a:srgbClr val="222222"/>
              </a:solidFill>
              <a:latin typeface="Helvetica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222222"/>
                </a:solidFill>
                <a:latin typeface="Helvetica" panose="020B0604020202020204" pitchFamily="34" charset="0"/>
              </a:rPr>
              <a:t>2.principal /complementarity pivoting: </a:t>
            </a:r>
            <a:r>
              <a:rPr lang="en-US" altLang="zh-CN" dirty="0" smtClean="0">
                <a:hlinkClick r:id="rId2" action="ppaction://hlinkfile"/>
              </a:rPr>
              <a:t>Lemke's algorithm</a:t>
            </a:r>
            <a:r>
              <a:rPr lang="en-US" altLang="zh-CN" dirty="0"/>
              <a:t> </a:t>
            </a:r>
            <a:r>
              <a:rPr lang="en-US" altLang="zh-CN" dirty="0" smtClean="0"/>
              <a:t>:</a:t>
            </a:r>
            <a:r>
              <a:rPr lang="en-US" altLang="zh-CN" dirty="0" smtClean="0">
                <a:solidFill>
                  <a:srgbClr val="FF0000"/>
                </a:solidFill>
              </a:rPr>
              <a:t>polynomial </a:t>
            </a:r>
            <a:r>
              <a:rPr lang="en-US" altLang="zh-CN" dirty="0">
                <a:solidFill>
                  <a:srgbClr val="FF0000"/>
                </a:solidFill>
              </a:rPr>
              <a:t>time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				</a:t>
            </a:r>
            <a:r>
              <a:rPr lang="en-US" altLang="zh-CN" dirty="0"/>
              <a:t> a variant of the </a:t>
            </a:r>
            <a:r>
              <a:rPr lang="en-US" altLang="zh-CN" dirty="0" smtClean="0">
                <a:hlinkClick r:id="rId3" action="ppaction://hlinkfile"/>
              </a:rPr>
              <a:t>simplex algorithm of </a:t>
            </a:r>
            <a:r>
              <a:rPr lang="en-US" altLang="zh-CN" dirty="0" err="1" smtClean="0">
                <a:hlinkClick r:id="rId3" action="ppaction://hlinkfile"/>
              </a:rPr>
              <a:t>Dantzig</a:t>
            </a:r>
            <a:endParaRPr lang="en-US" altLang="zh-CN" dirty="0" smtClean="0">
              <a:solidFill>
                <a:srgbClr val="222222"/>
              </a:solidFill>
              <a:latin typeface="Helvetica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222222"/>
                </a:solidFill>
                <a:latin typeface="Helvetica" panose="020B0604020202020204" pitchFamily="34" charset="0"/>
              </a:rPr>
              <a:t>3. </a:t>
            </a:r>
            <a:r>
              <a:rPr lang="en-US" altLang="zh-CN" dirty="0">
                <a:solidFill>
                  <a:srgbClr val="3366CD"/>
                </a:solidFill>
                <a:latin typeface="Helvetica" panose="020B0604020202020204" pitchFamily="34" charset="0"/>
                <a:hlinkClick r:id="rId4" action="ppaction://hlinkfile"/>
              </a:rPr>
              <a:t>active set </a:t>
            </a:r>
            <a:r>
              <a:rPr lang="en-US" altLang="zh-CN" dirty="0" smtClean="0">
                <a:solidFill>
                  <a:srgbClr val="222222"/>
                </a:solidFill>
                <a:latin typeface="Helvetica" panose="020B0604020202020204" pitchFamily="34" charset="0"/>
                <a:hlinkClick r:id="rId4" action="ppaction://hlinkfile"/>
              </a:rPr>
              <a:t>methods</a:t>
            </a:r>
            <a:r>
              <a:rPr lang="en-US" altLang="zh-CN" dirty="0" smtClean="0">
                <a:solidFill>
                  <a:srgbClr val="222222"/>
                </a:solidFill>
                <a:latin typeface="Helvetica" panose="020B0604020202020204" pitchFamily="34" charset="0"/>
              </a:rPr>
              <a:t>:</a:t>
            </a:r>
          </a:p>
          <a:p>
            <a:r>
              <a:rPr lang="en-US" altLang="zh-CN" dirty="0">
                <a:solidFill>
                  <a:srgbClr val="222222"/>
                </a:solidFill>
                <a:latin typeface="Helvetica" panose="020B0604020202020204" pitchFamily="34" charset="0"/>
              </a:rPr>
              <a:t>	</a:t>
            </a:r>
            <a:r>
              <a:rPr lang="en-US" altLang="zh-CN" dirty="0" smtClean="0">
                <a:hlinkClick r:id="rId5" action="ppaction://hlinkfile"/>
              </a:rPr>
              <a:t>Successive </a:t>
            </a:r>
            <a:r>
              <a:rPr lang="en-US" altLang="zh-CN" dirty="0">
                <a:hlinkClick r:id="rId5" action="ppaction://hlinkfile"/>
              </a:rPr>
              <a:t>linear programming (SLP)</a:t>
            </a:r>
            <a:endParaRPr lang="en-US" altLang="zh-CN" dirty="0"/>
          </a:p>
          <a:p>
            <a:r>
              <a:rPr lang="en-US" altLang="zh-CN" dirty="0" smtClean="0"/>
              <a:t>	</a:t>
            </a:r>
            <a:r>
              <a:rPr lang="en-US" altLang="zh-CN" dirty="0" smtClean="0">
                <a:hlinkClick r:id="rId6" action="ppaction://hlinkfile"/>
              </a:rPr>
              <a:t>Sequential </a:t>
            </a:r>
            <a:r>
              <a:rPr lang="en-US" altLang="zh-CN" dirty="0">
                <a:hlinkClick r:id="rId6" action="ppaction://hlinkfile"/>
              </a:rPr>
              <a:t>quadratic programming (</a:t>
            </a:r>
            <a:r>
              <a:rPr lang="en-US" altLang="zh-CN" dirty="0" smtClean="0">
                <a:hlinkClick r:id="rId6" action="ppaction://hlinkfile"/>
              </a:rPr>
              <a:t>SQP)</a:t>
            </a:r>
            <a:r>
              <a:rPr lang="en-US" altLang="zh-CN" dirty="0"/>
              <a:t> </a:t>
            </a:r>
            <a:r>
              <a:rPr lang="en-US" altLang="zh-CN" dirty="0" smtClean="0"/>
              <a:t>:</a:t>
            </a:r>
            <a:r>
              <a:rPr lang="en-US" altLang="zh-CN" dirty="0">
                <a:solidFill>
                  <a:srgbClr val="222222"/>
                </a:solidFill>
                <a:latin typeface="Helvetica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222222"/>
                </a:solidFill>
                <a:latin typeface="Helvetica" panose="020B0604020202020204" pitchFamily="34" charset="0"/>
              </a:rPr>
              <a:t>small-medium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smtClean="0">
                <a:hlinkClick r:id="rId7" action="ppaction://hlinkfile"/>
              </a:rPr>
              <a:t>Sequential </a:t>
            </a:r>
            <a:r>
              <a:rPr lang="en-US" altLang="zh-CN" dirty="0">
                <a:hlinkClick r:id="rId7" action="ppaction://hlinkfile"/>
              </a:rPr>
              <a:t>linear-quadratic programming (SLQP</a:t>
            </a:r>
            <a:r>
              <a:rPr lang="en-US" altLang="zh-CN" dirty="0" smtClean="0">
                <a:hlinkClick r:id="rId7" action="ppaction://hlinkfile"/>
              </a:rPr>
              <a:t>)</a:t>
            </a:r>
            <a:r>
              <a:rPr lang="en-US" altLang="zh-CN" dirty="0" smtClean="0"/>
              <a:t>:</a:t>
            </a:r>
            <a:r>
              <a:rPr lang="en-US" altLang="zh-CN" dirty="0"/>
              <a:t> SLQP suitable to large-scale </a:t>
            </a:r>
            <a:r>
              <a:rPr lang="en-US" altLang="zh-CN" dirty="0" smtClean="0"/>
              <a:t>optimization</a:t>
            </a:r>
          </a:p>
          <a:p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799322" y="1179751"/>
            <a:ext cx="4070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Helvetica" panose="020B0604020202020204" pitchFamily="34" charset="0"/>
                <a:hlinkClick r:id="rId8" action="ppaction://hlinkfile"/>
              </a:rPr>
              <a:t>linear complementarity problem (LCP)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89787" y="2072254"/>
            <a:ext cx="8391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Helvetica" panose="020B0604020202020204" pitchFamily="34" charset="0"/>
              </a:rPr>
              <a:t>abandoned</a:t>
            </a:r>
            <a:r>
              <a:rPr lang="en-US" altLang="zh-CN" dirty="0">
                <a:solidFill>
                  <a:srgbClr val="222222"/>
                </a:solidFill>
                <a:latin typeface="Helvetica" panose="020B0604020202020204" pitchFamily="34" charset="0"/>
              </a:rPr>
              <a:t> due to the presence of more competitive</a:t>
            </a:r>
          </a:p>
          <a:p>
            <a:r>
              <a:rPr lang="en-US" altLang="zh-CN" dirty="0">
                <a:solidFill>
                  <a:srgbClr val="222222"/>
                </a:solidFill>
                <a:latin typeface="Helvetica" panose="020B0604020202020204" pitchFamily="34" charset="0"/>
              </a:rPr>
              <a:t>methods for this class of problems (e.g. </a:t>
            </a:r>
            <a:r>
              <a:rPr lang="en-US" altLang="zh-CN" dirty="0">
                <a:solidFill>
                  <a:srgbClr val="5A3697"/>
                </a:solidFill>
                <a:latin typeface="Helvetica" panose="020B0604020202020204" pitchFamily="34" charset="0"/>
              </a:rPr>
              <a:t>sequential quadratic programming</a:t>
            </a:r>
            <a:r>
              <a:rPr lang="en-US" altLang="zh-CN" dirty="0">
                <a:solidFill>
                  <a:srgbClr val="222222"/>
                </a:solidFill>
                <a:latin typeface="Helvetica" panose="020B0604020202020204" pitchFamily="34" charset="0"/>
              </a:rPr>
              <a:t>).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802829" y="4624222"/>
            <a:ext cx="3685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Helvetica" panose="020B0604020202020204" pitchFamily="34" charset="0"/>
                <a:hlinkClick r:id="rId9" tooltip="Constraint (mathematics)"/>
              </a:rPr>
              <a:t>constrained</a:t>
            </a:r>
            <a:r>
              <a:rPr lang="en-US" altLang="zh-CN" dirty="0">
                <a:solidFill>
                  <a:srgbClr val="222222"/>
                </a:solidFill>
                <a:latin typeface="Helvetica" panose="020B0604020202020204" pitchFamily="34" charset="0"/>
              </a:rPr>
              <a:t> </a:t>
            </a:r>
            <a:r>
              <a:rPr lang="en-US" altLang="zh-CN" dirty="0">
                <a:solidFill>
                  <a:srgbClr val="222222"/>
                </a:solidFill>
                <a:latin typeface="Helvetica" panose="020B0604020202020204" pitchFamily="34" charset="0"/>
                <a:hlinkClick r:id="rId10" tooltip="Optimization (mathematics)"/>
              </a:rPr>
              <a:t>optimization</a:t>
            </a:r>
            <a:r>
              <a:rPr lang="en-US" altLang="zh-CN" dirty="0">
                <a:solidFill>
                  <a:srgbClr val="222222"/>
                </a:solidFill>
                <a:latin typeface="Helvetica" panose="020B0604020202020204" pitchFamily="34" charset="0"/>
              </a:rPr>
              <a:t> problems</a:t>
            </a:r>
            <a:endParaRPr lang="zh-CN" altLang="en-US" dirty="0">
              <a:solidFill>
                <a:srgbClr val="222222"/>
              </a:solidFill>
              <a:latin typeface="Helvetica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02829" y="4879527"/>
            <a:ext cx="5724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>
                <a:solidFill>
                  <a:srgbClr val="5A3696"/>
                </a:solidFill>
                <a:latin typeface="Helvetica Neue"/>
                <a:hlinkClick r:id="rId11" tooltip="Penalty method"/>
              </a:rPr>
              <a:t>penalty methods</a:t>
            </a:r>
            <a:r>
              <a:rPr lang="en-US" altLang="zh-CN" dirty="0">
                <a:solidFill>
                  <a:srgbClr val="222222"/>
                </a:solidFill>
                <a:latin typeface="Helvetica Neue"/>
              </a:rPr>
              <a:t> </a:t>
            </a:r>
            <a:r>
              <a:rPr lang="en-US" altLang="zh-CN" dirty="0" smtClean="0">
                <a:solidFill>
                  <a:srgbClr val="222222"/>
                </a:solidFill>
                <a:latin typeface="Helvetica Neue"/>
              </a:rPr>
              <a:t>:</a:t>
            </a:r>
            <a:r>
              <a:rPr lang="zh-CN" altLang="en-US" dirty="0" smtClean="0">
                <a:solidFill>
                  <a:srgbClr val="222222"/>
                </a:solidFill>
                <a:latin typeface="Helvetica Neue"/>
              </a:rPr>
              <a:t>罚因子导致的</a:t>
            </a:r>
            <a:r>
              <a:rPr lang="en-US" altLang="zh-CN" dirty="0" smtClean="0">
                <a:solidFill>
                  <a:srgbClr val="222222"/>
                </a:solidFill>
                <a:latin typeface="Helvetica Neue"/>
              </a:rPr>
              <a:t>Hessian</a:t>
            </a:r>
            <a:r>
              <a:rPr lang="zh-CN" altLang="en-US" dirty="0" smtClean="0">
                <a:solidFill>
                  <a:srgbClr val="222222"/>
                </a:solidFill>
                <a:latin typeface="Helvetica Neue"/>
              </a:rPr>
              <a:t>矩阵病态问题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802829" y="5152305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5A3696"/>
                </a:solidFill>
                <a:latin typeface="Helvetica Neue"/>
                <a:hlinkClick r:id="rId12" tooltip="Lagrange multiplier"/>
              </a:rPr>
              <a:t>Lagrange </a:t>
            </a:r>
            <a:r>
              <a:rPr lang="en-US" altLang="zh-CN" dirty="0" smtClean="0">
                <a:solidFill>
                  <a:srgbClr val="5A3696"/>
                </a:solidFill>
                <a:latin typeface="Helvetica Neue"/>
                <a:hlinkClick r:id="rId12" tooltip="Lagrange multiplier"/>
              </a:rPr>
              <a:t>multiplier</a:t>
            </a:r>
            <a:r>
              <a:rPr lang="en-US" altLang="zh-CN" dirty="0">
                <a:solidFill>
                  <a:srgbClr val="222222"/>
                </a:solidFill>
                <a:latin typeface="Helvetica Neue"/>
              </a:rPr>
              <a:t> </a:t>
            </a:r>
            <a:r>
              <a:rPr lang="en-US" altLang="zh-CN" dirty="0" smtClean="0">
                <a:solidFill>
                  <a:srgbClr val="222222"/>
                </a:solidFill>
                <a:latin typeface="Helvetica Neue"/>
              </a:rPr>
              <a:t>:</a:t>
            </a:r>
            <a:r>
              <a:rPr lang="zh-CN" altLang="en-US" dirty="0" smtClean="0">
                <a:solidFill>
                  <a:srgbClr val="222222"/>
                </a:solidFill>
                <a:latin typeface="Helvetica Neue"/>
              </a:rPr>
              <a:t>收敛慢，要求原函数强凸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802829" y="5495722"/>
            <a:ext cx="5724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5A3697"/>
                </a:solidFill>
                <a:latin typeface="Helvetica" panose="020B0604020202020204" pitchFamily="34" charset="0"/>
              </a:rPr>
              <a:t>Augmented </a:t>
            </a:r>
            <a:r>
              <a:rPr lang="en-US" altLang="zh-CN" dirty="0" err="1">
                <a:solidFill>
                  <a:srgbClr val="5A3697"/>
                </a:solidFill>
                <a:latin typeface="Helvetica" panose="020B0604020202020204" pitchFamily="34" charset="0"/>
              </a:rPr>
              <a:t>Lagrangian</a:t>
            </a:r>
            <a:r>
              <a:rPr lang="en-US" altLang="zh-CN" dirty="0">
                <a:solidFill>
                  <a:srgbClr val="5A3697"/>
                </a:solidFill>
                <a:latin typeface="Helvetica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5A3697"/>
                </a:solidFill>
                <a:latin typeface="Helvetica" panose="020B0604020202020204" pitchFamily="34" charset="0"/>
              </a:rPr>
              <a:t>method</a:t>
            </a:r>
            <a:r>
              <a:rPr lang="zh-CN" altLang="en-US" dirty="0" smtClean="0">
                <a:solidFill>
                  <a:srgbClr val="5A3697"/>
                </a:solidFill>
                <a:latin typeface="Helvetica" panose="020B0604020202020204" pitchFamily="34" charset="0"/>
              </a:rPr>
              <a:t>：</a:t>
            </a:r>
            <a:r>
              <a:rPr lang="zh-CN" altLang="en-US" dirty="0" smtClean="0">
                <a:solidFill>
                  <a:srgbClr val="222222"/>
                </a:solidFill>
                <a:latin typeface="Helvetica Neue"/>
              </a:rPr>
              <a:t>罚因子不必趋于无穷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50844" y="4414634"/>
            <a:ext cx="4453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Criss</a:t>
            </a:r>
            <a:r>
              <a:rPr lang="en-US" altLang="zh-CN" b="1" dirty="0"/>
              <a:t>-Cross Pivoting </a:t>
            </a:r>
            <a:r>
              <a:rPr lang="en-US" altLang="zh-CN" b="1" dirty="0" smtClean="0"/>
              <a:t>Rules=</a:t>
            </a:r>
            <a:r>
              <a:rPr lang="en-US" altLang="zh-CN" dirty="0" smtClean="0">
                <a:hlinkClick r:id="rId2" action="ppaction://hlinkfile"/>
              </a:rPr>
              <a:t>Lemke's </a:t>
            </a:r>
            <a:r>
              <a:rPr lang="en-US" altLang="zh-CN" dirty="0">
                <a:hlinkClick r:id="rId2" action="ppaction://hlinkfile"/>
              </a:rPr>
              <a:t>algorithm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584999" y="1885056"/>
            <a:ext cx="373037" cy="24443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63310" y="4832491"/>
            <a:ext cx="382856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131413"/>
                </a:solidFill>
                <a:latin typeface="MinionPro-Regular"/>
              </a:rPr>
              <a:t>This algorithm can be interpreted</a:t>
            </a:r>
          </a:p>
          <a:p>
            <a:r>
              <a:rPr lang="en-US" altLang="zh-CN" sz="1000" dirty="0">
                <a:solidFill>
                  <a:srgbClr val="131413"/>
                </a:solidFill>
                <a:latin typeface="MinionPro-Regular"/>
              </a:rPr>
              <a:t>as </a:t>
            </a:r>
            <a:r>
              <a:rPr lang="en-US" altLang="zh-CN" sz="1000" i="1" dirty="0">
                <a:solidFill>
                  <a:srgbClr val="131413"/>
                </a:solidFill>
                <a:latin typeface="MinionPro-It"/>
              </a:rPr>
              <a:t>Lemke’s algorithm </a:t>
            </a:r>
            <a:r>
              <a:rPr lang="en-US" altLang="zh-CN" sz="1000" dirty="0">
                <a:solidFill>
                  <a:srgbClr val="131413"/>
                </a:solidFill>
                <a:latin typeface="MinionPro-Regular"/>
              </a:rPr>
              <a:t>[</a:t>
            </a:r>
            <a:r>
              <a:rPr lang="en-US" altLang="zh-CN" sz="1000" dirty="0">
                <a:solidFill>
                  <a:srgbClr val="00FF00"/>
                </a:solidFill>
                <a:latin typeface="MinionPro-Regular"/>
              </a:rPr>
              <a:t>22</a:t>
            </a:r>
            <a:r>
              <a:rPr lang="en-US" altLang="zh-CN" sz="1000" dirty="0">
                <a:solidFill>
                  <a:srgbClr val="131413"/>
                </a:solidFill>
                <a:latin typeface="MinionPro-Regular"/>
              </a:rPr>
              <a:t>] for the corresponding linear</a:t>
            </a:r>
          </a:p>
          <a:p>
            <a:r>
              <a:rPr lang="en-US" altLang="zh-CN" sz="1000" dirty="0">
                <a:solidFill>
                  <a:srgbClr val="131413"/>
                </a:solidFill>
                <a:latin typeface="MinionPro-Regular"/>
              </a:rPr>
              <a:t>complementarity problem (cf. </a:t>
            </a:r>
            <a:r>
              <a:rPr lang="en-US" altLang="zh-CN" sz="1000" dirty="0">
                <a:solidFill>
                  <a:srgbClr val="000000"/>
                </a:solidFill>
                <a:latin typeface="SButtons"/>
              </a:rPr>
              <a:t> </a:t>
            </a:r>
            <a:r>
              <a:rPr lang="en-US" altLang="zh-CN" sz="1000" dirty="0">
                <a:solidFill>
                  <a:srgbClr val="FF0000"/>
                </a:solidFill>
                <a:latin typeface="MinionPro-Regular"/>
              </a:rPr>
              <a:t>Linear complementarity</a:t>
            </a:r>
          </a:p>
          <a:p>
            <a:r>
              <a:rPr lang="en-US" altLang="zh-CN" sz="1000" dirty="0">
                <a:solidFill>
                  <a:srgbClr val="FF0000"/>
                </a:solidFill>
                <a:latin typeface="MinionPro-Regular"/>
              </a:rPr>
              <a:t>problem</a:t>
            </a:r>
            <a:r>
              <a:rPr lang="en-US" altLang="zh-CN" sz="1000" dirty="0">
                <a:solidFill>
                  <a:srgbClr val="131413"/>
                </a:solidFill>
                <a:latin typeface="MinionPro-Regular"/>
              </a:rPr>
              <a:t>) [</a:t>
            </a:r>
            <a:r>
              <a:rPr lang="en-US" altLang="zh-CN" sz="1000" dirty="0">
                <a:solidFill>
                  <a:srgbClr val="00FF00"/>
                </a:solidFill>
                <a:latin typeface="MinionPro-Regular"/>
              </a:rPr>
              <a:t>23</a:t>
            </a:r>
            <a:r>
              <a:rPr lang="en-US" altLang="zh-CN" sz="1000" dirty="0">
                <a:solidFill>
                  <a:srgbClr val="131413"/>
                </a:solidFill>
                <a:latin typeface="MinionPro-Regular"/>
              </a:rPr>
              <a:t>]. In the 1960s people realized</a:t>
            </a:r>
          </a:p>
          <a:p>
            <a:r>
              <a:rPr lang="en-US" altLang="zh-CN" sz="1000" dirty="0">
                <a:solidFill>
                  <a:srgbClr val="131413"/>
                </a:solidFill>
                <a:latin typeface="MinionPro-Regular"/>
              </a:rPr>
              <a:t>that pivot sequences through possibly infeasible basic</a:t>
            </a:r>
          </a:p>
          <a:p>
            <a:r>
              <a:rPr lang="en-US" altLang="zh-CN" sz="1000" dirty="0">
                <a:solidFill>
                  <a:srgbClr val="131413"/>
                </a:solidFill>
                <a:latin typeface="MinionPro-Regular"/>
              </a:rPr>
              <a:t>solutions might result in significantly shorter paths to</a:t>
            </a:r>
          </a:p>
          <a:p>
            <a:r>
              <a:rPr lang="en-US" altLang="zh-CN" sz="1000" dirty="0">
                <a:solidFill>
                  <a:srgbClr val="131413"/>
                </a:solidFill>
                <a:latin typeface="MinionPro-Regular"/>
              </a:rPr>
              <a:t>the optimum.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321138" y="1073543"/>
            <a:ext cx="463731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A well-known algorithm for</a:t>
            </a:r>
          </a:p>
          <a:p>
            <a:r>
              <a:rPr lang="en-US" altLang="zh-CN" sz="1400" dirty="0"/>
              <a:t>computing a Nash equilibrium of a 2-player</a:t>
            </a:r>
          </a:p>
          <a:p>
            <a:r>
              <a:rPr lang="en-US" altLang="zh-CN" sz="1400" dirty="0"/>
              <a:t>game is the </a:t>
            </a:r>
            <a:r>
              <a:rPr lang="en-US" altLang="zh-CN" sz="1400" dirty="0">
                <a:solidFill>
                  <a:srgbClr val="00B0F0"/>
                </a:solidFill>
              </a:rPr>
              <a:t>Lemke-Howson algorithm </a:t>
            </a:r>
            <a:r>
              <a:rPr lang="en-US" altLang="zh-CN" sz="1400" dirty="0"/>
              <a:t>[13];</a:t>
            </a:r>
          </a:p>
          <a:p>
            <a:r>
              <a:rPr lang="en-US" altLang="zh-CN" sz="1400" dirty="0"/>
              <a:t>however, it has </a:t>
            </a:r>
            <a:r>
              <a:rPr lang="en-US" altLang="zh-CN" sz="1400" dirty="0">
                <a:solidFill>
                  <a:srgbClr val="FF0000"/>
                </a:solidFill>
              </a:rPr>
              <a:t>exponential worst-case </a:t>
            </a:r>
            <a:r>
              <a:rPr lang="en-US" altLang="zh-CN" sz="1400" dirty="0">
                <a:solidFill>
                  <a:srgbClr val="00B0F0"/>
                </a:solidFill>
              </a:rPr>
              <a:t>running</a:t>
            </a:r>
          </a:p>
          <a:p>
            <a:r>
              <a:rPr lang="en-US" altLang="zh-CN" sz="1400" dirty="0">
                <a:solidFill>
                  <a:srgbClr val="00B0F0"/>
                </a:solidFill>
              </a:rPr>
              <a:t>time in the number of available</a:t>
            </a:r>
            <a:r>
              <a:rPr lang="en-US" altLang="zh-CN" sz="1400" dirty="0"/>
              <a:t> pure strategies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9161105" y="2178413"/>
            <a:ext cx="25783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The </a:t>
            </a:r>
            <a:r>
              <a:rPr lang="en-US" altLang="zh-CN" sz="1200" dirty="0">
                <a:solidFill>
                  <a:srgbClr val="00B0F0"/>
                </a:solidFill>
              </a:rPr>
              <a:t>Lemke–Howson algorithm </a:t>
            </a:r>
            <a:r>
              <a:rPr lang="en-US" altLang="zh-CN" sz="1200" dirty="0"/>
              <a:t>[1] is an algorithm that computes a Nash equilibrium of a </a:t>
            </a:r>
            <a:r>
              <a:rPr lang="en-US" altLang="zh-CN" sz="1200" dirty="0" err="1"/>
              <a:t>bimatrix</a:t>
            </a:r>
            <a:r>
              <a:rPr lang="en-US" altLang="zh-CN" sz="1200" dirty="0"/>
              <a:t> game, named after its inventors, Carlton E. Lemke and J. T. Howson. It is said to be “the best known among the combinatorial algorithms for finding a Nash equilibrium”.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4673620" y="2690415"/>
            <a:ext cx="3455179" cy="30320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99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811956" y="2430294"/>
            <a:ext cx="3289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principal pivoting method (PPM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78223" y="962705"/>
            <a:ext cx="115570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The algorithms for solving linear </a:t>
            </a:r>
            <a:r>
              <a:rPr lang="en-US" altLang="zh-CN" dirty="0" smtClean="0">
                <a:solidFill>
                  <a:srgbClr val="FF0000"/>
                </a:solidFill>
              </a:rPr>
              <a:t>complementarity problems </a:t>
            </a:r>
            <a:r>
              <a:rPr lang="en-US" altLang="zh-CN" dirty="0">
                <a:solidFill>
                  <a:srgbClr val="FF0000"/>
                </a:solidFill>
              </a:rPr>
              <a:t>are of two major types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r>
              <a:rPr lang="en-US" altLang="zh-CN" dirty="0" smtClean="0"/>
              <a:t>1.pivoting </a:t>
            </a:r>
            <a:r>
              <a:rPr lang="en-US" altLang="zh-CN" dirty="0"/>
              <a:t>(or, direct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01468" y="1659274"/>
            <a:ext cx="4528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There are two main pivoting algorithms used in </a:t>
            </a:r>
            <a:r>
              <a:rPr lang="en-US" altLang="zh-CN" dirty="0" smtClean="0"/>
              <a:t>processing LCPs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435899" y="2439625"/>
            <a:ext cx="1721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Lemke’s method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18994" y="2430294"/>
            <a:ext cx="1573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：</a:t>
            </a:r>
            <a:r>
              <a:rPr lang="en-US" altLang="zh-CN" dirty="0" smtClean="0"/>
              <a:t>more </a:t>
            </a:r>
            <a:r>
              <a:rPr lang="en-US" altLang="zh-CN" dirty="0"/>
              <a:t>robust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901468" y="3914062"/>
            <a:ext cx="99686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1.The </a:t>
            </a:r>
            <a:r>
              <a:rPr lang="en-US" altLang="zh-CN" dirty="0">
                <a:solidFill>
                  <a:srgbClr val="00B0F0"/>
                </a:solidFill>
              </a:rPr>
              <a:t>older </a:t>
            </a:r>
            <a:r>
              <a:rPr lang="en-US" altLang="zh-CN" dirty="0" smtClean="0">
                <a:solidFill>
                  <a:srgbClr val="00B0F0"/>
                </a:solidFill>
              </a:rPr>
              <a:t>iterative LCP </a:t>
            </a:r>
            <a:r>
              <a:rPr lang="en-US" altLang="zh-CN" dirty="0">
                <a:solidFill>
                  <a:srgbClr val="00B0F0"/>
                </a:solidFill>
              </a:rPr>
              <a:t>algorithms </a:t>
            </a:r>
            <a:r>
              <a:rPr lang="en-US" altLang="zh-CN" dirty="0"/>
              <a:t>are based on </a:t>
            </a:r>
            <a:r>
              <a:rPr lang="en-US" altLang="zh-CN" dirty="0" smtClean="0"/>
              <a:t>equation-solving  methods </a:t>
            </a:r>
            <a:r>
              <a:rPr lang="en-US" altLang="zh-CN" dirty="0"/>
              <a:t>(e. g., Gauss–Seidel, Jacobi, and successive </a:t>
            </a:r>
            <a:r>
              <a:rPr lang="en-US" altLang="zh-CN" dirty="0" smtClean="0"/>
              <a:t>over-relaxation</a:t>
            </a:r>
            <a:r>
              <a:rPr lang="en-US" altLang="zh-CN" dirty="0"/>
              <a:t>);</a:t>
            </a:r>
          </a:p>
          <a:p>
            <a:r>
              <a:rPr lang="en-US" altLang="zh-CN" dirty="0" smtClean="0">
                <a:solidFill>
                  <a:srgbClr val="00B0F0"/>
                </a:solidFill>
              </a:rPr>
              <a:t>2.the </a:t>
            </a:r>
            <a:r>
              <a:rPr lang="en-US" altLang="zh-CN" dirty="0">
                <a:solidFill>
                  <a:srgbClr val="00B0F0"/>
                </a:solidFill>
              </a:rPr>
              <a:t>more contemporary ones </a:t>
            </a:r>
            <a:r>
              <a:rPr lang="en-US" altLang="zh-CN" dirty="0"/>
              <a:t>are </a:t>
            </a:r>
            <a:r>
              <a:rPr lang="en-US" altLang="zh-CN" dirty="0" smtClean="0">
                <a:solidFill>
                  <a:srgbClr val="00B0F0"/>
                </a:solidFill>
              </a:rPr>
              <a:t>varieties of </a:t>
            </a:r>
            <a:r>
              <a:rPr lang="en-US" altLang="zh-CN" dirty="0">
                <a:solidFill>
                  <a:srgbClr val="00B0F0"/>
                </a:solidFill>
              </a:rPr>
              <a:t>the interior point type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901468" y="4988498"/>
            <a:ext cx="9315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Not unexpectedly, the allowable analysis </a:t>
            </a:r>
            <a:r>
              <a:rPr lang="en-US" altLang="zh-CN" dirty="0" smtClean="0"/>
              <a:t>and applicability </a:t>
            </a:r>
            <a:r>
              <a:rPr lang="en-US" altLang="zh-CN" dirty="0"/>
              <a:t>of </a:t>
            </a:r>
            <a:r>
              <a:rPr lang="en-US" altLang="zh-CN" dirty="0">
                <a:solidFill>
                  <a:srgbClr val="00B0F0"/>
                </a:solidFill>
              </a:rPr>
              <a:t>iterative algorithms depend heavily </a:t>
            </a:r>
            <a:r>
              <a:rPr lang="en-US" altLang="zh-CN" dirty="0" smtClean="0">
                <a:solidFill>
                  <a:srgbClr val="00B0F0"/>
                </a:solidFill>
              </a:rPr>
              <a:t>on the </a:t>
            </a:r>
            <a:r>
              <a:rPr lang="en-US" altLang="zh-CN" dirty="0">
                <a:solidFill>
                  <a:srgbClr val="00B0F0"/>
                </a:solidFill>
              </a:rPr>
              <a:t>matrix class to which M belongs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35899" y="2430294"/>
            <a:ext cx="3156283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77557" y="3393624"/>
            <a:ext cx="10241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2.iterative (or, indirect</a:t>
            </a:r>
            <a:r>
              <a:rPr lang="en-US" altLang="zh-CN" dirty="0" smtClean="0"/>
              <a:t>).:</a:t>
            </a:r>
            <a:r>
              <a:rPr lang="en-US" altLang="zh-CN" dirty="0"/>
              <a:t>for the </a:t>
            </a:r>
            <a:r>
              <a:rPr lang="en-US" altLang="zh-CN" dirty="0" smtClean="0"/>
              <a:t>solution of </a:t>
            </a:r>
            <a:r>
              <a:rPr lang="en-US" altLang="zh-CN" dirty="0"/>
              <a:t>very large linear complementarity problems.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963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833540" y="510464"/>
            <a:ext cx="4737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5A3697"/>
                </a:solidFill>
                <a:latin typeface="Helvetica" panose="020B0604020202020204" pitchFamily="34" charset="0"/>
              </a:rPr>
              <a:t>nonlinear complementarity </a:t>
            </a:r>
            <a:r>
              <a:rPr lang="en-US" altLang="zh-CN" dirty="0" smtClean="0">
                <a:solidFill>
                  <a:srgbClr val="5A3697"/>
                </a:solidFill>
                <a:latin typeface="Helvetica" panose="020B0604020202020204" pitchFamily="34" charset="0"/>
              </a:rPr>
              <a:t>problem</a:t>
            </a:r>
            <a:r>
              <a:rPr lang="zh-CN" altLang="en-US" dirty="0" smtClean="0">
                <a:solidFill>
                  <a:srgbClr val="5A3697"/>
                </a:solidFill>
                <a:latin typeface="Helvetica" panose="020B0604020202020204" pitchFamily="34" charset="0"/>
              </a:rPr>
              <a:t>（</a:t>
            </a:r>
            <a:r>
              <a:rPr lang="en-US" altLang="zh-CN" dirty="0" smtClean="0">
                <a:solidFill>
                  <a:srgbClr val="5A3697"/>
                </a:solidFill>
                <a:latin typeface="Helvetica" panose="020B0604020202020204" pitchFamily="34" charset="0"/>
              </a:rPr>
              <a:t>NCP</a:t>
            </a:r>
            <a:r>
              <a:rPr lang="zh-CN" altLang="en-US" dirty="0" smtClean="0">
                <a:solidFill>
                  <a:srgbClr val="5A3697"/>
                </a:solidFill>
                <a:latin typeface="Helvetica" panose="020B0604020202020204" pitchFamily="34" charset="0"/>
              </a:rPr>
              <a:t>）</a:t>
            </a:r>
            <a:endParaRPr lang="zh-CN" altLang="en-US" dirty="0">
              <a:solidFill>
                <a:srgbClr val="5A3697"/>
              </a:solidFill>
              <a:latin typeface="Helvetica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8894" y="1769224"/>
            <a:ext cx="48118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222222"/>
                </a:solidFill>
                <a:latin typeface="Helvetica" panose="020B0604020202020204" pitchFamily="34" charset="0"/>
              </a:rPr>
              <a:t>1.</a:t>
            </a:r>
            <a:r>
              <a:rPr lang="en-US" altLang="zh-CN" dirty="0" smtClean="0">
                <a:solidFill>
                  <a:srgbClr val="3366CD"/>
                </a:solidFill>
                <a:latin typeface="Helvetica" panose="020B0604020202020204" pitchFamily="34" charset="0"/>
              </a:rPr>
              <a:t>interior </a:t>
            </a:r>
            <a:r>
              <a:rPr lang="en-US" altLang="zh-CN" dirty="0">
                <a:solidFill>
                  <a:srgbClr val="3366CD"/>
                </a:solidFill>
                <a:latin typeface="Helvetica" panose="020B0604020202020204" pitchFamily="34" charset="0"/>
              </a:rPr>
              <a:t>point method(IPM</a:t>
            </a:r>
            <a:r>
              <a:rPr lang="en-US" altLang="zh-CN" dirty="0" smtClean="0">
                <a:solidFill>
                  <a:srgbClr val="3366CD"/>
                </a:solidFill>
                <a:latin typeface="Helvetica" panose="020B0604020202020204" pitchFamily="34" charset="0"/>
              </a:rPr>
              <a:t>)</a:t>
            </a:r>
            <a:endParaRPr lang="en-US" altLang="zh-CN" dirty="0">
              <a:solidFill>
                <a:srgbClr val="222222"/>
              </a:solidFill>
              <a:latin typeface="Helvetica" panose="020B0604020202020204" pitchFamily="34" charset="0"/>
            </a:endParaRPr>
          </a:p>
          <a:p>
            <a:r>
              <a:rPr lang="en-US" altLang="zh-CN" dirty="0">
                <a:solidFill>
                  <a:srgbClr val="222222"/>
                </a:solidFill>
                <a:latin typeface="Helvetica" panose="020B0604020202020204" pitchFamily="34" charset="0"/>
              </a:rPr>
              <a:t>2.principal /complementarity pivoting: </a:t>
            </a:r>
            <a:endParaRPr lang="en-US" altLang="zh-CN" dirty="0" smtClean="0">
              <a:solidFill>
                <a:srgbClr val="222222"/>
              </a:solidFill>
              <a:latin typeface="Helvetica" panose="020B0604020202020204" pitchFamily="34" charset="0"/>
            </a:endParaRPr>
          </a:p>
          <a:p>
            <a:r>
              <a:rPr lang="en-US" altLang="zh-CN" dirty="0" smtClean="0">
                <a:hlinkClick r:id="rId2" action="ppaction://hlinkfile"/>
              </a:rPr>
              <a:t>Lemke‘s algorithm</a:t>
            </a:r>
            <a:r>
              <a:rPr lang="en-US" altLang="zh-CN" dirty="0" smtClean="0"/>
              <a:t>       (</a:t>
            </a:r>
            <a:r>
              <a:rPr lang="zh-CN" altLang="en-US" dirty="0" smtClean="0"/>
              <a:t>徐师兄的线性化方法：可以构造</a:t>
            </a:r>
            <a:r>
              <a:rPr lang="en-US" altLang="zh-CN" dirty="0" smtClean="0"/>
              <a:t>LCP</a:t>
            </a:r>
            <a:r>
              <a:rPr lang="zh-CN" altLang="en-US" dirty="0" smtClean="0"/>
              <a:t>逼近</a:t>
            </a:r>
            <a:r>
              <a:rPr lang="en-US" altLang="zh-CN" dirty="0" smtClean="0"/>
              <a:t>NCP</a:t>
            </a:r>
            <a:r>
              <a:rPr lang="zh-CN" altLang="en-US" dirty="0" smtClean="0"/>
              <a:t>的形式</a:t>
            </a:r>
            <a:r>
              <a:rPr lang="en-US" altLang="zh-CN" dirty="0" smtClean="0"/>
              <a:t>)	</a:t>
            </a:r>
          </a:p>
          <a:p>
            <a:r>
              <a:rPr lang="en-US" altLang="zh-CN" dirty="0" smtClean="0"/>
              <a:t>a variant of the </a:t>
            </a:r>
            <a:r>
              <a:rPr lang="en-US" altLang="zh-CN" dirty="0" smtClean="0">
                <a:hlinkClick r:id="rId3" action="ppaction://hlinkfile"/>
              </a:rPr>
              <a:t>simplex algorithm of </a:t>
            </a:r>
            <a:r>
              <a:rPr lang="en-US" altLang="zh-CN" dirty="0" err="1" smtClean="0">
                <a:hlinkClick r:id="rId3" action="ppaction://hlinkfile"/>
              </a:rPr>
              <a:t>Dantzig</a:t>
            </a:r>
            <a:endParaRPr lang="en-US" altLang="zh-CN" dirty="0" smtClean="0">
              <a:solidFill>
                <a:srgbClr val="222222"/>
              </a:solidFill>
              <a:latin typeface="Helvetica" panose="020B0604020202020204" pitchFamily="34" charset="0"/>
            </a:endParaRPr>
          </a:p>
          <a:p>
            <a:r>
              <a:rPr lang="en-US" altLang="zh-CN" dirty="0" smtClean="0">
                <a:solidFill>
                  <a:srgbClr val="222222"/>
                </a:solidFill>
                <a:latin typeface="Helvetica" panose="020B0604020202020204" pitchFamily="34" charset="0"/>
              </a:rPr>
              <a:t>3. </a:t>
            </a:r>
            <a:r>
              <a:rPr lang="en-US" altLang="zh-CN" dirty="0" smtClean="0">
                <a:solidFill>
                  <a:srgbClr val="3366CD"/>
                </a:solidFill>
                <a:latin typeface="Helvetica" panose="020B0604020202020204" pitchFamily="34" charset="0"/>
                <a:hlinkClick r:id="rId4" action="ppaction://hlinkfile"/>
              </a:rPr>
              <a:t>active set </a:t>
            </a:r>
            <a:r>
              <a:rPr lang="en-US" altLang="zh-CN" dirty="0" smtClean="0">
                <a:solidFill>
                  <a:srgbClr val="222222"/>
                </a:solidFill>
                <a:latin typeface="Helvetica" panose="020B0604020202020204" pitchFamily="34" charset="0"/>
                <a:hlinkClick r:id="rId4" action="ppaction://hlinkfile"/>
              </a:rPr>
              <a:t>methods</a:t>
            </a:r>
            <a:r>
              <a:rPr lang="en-US" altLang="zh-CN" dirty="0" smtClean="0">
                <a:solidFill>
                  <a:srgbClr val="222222"/>
                </a:solidFill>
                <a:latin typeface="Helvetica" panose="020B0604020202020204" pitchFamily="34" charset="0"/>
              </a:rPr>
              <a:t>:</a:t>
            </a:r>
          </a:p>
          <a:p>
            <a:r>
              <a:rPr lang="en-US" altLang="zh-CN" dirty="0">
                <a:solidFill>
                  <a:srgbClr val="222222"/>
                </a:solidFill>
                <a:latin typeface="Helvetica" panose="020B0604020202020204" pitchFamily="34" charset="0"/>
              </a:rPr>
              <a:t>	</a:t>
            </a:r>
            <a:r>
              <a:rPr lang="en-US" altLang="zh-CN" dirty="0">
                <a:hlinkClick r:id="rId5" action="ppaction://hlinkfile"/>
              </a:rPr>
              <a:t>Successive linear programming (SLP)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>
                <a:hlinkClick r:id="rId6" action="ppaction://hlinkfile"/>
              </a:rPr>
              <a:t>Sequential quadratic programming </a:t>
            </a:r>
            <a:r>
              <a:rPr lang="en-US" altLang="zh-CN" dirty="0" smtClean="0">
                <a:hlinkClick r:id="rId6" action="ppaction://hlinkfile"/>
              </a:rPr>
              <a:t>  	(</a:t>
            </a:r>
            <a:r>
              <a:rPr lang="en-US" altLang="zh-CN" dirty="0">
                <a:hlinkClick r:id="rId6" action="ppaction://hlinkfile"/>
              </a:rPr>
              <a:t>SQP)</a:t>
            </a:r>
            <a:r>
              <a:rPr lang="en-US" altLang="zh-CN" dirty="0"/>
              <a:t> :</a:t>
            </a:r>
            <a:r>
              <a:rPr lang="en-US" altLang="zh-CN" dirty="0">
                <a:solidFill>
                  <a:srgbClr val="222222"/>
                </a:solidFill>
                <a:latin typeface="Helvetica" panose="020B0604020202020204" pitchFamily="34" charset="0"/>
              </a:rPr>
              <a:t> small-medium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>
                <a:hlinkClick r:id="rId7" action="ppaction://hlinkfile"/>
              </a:rPr>
              <a:t>Sequential linear-quadratic </a:t>
            </a:r>
            <a:r>
              <a:rPr lang="en-US" altLang="zh-CN" dirty="0" smtClean="0">
                <a:hlinkClick r:id="rId7" action="ppaction://hlinkfile"/>
              </a:rPr>
              <a:t>  	programming </a:t>
            </a:r>
            <a:r>
              <a:rPr lang="en-US" altLang="zh-CN" dirty="0">
                <a:hlinkClick r:id="rId7" action="ppaction://hlinkfile"/>
              </a:rPr>
              <a:t>(SLQP)</a:t>
            </a:r>
            <a:r>
              <a:rPr lang="en-US" altLang="zh-CN" dirty="0"/>
              <a:t>: SLQP suitable to </a:t>
            </a:r>
            <a:r>
              <a:rPr lang="en-US" altLang="zh-CN" dirty="0" smtClean="0"/>
              <a:t>	large-scale </a:t>
            </a:r>
            <a:r>
              <a:rPr lang="en-US" altLang="zh-CN" dirty="0"/>
              <a:t>optimization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957451" y="845894"/>
            <a:ext cx="38571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One application of the LCP is in algorithms for the nonlinear complementarity  problem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509291" y="259391"/>
            <a:ext cx="2225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NCP-function method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58894" y="1785035"/>
            <a:ext cx="3455179" cy="30320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58894" y="2355448"/>
            <a:ext cx="1975997" cy="30320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509291" y="278452"/>
            <a:ext cx="3455179" cy="30320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3081" y="602198"/>
            <a:ext cx="425767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3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590</Words>
  <Application>Microsoft Office PowerPoint</Application>
  <PresentationFormat>宽屏</PresentationFormat>
  <Paragraphs>92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Helvetica Neue</vt:lpstr>
      <vt:lpstr>MinionPro-It</vt:lpstr>
      <vt:lpstr>MinionPro-Regular</vt:lpstr>
      <vt:lpstr>SButtons</vt:lpstr>
      <vt:lpstr>宋体</vt:lpstr>
      <vt:lpstr>Arial</vt:lpstr>
      <vt:lpstr>Calibri</vt:lpstr>
      <vt:lpstr>Calibri Light</vt:lpstr>
      <vt:lpstr>Georgia</vt:lpstr>
      <vt:lpstr>Helvetica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61</cp:revision>
  <dcterms:created xsi:type="dcterms:W3CDTF">2018-05-31T10:38:49Z</dcterms:created>
  <dcterms:modified xsi:type="dcterms:W3CDTF">2018-06-01T01:05:32Z</dcterms:modified>
</cp:coreProperties>
</file>