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22"/>
  </p:handoutMasterIdLst>
  <p:sldIdLst>
    <p:sldId id="256" r:id="rId4"/>
    <p:sldId id="372" r:id="rId5"/>
    <p:sldId id="262" r:id="rId6"/>
    <p:sldId id="380" r:id="rId7"/>
    <p:sldId id="381" r:id="rId8"/>
    <p:sldId id="382" r:id="rId9"/>
    <p:sldId id="384" r:id="rId10"/>
    <p:sldId id="386" r:id="rId11"/>
    <p:sldId id="385" r:id="rId12"/>
    <p:sldId id="387" r:id="rId13"/>
    <p:sldId id="373" r:id="rId14"/>
    <p:sldId id="393" r:id="rId15"/>
    <p:sldId id="390" r:id="rId16"/>
    <p:sldId id="394" r:id="rId17"/>
    <p:sldId id="392" r:id="rId18"/>
    <p:sldId id="395" r:id="rId19"/>
    <p:sldId id="379" r:id="rId20"/>
    <p:sldId id="260" r:id="rId2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06" autoAdjust="0"/>
    <p:restoredTop sz="94660"/>
  </p:normalViewPr>
  <p:slideViewPr>
    <p:cSldViewPr snapToGrid="0">
      <p:cViewPr>
        <p:scale>
          <a:sx n="66" d="100"/>
          <a:sy n="66" d="100"/>
        </p:scale>
        <p:origin x="840" y="330"/>
      </p:cViewPr>
      <p:guideLst>
        <p:guide orient="horz" pos="2448"/>
        <p:guide pos="3840"/>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E3EB5F-0EDB-4C74-BB1F-03B8437923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4064F9-D763-4FCB-9E62-10AA52B693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B6DDC9-DE64-44CF-BFE7-122B272B38FB}" type="datetimeFigureOut">
              <a:rPr lang="en-US" smtClean="0"/>
              <a:t>5/7/2020</a:t>
            </a:fld>
            <a:endParaRPr lang="en-US"/>
          </a:p>
        </p:txBody>
      </p:sp>
      <p:sp>
        <p:nvSpPr>
          <p:cNvPr id="4" name="Footer Placeholder 3">
            <a:extLst>
              <a:ext uri="{FF2B5EF4-FFF2-40B4-BE49-F238E27FC236}">
                <a16:creationId xmlns:a16="http://schemas.microsoft.com/office/drawing/2014/main" id="{FECEE8CD-C006-4B54-9A08-6B931E3980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F94616-22BB-4B10-A3BA-F25A0985D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41BCF-65AE-4D28-8D87-64F16AC96C5D}" type="slidenum">
              <a:rPr lang="en-US" smtClean="0"/>
              <a:t>‹#›</a:t>
            </a:fld>
            <a:endParaRPr lang="en-US"/>
          </a:p>
        </p:txBody>
      </p:sp>
    </p:spTree>
    <p:extLst>
      <p:ext uri="{BB962C8B-B14F-4D97-AF65-F5344CB8AC3E}">
        <p14:creationId xmlns:p14="http://schemas.microsoft.com/office/powerpoint/2010/main" val="33092226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7E40D-B216-4710-BD18-207E86DC4C8E}"/>
              </a:ext>
            </a:extLst>
          </p:cNvPr>
          <p:cNvPicPr>
            <a:picLocks noChangeAspect="1"/>
          </p:cNvPicPr>
          <p:nvPr userDrawn="1"/>
        </p:nvPicPr>
        <p:blipFill>
          <a:blip r:embed="rId2">
            <a:alphaModFix amt="20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400333" y="-299340"/>
            <a:ext cx="11391334" cy="7456680"/>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4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1CD0F0-C157-4A74-85C5-3764950204CE}"/>
              </a:ext>
            </a:extLst>
          </p:cNvPr>
          <p:cNvSpPr/>
          <p:nvPr userDrawn="1"/>
        </p:nvSpPr>
        <p:spPr>
          <a:xfrm>
            <a:off x="0" y="0"/>
            <a:ext cx="12191999" cy="2552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4A88E2B-8914-4A51-93D1-53EE236F8DAE}"/>
              </a:ext>
            </a:extLst>
          </p:cNvPr>
          <p:cNvGrpSpPr/>
          <p:nvPr userDrawn="1"/>
        </p:nvGrpSpPr>
        <p:grpSpPr>
          <a:xfrm>
            <a:off x="1" y="2543120"/>
            <a:ext cx="12192000" cy="92498"/>
            <a:chOff x="11445923" y="0"/>
            <a:chExt cx="1119115" cy="2552282"/>
          </a:xfrm>
        </p:grpSpPr>
        <p:sp>
          <p:nvSpPr>
            <p:cNvPr id="5" name="Rectangle 4">
              <a:extLst>
                <a:ext uri="{FF2B5EF4-FFF2-40B4-BE49-F238E27FC236}">
                  <a16:creationId xmlns:a16="http://schemas.microsoft.com/office/drawing/2014/main" id="{013FC2A0-2C8C-454E-A2FC-805728A75C98}"/>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7690C1EE-6A6F-42D3-83B8-026B5166B341}"/>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1AAFA40F-A963-4E4B-8411-ED8116D801AE}"/>
                </a:ext>
              </a:extLst>
            </p:cNvPr>
            <p:cNvSpPr/>
            <p:nvPr/>
          </p:nvSpPr>
          <p:spPr>
            <a:xfrm>
              <a:off x="12192000" y="0"/>
              <a:ext cx="373038" cy="2552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 name="Group 7">
            <a:extLst>
              <a:ext uri="{FF2B5EF4-FFF2-40B4-BE49-F238E27FC236}">
                <a16:creationId xmlns:a16="http://schemas.microsoft.com/office/drawing/2014/main" id="{FF457DA5-8BD8-4BD1-ABAC-1702790078A5}"/>
              </a:ext>
            </a:extLst>
          </p:cNvPr>
          <p:cNvGrpSpPr/>
          <p:nvPr userDrawn="1"/>
        </p:nvGrpSpPr>
        <p:grpSpPr>
          <a:xfrm>
            <a:off x="11126530" y="59960"/>
            <a:ext cx="983575" cy="1226175"/>
            <a:chOff x="8411919" y="701065"/>
            <a:chExt cx="2800065" cy="3490702"/>
          </a:xfrm>
        </p:grpSpPr>
        <p:cxnSp>
          <p:nvCxnSpPr>
            <p:cNvPr id="9" name="Straight Connector 8">
              <a:extLst>
                <a:ext uri="{FF2B5EF4-FFF2-40B4-BE49-F238E27FC236}">
                  <a16:creationId xmlns:a16="http://schemas.microsoft.com/office/drawing/2014/main" id="{95DD6D29-DDE2-45C1-A138-CADB303F7C9F}"/>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C7CD9-2180-42AE-8704-20DBF67B10A0}"/>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0A05A7-05C3-49E0-9D7D-F545E41AF236}"/>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A9F57B-F0AC-4B12-9AF5-A2D627622BC2}"/>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285139-F2C4-446A-B33F-24C8A0E0D26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5932DE-97EB-4356-AB7E-C15C95618CA8}"/>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91D568-C449-4AA9-82B1-53294978160D}"/>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8F475E-0095-4F26-BB26-022930977535}"/>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EFA47E-8BD9-48B8-8713-E45FE90BC03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6E6CA7-B7F3-4621-A76D-BA617AA32ED8}"/>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4EE110-4344-4F52-A647-018872E82CB7}"/>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D380D3-EEA7-40C1-B43D-07CD1E39FD9A}"/>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724384-2A2C-43ED-8941-9540034BD8C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0ACFEA-6181-41EB-8BED-A51527F7C02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11BAF15-78AF-4795-B4FC-753D1EF9E02E}"/>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50C95F-629C-490C-8BAC-78DABCD855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A19A85-9EC7-455C-8DD6-187CB92EDEE4}"/>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240E26-80CD-41EC-B8BB-D59466F37C28}"/>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C3978A-C5FA-42C9-8D7B-F6438BA6096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4388F42-C696-4539-BD00-F21F87F844EA}"/>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48E84D-1A6D-4271-8A0A-660F1B15D12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2B5DA5F-B400-4F36-B83F-421F78931480}"/>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44EE669-9E4C-4CA7-A3A7-33BC296CAA71}"/>
              </a:ext>
            </a:extLst>
          </p:cNvPr>
          <p:cNvGrpSpPr/>
          <p:nvPr userDrawn="1"/>
        </p:nvGrpSpPr>
        <p:grpSpPr>
          <a:xfrm rot="15730005">
            <a:off x="10036530" y="262594"/>
            <a:ext cx="983575" cy="1226175"/>
            <a:chOff x="8411919" y="701065"/>
            <a:chExt cx="2800065" cy="3490702"/>
          </a:xfrm>
        </p:grpSpPr>
        <p:cxnSp>
          <p:nvCxnSpPr>
            <p:cNvPr id="32" name="Straight Connector 31">
              <a:extLst>
                <a:ext uri="{FF2B5EF4-FFF2-40B4-BE49-F238E27FC236}">
                  <a16:creationId xmlns:a16="http://schemas.microsoft.com/office/drawing/2014/main" id="{0EC4FCD0-D80E-4BDE-A5CD-8F0BC7673FD2}"/>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A6BF7A-2F64-4D37-A80A-A731FAAE69BE}"/>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7D40FFE-6973-4966-BE8A-2C8BFC6DED2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8D0628B-4C25-405C-B92F-967A2F552D5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5B7347-0448-457F-8A6E-209E78A2212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F3020F-2980-43D8-A6E1-A1C268398A2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62F092F-EF39-4548-B871-05F5F502CCB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6979FA-828A-48D4-9C8B-6F50EEDAC5A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0A29C4-0BDC-4C57-A752-FBD4848DD6D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195D661-139C-43DA-B191-64D4E3EB6F2C}"/>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0B6320-BEEA-4ED4-886F-54835A7A8DC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F0C052C-0C49-45D2-95B4-EB71C530351C}"/>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C62899-030E-4CD7-8551-E8FB609D8372}"/>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53D3BE-5268-47BB-88DC-D80B00614481}"/>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2C63B3-FEBC-4E81-A83F-442EFD970C61}"/>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39260-DA6B-4278-8342-339E9D7EEA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A9196E6-7FB0-4C52-A592-204D37882FDF}"/>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F56BBE9-7A54-44FD-8960-0A51776C1430}"/>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9F36F4-C91F-4046-832E-002EF0AE5503}"/>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280801-44E2-40E6-9915-0A3ADC263647}"/>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EA181D-8A90-4729-8E01-BAB32AE98160}"/>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9547D6E-9ECC-481E-83BB-010BB8DA42F1}"/>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17AD10F-453A-4E8D-AD1B-4B24EAEAFAD1}"/>
              </a:ext>
            </a:extLst>
          </p:cNvPr>
          <p:cNvGrpSpPr/>
          <p:nvPr userDrawn="1"/>
        </p:nvGrpSpPr>
        <p:grpSpPr>
          <a:xfrm rot="6889181">
            <a:off x="10412956" y="1601928"/>
            <a:ext cx="796471" cy="992922"/>
            <a:chOff x="8411919" y="701065"/>
            <a:chExt cx="2800065" cy="3490702"/>
          </a:xfrm>
        </p:grpSpPr>
        <p:cxnSp>
          <p:nvCxnSpPr>
            <p:cNvPr id="55" name="Straight Connector 54">
              <a:extLst>
                <a:ext uri="{FF2B5EF4-FFF2-40B4-BE49-F238E27FC236}">
                  <a16:creationId xmlns:a16="http://schemas.microsoft.com/office/drawing/2014/main" id="{FDD64DF2-DC03-4DA2-8ECD-92414187EC81}"/>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6570102-6A32-4B3B-906D-BD8943799E0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6062CC-F21A-41D5-B8B5-545A8428128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B52F408-DC70-476B-A49E-0EC9DCC8A68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5B904B-857F-43D9-88E8-9889A777C56B}"/>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BCEDAA-E03D-4863-BBCD-A3499AB57842}"/>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4D46D37-1080-4754-9469-9332FD8D44F1}"/>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25EE8BE-F561-4363-B07C-2A8568C849D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CDEA6CE-6883-439C-90F3-B682651821D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9EBADE-0038-4448-AE69-7A30F68146A9}"/>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C478AC4-0F9A-4B28-B8AE-A5C3FC191FD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64C4057-53E5-4332-A8BC-0476466B17C2}"/>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6E5EB65-4860-47A3-A636-1D5B4086EBE5}"/>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8726D1F-8E94-41C4-91B4-FE73F6CA4A22}"/>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5EE4BC-D4F2-4506-A3BC-1F492332090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A371812-5AE7-41A7-8354-03341B0DD5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530347-4200-441B-ABAD-B145DCE83342}"/>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E61C81E-2924-483B-81DE-205FCB7A445E}"/>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4DC81-1E85-4D25-9885-81ACFF8EF9C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F3CC859-CABB-414D-A81B-30AF7FDC405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C5B7264-49F4-4210-9CA1-CF355D0959B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ED197B-9A2F-4634-9DE3-0062A5B452DC}"/>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A6F875E-26AF-47EC-80DA-4A202F58A299}"/>
              </a:ext>
            </a:extLst>
          </p:cNvPr>
          <p:cNvGrpSpPr/>
          <p:nvPr userDrawn="1"/>
        </p:nvGrpSpPr>
        <p:grpSpPr>
          <a:xfrm rot="20334324">
            <a:off x="11027040" y="751132"/>
            <a:ext cx="1164960" cy="1452298"/>
            <a:chOff x="8411919" y="701065"/>
            <a:chExt cx="2800065" cy="3490702"/>
          </a:xfrm>
        </p:grpSpPr>
        <p:cxnSp>
          <p:nvCxnSpPr>
            <p:cNvPr id="78" name="Straight Connector 77">
              <a:extLst>
                <a:ext uri="{FF2B5EF4-FFF2-40B4-BE49-F238E27FC236}">
                  <a16:creationId xmlns:a16="http://schemas.microsoft.com/office/drawing/2014/main" id="{677BA5B5-C758-4877-800C-0C7E4D9CEBE4}"/>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3A37C0-EC73-49DF-8FB5-5ECE4448FD6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1BA5729-6339-4F12-87C6-59FE607335CD}"/>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2BFEE7-A77F-4E6A-9E50-307AEE0A93E3}"/>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402FDBD-1882-4637-A220-48C025A1952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B18570-115A-4B82-B5E8-DEFEE35E3640}"/>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3A398FB-C068-4429-A23D-89DBCBB6FFF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B571856-F9E7-4ED8-B06C-57DFF6B9CC0F}"/>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A8CAEB4-E5DC-46B5-B31F-0CEF9684504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1937CDF-54A0-4EB9-87AA-3A6F53380AA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EC0EDC4-79A2-48AC-9C2F-EC89AA5AF40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C7274A9-AD57-4BC8-9D3E-4444CD75C008}"/>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E58877-41A8-426A-A97C-C7E929F3EBE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EBC82F-0A62-4539-9DAC-1F7078C43F8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A5A7A4C-C4AC-4031-8AE8-3C1D0B91DF2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3F73277-134F-4896-A41B-6121A44641EF}"/>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84486BE-FF72-4400-AED7-FC2F51FF896E}"/>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7E4E1DC-4629-41E4-881E-039F4A4E34F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BF3104-364F-4626-A5B8-05B4D1ADCA6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A45D2F-F00F-4129-99E1-0B7C1B4A45BE}"/>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6CA710A-0CE7-4CEF-B09B-27A332D9594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CF51995-51FB-475E-94CD-AEE40B2178EE}"/>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B0D5CCF4-AEE8-4235-B77C-72150C7B86A8}"/>
              </a:ext>
            </a:extLst>
          </p:cNvPr>
          <p:cNvGrpSpPr/>
          <p:nvPr userDrawn="1"/>
        </p:nvGrpSpPr>
        <p:grpSpPr>
          <a:xfrm rot="20334324">
            <a:off x="9037156" y="71664"/>
            <a:ext cx="753407" cy="737354"/>
            <a:chOff x="8411919" y="701065"/>
            <a:chExt cx="2800065" cy="3490702"/>
          </a:xfrm>
        </p:grpSpPr>
        <p:cxnSp>
          <p:nvCxnSpPr>
            <p:cNvPr id="101" name="Straight Connector 100">
              <a:extLst>
                <a:ext uri="{FF2B5EF4-FFF2-40B4-BE49-F238E27FC236}">
                  <a16:creationId xmlns:a16="http://schemas.microsoft.com/office/drawing/2014/main" id="{6666712C-D9DC-4E1B-B224-EE2C1109D35C}"/>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3352840-ABD4-47EF-ADD9-AA88424C913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9F6F136-D82F-4732-9A09-51877B30061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357C639-5D19-43DF-9527-8D32F5DC8C97}"/>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9BA665B-04B0-4300-9EB4-1CFFE3ED45E8}"/>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F1951ED-ABFB-4722-9F63-B0B27E2C299A}"/>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4E12DE-0E57-4B8F-A49C-688E0958E91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E4BC377-B444-49A0-A473-E947787673A9}"/>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6B46601-4F83-4893-8A97-6736B822C139}"/>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EEF4EC-D9C6-4972-9B35-88DF77520A96}"/>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2B4C8D5-FD70-44AE-8137-B0A8F4ACCEA6}"/>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E403C5D-66B6-4B98-9623-F82EEB8A97A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521883D-899C-437B-9424-C11E887F4C7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1EE4CB0-E6F1-4616-8CFD-ABC0841896B9}"/>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D622344-682A-45AB-BDAC-D83955B30DB0}"/>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3F36C3A-AAA2-43EC-A1CA-D5CCDC6E3589}"/>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D7E67AE-8D68-43B6-A73E-4A33D1A25236}"/>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A0A232-916A-46A2-A7C1-987C261630A9}"/>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78AD056-AB72-4926-86BA-E77C4E1712F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189B293-9518-480B-92F2-B3FD6AE4D625}"/>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9E57236-C826-4A70-BF3F-87A183C24D27}"/>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8F2DAEF-A763-4480-9B9B-5510A70DD6B4}"/>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574C772B-1928-4597-8A34-F77909439262}"/>
              </a:ext>
            </a:extLst>
          </p:cNvPr>
          <p:cNvGrpSpPr/>
          <p:nvPr userDrawn="1"/>
        </p:nvGrpSpPr>
        <p:grpSpPr>
          <a:xfrm rot="19421998">
            <a:off x="9748081" y="1384230"/>
            <a:ext cx="717208" cy="701926"/>
            <a:chOff x="8411919" y="701065"/>
            <a:chExt cx="2800065" cy="3490702"/>
          </a:xfrm>
        </p:grpSpPr>
        <p:cxnSp>
          <p:nvCxnSpPr>
            <p:cNvPr id="124" name="Straight Connector 123">
              <a:extLst>
                <a:ext uri="{FF2B5EF4-FFF2-40B4-BE49-F238E27FC236}">
                  <a16:creationId xmlns:a16="http://schemas.microsoft.com/office/drawing/2014/main" id="{7089472D-6102-4681-8E55-2C5794EE4E05}"/>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5D7A623-A535-43CF-9E20-EB48163EBA0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4DDAD5E-B095-422F-B6CD-672CE6F954C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8204260-9189-46EB-869A-E95AE4088988}"/>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B13CB03-7EDD-43E9-A3EE-08A70D250D4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24ACA07-2AC8-4301-AF7A-F872F5BCBF77}"/>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E9DDC0C-BE86-40AC-BA9D-02E3CE7A15D8}"/>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4D754C4-75A5-4238-AA8C-BB7B243E723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819C5E5-16FB-4BD7-ABFF-2AFB5E55E991}"/>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C7A9859-4815-4EA4-8F65-F968C9FC849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7B13CD7-AC6F-456F-9E2D-A202EA93C04D}"/>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2B697B7-B1AF-408B-A9B5-014F75EB3E9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FF57946-E60E-4726-9F65-63637C96D9AC}"/>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CB79018-A974-42C3-9327-9EE494BBBC1F}"/>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027431D-F6A9-4475-92D1-2C456BFCECF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510266C-E548-470A-8A98-08A02F3E2EE8}"/>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7175B15-68E2-4A5E-9813-8991CCF80A4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A100DAD-AFB1-40DB-ADE7-B83F5DD8967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20490C3-05EB-4F8F-B133-39AC8E8CA87F}"/>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64D449B-2D2F-4B3F-8257-1F8D0DD919E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C287B58-6106-4047-BAA2-C3406DDB2596}"/>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B63D3A8-33D6-4BC7-8CC9-857AAE669DC5}"/>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17F06A6F-6318-483E-B452-C88B27C43350}"/>
              </a:ext>
            </a:extLst>
          </p:cNvPr>
          <p:cNvGrpSpPr/>
          <p:nvPr userDrawn="1"/>
        </p:nvGrpSpPr>
        <p:grpSpPr>
          <a:xfrm rot="19421998">
            <a:off x="9244413" y="1325575"/>
            <a:ext cx="458379" cy="448611"/>
            <a:chOff x="8411919" y="701065"/>
            <a:chExt cx="2800065" cy="3490702"/>
          </a:xfrm>
        </p:grpSpPr>
        <p:cxnSp>
          <p:nvCxnSpPr>
            <p:cNvPr id="147" name="Straight Connector 146">
              <a:extLst>
                <a:ext uri="{FF2B5EF4-FFF2-40B4-BE49-F238E27FC236}">
                  <a16:creationId xmlns:a16="http://schemas.microsoft.com/office/drawing/2014/main" id="{E91CD7AF-1692-4440-B8BA-E670A60CBCCA}"/>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356FF31-B953-4F4E-B596-E60EA148FE19}"/>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C49752A-D43C-45B6-993D-EA5E0844C9BB}"/>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753FBDD-B18B-409C-A47A-F97D2E3F5EF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1749067-1D7E-4678-B43D-843D42744BF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B90CE84-57B1-4386-B44F-156E4FFC61CD}"/>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5B6C08B-4B3D-4F15-9BA5-AB40A1E1F85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C1DF333-9292-43D8-96FF-D38D03FC80C0}"/>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C4CB3EA-34E0-4265-818A-640BBCAED2D6}"/>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5D7418-DA23-4D62-ADDA-A33D8629D46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DA01C98-3668-44DC-BD8A-21C1F9B9CC2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7874D64-B6D5-4B26-9D31-C32312A1FDF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7A0BDD8-5F2F-4871-AC80-15065F48B7B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74FF47B-975B-495B-AFA7-626EA3CB0BC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979DDAC-383E-484D-AD43-6040954E5D53}"/>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E20253B-FE44-45FD-9073-793A2ACD306A}"/>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A967840-EB8D-4A8D-9023-BA05C472301C}"/>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BFA0587-ECDE-4476-B6DA-8C1636CCCB86}"/>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332D652-2851-49FA-9380-17419EF0B2E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AB93698-E5DF-418F-84ED-95993EFBD67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253BEA4-85D6-4559-8CD4-CD651FA044B2}"/>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3186F57-FF32-469C-8E8F-0D5A121C0D0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B39A1B71-4BFB-417F-8ADF-A50673257A72}"/>
              </a:ext>
            </a:extLst>
          </p:cNvPr>
          <p:cNvGrpSpPr/>
          <p:nvPr userDrawn="1"/>
        </p:nvGrpSpPr>
        <p:grpSpPr>
          <a:xfrm rot="19421998">
            <a:off x="10765083" y="43767"/>
            <a:ext cx="412730" cy="403935"/>
            <a:chOff x="8411919" y="701065"/>
            <a:chExt cx="2800065" cy="3490702"/>
          </a:xfrm>
        </p:grpSpPr>
        <p:cxnSp>
          <p:nvCxnSpPr>
            <p:cNvPr id="170" name="Straight Connector 169">
              <a:extLst>
                <a:ext uri="{FF2B5EF4-FFF2-40B4-BE49-F238E27FC236}">
                  <a16:creationId xmlns:a16="http://schemas.microsoft.com/office/drawing/2014/main" id="{F5970A27-55A6-4D07-8C70-C55D06337EBD}"/>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3ABF58-61A0-409C-A57E-EA1E39EFB77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072E919-222D-4E11-9FBF-4092D8A0EAF7}"/>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669C07E-C483-453C-AAEC-C3FBEDB040FD}"/>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44DE8EA-742F-48A6-BEBC-F6781301EDE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6CB3F9E-2089-4472-92AB-7C98031C056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0B846A2-CA79-4A17-A686-E022D57453C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9E7FB7-9E8D-44B6-8718-865071D5016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D0C8432-AFF4-4746-83E6-40A3AD7EBAED}"/>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4C7F024-C3FD-44DA-B543-9D4C33842F0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1DFA92C-51B2-4F6C-AE96-147198D89D7A}"/>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9FB3DC-4DAF-4AAE-9F4C-EFB7B0B94E6F}"/>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EA2574-D8E8-4BE5-9DEF-F08B7AF24CBB}"/>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142A40-9738-4197-9048-6E3CE282293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A05D9C8-371D-4CB4-967D-A728CB6DE2B8}"/>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EB1DF40-1EA3-479A-8E44-C460A09111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194C8E4-D8F1-4623-8319-FC3C7547D1E9}"/>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2521ABC-062E-4457-999D-4BC3DE953E87}"/>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94EDE13-F833-42D7-A127-BB45FBFCB58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6DD19A0-42AC-4680-A070-B7D26A7ECB8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823B065-A184-4DE8-A2E9-BD9454771D9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6A0FAEF-9B32-47C8-BD6B-48A2993CE36A}"/>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2" name="Rectangle 191">
            <a:extLst>
              <a:ext uri="{FF2B5EF4-FFF2-40B4-BE49-F238E27FC236}">
                <a16:creationId xmlns:a16="http://schemas.microsoft.com/office/drawing/2014/main" id="{6C54488B-4AA8-4A29-9071-60D6AF00DA6E}"/>
              </a:ext>
            </a:extLst>
          </p:cNvPr>
          <p:cNvSpPr/>
          <p:nvPr userDrawn="1"/>
        </p:nvSpPr>
        <p:spPr>
          <a:xfrm>
            <a:off x="11445923" y="0"/>
            <a:ext cx="373038" cy="25522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192">
            <a:extLst>
              <a:ext uri="{FF2B5EF4-FFF2-40B4-BE49-F238E27FC236}">
                <a16:creationId xmlns:a16="http://schemas.microsoft.com/office/drawing/2014/main" id="{6AA5F804-B564-42DA-88D6-915FE7EFD1E7}"/>
              </a:ext>
            </a:extLst>
          </p:cNvPr>
          <p:cNvSpPr/>
          <p:nvPr userDrawn="1"/>
        </p:nvSpPr>
        <p:spPr>
          <a:xfrm>
            <a:off x="11818961" y="0"/>
            <a:ext cx="373038" cy="25522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90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82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68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5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3" r:id="rId6"/>
    <p:sldLayoutId id="2147483741" r:id="rId7"/>
    <p:sldLayoutId id="2147483742" r:id="rId8"/>
    <p:sldLayoutId id="2147483738" r:id="rId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nap.stanford.edu/data/egonets-Twitter.html" TargetMode="External"/><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udsus.files.wordpress.com/2013/05/betweenness.p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1498904" y="2644170"/>
            <a:ext cx="9194191" cy="1569660"/>
          </a:xfrm>
          <a:prstGeom prst="rect">
            <a:avLst/>
          </a:prstGeom>
          <a:noFill/>
        </p:spPr>
        <p:txBody>
          <a:bodyPr wrap="square" rtlCol="0" anchor="ctr">
            <a:spAutoFit/>
          </a:bodyPr>
          <a:lstStyle/>
          <a:p>
            <a:pPr algn="ctr">
              <a:spcAft>
                <a:spcPts val="600"/>
              </a:spcAft>
            </a:pPr>
            <a:r>
              <a:rPr lang="id-ID" sz="3200" kern="2400" dirty="0">
                <a:solidFill>
                  <a:schemeClr val="bg1"/>
                </a:solidFill>
                <a:effectLst/>
                <a:latin typeface="+mj-lt"/>
                <a:ea typeface="MS Mincho" panose="02020609040205080304" pitchFamily="49" charset="-128"/>
              </a:rPr>
              <a:t>Social Network Analysis Using Betweenness Centrality to find Influential Users and Detect Community in Social Networks</a:t>
            </a:r>
            <a:endParaRPr lang="en-GB" sz="3200" dirty="0">
              <a:solidFill>
                <a:schemeClr val="bg1"/>
              </a:solidFill>
              <a:effectLst/>
              <a:latin typeface="+mj-lt"/>
              <a:ea typeface="MS Mincho" panose="02020609040205080304" pitchFamily="49" charset="-128"/>
            </a:endParaRPr>
          </a:p>
        </p:txBody>
      </p:sp>
      <p:sp>
        <p:nvSpPr>
          <p:cNvPr id="3" name="TextBox 2">
            <a:extLst>
              <a:ext uri="{FF2B5EF4-FFF2-40B4-BE49-F238E27FC236}">
                <a16:creationId xmlns:a16="http://schemas.microsoft.com/office/drawing/2014/main" id="{F1CBD7A1-E855-4976-A045-832EBF1A9DBC}"/>
              </a:ext>
            </a:extLst>
          </p:cNvPr>
          <p:cNvSpPr txBox="1"/>
          <p:nvPr/>
        </p:nvSpPr>
        <p:spPr>
          <a:xfrm>
            <a:off x="3797451" y="4213830"/>
            <a:ext cx="4597096" cy="400110"/>
          </a:xfrm>
          <a:prstGeom prst="rect">
            <a:avLst/>
          </a:prstGeom>
          <a:noFill/>
        </p:spPr>
        <p:txBody>
          <a:bodyPr wrap="square" rtlCol="0" anchor="ctr">
            <a:spAutoFit/>
          </a:bodyPr>
          <a:lstStyle/>
          <a:p>
            <a:pPr algn="ctr">
              <a:spcAft>
                <a:spcPts val="600"/>
              </a:spcAft>
            </a:pPr>
            <a:r>
              <a:rPr lang="id-ID" sz="2000" kern="2400" dirty="0">
                <a:effectLst/>
                <a:latin typeface="+mj-lt"/>
                <a:ea typeface="MS Mincho" panose="02020609040205080304" pitchFamily="49" charset="-128"/>
              </a:rPr>
              <a:t>Mata Kuliah Topik Khusus 2 SIDE</a:t>
            </a:r>
            <a:endParaRPr lang="en-GB" sz="2000" dirty="0">
              <a:effectLst/>
              <a:latin typeface="+mj-lt"/>
              <a:ea typeface="MS Mincho" panose="02020609040205080304" pitchFamily="49" charset="-128"/>
            </a:endParaRPr>
          </a:p>
        </p:txBody>
      </p:sp>
    </p:spTree>
    <p:extLst>
      <p:ext uri="{BB962C8B-B14F-4D97-AF65-F5344CB8AC3E}">
        <p14:creationId xmlns:p14="http://schemas.microsoft.com/office/powerpoint/2010/main" val="4032476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C6A3C1-670D-4E72-861A-43F7175FA967}"/>
              </a:ext>
            </a:extLst>
          </p:cNvPr>
          <p:cNvSpPr txBox="1"/>
          <p:nvPr/>
        </p:nvSpPr>
        <p:spPr>
          <a:xfrm>
            <a:off x="1079549" y="2967335"/>
            <a:ext cx="5016451" cy="923330"/>
          </a:xfrm>
          <a:prstGeom prst="rect">
            <a:avLst/>
          </a:prstGeom>
          <a:noFill/>
        </p:spPr>
        <p:txBody>
          <a:bodyPr wrap="square" rtlCol="0" anchor="ctr">
            <a:spAutoFit/>
          </a:bodyPr>
          <a:lstStyle/>
          <a:p>
            <a:r>
              <a:rPr lang="id-ID" altLang="ko-KR" sz="5400" b="1" dirty="0">
                <a:cs typeface="Arial" pitchFamily="34" charset="0"/>
              </a:rPr>
              <a:t>Implementasi</a:t>
            </a:r>
            <a:endParaRPr lang="ko-KR" altLang="en-US" sz="5400" b="1" dirty="0">
              <a:cs typeface="Arial" pitchFamily="34" charset="0"/>
            </a:endParaRPr>
          </a:p>
        </p:txBody>
      </p:sp>
    </p:spTree>
    <p:extLst>
      <p:ext uri="{BB962C8B-B14F-4D97-AF65-F5344CB8AC3E}">
        <p14:creationId xmlns:p14="http://schemas.microsoft.com/office/powerpoint/2010/main" val="295744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0151E-F5E6-4F21-9014-60998C0E26AD}"/>
              </a:ext>
            </a:extLst>
          </p:cNvPr>
          <p:cNvSpPr txBox="1"/>
          <p:nvPr/>
        </p:nvSpPr>
        <p:spPr>
          <a:xfrm>
            <a:off x="0" y="1083632"/>
            <a:ext cx="4321133" cy="523220"/>
          </a:xfrm>
          <a:prstGeom prst="rect">
            <a:avLst/>
          </a:prstGeom>
          <a:noFill/>
        </p:spPr>
        <p:txBody>
          <a:bodyPr wrap="square" rtlCol="0" anchor="ctr">
            <a:spAutoFit/>
          </a:bodyPr>
          <a:lstStyle/>
          <a:p>
            <a:pPr algn="ctr"/>
            <a:r>
              <a:rPr lang="id-ID" altLang="ko-KR" sz="2800" dirty="0">
                <a:latin typeface="Aharoni" panose="02010803020104030203" pitchFamily="2" charset="-79"/>
                <a:cs typeface="Aharoni" panose="02010803020104030203" pitchFamily="2" charset="-79"/>
              </a:rPr>
              <a:t>Dataset</a:t>
            </a:r>
            <a:r>
              <a:rPr lang="id-ID" altLang="ko-KR" sz="2800" dirty="0">
                <a:solidFill>
                  <a:schemeClr val="bg1"/>
                </a:solidFill>
                <a:latin typeface="Aharoni" panose="02010803020104030203" pitchFamily="2" charset="-79"/>
                <a:cs typeface="Aharoni" panose="02010803020104030203" pitchFamily="2" charset="-79"/>
              </a:rPr>
              <a:t> Analysis</a:t>
            </a:r>
            <a:endParaRPr lang="ko-KR" altLang="en-US" sz="2800" dirty="0">
              <a:solidFill>
                <a:schemeClr val="bg1"/>
              </a:solidFill>
              <a:latin typeface="Aharoni" panose="02010803020104030203" pitchFamily="2" charset="-79"/>
              <a:cs typeface="Aharoni" panose="02010803020104030203" pitchFamily="2" charset="-79"/>
            </a:endParaRPr>
          </a:p>
        </p:txBody>
      </p:sp>
      <p:pic>
        <p:nvPicPr>
          <p:cNvPr id="2" name="Picture 1">
            <a:extLst>
              <a:ext uri="{FF2B5EF4-FFF2-40B4-BE49-F238E27FC236}">
                <a16:creationId xmlns:a16="http://schemas.microsoft.com/office/drawing/2014/main" id="{8A4BE939-6303-4E79-8B30-F2CEE33BD58D}"/>
              </a:ext>
            </a:extLst>
          </p:cNvPr>
          <p:cNvPicPr>
            <a:picLocks noChangeAspect="1"/>
          </p:cNvPicPr>
          <p:nvPr/>
        </p:nvPicPr>
        <p:blipFill>
          <a:blip r:embed="rId2"/>
          <a:stretch>
            <a:fillRect/>
          </a:stretch>
        </p:blipFill>
        <p:spPr>
          <a:xfrm>
            <a:off x="6468874" y="3992179"/>
            <a:ext cx="5352307" cy="2264437"/>
          </a:xfrm>
          <a:prstGeom prst="rect">
            <a:avLst/>
          </a:prstGeom>
        </p:spPr>
      </p:pic>
      <p:sp>
        <p:nvSpPr>
          <p:cNvPr id="6" name="TextBox 5">
            <a:extLst>
              <a:ext uri="{FF2B5EF4-FFF2-40B4-BE49-F238E27FC236}">
                <a16:creationId xmlns:a16="http://schemas.microsoft.com/office/drawing/2014/main" id="{3CE0DA4F-7E96-4DEE-B4E3-E14FBA936CB6}"/>
              </a:ext>
            </a:extLst>
          </p:cNvPr>
          <p:cNvSpPr txBox="1"/>
          <p:nvPr/>
        </p:nvSpPr>
        <p:spPr>
          <a:xfrm>
            <a:off x="563291" y="3244444"/>
            <a:ext cx="6621279" cy="923330"/>
          </a:xfrm>
          <a:prstGeom prst="rect">
            <a:avLst/>
          </a:prstGeom>
          <a:noFill/>
        </p:spPr>
        <p:txBody>
          <a:bodyPr wrap="square">
            <a:spAutoFit/>
          </a:bodyPr>
          <a:lstStyle/>
          <a:p>
            <a:pPr marL="285750" indent="-285750">
              <a:buFont typeface="Arial" panose="020B0604020202020204" pitchFamily="34" charset="0"/>
              <a:buChar char="•"/>
            </a:pPr>
            <a:r>
              <a:rPr lang="en-GB" sz="1800" b="0" i="0" u="none" strike="noStrike" baseline="0" dirty="0">
                <a:solidFill>
                  <a:srgbClr val="000000"/>
                </a:solidFill>
                <a:latin typeface="Cambria" panose="02040503050406030204" pitchFamily="18" charset="0"/>
                <a:ea typeface="Cambria" panose="02040503050406030204" pitchFamily="18" charset="0"/>
              </a:rPr>
              <a:t>Nodes </a:t>
            </a:r>
            <a:r>
              <a:rPr lang="en-GB" sz="1800" b="0" i="0" u="none" strike="noStrike" baseline="0" dirty="0" err="1">
                <a:solidFill>
                  <a:srgbClr val="000000"/>
                </a:solidFill>
                <a:latin typeface="Cambria" panose="02040503050406030204" pitchFamily="18" charset="0"/>
                <a:ea typeface="Cambria" panose="02040503050406030204" pitchFamily="18" charset="0"/>
              </a:rPr>
              <a:t>merepresentasikan</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sebagai</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akun</a:t>
            </a:r>
            <a:r>
              <a:rPr lang="en-GB" sz="1800" b="0" i="0" u="none" strike="noStrike" baseline="0" dirty="0">
                <a:solidFill>
                  <a:srgbClr val="000000"/>
                </a:solidFill>
                <a:latin typeface="Cambria" panose="02040503050406030204" pitchFamily="18" charset="0"/>
                <a:ea typeface="Cambria" panose="02040503050406030204" pitchFamily="18" charset="0"/>
              </a:rPr>
              <a:t>. </a:t>
            </a:r>
            <a:endParaRPr lang="id-ID" sz="1800" b="0" i="0" u="none" strike="noStrike" baseline="0" dirty="0">
              <a:solidFill>
                <a:srgbClr val="00000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GB" sz="1800" b="0" i="0" u="none" strike="noStrike" baseline="0" dirty="0">
                <a:solidFill>
                  <a:srgbClr val="000000"/>
                </a:solidFill>
                <a:latin typeface="Cambria" panose="02040503050406030204" pitchFamily="18" charset="0"/>
                <a:ea typeface="Cambria" panose="02040503050406030204" pitchFamily="18" charset="0"/>
              </a:rPr>
              <a:t>Edges </a:t>
            </a:r>
            <a:r>
              <a:rPr lang="en-GB" sz="1800" b="0" i="0" u="none" strike="noStrike" baseline="0" dirty="0" err="1">
                <a:solidFill>
                  <a:srgbClr val="000000"/>
                </a:solidFill>
                <a:latin typeface="Cambria" panose="02040503050406030204" pitchFamily="18" charset="0"/>
                <a:ea typeface="Cambria" panose="02040503050406030204" pitchFamily="18" charset="0"/>
              </a:rPr>
              <a:t>merepresentasikan</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sebagai</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hubungan</a:t>
            </a:r>
            <a:r>
              <a:rPr lang="en-GB" sz="1800" b="0" i="0" u="none" strike="noStrike" baseline="0" dirty="0">
                <a:solidFill>
                  <a:srgbClr val="000000"/>
                </a:solidFill>
                <a:latin typeface="Cambria" panose="02040503050406030204" pitchFamily="18" charset="0"/>
                <a:ea typeface="Cambria" panose="02040503050406030204" pitchFamily="18" charset="0"/>
              </a:rPr>
              <a:t> mem-</a:t>
            </a:r>
            <a:r>
              <a:rPr lang="en-GB" sz="1800" b="0" i="1" u="none" strike="noStrike" baseline="0" dirty="0">
                <a:solidFill>
                  <a:srgbClr val="000000"/>
                </a:solidFill>
                <a:latin typeface="Cambria" panose="02040503050406030204" pitchFamily="18" charset="0"/>
                <a:ea typeface="Cambria" panose="02040503050406030204" pitchFamily="18" charset="0"/>
              </a:rPr>
              <a:t>follow </a:t>
            </a:r>
            <a:r>
              <a:rPr lang="en-GB" sz="1800" b="0" i="0" u="none" strike="noStrike" baseline="0" dirty="0" err="1">
                <a:solidFill>
                  <a:srgbClr val="000000"/>
                </a:solidFill>
                <a:latin typeface="Cambria" panose="02040503050406030204" pitchFamily="18" charset="0"/>
                <a:ea typeface="Cambria" panose="02040503050406030204" pitchFamily="18" charset="0"/>
              </a:rPr>
              <a:t>dua</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atau</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lebih</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akun</a:t>
            </a:r>
            <a:r>
              <a:rPr lang="en-GB" sz="1800" b="0" i="0" u="none" strike="noStrike" baseline="0" dirty="0">
                <a:solidFill>
                  <a:srgbClr val="000000"/>
                </a:solidFill>
                <a:latin typeface="Cambria" panose="02040503050406030204" pitchFamily="18" charset="0"/>
                <a:ea typeface="Cambria" panose="02040503050406030204" pitchFamily="18" charset="0"/>
              </a:rPr>
              <a:t>. </a:t>
            </a:r>
            <a:endParaRPr lang="en-GB" dirty="0">
              <a:latin typeface="Cambria" panose="02040503050406030204" pitchFamily="18" charset="0"/>
              <a:ea typeface="Cambria" panose="02040503050406030204" pitchFamily="18" charset="0"/>
            </a:endParaRPr>
          </a:p>
        </p:txBody>
      </p:sp>
      <p:graphicFrame>
        <p:nvGraphicFramePr>
          <p:cNvPr id="7" name="Table 6">
            <a:extLst>
              <a:ext uri="{FF2B5EF4-FFF2-40B4-BE49-F238E27FC236}">
                <a16:creationId xmlns:a16="http://schemas.microsoft.com/office/drawing/2014/main" id="{8283F4CE-A74E-4052-97FE-F067A7E5A135}"/>
              </a:ext>
            </a:extLst>
          </p:cNvPr>
          <p:cNvGraphicFramePr>
            <a:graphicFrameLocks noGrp="1"/>
          </p:cNvGraphicFramePr>
          <p:nvPr>
            <p:extLst>
              <p:ext uri="{D42A27DB-BD31-4B8C-83A1-F6EECF244321}">
                <p14:modId xmlns:p14="http://schemas.microsoft.com/office/powerpoint/2010/main" val="1087650530"/>
              </p:ext>
            </p:extLst>
          </p:nvPr>
        </p:nvGraphicFramePr>
        <p:xfrm>
          <a:off x="7500049" y="929875"/>
          <a:ext cx="4321132" cy="2548220"/>
        </p:xfrm>
        <a:graphic>
          <a:graphicData uri="http://schemas.openxmlformats.org/drawingml/2006/table">
            <a:tbl>
              <a:tblPr firstRow="1" firstCol="1" bandRow="1">
                <a:tableStyleId>{5C22544A-7EE6-4342-B048-85BDC9FD1C3A}</a:tableStyleId>
              </a:tblPr>
              <a:tblGrid>
                <a:gridCol w="2677058">
                  <a:extLst>
                    <a:ext uri="{9D8B030D-6E8A-4147-A177-3AD203B41FA5}">
                      <a16:colId xmlns:a16="http://schemas.microsoft.com/office/drawing/2014/main" val="784498551"/>
                    </a:ext>
                  </a:extLst>
                </a:gridCol>
                <a:gridCol w="1644074">
                  <a:extLst>
                    <a:ext uri="{9D8B030D-6E8A-4147-A177-3AD203B41FA5}">
                      <a16:colId xmlns:a16="http://schemas.microsoft.com/office/drawing/2014/main" val="3303338058"/>
                    </a:ext>
                  </a:extLst>
                </a:gridCol>
              </a:tblGrid>
              <a:tr h="254822">
                <a:tc gridSpan="2">
                  <a:txBody>
                    <a:bodyPr/>
                    <a:lstStyle/>
                    <a:p>
                      <a:pPr algn="ctr">
                        <a:spcAft>
                          <a:spcPts val="0"/>
                        </a:spcAft>
                      </a:pPr>
                      <a:r>
                        <a:rPr lang="id-ID" sz="1600" dirty="0">
                          <a:solidFill>
                            <a:schemeClr val="tx1"/>
                          </a:solidFill>
                          <a:effectLst/>
                          <a:latin typeface="Cambria" panose="02040503050406030204" pitchFamily="18" charset="0"/>
                          <a:ea typeface="Cambria" panose="02040503050406030204" pitchFamily="18" charset="0"/>
                        </a:rPr>
                        <a:t>Dataset Statistics</a:t>
                      </a:r>
                      <a:endParaRPr lang="en-GB" sz="1800" dirty="0">
                        <a:solidFill>
                          <a:schemeClr val="tx1"/>
                        </a:solidFill>
                        <a:effectLst/>
                        <a:latin typeface="Cambria" panose="02040503050406030204" pitchFamily="18" charset="0"/>
                        <a:ea typeface="Cambria" panose="02040503050406030204" pitchFamily="18" charset="0"/>
                      </a:endParaRPr>
                    </a:p>
                  </a:txBody>
                  <a:tcPr marL="68580" marR="68580" marT="0" marB="0"/>
                </a:tc>
                <a:tc hMerge="1">
                  <a:txBody>
                    <a:bodyPr/>
                    <a:lstStyle/>
                    <a:p>
                      <a:endParaRPr lang="en-GB"/>
                    </a:p>
                  </a:txBody>
                  <a:tcPr/>
                </a:tc>
                <a:extLst>
                  <a:ext uri="{0D108BD9-81ED-4DB2-BD59-A6C34878D82A}">
                    <a16:rowId xmlns:a16="http://schemas.microsoft.com/office/drawing/2014/main" val="1077380585"/>
                  </a:ext>
                </a:extLst>
              </a:tr>
              <a:tr h="254822">
                <a:tc>
                  <a:txBody>
                    <a:bodyPr/>
                    <a:lstStyle/>
                    <a:p>
                      <a:pPr algn="l">
                        <a:spcAft>
                          <a:spcPts val="0"/>
                        </a:spcAft>
                      </a:pPr>
                      <a:r>
                        <a:rPr lang="id-ID" sz="1200" dirty="0">
                          <a:solidFill>
                            <a:schemeClr val="tx1"/>
                          </a:solidFill>
                          <a:effectLst/>
                          <a:latin typeface="Cambria" panose="02040503050406030204" pitchFamily="18" charset="0"/>
                          <a:ea typeface="Cambria" panose="02040503050406030204" pitchFamily="18" charset="0"/>
                        </a:rPr>
                        <a:t>Nodes</a:t>
                      </a:r>
                      <a:endParaRPr lang="en-GB" sz="1400"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algn="just">
                        <a:spcAft>
                          <a:spcPts val="0"/>
                        </a:spcAft>
                      </a:pPr>
                      <a:r>
                        <a:rPr lang="id-ID" sz="1200" dirty="0">
                          <a:effectLst/>
                        </a:rPr>
                        <a:t>81306</a:t>
                      </a:r>
                      <a:endParaRPr lang="en-GB"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086447463"/>
                  </a:ext>
                </a:extLst>
              </a:tr>
              <a:tr h="254822">
                <a:tc>
                  <a:txBody>
                    <a:bodyPr/>
                    <a:lstStyle/>
                    <a:p>
                      <a:pPr algn="l">
                        <a:spcAft>
                          <a:spcPts val="0"/>
                        </a:spcAft>
                      </a:pPr>
                      <a:r>
                        <a:rPr lang="id-ID" sz="1200" dirty="0">
                          <a:solidFill>
                            <a:schemeClr val="tx1"/>
                          </a:solidFill>
                          <a:effectLst/>
                          <a:latin typeface="Cambria" panose="02040503050406030204" pitchFamily="18" charset="0"/>
                          <a:ea typeface="Cambria" panose="02040503050406030204" pitchFamily="18" charset="0"/>
                        </a:rPr>
                        <a:t>Edges</a:t>
                      </a:r>
                      <a:endParaRPr lang="en-GB" sz="1400"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algn="just">
                        <a:spcAft>
                          <a:spcPts val="0"/>
                        </a:spcAft>
                      </a:pPr>
                      <a:r>
                        <a:rPr lang="id-ID" sz="1200" dirty="0">
                          <a:effectLst/>
                        </a:rPr>
                        <a:t>1342310</a:t>
                      </a:r>
                      <a:endParaRPr lang="en-GB"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786122994"/>
                  </a:ext>
                </a:extLst>
              </a:tr>
              <a:tr h="254822">
                <a:tc>
                  <a:txBody>
                    <a:bodyPr/>
                    <a:lstStyle/>
                    <a:p>
                      <a:pPr algn="l">
                        <a:spcAft>
                          <a:spcPts val="0"/>
                        </a:spcAft>
                      </a:pPr>
                      <a:r>
                        <a:rPr lang="id-ID" sz="1200" dirty="0">
                          <a:solidFill>
                            <a:schemeClr val="tx1"/>
                          </a:solidFill>
                          <a:effectLst/>
                          <a:latin typeface="Cambria" panose="02040503050406030204" pitchFamily="18" charset="0"/>
                          <a:ea typeface="Cambria" panose="02040503050406030204" pitchFamily="18" charset="0"/>
                        </a:rPr>
                        <a:t>Nodes in Largest WCC</a:t>
                      </a:r>
                      <a:endParaRPr lang="en-GB" sz="1400"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algn="just">
                        <a:spcAft>
                          <a:spcPts val="0"/>
                        </a:spcAft>
                      </a:pPr>
                      <a:r>
                        <a:rPr lang="id-ID" sz="1200" dirty="0">
                          <a:effectLst/>
                        </a:rPr>
                        <a:t>81306 (1.000)</a:t>
                      </a:r>
                      <a:endParaRPr lang="en-GB"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86059023"/>
                  </a:ext>
                </a:extLst>
              </a:tr>
              <a:tr h="254822">
                <a:tc>
                  <a:txBody>
                    <a:bodyPr/>
                    <a:lstStyle/>
                    <a:p>
                      <a:pPr algn="l">
                        <a:spcAft>
                          <a:spcPts val="0"/>
                        </a:spcAft>
                      </a:pPr>
                      <a:r>
                        <a:rPr lang="id-ID" sz="1200" dirty="0">
                          <a:solidFill>
                            <a:schemeClr val="tx1"/>
                          </a:solidFill>
                          <a:effectLst/>
                          <a:latin typeface="Cambria" panose="02040503050406030204" pitchFamily="18" charset="0"/>
                          <a:ea typeface="Cambria" panose="02040503050406030204" pitchFamily="18" charset="0"/>
                        </a:rPr>
                        <a:t>Edges in largest WCC</a:t>
                      </a:r>
                      <a:endParaRPr lang="en-GB" sz="1400"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algn="just">
                        <a:spcAft>
                          <a:spcPts val="0"/>
                        </a:spcAft>
                      </a:pPr>
                      <a:r>
                        <a:rPr lang="id-ID" sz="1200" dirty="0">
                          <a:effectLst/>
                        </a:rPr>
                        <a:t>1768149 (1.000)</a:t>
                      </a:r>
                      <a:endParaRPr lang="en-GB"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069372365"/>
                  </a:ext>
                </a:extLst>
              </a:tr>
              <a:tr h="254822">
                <a:tc>
                  <a:txBody>
                    <a:bodyPr/>
                    <a:lstStyle/>
                    <a:p>
                      <a:pPr algn="l">
                        <a:spcAft>
                          <a:spcPts val="0"/>
                        </a:spcAft>
                      </a:pPr>
                      <a:r>
                        <a:rPr lang="id-ID" sz="1200" dirty="0">
                          <a:solidFill>
                            <a:schemeClr val="tx1"/>
                          </a:solidFill>
                          <a:effectLst/>
                          <a:latin typeface="Cambria" panose="02040503050406030204" pitchFamily="18" charset="0"/>
                          <a:ea typeface="Cambria" panose="02040503050406030204" pitchFamily="18" charset="0"/>
                        </a:rPr>
                        <a:t>Nodes in largest SCC</a:t>
                      </a:r>
                      <a:endParaRPr lang="en-GB" sz="1400"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algn="just">
                        <a:spcAft>
                          <a:spcPts val="0"/>
                        </a:spcAft>
                      </a:pPr>
                      <a:r>
                        <a:rPr lang="id-ID" sz="1200" dirty="0">
                          <a:effectLst/>
                        </a:rPr>
                        <a:t>68413 (0.841)</a:t>
                      </a:r>
                      <a:endParaRPr lang="en-GB"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68992231"/>
                  </a:ext>
                </a:extLst>
              </a:tr>
              <a:tr h="254822">
                <a:tc>
                  <a:txBody>
                    <a:bodyPr/>
                    <a:lstStyle/>
                    <a:p>
                      <a:pPr algn="l">
                        <a:spcAft>
                          <a:spcPts val="0"/>
                        </a:spcAft>
                      </a:pPr>
                      <a:r>
                        <a:rPr lang="id-ID" sz="1200" dirty="0">
                          <a:solidFill>
                            <a:schemeClr val="tx1"/>
                          </a:solidFill>
                          <a:effectLst/>
                          <a:latin typeface="Cambria" panose="02040503050406030204" pitchFamily="18" charset="0"/>
                          <a:ea typeface="Cambria" panose="02040503050406030204" pitchFamily="18" charset="0"/>
                        </a:rPr>
                        <a:t>Edges in largest SCC</a:t>
                      </a:r>
                      <a:endParaRPr lang="en-GB" sz="1400"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algn="just">
                        <a:spcAft>
                          <a:spcPts val="0"/>
                        </a:spcAft>
                      </a:pPr>
                      <a:r>
                        <a:rPr lang="id-ID" sz="1200" dirty="0">
                          <a:effectLst/>
                        </a:rPr>
                        <a:t>1685163 (0.953)</a:t>
                      </a:r>
                      <a:endParaRPr lang="en-GB"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60430721"/>
                  </a:ext>
                </a:extLst>
              </a:tr>
              <a:tr h="254822">
                <a:tc>
                  <a:txBody>
                    <a:bodyPr/>
                    <a:lstStyle/>
                    <a:p>
                      <a:pPr algn="l">
                        <a:spcAft>
                          <a:spcPts val="0"/>
                        </a:spcAft>
                      </a:pPr>
                      <a:r>
                        <a:rPr lang="id-ID" sz="1200" dirty="0">
                          <a:solidFill>
                            <a:schemeClr val="tx1"/>
                          </a:solidFill>
                          <a:effectLst/>
                          <a:latin typeface="Cambria" panose="02040503050406030204" pitchFamily="18" charset="0"/>
                          <a:ea typeface="Cambria" panose="02040503050406030204" pitchFamily="18" charset="0"/>
                        </a:rPr>
                        <a:t>Average clustering coefficient</a:t>
                      </a:r>
                      <a:endParaRPr lang="en-GB" sz="1400"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algn="just">
                        <a:spcAft>
                          <a:spcPts val="0"/>
                        </a:spcAft>
                      </a:pPr>
                      <a:r>
                        <a:rPr lang="id-ID" sz="1200" dirty="0">
                          <a:effectLst/>
                        </a:rPr>
                        <a:t>0.5653</a:t>
                      </a:r>
                      <a:endParaRPr lang="en-GB"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581409903"/>
                  </a:ext>
                </a:extLst>
              </a:tr>
              <a:tr h="254822">
                <a:tc>
                  <a:txBody>
                    <a:bodyPr/>
                    <a:lstStyle/>
                    <a:p>
                      <a:pPr algn="l">
                        <a:spcAft>
                          <a:spcPts val="0"/>
                        </a:spcAft>
                      </a:pPr>
                      <a:r>
                        <a:rPr lang="id-ID" sz="1200" dirty="0">
                          <a:solidFill>
                            <a:schemeClr val="tx1"/>
                          </a:solidFill>
                          <a:effectLst/>
                          <a:latin typeface="Cambria" panose="02040503050406030204" pitchFamily="18" charset="0"/>
                          <a:ea typeface="Cambria" panose="02040503050406030204" pitchFamily="18" charset="0"/>
                        </a:rPr>
                        <a:t>Number of triangles</a:t>
                      </a:r>
                      <a:endParaRPr lang="en-GB" sz="1400"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algn="just">
                        <a:spcAft>
                          <a:spcPts val="0"/>
                        </a:spcAft>
                      </a:pPr>
                      <a:r>
                        <a:rPr lang="id-ID" sz="1200" dirty="0">
                          <a:effectLst/>
                        </a:rPr>
                        <a:t>13082506</a:t>
                      </a:r>
                      <a:endParaRPr lang="en-GB"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56021201"/>
                  </a:ext>
                </a:extLst>
              </a:tr>
              <a:tr h="254822">
                <a:tc>
                  <a:txBody>
                    <a:bodyPr/>
                    <a:lstStyle/>
                    <a:p>
                      <a:pPr algn="l">
                        <a:spcAft>
                          <a:spcPts val="0"/>
                        </a:spcAft>
                      </a:pPr>
                      <a:r>
                        <a:rPr lang="id-ID" sz="1200" dirty="0">
                          <a:solidFill>
                            <a:schemeClr val="tx1"/>
                          </a:solidFill>
                          <a:effectLst/>
                          <a:latin typeface="Cambria" panose="02040503050406030204" pitchFamily="18" charset="0"/>
                          <a:ea typeface="Cambria" panose="02040503050406030204" pitchFamily="18" charset="0"/>
                        </a:rPr>
                        <a:t>Fraction of closed triangles</a:t>
                      </a:r>
                      <a:endParaRPr lang="en-GB" sz="1400" dirty="0">
                        <a:solidFill>
                          <a:schemeClr val="tx1"/>
                        </a:solidFill>
                        <a:effectLst/>
                        <a:latin typeface="Cambria" panose="02040503050406030204" pitchFamily="18" charset="0"/>
                        <a:ea typeface="Cambria" panose="02040503050406030204" pitchFamily="18" charset="0"/>
                      </a:endParaRPr>
                    </a:p>
                  </a:txBody>
                  <a:tcPr marL="68580" marR="68580" marT="0" marB="0"/>
                </a:tc>
                <a:tc>
                  <a:txBody>
                    <a:bodyPr/>
                    <a:lstStyle/>
                    <a:p>
                      <a:pPr algn="just">
                        <a:spcAft>
                          <a:spcPts val="0"/>
                        </a:spcAft>
                      </a:pPr>
                      <a:r>
                        <a:rPr lang="id-ID" sz="1200" dirty="0">
                          <a:effectLst/>
                        </a:rPr>
                        <a:t>0.06415</a:t>
                      </a:r>
                      <a:endParaRPr lang="en-GB"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62412986"/>
                  </a:ext>
                </a:extLst>
              </a:tr>
            </a:tbl>
          </a:graphicData>
        </a:graphic>
      </p:graphicFrame>
      <p:sp>
        <p:nvSpPr>
          <p:cNvPr id="9" name="TextBox 8">
            <a:extLst>
              <a:ext uri="{FF2B5EF4-FFF2-40B4-BE49-F238E27FC236}">
                <a16:creationId xmlns:a16="http://schemas.microsoft.com/office/drawing/2014/main" id="{6E6D867C-8434-4DE9-B54F-6BC9C1F54068}"/>
              </a:ext>
            </a:extLst>
          </p:cNvPr>
          <p:cNvSpPr txBox="1"/>
          <p:nvPr/>
        </p:nvSpPr>
        <p:spPr>
          <a:xfrm>
            <a:off x="372873" y="1788486"/>
            <a:ext cx="6478897" cy="1077218"/>
          </a:xfrm>
          <a:prstGeom prst="rect">
            <a:avLst/>
          </a:prstGeom>
          <a:noFill/>
        </p:spPr>
        <p:txBody>
          <a:bodyPr wrap="square">
            <a:spAutoFit/>
          </a:bodyPr>
          <a:lstStyle/>
          <a:p>
            <a:pPr marL="182880" indent="274320">
              <a:spcAft>
                <a:spcPts val="0"/>
              </a:spcAft>
            </a:pPr>
            <a:r>
              <a:rPr lang="id-ID" sz="1600" dirty="0">
                <a:effectLst/>
                <a:latin typeface="Cambria" panose="02040503050406030204" pitchFamily="18" charset="0"/>
                <a:ea typeface="Cambria" panose="02040503050406030204" pitchFamily="18" charset="0"/>
              </a:rPr>
              <a:t>Penelitian ini menggunakan dataset twitter yang di crawled dari public resources oleh Standford University.</a:t>
            </a:r>
          </a:p>
          <a:p>
            <a:pPr marL="182880" indent="274320">
              <a:spcAft>
                <a:spcPts val="0"/>
              </a:spcAft>
            </a:pPr>
            <a:endParaRPr lang="id-ID" sz="1600" dirty="0">
              <a:latin typeface="Cambria" panose="02040503050406030204" pitchFamily="18" charset="0"/>
              <a:ea typeface="Cambria" panose="02040503050406030204" pitchFamily="18" charset="0"/>
            </a:endParaRPr>
          </a:p>
          <a:p>
            <a:pPr marL="182880" indent="274320">
              <a:spcAft>
                <a:spcPts val="0"/>
              </a:spcAft>
            </a:pPr>
            <a:r>
              <a:rPr lang="id-ID" sz="1600" dirty="0">
                <a:effectLst/>
                <a:latin typeface="Cambria" panose="02040503050406030204" pitchFamily="18" charset="0"/>
                <a:ea typeface="Cambria" panose="02040503050406030204" pitchFamily="18" charset="0"/>
              </a:rPr>
              <a:t>(</a:t>
            </a:r>
            <a:r>
              <a:rPr lang="en-US" sz="1600" u="sng" spc="25" dirty="0">
                <a:effectLst/>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http://snap.stanford.edu/data/egonets-Twitter.html</a:t>
            </a:r>
            <a:r>
              <a:rPr lang="id-ID" sz="1600" spc="25" dirty="0">
                <a:effectLst/>
                <a:latin typeface="Cambria" panose="02040503050406030204" pitchFamily="18" charset="0"/>
                <a:ea typeface="Cambria" panose="02040503050406030204" pitchFamily="18" charset="0"/>
              </a:rPr>
              <a:t>)</a:t>
            </a:r>
            <a:endParaRPr lang="en-GB"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349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A85005-4497-4D66-86B6-5155DD23A2B4}"/>
              </a:ext>
            </a:extLst>
          </p:cNvPr>
          <p:cNvPicPr>
            <a:picLocks noChangeAspect="1"/>
          </p:cNvPicPr>
          <p:nvPr/>
        </p:nvPicPr>
        <p:blipFill rotWithShape="1">
          <a:blip r:embed="rId2">
            <a:extLst>
              <a:ext uri="{28A0092B-C50C-407E-A947-70E740481C1C}">
                <a14:useLocalDpi xmlns:a14="http://schemas.microsoft.com/office/drawing/2010/main" val="0"/>
              </a:ext>
            </a:extLst>
          </a:blip>
          <a:srcRect l="11059" t="9947" r="8730" b="9841"/>
          <a:stretch/>
        </p:blipFill>
        <p:spPr>
          <a:xfrm>
            <a:off x="4775200" y="217711"/>
            <a:ext cx="6531430" cy="6531430"/>
          </a:xfrm>
          <a:prstGeom prst="rect">
            <a:avLst/>
          </a:prstGeom>
        </p:spPr>
      </p:pic>
      <p:sp>
        <p:nvSpPr>
          <p:cNvPr id="3" name="TextBox 2">
            <a:extLst>
              <a:ext uri="{FF2B5EF4-FFF2-40B4-BE49-F238E27FC236}">
                <a16:creationId xmlns:a16="http://schemas.microsoft.com/office/drawing/2014/main" id="{ECD88612-EC51-465C-986F-45ACB65A9730}"/>
              </a:ext>
            </a:extLst>
          </p:cNvPr>
          <p:cNvSpPr txBox="1"/>
          <p:nvPr/>
        </p:nvSpPr>
        <p:spPr>
          <a:xfrm>
            <a:off x="72570" y="2828837"/>
            <a:ext cx="4321133" cy="1200329"/>
          </a:xfrm>
          <a:prstGeom prst="rect">
            <a:avLst/>
          </a:prstGeom>
          <a:noFill/>
        </p:spPr>
        <p:txBody>
          <a:bodyPr wrap="square" rtlCol="0" anchor="ctr">
            <a:spAutoFit/>
          </a:bodyPr>
          <a:lstStyle/>
          <a:p>
            <a:pPr algn="ctr"/>
            <a:r>
              <a:rPr lang="id-ID" altLang="ko-KR" sz="3600" b="1" dirty="0">
                <a:cs typeface="Arial" pitchFamily="34" charset="0"/>
              </a:rPr>
              <a:t>Visualisasi</a:t>
            </a:r>
          </a:p>
          <a:p>
            <a:pPr algn="ctr"/>
            <a:r>
              <a:rPr lang="id-ID" altLang="ko-KR" sz="3600" b="1" dirty="0">
                <a:cs typeface="Arial" pitchFamily="34" charset="0"/>
              </a:rPr>
              <a:t>dataset</a:t>
            </a:r>
            <a:endParaRPr lang="ko-KR" altLang="en-US" sz="3600" b="1" dirty="0">
              <a:cs typeface="Arial" pitchFamily="34" charset="0"/>
            </a:endParaRPr>
          </a:p>
        </p:txBody>
      </p:sp>
    </p:spTree>
    <p:extLst>
      <p:ext uri="{BB962C8B-B14F-4D97-AF65-F5344CB8AC3E}">
        <p14:creationId xmlns:p14="http://schemas.microsoft.com/office/powerpoint/2010/main" val="281368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67DE8-F6C7-4937-9F56-8033CF41EF75}"/>
              </a:ext>
            </a:extLst>
          </p:cNvPr>
          <p:cNvSpPr txBox="1"/>
          <p:nvPr/>
        </p:nvSpPr>
        <p:spPr>
          <a:xfrm>
            <a:off x="345990" y="2107369"/>
            <a:ext cx="4429209" cy="369332"/>
          </a:xfrm>
          <a:prstGeom prst="rect">
            <a:avLst/>
          </a:prstGeom>
          <a:noFill/>
        </p:spPr>
        <p:txBody>
          <a:bodyPr wrap="square" rtlCol="0" anchor="ctr">
            <a:spAutoFit/>
          </a:bodyPr>
          <a:lstStyle/>
          <a:p>
            <a:r>
              <a:rPr lang="id-ID" altLang="ko-KR" dirty="0">
                <a:solidFill>
                  <a:schemeClr val="bg1"/>
                </a:solidFill>
                <a:cs typeface="Arial" pitchFamily="34" charset="0"/>
              </a:rPr>
              <a:t>Using </a:t>
            </a:r>
            <a:r>
              <a:rPr lang="id-ID" altLang="ko-KR" dirty="0">
                <a:cs typeface="Arial" pitchFamily="34" charset="0"/>
              </a:rPr>
              <a:t>betweenness Centrality</a:t>
            </a:r>
            <a:r>
              <a:rPr lang="id-ID" altLang="ko-KR" dirty="0">
                <a:solidFill>
                  <a:schemeClr val="bg1"/>
                </a:solidFill>
                <a:cs typeface="Arial" pitchFamily="34" charset="0"/>
              </a:rPr>
              <a:t> Algorithm</a:t>
            </a:r>
            <a:endParaRPr lang="ko-KR" altLang="en-US" dirty="0">
              <a:solidFill>
                <a:schemeClr val="bg1"/>
              </a:solidFill>
              <a:cs typeface="Arial" pitchFamily="34" charset="0"/>
            </a:endParaRPr>
          </a:p>
        </p:txBody>
      </p:sp>
      <p:sp>
        <p:nvSpPr>
          <p:cNvPr id="4" name="TextBox 3">
            <a:extLst>
              <a:ext uri="{FF2B5EF4-FFF2-40B4-BE49-F238E27FC236}">
                <a16:creationId xmlns:a16="http://schemas.microsoft.com/office/drawing/2014/main" id="{8E2F5F14-222F-4AD4-9247-79E50DBEE125}"/>
              </a:ext>
            </a:extLst>
          </p:cNvPr>
          <p:cNvSpPr txBox="1"/>
          <p:nvPr/>
        </p:nvSpPr>
        <p:spPr>
          <a:xfrm>
            <a:off x="148283" y="1522594"/>
            <a:ext cx="4769708" cy="584775"/>
          </a:xfrm>
          <a:prstGeom prst="rect">
            <a:avLst/>
          </a:prstGeom>
          <a:noFill/>
        </p:spPr>
        <p:txBody>
          <a:bodyPr wrap="square" rtlCol="0" anchor="ctr">
            <a:spAutoFit/>
          </a:bodyPr>
          <a:lstStyle/>
          <a:p>
            <a:r>
              <a:rPr lang="id-ID" altLang="ko-KR" sz="3200" b="1" dirty="0">
                <a:cs typeface="Arial" pitchFamily="34" charset="0"/>
              </a:rPr>
              <a:t>Influential Users</a:t>
            </a:r>
            <a:endParaRPr lang="ko-KR" altLang="en-US" sz="3200" b="1" dirty="0">
              <a:cs typeface="Arial" pitchFamily="34" charset="0"/>
            </a:endParaRPr>
          </a:p>
        </p:txBody>
      </p:sp>
      <p:pic>
        <p:nvPicPr>
          <p:cNvPr id="7" name="Picture 6">
            <a:extLst>
              <a:ext uri="{FF2B5EF4-FFF2-40B4-BE49-F238E27FC236}">
                <a16:creationId xmlns:a16="http://schemas.microsoft.com/office/drawing/2014/main" id="{A1FCB001-A6FE-4437-8493-4F12F46E9AC4}"/>
              </a:ext>
            </a:extLst>
          </p:cNvPr>
          <p:cNvPicPr/>
          <p:nvPr/>
        </p:nvPicPr>
        <p:blipFill>
          <a:blip r:embed="rId2"/>
          <a:stretch>
            <a:fillRect/>
          </a:stretch>
        </p:blipFill>
        <p:spPr>
          <a:xfrm>
            <a:off x="3059822" y="2962842"/>
            <a:ext cx="6432521" cy="825388"/>
          </a:xfrm>
          <a:prstGeom prst="rect">
            <a:avLst/>
          </a:prstGeom>
        </p:spPr>
      </p:pic>
      <p:graphicFrame>
        <p:nvGraphicFramePr>
          <p:cNvPr id="8" name="Table 7">
            <a:extLst>
              <a:ext uri="{FF2B5EF4-FFF2-40B4-BE49-F238E27FC236}">
                <a16:creationId xmlns:a16="http://schemas.microsoft.com/office/drawing/2014/main" id="{C1879359-5F33-45D4-8F22-244BA25E3F73}"/>
              </a:ext>
            </a:extLst>
          </p:cNvPr>
          <p:cNvGraphicFramePr>
            <a:graphicFrameLocks noGrp="1"/>
          </p:cNvGraphicFramePr>
          <p:nvPr>
            <p:extLst>
              <p:ext uri="{D42A27DB-BD31-4B8C-83A1-F6EECF244321}">
                <p14:modId xmlns:p14="http://schemas.microsoft.com/office/powerpoint/2010/main" val="2317283162"/>
              </p:ext>
            </p:extLst>
          </p:nvPr>
        </p:nvGraphicFramePr>
        <p:xfrm>
          <a:off x="3866710" y="3988457"/>
          <a:ext cx="4458579" cy="2519730"/>
        </p:xfrm>
        <a:graphic>
          <a:graphicData uri="http://schemas.openxmlformats.org/drawingml/2006/table">
            <a:tbl>
              <a:tblPr firstRow="1" firstCol="1" bandRow="1">
                <a:tableStyleId>{5C22544A-7EE6-4342-B048-85BDC9FD1C3A}</a:tableStyleId>
              </a:tblPr>
              <a:tblGrid>
                <a:gridCol w="423132">
                  <a:extLst>
                    <a:ext uri="{9D8B030D-6E8A-4147-A177-3AD203B41FA5}">
                      <a16:colId xmlns:a16="http://schemas.microsoft.com/office/drawing/2014/main" val="3232703885"/>
                    </a:ext>
                  </a:extLst>
                </a:gridCol>
                <a:gridCol w="1394953">
                  <a:extLst>
                    <a:ext uri="{9D8B030D-6E8A-4147-A177-3AD203B41FA5}">
                      <a16:colId xmlns:a16="http://schemas.microsoft.com/office/drawing/2014/main" val="2040512849"/>
                    </a:ext>
                  </a:extLst>
                </a:gridCol>
                <a:gridCol w="2640494">
                  <a:extLst>
                    <a:ext uri="{9D8B030D-6E8A-4147-A177-3AD203B41FA5}">
                      <a16:colId xmlns:a16="http://schemas.microsoft.com/office/drawing/2014/main" val="598384068"/>
                    </a:ext>
                  </a:extLst>
                </a:gridCol>
              </a:tblGrid>
              <a:tr h="419955">
                <a:tc>
                  <a:txBody>
                    <a:bodyPr/>
                    <a:lstStyle/>
                    <a:p>
                      <a:pPr algn="ctr">
                        <a:spcAft>
                          <a:spcPts val="0"/>
                        </a:spcAft>
                      </a:pPr>
                      <a:r>
                        <a:rPr lang="id-ID" sz="1400" dirty="0">
                          <a:effectLst/>
                        </a:rPr>
                        <a:t>No</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id-ID" sz="1400" dirty="0">
                          <a:effectLst/>
                        </a:rPr>
                        <a:t>Node</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spcAft>
                          <a:spcPts val="0"/>
                        </a:spcAft>
                      </a:pPr>
                      <a:r>
                        <a:rPr lang="id-ID" sz="1400" dirty="0">
                          <a:effectLst/>
                        </a:rPr>
                        <a:t>Values</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008713901"/>
                  </a:ext>
                </a:extLst>
              </a:tr>
              <a:tr h="419955">
                <a:tc>
                  <a:txBody>
                    <a:bodyPr/>
                    <a:lstStyle/>
                    <a:p>
                      <a:pPr algn="l">
                        <a:spcAft>
                          <a:spcPts val="0"/>
                        </a:spcAft>
                      </a:pPr>
                      <a:r>
                        <a:rPr lang="id-ID" sz="1400" dirty="0">
                          <a:solidFill>
                            <a:schemeClr val="tx1"/>
                          </a:solidFill>
                          <a:effectLst/>
                        </a:rPr>
                        <a:t>1.</a:t>
                      </a:r>
                      <a:endParaRPr lang="en-GB" sz="1600" dirty="0">
                        <a:solidFill>
                          <a:schemeClr val="tx1"/>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dirty="0">
                          <a:effectLst/>
                        </a:rPr>
                        <a:t>17093617</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dirty="0">
                          <a:effectLst/>
                        </a:rPr>
                        <a:t>0.09213979977533762</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07175924"/>
                  </a:ext>
                </a:extLst>
              </a:tr>
              <a:tr h="419955">
                <a:tc>
                  <a:txBody>
                    <a:bodyPr/>
                    <a:lstStyle/>
                    <a:p>
                      <a:pPr algn="l">
                        <a:spcAft>
                          <a:spcPts val="0"/>
                        </a:spcAft>
                      </a:pPr>
                      <a:r>
                        <a:rPr lang="id-ID" sz="1400" dirty="0">
                          <a:solidFill>
                            <a:schemeClr val="tx1"/>
                          </a:solidFill>
                          <a:effectLst/>
                        </a:rPr>
                        <a:t>2.</a:t>
                      </a:r>
                      <a:endParaRPr lang="en-GB" sz="1600" dirty="0">
                        <a:solidFill>
                          <a:schemeClr val="tx1"/>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dirty="0">
                          <a:effectLst/>
                        </a:rPr>
                        <a:t>783214</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dirty="0">
                          <a:effectLst/>
                        </a:rPr>
                        <a:t>0.08562137017443493</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44500947"/>
                  </a:ext>
                </a:extLst>
              </a:tr>
              <a:tr h="419955">
                <a:tc>
                  <a:txBody>
                    <a:bodyPr/>
                    <a:lstStyle/>
                    <a:p>
                      <a:pPr algn="l">
                        <a:spcAft>
                          <a:spcPts val="0"/>
                        </a:spcAft>
                      </a:pPr>
                      <a:r>
                        <a:rPr lang="id-ID" sz="1400" dirty="0">
                          <a:solidFill>
                            <a:schemeClr val="tx1"/>
                          </a:solidFill>
                          <a:effectLst/>
                        </a:rPr>
                        <a:t>3.</a:t>
                      </a:r>
                      <a:endParaRPr lang="en-GB" sz="1600" dirty="0">
                        <a:solidFill>
                          <a:schemeClr val="tx1"/>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dirty="0">
                          <a:effectLst/>
                        </a:rPr>
                        <a:t>41716273</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dirty="0">
                          <a:effectLst/>
                        </a:rPr>
                        <a:t>0.08552761505870383</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03347188"/>
                  </a:ext>
                </a:extLst>
              </a:tr>
              <a:tr h="419955">
                <a:tc>
                  <a:txBody>
                    <a:bodyPr/>
                    <a:lstStyle/>
                    <a:p>
                      <a:pPr algn="l">
                        <a:spcAft>
                          <a:spcPts val="0"/>
                        </a:spcAft>
                      </a:pPr>
                      <a:r>
                        <a:rPr lang="id-ID" sz="1400" dirty="0">
                          <a:solidFill>
                            <a:schemeClr val="tx1"/>
                          </a:solidFill>
                          <a:effectLst/>
                        </a:rPr>
                        <a:t>4.</a:t>
                      </a:r>
                      <a:endParaRPr lang="en-GB" sz="1600" dirty="0">
                        <a:solidFill>
                          <a:schemeClr val="tx1"/>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a:effectLst/>
                        </a:rPr>
                        <a:t>15666380</a:t>
                      </a:r>
                      <a:endParaRPr lang="en-GB" sz="160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dirty="0">
                          <a:effectLst/>
                        </a:rPr>
                        <a:t>0.08013042325207921</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88771944"/>
                  </a:ext>
                </a:extLst>
              </a:tr>
              <a:tr h="419955">
                <a:tc>
                  <a:txBody>
                    <a:bodyPr/>
                    <a:lstStyle/>
                    <a:p>
                      <a:pPr algn="l">
                        <a:spcAft>
                          <a:spcPts val="0"/>
                        </a:spcAft>
                      </a:pPr>
                      <a:r>
                        <a:rPr lang="id-ID" sz="1400" dirty="0">
                          <a:solidFill>
                            <a:schemeClr val="tx1"/>
                          </a:solidFill>
                          <a:effectLst/>
                        </a:rPr>
                        <a:t>5.</a:t>
                      </a:r>
                      <a:endParaRPr lang="en-GB" sz="1600" dirty="0">
                        <a:solidFill>
                          <a:schemeClr val="tx1"/>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a:effectLst/>
                        </a:rPr>
                        <a:t>3359851</a:t>
                      </a:r>
                      <a:endParaRPr lang="en-GB" sz="160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algn="l">
                        <a:spcAft>
                          <a:spcPts val="0"/>
                        </a:spcAft>
                      </a:pPr>
                      <a:r>
                        <a:rPr lang="en-GB" sz="1400" dirty="0">
                          <a:effectLst/>
                        </a:rPr>
                        <a:t>0.07607026214734106</a:t>
                      </a:r>
                      <a:endParaRPr lang="en-GB" sz="1600" dirty="0">
                        <a:solidFill>
                          <a:srgbClr val="000000"/>
                        </a:solidFill>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55011047"/>
                  </a:ext>
                </a:extLst>
              </a:tr>
            </a:tbl>
          </a:graphicData>
        </a:graphic>
      </p:graphicFrame>
    </p:spTree>
    <p:extLst>
      <p:ext uri="{BB962C8B-B14F-4D97-AF65-F5344CB8AC3E}">
        <p14:creationId xmlns:p14="http://schemas.microsoft.com/office/powerpoint/2010/main" val="297053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217EB4-E409-4633-B6A9-B23D7399BD67}"/>
              </a:ext>
            </a:extLst>
          </p:cNvPr>
          <p:cNvSpPr txBox="1"/>
          <p:nvPr/>
        </p:nvSpPr>
        <p:spPr>
          <a:xfrm>
            <a:off x="72570" y="2828837"/>
            <a:ext cx="5341259" cy="1200329"/>
          </a:xfrm>
          <a:prstGeom prst="rect">
            <a:avLst/>
          </a:prstGeom>
          <a:noFill/>
        </p:spPr>
        <p:txBody>
          <a:bodyPr wrap="square" rtlCol="0" anchor="ctr">
            <a:spAutoFit/>
          </a:bodyPr>
          <a:lstStyle/>
          <a:p>
            <a:pPr algn="ctr"/>
            <a:r>
              <a:rPr lang="id-ID" altLang="ko-KR" sz="3600" b="1" dirty="0">
                <a:cs typeface="Arial" pitchFamily="34" charset="0"/>
              </a:rPr>
              <a:t>Visualisasi</a:t>
            </a:r>
          </a:p>
          <a:p>
            <a:pPr algn="ctr"/>
            <a:r>
              <a:rPr lang="id-ID" altLang="ko-KR" sz="3600" b="1" dirty="0">
                <a:cs typeface="Arial" pitchFamily="34" charset="0"/>
              </a:rPr>
              <a:t>Influential Users</a:t>
            </a:r>
            <a:endParaRPr lang="ko-KR" altLang="en-US" sz="3600" b="1" dirty="0">
              <a:cs typeface="Arial" pitchFamily="34" charset="0"/>
            </a:endParaRPr>
          </a:p>
        </p:txBody>
      </p:sp>
      <p:pic>
        <p:nvPicPr>
          <p:cNvPr id="3" name="Picture 2">
            <a:extLst>
              <a:ext uri="{FF2B5EF4-FFF2-40B4-BE49-F238E27FC236}">
                <a16:creationId xmlns:a16="http://schemas.microsoft.com/office/drawing/2014/main" id="{F9FA60AA-AEAF-4E13-A2FE-45A3A5C165D6}"/>
              </a:ext>
            </a:extLst>
          </p:cNvPr>
          <p:cNvPicPr>
            <a:picLocks noChangeAspect="1"/>
          </p:cNvPicPr>
          <p:nvPr/>
        </p:nvPicPr>
        <p:blipFill rotWithShape="1">
          <a:blip r:embed="rId2">
            <a:extLst>
              <a:ext uri="{28A0092B-C50C-407E-A947-70E740481C1C}">
                <a14:useLocalDpi xmlns:a14="http://schemas.microsoft.com/office/drawing/2010/main" val="0"/>
              </a:ext>
            </a:extLst>
          </a:blip>
          <a:srcRect l="9788" t="26032" r="27203" b="14074"/>
          <a:stretch/>
        </p:blipFill>
        <p:spPr>
          <a:xfrm rot="10800000">
            <a:off x="5637732" y="458909"/>
            <a:ext cx="6113442" cy="5811261"/>
          </a:xfrm>
          <a:prstGeom prst="rect">
            <a:avLst/>
          </a:prstGeom>
        </p:spPr>
      </p:pic>
    </p:spTree>
    <p:extLst>
      <p:ext uri="{BB962C8B-B14F-4D97-AF65-F5344CB8AC3E}">
        <p14:creationId xmlns:p14="http://schemas.microsoft.com/office/powerpoint/2010/main" val="689151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67DE8-F6C7-4937-9F56-8033CF41EF75}"/>
              </a:ext>
            </a:extLst>
          </p:cNvPr>
          <p:cNvSpPr txBox="1"/>
          <p:nvPr/>
        </p:nvSpPr>
        <p:spPr>
          <a:xfrm>
            <a:off x="345990" y="2107369"/>
            <a:ext cx="4429209" cy="369332"/>
          </a:xfrm>
          <a:prstGeom prst="rect">
            <a:avLst/>
          </a:prstGeom>
          <a:noFill/>
        </p:spPr>
        <p:txBody>
          <a:bodyPr wrap="square" rtlCol="0" anchor="ctr">
            <a:spAutoFit/>
          </a:bodyPr>
          <a:lstStyle/>
          <a:p>
            <a:r>
              <a:rPr lang="id-ID" altLang="ko-KR" dirty="0">
                <a:solidFill>
                  <a:schemeClr val="bg1"/>
                </a:solidFill>
                <a:cs typeface="Arial" pitchFamily="34" charset="0"/>
              </a:rPr>
              <a:t>Using </a:t>
            </a:r>
            <a:r>
              <a:rPr lang="id-ID" altLang="ko-KR" dirty="0">
                <a:cs typeface="Arial" pitchFamily="34" charset="0"/>
              </a:rPr>
              <a:t>Louvain </a:t>
            </a:r>
            <a:r>
              <a:rPr lang="id-ID" altLang="ko-KR" dirty="0">
                <a:solidFill>
                  <a:schemeClr val="bg1"/>
                </a:solidFill>
                <a:cs typeface="Arial" pitchFamily="34" charset="0"/>
              </a:rPr>
              <a:t>Algorithm</a:t>
            </a:r>
            <a:endParaRPr lang="ko-KR" altLang="en-US" dirty="0">
              <a:solidFill>
                <a:schemeClr val="bg1"/>
              </a:solidFill>
              <a:cs typeface="Arial" pitchFamily="34" charset="0"/>
            </a:endParaRPr>
          </a:p>
        </p:txBody>
      </p:sp>
      <p:sp>
        <p:nvSpPr>
          <p:cNvPr id="4" name="TextBox 3">
            <a:extLst>
              <a:ext uri="{FF2B5EF4-FFF2-40B4-BE49-F238E27FC236}">
                <a16:creationId xmlns:a16="http://schemas.microsoft.com/office/drawing/2014/main" id="{8E2F5F14-222F-4AD4-9247-79E50DBEE125}"/>
              </a:ext>
            </a:extLst>
          </p:cNvPr>
          <p:cNvSpPr txBox="1"/>
          <p:nvPr/>
        </p:nvSpPr>
        <p:spPr>
          <a:xfrm>
            <a:off x="148283" y="1522594"/>
            <a:ext cx="4769708" cy="584775"/>
          </a:xfrm>
          <a:prstGeom prst="rect">
            <a:avLst/>
          </a:prstGeom>
          <a:noFill/>
        </p:spPr>
        <p:txBody>
          <a:bodyPr wrap="square" rtlCol="0" anchor="ctr">
            <a:spAutoFit/>
          </a:bodyPr>
          <a:lstStyle/>
          <a:p>
            <a:r>
              <a:rPr lang="id-ID" altLang="ko-KR" sz="3200" b="1" dirty="0">
                <a:cs typeface="Arial" pitchFamily="34" charset="0"/>
              </a:rPr>
              <a:t>Community Detection</a:t>
            </a:r>
            <a:endParaRPr lang="ko-KR" altLang="en-US" sz="3200" b="1" dirty="0">
              <a:cs typeface="Arial" pitchFamily="34" charset="0"/>
            </a:endParaRPr>
          </a:p>
        </p:txBody>
      </p:sp>
      <p:pic>
        <p:nvPicPr>
          <p:cNvPr id="5" name="Picture 4">
            <a:extLst>
              <a:ext uri="{FF2B5EF4-FFF2-40B4-BE49-F238E27FC236}">
                <a16:creationId xmlns:a16="http://schemas.microsoft.com/office/drawing/2014/main" id="{EAF4A1F7-EB85-46BC-A9F3-BAC2E3B0B7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7191" y="2932734"/>
            <a:ext cx="6417309" cy="3598551"/>
          </a:xfrm>
          <a:prstGeom prst="rect">
            <a:avLst/>
          </a:prstGeom>
        </p:spPr>
      </p:pic>
      <p:pic>
        <p:nvPicPr>
          <p:cNvPr id="10" name="Picture 9">
            <a:extLst>
              <a:ext uri="{FF2B5EF4-FFF2-40B4-BE49-F238E27FC236}">
                <a16:creationId xmlns:a16="http://schemas.microsoft.com/office/drawing/2014/main" id="{3884DF51-0420-4496-9089-686A83B57450}"/>
              </a:ext>
            </a:extLst>
          </p:cNvPr>
          <p:cNvPicPr>
            <a:picLocks noChangeAspect="1"/>
          </p:cNvPicPr>
          <p:nvPr/>
        </p:nvPicPr>
        <p:blipFill>
          <a:blip r:embed="rId3"/>
          <a:stretch>
            <a:fillRect/>
          </a:stretch>
        </p:blipFill>
        <p:spPr>
          <a:xfrm>
            <a:off x="227500" y="3019819"/>
            <a:ext cx="5752386" cy="3264866"/>
          </a:xfrm>
          <a:prstGeom prst="rect">
            <a:avLst/>
          </a:prstGeom>
        </p:spPr>
      </p:pic>
    </p:spTree>
    <p:extLst>
      <p:ext uri="{BB962C8B-B14F-4D97-AF65-F5344CB8AC3E}">
        <p14:creationId xmlns:p14="http://schemas.microsoft.com/office/powerpoint/2010/main" val="421238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D47166-95F9-4F86-B707-4AEE4564E6AE}"/>
              </a:ext>
            </a:extLst>
          </p:cNvPr>
          <p:cNvSpPr txBox="1"/>
          <p:nvPr/>
        </p:nvSpPr>
        <p:spPr>
          <a:xfrm>
            <a:off x="0" y="2951947"/>
            <a:ext cx="4723691" cy="954107"/>
          </a:xfrm>
          <a:prstGeom prst="rect">
            <a:avLst/>
          </a:prstGeom>
          <a:noFill/>
        </p:spPr>
        <p:txBody>
          <a:bodyPr wrap="square" rtlCol="0" anchor="ctr">
            <a:spAutoFit/>
          </a:bodyPr>
          <a:lstStyle/>
          <a:p>
            <a:pPr algn="ctr"/>
            <a:r>
              <a:rPr lang="id-ID" altLang="ko-KR" sz="2800" b="1" dirty="0">
                <a:cs typeface="Arial" pitchFamily="34" charset="0"/>
              </a:rPr>
              <a:t>Visualisasi</a:t>
            </a:r>
          </a:p>
          <a:p>
            <a:pPr algn="ctr"/>
            <a:r>
              <a:rPr lang="id-ID" altLang="ko-KR" sz="2800" b="1" dirty="0">
                <a:cs typeface="Arial" pitchFamily="34" charset="0"/>
              </a:rPr>
              <a:t>Community Detection</a:t>
            </a:r>
            <a:endParaRPr lang="ko-KR" altLang="en-US" sz="2800" b="1" dirty="0">
              <a:cs typeface="Arial" pitchFamily="34" charset="0"/>
            </a:endParaRPr>
          </a:p>
        </p:txBody>
      </p:sp>
      <p:pic>
        <p:nvPicPr>
          <p:cNvPr id="5" name="Picture 4">
            <a:extLst>
              <a:ext uri="{FF2B5EF4-FFF2-40B4-BE49-F238E27FC236}">
                <a16:creationId xmlns:a16="http://schemas.microsoft.com/office/drawing/2014/main" id="{D37CA8AA-80B8-4C74-96C6-A47F460D67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1111" r="3592" b="3280"/>
          <a:stretch/>
        </p:blipFill>
        <p:spPr>
          <a:xfrm rot="10800000">
            <a:off x="4723690" y="656046"/>
            <a:ext cx="7395740" cy="5545907"/>
          </a:xfrm>
          <a:prstGeom prst="rect">
            <a:avLst/>
          </a:prstGeom>
        </p:spPr>
      </p:pic>
    </p:spTree>
    <p:extLst>
      <p:ext uri="{BB962C8B-B14F-4D97-AF65-F5344CB8AC3E}">
        <p14:creationId xmlns:p14="http://schemas.microsoft.com/office/powerpoint/2010/main" val="283757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F295D750-EDB8-4C1F-BC20-A0CDCD7FC8DB}"/>
              </a:ext>
            </a:extLst>
          </p:cNvPr>
          <p:cNvSpPr/>
          <p:nvPr/>
        </p:nvSpPr>
        <p:spPr>
          <a:xfrm flipH="1">
            <a:off x="4491470" y="3169385"/>
            <a:ext cx="1744199" cy="2217283"/>
          </a:xfrm>
          <a:custGeom>
            <a:avLst/>
            <a:gdLst/>
            <a:ahLst/>
            <a:cxnLst/>
            <a:rect l="l" t="t" r="r" b="b"/>
            <a:pathLst>
              <a:path w="4425823" h="5626251">
                <a:moveTo>
                  <a:pt x="2333544" y="3596735"/>
                </a:moveTo>
                <a:lnTo>
                  <a:pt x="2306249" y="3664974"/>
                </a:lnTo>
                <a:lnTo>
                  <a:pt x="1937759" y="3719565"/>
                </a:lnTo>
                <a:lnTo>
                  <a:pt x="1842225" y="3896986"/>
                </a:lnTo>
                <a:lnTo>
                  <a:pt x="1883168" y="4060759"/>
                </a:lnTo>
                <a:cubicBezTo>
                  <a:pt x="1819479" y="4047111"/>
                  <a:pt x="1755789" y="4210885"/>
                  <a:pt x="1692100" y="4019816"/>
                </a:cubicBezTo>
                <a:lnTo>
                  <a:pt x="1528327" y="4074407"/>
                </a:lnTo>
                <a:lnTo>
                  <a:pt x="1596565" y="4156293"/>
                </a:lnTo>
                <a:lnTo>
                  <a:pt x="1623861" y="5016102"/>
                </a:lnTo>
                <a:lnTo>
                  <a:pt x="2128828" y="5016103"/>
                </a:lnTo>
                <a:lnTo>
                  <a:pt x="2306249" y="4538431"/>
                </a:lnTo>
                <a:lnTo>
                  <a:pt x="2347192" y="4347362"/>
                </a:lnTo>
                <a:lnTo>
                  <a:pt x="2538261" y="3719565"/>
                </a:lnTo>
                <a:close/>
                <a:moveTo>
                  <a:pt x="724533" y="0"/>
                </a:moveTo>
                <a:cubicBezTo>
                  <a:pt x="836693" y="18259"/>
                  <a:pt x="948851" y="-10434"/>
                  <a:pt x="1061010" y="54776"/>
                </a:cubicBezTo>
                <a:cubicBezTo>
                  <a:pt x="1100135" y="161720"/>
                  <a:pt x="1178387" y="268664"/>
                  <a:pt x="1178387" y="375608"/>
                </a:cubicBezTo>
                <a:lnTo>
                  <a:pt x="1115787" y="563409"/>
                </a:lnTo>
                <a:lnTo>
                  <a:pt x="1217513" y="657311"/>
                </a:lnTo>
                <a:lnTo>
                  <a:pt x="1154913" y="751212"/>
                </a:lnTo>
                <a:lnTo>
                  <a:pt x="1186213" y="852938"/>
                </a:lnTo>
                <a:lnTo>
                  <a:pt x="1154913" y="939014"/>
                </a:lnTo>
                <a:lnTo>
                  <a:pt x="1154913" y="1079866"/>
                </a:lnTo>
                <a:lnTo>
                  <a:pt x="967110" y="1087692"/>
                </a:lnTo>
                <a:lnTo>
                  <a:pt x="1397491" y="1690224"/>
                </a:lnTo>
                <a:lnTo>
                  <a:pt x="1507041" y="1525898"/>
                </a:lnTo>
                <a:lnTo>
                  <a:pt x="1600943" y="1189417"/>
                </a:lnTo>
                <a:cubicBezTo>
                  <a:pt x="1673977" y="1085082"/>
                  <a:pt x="1856563" y="996399"/>
                  <a:pt x="1890471" y="1040741"/>
                </a:cubicBezTo>
                <a:cubicBezTo>
                  <a:pt x="1913947" y="1077259"/>
                  <a:pt x="1804397" y="1309403"/>
                  <a:pt x="1843522" y="1455473"/>
                </a:cubicBezTo>
                <a:cubicBezTo>
                  <a:pt x="1739187" y="1546764"/>
                  <a:pt x="1650504" y="1630233"/>
                  <a:pt x="1647894" y="1752825"/>
                </a:cubicBezTo>
                <a:lnTo>
                  <a:pt x="1726144" y="1823250"/>
                </a:lnTo>
                <a:lnTo>
                  <a:pt x="1600943" y="2042355"/>
                </a:lnTo>
                <a:lnTo>
                  <a:pt x="1757446" y="1995403"/>
                </a:lnTo>
                <a:cubicBezTo>
                  <a:pt x="1812222" y="1945844"/>
                  <a:pt x="1876126" y="1867593"/>
                  <a:pt x="1921773" y="1846727"/>
                </a:cubicBezTo>
                <a:cubicBezTo>
                  <a:pt x="1967419" y="1825860"/>
                  <a:pt x="1994808" y="1862377"/>
                  <a:pt x="2031325" y="1870203"/>
                </a:cubicBezTo>
                <a:lnTo>
                  <a:pt x="2101751" y="1721525"/>
                </a:lnTo>
                <a:cubicBezTo>
                  <a:pt x="2144789" y="1712395"/>
                  <a:pt x="2269990" y="1632840"/>
                  <a:pt x="2297378" y="1651098"/>
                </a:cubicBezTo>
                <a:cubicBezTo>
                  <a:pt x="2425188" y="1716308"/>
                  <a:pt x="2255644" y="1750217"/>
                  <a:pt x="2234776" y="1799776"/>
                </a:cubicBezTo>
                <a:cubicBezTo>
                  <a:pt x="2349544" y="1810210"/>
                  <a:pt x="2566040" y="1773691"/>
                  <a:pt x="2579081" y="1831076"/>
                </a:cubicBezTo>
                <a:lnTo>
                  <a:pt x="2602557" y="2011054"/>
                </a:lnTo>
                <a:cubicBezTo>
                  <a:pt x="2581689" y="2018879"/>
                  <a:pt x="2571255" y="2029311"/>
                  <a:pt x="2539955" y="2034528"/>
                </a:cubicBezTo>
                <a:cubicBezTo>
                  <a:pt x="2508655" y="2039745"/>
                  <a:pt x="2491700" y="2043658"/>
                  <a:pt x="2414754" y="2042354"/>
                </a:cubicBezTo>
                <a:cubicBezTo>
                  <a:pt x="2337807" y="2041049"/>
                  <a:pt x="2190434" y="2031921"/>
                  <a:pt x="2078274" y="2026704"/>
                </a:cubicBezTo>
                <a:lnTo>
                  <a:pt x="2172176" y="2237982"/>
                </a:lnTo>
                <a:cubicBezTo>
                  <a:pt x="2018283" y="2326667"/>
                  <a:pt x="1919164" y="2399700"/>
                  <a:pt x="1710495" y="2504034"/>
                </a:cubicBezTo>
                <a:cubicBezTo>
                  <a:pt x="1689629" y="2603151"/>
                  <a:pt x="1848739" y="2616195"/>
                  <a:pt x="1960900" y="2691837"/>
                </a:cubicBezTo>
                <a:lnTo>
                  <a:pt x="2117400" y="2777914"/>
                </a:lnTo>
                <a:cubicBezTo>
                  <a:pt x="2315637" y="2877032"/>
                  <a:pt x="2803399" y="2741395"/>
                  <a:pt x="3040762" y="2887465"/>
                </a:cubicBezTo>
                <a:cubicBezTo>
                  <a:pt x="3155528" y="2986582"/>
                  <a:pt x="3121621" y="3171779"/>
                  <a:pt x="3103362" y="3278721"/>
                </a:cubicBezTo>
                <a:lnTo>
                  <a:pt x="3745022" y="4256859"/>
                </a:lnTo>
                <a:lnTo>
                  <a:pt x="3588519" y="4468136"/>
                </a:lnTo>
                <a:lnTo>
                  <a:pt x="3870223" y="4781140"/>
                </a:lnTo>
                <a:lnTo>
                  <a:pt x="4050201" y="4765490"/>
                </a:lnTo>
                <a:lnTo>
                  <a:pt x="4222353" y="4843740"/>
                </a:lnTo>
                <a:cubicBezTo>
                  <a:pt x="4287562" y="4833307"/>
                  <a:pt x="4344948" y="4713323"/>
                  <a:pt x="4417980" y="4812440"/>
                </a:cubicBezTo>
                <a:cubicBezTo>
                  <a:pt x="4480580" y="4940252"/>
                  <a:pt x="4151926" y="5099361"/>
                  <a:pt x="4018899" y="5242821"/>
                </a:cubicBezTo>
                <a:lnTo>
                  <a:pt x="3901523" y="5203696"/>
                </a:lnTo>
                <a:lnTo>
                  <a:pt x="3948474" y="5266296"/>
                </a:lnTo>
                <a:lnTo>
                  <a:pt x="3713721" y="5383674"/>
                </a:lnTo>
                <a:lnTo>
                  <a:pt x="3549393" y="5141094"/>
                </a:lnTo>
                <a:lnTo>
                  <a:pt x="3572869" y="5031544"/>
                </a:lnTo>
                <a:lnTo>
                  <a:pt x="3392892" y="4718539"/>
                </a:lnTo>
                <a:lnTo>
                  <a:pt x="3275515" y="4773314"/>
                </a:lnTo>
                <a:lnTo>
                  <a:pt x="3009462" y="4280334"/>
                </a:lnTo>
                <a:lnTo>
                  <a:pt x="2978161" y="4436836"/>
                </a:lnTo>
                <a:lnTo>
                  <a:pt x="2657332" y="4413360"/>
                </a:lnTo>
                <a:cubicBezTo>
                  <a:pt x="2626031" y="4614204"/>
                  <a:pt x="2602557" y="4768098"/>
                  <a:pt x="2610382" y="4945467"/>
                </a:cubicBezTo>
                <a:cubicBezTo>
                  <a:pt x="2691240" y="5078494"/>
                  <a:pt x="2725151" y="5117620"/>
                  <a:pt x="2727758" y="5297597"/>
                </a:cubicBezTo>
                <a:lnTo>
                  <a:pt x="2845135" y="5407148"/>
                </a:lnTo>
                <a:cubicBezTo>
                  <a:pt x="2858177" y="5461924"/>
                  <a:pt x="2980770" y="5524523"/>
                  <a:pt x="2884260" y="5571475"/>
                </a:cubicBezTo>
                <a:cubicBezTo>
                  <a:pt x="2790358" y="5587125"/>
                  <a:pt x="2688633" y="5618426"/>
                  <a:pt x="2571255" y="5587125"/>
                </a:cubicBezTo>
                <a:cubicBezTo>
                  <a:pt x="2479962" y="5537565"/>
                  <a:pt x="2404321" y="5464533"/>
                  <a:pt x="2344328" y="5375848"/>
                </a:cubicBezTo>
                <a:lnTo>
                  <a:pt x="2258252" y="5368023"/>
                </a:lnTo>
                <a:lnTo>
                  <a:pt x="2211301" y="5219347"/>
                </a:lnTo>
                <a:lnTo>
                  <a:pt x="2062624" y="5211521"/>
                </a:lnTo>
                <a:lnTo>
                  <a:pt x="2172176" y="5297597"/>
                </a:lnTo>
                <a:lnTo>
                  <a:pt x="2140876" y="5422799"/>
                </a:lnTo>
                <a:lnTo>
                  <a:pt x="2156527" y="5602775"/>
                </a:lnTo>
                <a:lnTo>
                  <a:pt x="2007849" y="5626251"/>
                </a:lnTo>
                <a:lnTo>
                  <a:pt x="1960898" y="5493224"/>
                </a:lnTo>
                <a:lnTo>
                  <a:pt x="2046974" y="5375848"/>
                </a:lnTo>
                <a:lnTo>
                  <a:pt x="1577467" y="5258472"/>
                </a:lnTo>
                <a:lnTo>
                  <a:pt x="1037535" y="5368023"/>
                </a:lnTo>
                <a:lnTo>
                  <a:pt x="998411" y="5563650"/>
                </a:lnTo>
                <a:cubicBezTo>
                  <a:pt x="961894" y="5665377"/>
                  <a:pt x="862776" y="5610601"/>
                  <a:pt x="771483" y="5563650"/>
                </a:cubicBezTo>
                <a:lnTo>
                  <a:pt x="771483" y="5391498"/>
                </a:lnTo>
                <a:lnTo>
                  <a:pt x="849734" y="5375848"/>
                </a:lnTo>
                <a:lnTo>
                  <a:pt x="888859" y="5281947"/>
                </a:lnTo>
                <a:lnTo>
                  <a:pt x="1014061" y="5234996"/>
                </a:lnTo>
                <a:lnTo>
                  <a:pt x="716707" y="5156745"/>
                </a:lnTo>
                <a:cubicBezTo>
                  <a:pt x="708881" y="5240213"/>
                  <a:pt x="763656" y="5354981"/>
                  <a:pt x="693231" y="5407148"/>
                </a:cubicBezTo>
                <a:cubicBezTo>
                  <a:pt x="607156" y="5430624"/>
                  <a:pt x="568029" y="5360198"/>
                  <a:pt x="505429" y="5336723"/>
                </a:cubicBezTo>
                <a:lnTo>
                  <a:pt x="497604" y="5188045"/>
                </a:lnTo>
                <a:lnTo>
                  <a:pt x="591505" y="5172396"/>
                </a:lnTo>
                <a:lnTo>
                  <a:pt x="638457" y="5055018"/>
                </a:lnTo>
                <a:cubicBezTo>
                  <a:pt x="677583" y="4963725"/>
                  <a:pt x="1170564" y="5060235"/>
                  <a:pt x="1436616" y="5062844"/>
                </a:cubicBezTo>
                <a:lnTo>
                  <a:pt x="1389665" y="4069056"/>
                </a:lnTo>
                <a:lnTo>
                  <a:pt x="1428791" y="4037755"/>
                </a:lnTo>
                <a:lnTo>
                  <a:pt x="1444441" y="3943855"/>
                </a:lnTo>
                <a:lnTo>
                  <a:pt x="1319240" y="3920379"/>
                </a:lnTo>
                <a:lnTo>
                  <a:pt x="1240988" y="3810828"/>
                </a:lnTo>
                <a:cubicBezTo>
                  <a:pt x="972325" y="3852563"/>
                  <a:pt x="813217" y="4144699"/>
                  <a:pt x="693232" y="3787353"/>
                </a:cubicBezTo>
                <a:lnTo>
                  <a:pt x="137650" y="1940628"/>
                </a:lnTo>
                <a:cubicBezTo>
                  <a:pt x="56789" y="1677183"/>
                  <a:pt x="-78845" y="1265061"/>
                  <a:pt x="59398" y="1142468"/>
                </a:cubicBezTo>
                <a:cubicBezTo>
                  <a:pt x="234158" y="980749"/>
                  <a:pt x="260243" y="1077257"/>
                  <a:pt x="380227" y="1150292"/>
                </a:cubicBezTo>
                <a:cubicBezTo>
                  <a:pt x="375011" y="1048565"/>
                  <a:pt x="455870" y="837287"/>
                  <a:pt x="560204" y="837287"/>
                </a:cubicBezTo>
                <a:lnTo>
                  <a:pt x="411527" y="563409"/>
                </a:lnTo>
                <a:cubicBezTo>
                  <a:pt x="375011" y="430382"/>
                  <a:pt x="401095" y="320830"/>
                  <a:pt x="442829" y="187803"/>
                </a:cubicBezTo>
                <a:cubicBezTo>
                  <a:pt x="528905" y="54775"/>
                  <a:pt x="630632" y="62602"/>
                  <a:pt x="72453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2" name="Group 21">
            <a:extLst>
              <a:ext uri="{FF2B5EF4-FFF2-40B4-BE49-F238E27FC236}">
                <a16:creationId xmlns:a16="http://schemas.microsoft.com/office/drawing/2014/main" id="{77CAFC84-4744-4178-95B5-AB423D30EFA8}"/>
              </a:ext>
            </a:extLst>
          </p:cNvPr>
          <p:cNvGrpSpPr/>
          <p:nvPr/>
        </p:nvGrpSpPr>
        <p:grpSpPr>
          <a:xfrm>
            <a:off x="94006" y="2695445"/>
            <a:ext cx="5015023" cy="1837661"/>
            <a:chOff x="5692278" y="3070393"/>
            <a:chExt cx="5015023" cy="1837661"/>
          </a:xfrm>
        </p:grpSpPr>
        <p:sp>
          <p:nvSpPr>
            <p:cNvPr id="9" name="TextBox 8"/>
            <p:cNvSpPr txBox="1"/>
            <p:nvPr/>
          </p:nvSpPr>
          <p:spPr>
            <a:xfrm>
              <a:off x="6751979" y="3153728"/>
              <a:ext cx="3955322" cy="1754326"/>
            </a:xfrm>
            <a:prstGeom prst="rect">
              <a:avLst/>
            </a:prstGeom>
            <a:noFill/>
          </p:spPr>
          <p:txBody>
            <a:bodyPr wrap="square" lIns="108000" rIns="108000" rtlCol="0">
              <a:spAutoFit/>
            </a:bodyPr>
            <a:lstStyle/>
            <a:p>
              <a:r>
                <a:rPr lang="id-ID" sz="1800" dirty="0">
                  <a:effectLst/>
                  <a:latin typeface="Cambria" panose="02040503050406030204" pitchFamily="18" charset="0"/>
                  <a:ea typeface="Cambria" panose="02040503050406030204" pitchFamily="18" charset="0"/>
                </a:rPr>
                <a:t>Perhitungan centrality social network Twitter dilihat dari segi friends, yaitu di-follow dan mem-follow telah mampu mewakili proses perhitungan dalam penentuan central dari suatu jaringan.</a:t>
              </a:r>
              <a:endParaRPr lang="ko-KR" altLang="en-US" sz="1600" b="1" dirty="0">
                <a:latin typeface="Cambria" panose="02040503050406030204" pitchFamily="18" charset="0"/>
                <a:cs typeface="Arial" pitchFamily="34" charset="0"/>
              </a:endParaRPr>
            </a:p>
          </p:txBody>
        </p:sp>
        <p:sp>
          <p:nvSpPr>
            <p:cNvPr id="7" name="TextBox 6"/>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01</a:t>
              </a:r>
              <a:endParaRPr lang="ko-KR" altLang="en-US" sz="6000" b="1" dirty="0">
                <a:cs typeface="Arial" pitchFamily="34" charset="0"/>
              </a:endParaRPr>
            </a:p>
          </p:txBody>
        </p:sp>
      </p:grpSp>
      <p:grpSp>
        <p:nvGrpSpPr>
          <p:cNvPr id="27" name="Group 26">
            <a:extLst>
              <a:ext uri="{FF2B5EF4-FFF2-40B4-BE49-F238E27FC236}">
                <a16:creationId xmlns:a16="http://schemas.microsoft.com/office/drawing/2014/main" id="{BC1A5C06-9DB4-413C-9356-73FF09130A4F}"/>
              </a:ext>
            </a:extLst>
          </p:cNvPr>
          <p:cNvGrpSpPr/>
          <p:nvPr/>
        </p:nvGrpSpPr>
        <p:grpSpPr>
          <a:xfrm>
            <a:off x="6395326" y="2921168"/>
            <a:ext cx="5575266" cy="1015663"/>
            <a:chOff x="5692278" y="3070393"/>
            <a:chExt cx="4707541" cy="1015663"/>
          </a:xfrm>
        </p:grpSpPr>
        <p:sp>
          <p:nvSpPr>
            <p:cNvPr id="29" name="TextBox 28">
              <a:extLst>
                <a:ext uri="{FF2B5EF4-FFF2-40B4-BE49-F238E27FC236}">
                  <a16:creationId xmlns:a16="http://schemas.microsoft.com/office/drawing/2014/main" id="{94F50ED2-77D6-4064-8834-6CA6460394EB}"/>
                </a:ext>
              </a:extLst>
            </p:cNvPr>
            <p:cNvSpPr txBox="1"/>
            <p:nvPr/>
          </p:nvSpPr>
          <p:spPr>
            <a:xfrm>
              <a:off x="6751979" y="3153728"/>
              <a:ext cx="3647840" cy="923330"/>
            </a:xfrm>
            <a:prstGeom prst="rect">
              <a:avLst/>
            </a:prstGeom>
            <a:noFill/>
          </p:spPr>
          <p:txBody>
            <a:bodyPr wrap="square" lIns="108000" rIns="108000" rtlCol="0">
              <a:spAutoFit/>
            </a:bodyPr>
            <a:lstStyle/>
            <a:p>
              <a:pPr lvl="0">
                <a:spcAft>
                  <a:spcPts val="0"/>
                </a:spcAft>
              </a:pPr>
              <a:r>
                <a:rPr lang="id-ID" sz="1800" dirty="0">
                  <a:effectLst/>
                  <a:latin typeface="Cambria" panose="02040503050406030204" pitchFamily="18" charset="0"/>
                  <a:ea typeface="Cambria" panose="02040503050406030204" pitchFamily="18" charset="0"/>
                </a:rPr>
                <a:t>Terdapat 5 node teratas yang merepresentasikan influentials user paling berpengaruh.</a:t>
              </a:r>
              <a:endParaRPr lang="en-GB" sz="1800" dirty="0">
                <a:effectLst/>
                <a:latin typeface="Cambria" panose="02040503050406030204" pitchFamily="18" charset="0"/>
                <a:ea typeface="Cambria" panose="02040503050406030204" pitchFamily="18" charset="0"/>
              </a:endParaRPr>
            </a:p>
          </p:txBody>
        </p:sp>
        <p:sp>
          <p:nvSpPr>
            <p:cNvPr id="30" name="TextBox 29">
              <a:extLst>
                <a:ext uri="{FF2B5EF4-FFF2-40B4-BE49-F238E27FC236}">
                  <a16:creationId xmlns:a16="http://schemas.microsoft.com/office/drawing/2014/main" id="{3F4FFC14-B4AA-49BC-8F34-087407605B97}"/>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a:t>
              </a:r>
              <a:r>
                <a:rPr lang="id-ID" altLang="ko-KR" sz="6000" b="1" dirty="0">
                  <a:cs typeface="Arial" pitchFamily="34" charset="0"/>
                </a:rPr>
                <a:t>3</a:t>
              </a:r>
              <a:endParaRPr lang="ko-KR" altLang="en-US" sz="6000" b="1" dirty="0">
                <a:cs typeface="Arial" pitchFamily="34" charset="0"/>
              </a:endParaRPr>
            </a:p>
          </p:txBody>
        </p:sp>
      </p:grpSp>
      <p:grpSp>
        <p:nvGrpSpPr>
          <p:cNvPr id="31" name="Group 30">
            <a:extLst>
              <a:ext uri="{FF2B5EF4-FFF2-40B4-BE49-F238E27FC236}">
                <a16:creationId xmlns:a16="http://schemas.microsoft.com/office/drawing/2014/main" id="{05C62BB4-E7CE-481F-853F-FDA59731498B}"/>
              </a:ext>
            </a:extLst>
          </p:cNvPr>
          <p:cNvGrpSpPr/>
          <p:nvPr/>
        </p:nvGrpSpPr>
        <p:grpSpPr>
          <a:xfrm>
            <a:off x="6516913" y="4278026"/>
            <a:ext cx="5675087" cy="2114660"/>
            <a:chOff x="5692278" y="3070393"/>
            <a:chExt cx="5042929" cy="2114660"/>
          </a:xfrm>
        </p:grpSpPr>
        <p:sp>
          <p:nvSpPr>
            <p:cNvPr id="33" name="TextBox 32">
              <a:extLst>
                <a:ext uri="{FF2B5EF4-FFF2-40B4-BE49-F238E27FC236}">
                  <a16:creationId xmlns:a16="http://schemas.microsoft.com/office/drawing/2014/main" id="{F5D842C6-31BE-495F-BE59-FAB5E8A2014D}"/>
                </a:ext>
              </a:extLst>
            </p:cNvPr>
            <p:cNvSpPr txBox="1"/>
            <p:nvPr/>
          </p:nvSpPr>
          <p:spPr>
            <a:xfrm>
              <a:off x="6751979" y="3153728"/>
              <a:ext cx="3983228" cy="2031325"/>
            </a:xfrm>
            <a:prstGeom prst="rect">
              <a:avLst/>
            </a:prstGeom>
            <a:noFill/>
          </p:spPr>
          <p:txBody>
            <a:bodyPr wrap="square" lIns="108000" rIns="108000" rtlCol="0">
              <a:spAutoFit/>
            </a:bodyPr>
            <a:lstStyle/>
            <a:p>
              <a:r>
                <a:rPr lang="en-US" sz="1800" dirty="0" err="1">
                  <a:effectLst/>
                  <a:latin typeface="Cambria" panose="02040503050406030204" pitchFamily="18" charset="0"/>
                  <a:ea typeface="Cambria" panose="02040503050406030204" pitchFamily="18" charset="0"/>
                </a:rPr>
                <a:t>Metode</a:t>
              </a:r>
              <a:r>
                <a:rPr lang="en-US" sz="1800" dirty="0">
                  <a:effectLst/>
                  <a:latin typeface="Cambria" panose="02040503050406030204" pitchFamily="18" charset="0"/>
                  <a:ea typeface="Cambria" panose="02040503050406030204" pitchFamily="18" charset="0"/>
                </a:rPr>
                <a:t> betweenness centrality </a:t>
              </a:r>
              <a:r>
                <a:rPr lang="en-US" sz="1800" dirty="0" err="1">
                  <a:effectLst/>
                  <a:latin typeface="Cambria" panose="02040503050406030204" pitchFamily="18" charset="0"/>
                  <a:ea typeface="Cambria" panose="02040503050406030204" pitchFamily="18" charset="0"/>
                </a:rPr>
                <a:t>digunakan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ketika</a:t>
              </a:r>
              <a:r>
                <a:rPr lang="en-US" sz="1800" dirty="0">
                  <a:effectLst/>
                  <a:latin typeface="Cambria" panose="02040503050406030204" pitchFamily="18" charset="0"/>
                  <a:ea typeface="Cambria" panose="02040503050406030204" pitchFamily="18" charset="0"/>
                </a:rPr>
                <a:t> </a:t>
              </a:r>
              <a:r>
                <a:rPr lang="id-ID" sz="1800" dirty="0">
                  <a:effectLst/>
                  <a:latin typeface="Cambria" panose="02040503050406030204" pitchFamily="18" charset="0"/>
                  <a:ea typeface="Cambria" panose="02040503050406030204" pitchFamily="18" charset="0"/>
                </a:rPr>
                <a:t>user </a:t>
              </a:r>
              <a:r>
                <a:rPr lang="en-US" sz="1800" dirty="0" err="1">
                  <a:effectLst/>
                  <a:latin typeface="Cambria" panose="02040503050406030204" pitchFamily="18" charset="0"/>
                  <a:ea typeface="Cambria" panose="02040503050406030204" pitchFamily="18" charset="0"/>
                </a:rPr>
                <a:t>ingin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mengetahui</a:t>
              </a:r>
              <a:r>
                <a:rPr lang="en-US" sz="1800" dirty="0">
                  <a:effectLst/>
                  <a:latin typeface="Cambria" panose="02040503050406030204" pitchFamily="18" charset="0"/>
                  <a:ea typeface="Cambria" panose="02040503050406030204" pitchFamily="18" charset="0"/>
                </a:rPr>
                <a:t> node </a:t>
              </a:r>
              <a:r>
                <a:rPr lang="en-US" sz="1800" dirty="0" err="1">
                  <a:effectLst/>
                  <a:latin typeface="Cambria" panose="02040503050406030204" pitchFamily="18" charset="0"/>
                  <a:ea typeface="Cambria" panose="02040503050406030204" pitchFamily="18" charset="0"/>
                </a:rPr>
                <a:t>atau</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akun</a:t>
              </a:r>
              <a:r>
                <a:rPr lang="en-US" sz="1800" dirty="0">
                  <a:effectLst/>
                  <a:latin typeface="Cambria" panose="02040503050406030204" pitchFamily="18" charset="0"/>
                  <a:ea typeface="Cambria" panose="02040503050406030204" pitchFamily="18" charset="0"/>
                </a:rPr>
                <a:t> Twitter mana yang </a:t>
              </a:r>
              <a:r>
                <a:rPr lang="en-US" sz="1800" dirty="0" err="1">
                  <a:effectLst/>
                  <a:latin typeface="Cambria" panose="02040503050406030204" pitchFamily="18" charset="0"/>
                  <a:ea typeface="Cambria" panose="02040503050406030204" pitchFamily="18" charset="0"/>
                </a:rPr>
                <a:t>memiliki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pengaruh</a:t>
              </a:r>
              <a:r>
                <a:rPr lang="en-US" sz="1800" dirty="0">
                  <a:effectLst/>
                  <a:latin typeface="Cambria" panose="02040503050406030204" pitchFamily="18" charset="0"/>
                  <a:ea typeface="Cambria" panose="02040503050406030204" pitchFamily="18" charset="0"/>
                </a:rPr>
                <a:t> paling </a:t>
              </a:r>
              <a:r>
                <a:rPr lang="en-US" sz="1800" dirty="0" err="1">
                  <a:effectLst/>
                  <a:latin typeface="Cambria" panose="02040503050406030204" pitchFamily="18" charset="0"/>
                  <a:ea typeface="Cambria" panose="02040503050406030204" pitchFamily="18" charset="0"/>
                </a:rPr>
                <a:t>kuat</a:t>
              </a:r>
              <a:r>
                <a:rPr lang="en-US" sz="1800" dirty="0">
                  <a:effectLst/>
                  <a:latin typeface="Cambria" panose="02040503050406030204" pitchFamily="18" charset="0"/>
                  <a:ea typeface="Cambria" panose="02040503050406030204" pitchFamily="18" charset="0"/>
                </a:rPr>
                <a:t> di </a:t>
              </a:r>
              <a:r>
                <a:rPr lang="en-US" sz="1800" dirty="0" err="1">
                  <a:effectLst/>
                  <a:latin typeface="Cambria" panose="02040503050406030204" pitchFamily="18" charset="0"/>
                  <a:ea typeface="Cambria" panose="02040503050406030204" pitchFamily="18" charset="0"/>
                </a:rPr>
                <a:t>dalam</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suatu</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jaringan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sehingga</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akun</a:t>
              </a:r>
              <a:r>
                <a:rPr lang="en-US" sz="1800" dirty="0">
                  <a:effectLst/>
                  <a:latin typeface="Cambria" panose="02040503050406030204" pitchFamily="18" charset="0"/>
                  <a:ea typeface="Cambria" panose="02040503050406030204" pitchFamily="18" charset="0"/>
                </a:rPr>
                <a:t> Twitter </a:t>
              </a:r>
              <a:r>
                <a:rPr lang="en-US" sz="1800" dirty="0" err="1">
                  <a:effectLst/>
                  <a:latin typeface="Cambria" panose="02040503050406030204" pitchFamily="18" charset="0"/>
                  <a:ea typeface="Cambria" panose="02040503050406030204" pitchFamily="18" charset="0"/>
                </a:rPr>
                <a:t>tesebut</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mampu</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membuat</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koneksi</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ke</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pasangan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atau</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kelompok</a:t>
              </a:r>
              <a:r>
                <a:rPr lang="en-US" sz="1800" dirty="0">
                  <a:effectLst/>
                  <a:latin typeface="Cambria" panose="02040503050406030204" pitchFamily="18" charset="0"/>
                  <a:ea typeface="Cambria" panose="02040503050406030204" pitchFamily="18" charset="0"/>
                </a:rPr>
                <a:t> lain </a:t>
              </a:r>
              <a:r>
                <a:rPr lang="en-US" sz="1800" dirty="0" err="1">
                  <a:effectLst/>
                  <a:latin typeface="Cambria" panose="02040503050406030204" pitchFamily="18" charset="0"/>
                  <a:ea typeface="Cambria" panose="02040503050406030204" pitchFamily="18" charset="0"/>
                </a:rPr>
                <a:t>dalam</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suatu</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jaringan</a:t>
              </a:r>
              <a:r>
                <a:rPr lang="en-US" sz="1800" dirty="0">
                  <a:effectLst/>
                  <a:latin typeface="Cambria" panose="02040503050406030204" pitchFamily="18" charset="0"/>
                  <a:ea typeface="Cambria" panose="02040503050406030204" pitchFamily="18" charset="0"/>
                </a:rPr>
                <a:t>.</a:t>
              </a:r>
              <a:endParaRPr lang="ko-KR" altLang="en-US" sz="1600" dirty="0">
                <a:latin typeface="Cambria" panose="02040503050406030204" pitchFamily="18" charset="0"/>
                <a:cs typeface="Arial" pitchFamily="34" charset="0"/>
              </a:endParaRPr>
            </a:p>
          </p:txBody>
        </p:sp>
        <p:sp>
          <p:nvSpPr>
            <p:cNvPr id="34" name="TextBox 33">
              <a:extLst>
                <a:ext uri="{FF2B5EF4-FFF2-40B4-BE49-F238E27FC236}">
                  <a16:creationId xmlns:a16="http://schemas.microsoft.com/office/drawing/2014/main" id="{465502A7-4347-4430-8DA7-2629A1C932A2}"/>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a:t>
              </a:r>
              <a:r>
                <a:rPr lang="id-ID" altLang="ko-KR" sz="6000" b="1" dirty="0">
                  <a:cs typeface="Arial" pitchFamily="34" charset="0"/>
                </a:rPr>
                <a:t>4</a:t>
              </a:r>
              <a:endParaRPr lang="ko-KR" altLang="en-US" sz="6000" b="1" dirty="0">
                <a:cs typeface="Arial" pitchFamily="34" charset="0"/>
              </a:endParaRPr>
            </a:p>
          </p:txBody>
        </p:sp>
      </p:grpSp>
      <p:grpSp>
        <p:nvGrpSpPr>
          <p:cNvPr id="35" name="Group 34">
            <a:extLst>
              <a:ext uri="{FF2B5EF4-FFF2-40B4-BE49-F238E27FC236}">
                <a16:creationId xmlns:a16="http://schemas.microsoft.com/office/drawing/2014/main" id="{0C7DA1F4-A93A-4A6E-8D7B-86B1E3FD26ED}"/>
              </a:ext>
            </a:extLst>
          </p:cNvPr>
          <p:cNvGrpSpPr/>
          <p:nvPr/>
        </p:nvGrpSpPr>
        <p:grpSpPr>
          <a:xfrm>
            <a:off x="130999" y="4942720"/>
            <a:ext cx="5123171" cy="1283664"/>
            <a:chOff x="5692278" y="3070393"/>
            <a:chExt cx="5123171" cy="1283664"/>
          </a:xfrm>
        </p:grpSpPr>
        <p:sp>
          <p:nvSpPr>
            <p:cNvPr id="37" name="TextBox 36">
              <a:extLst>
                <a:ext uri="{FF2B5EF4-FFF2-40B4-BE49-F238E27FC236}">
                  <a16:creationId xmlns:a16="http://schemas.microsoft.com/office/drawing/2014/main" id="{3B71E5D8-AA70-4D3C-88A5-3F7CDB0DC9A8}"/>
                </a:ext>
              </a:extLst>
            </p:cNvPr>
            <p:cNvSpPr txBox="1"/>
            <p:nvPr/>
          </p:nvSpPr>
          <p:spPr>
            <a:xfrm>
              <a:off x="6751978" y="3153728"/>
              <a:ext cx="4063471" cy="1200329"/>
            </a:xfrm>
            <a:prstGeom prst="rect">
              <a:avLst/>
            </a:prstGeom>
            <a:noFill/>
          </p:spPr>
          <p:txBody>
            <a:bodyPr wrap="square" lIns="108000" rIns="108000" rtlCol="0">
              <a:spAutoFit/>
            </a:bodyPr>
            <a:lstStyle/>
            <a:p>
              <a:r>
                <a:rPr lang="id-ID" sz="1800" dirty="0">
                  <a:effectLst/>
                  <a:latin typeface="Cambria" panose="02040503050406030204" pitchFamily="18" charset="0"/>
                  <a:ea typeface="Cambria" panose="02040503050406030204" pitchFamily="18" charset="0"/>
                </a:rPr>
                <a:t>Pada  penelitian ini deteksi komunitas ditentukan menggunakan algoritma louvain dan menghasilkan 23 komunitas dari dataset yang ada.</a:t>
              </a:r>
              <a:endParaRPr lang="ko-KR" altLang="en-US" sz="2400" b="1" dirty="0">
                <a:latin typeface="Cambria" panose="02040503050406030204" pitchFamily="18" charset="0"/>
                <a:cs typeface="Arial" pitchFamily="34" charset="0"/>
              </a:endParaRPr>
            </a:p>
          </p:txBody>
        </p:sp>
        <p:sp>
          <p:nvSpPr>
            <p:cNvPr id="38" name="TextBox 37">
              <a:extLst>
                <a:ext uri="{FF2B5EF4-FFF2-40B4-BE49-F238E27FC236}">
                  <a16:creationId xmlns:a16="http://schemas.microsoft.com/office/drawing/2014/main" id="{808661E6-62F9-4315-A04D-01E8BF32249F}"/>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a:t>
              </a:r>
              <a:r>
                <a:rPr lang="id-ID" altLang="ko-KR" sz="6000" b="1" dirty="0">
                  <a:cs typeface="Arial" pitchFamily="34" charset="0"/>
                </a:rPr>
                <a:t>2</a:t>
              </a:r>
              <a:endParaRPr lang="ko-KR" altLang="en-US" sz="6000" b="1" dirty="0">
                <a:cs typeface="Arial" pitchFamily="34" charset="0"/>
              </a:endParaRPr>
            </a:p>
          </p:txBody>
        </p:sp>
      </p:grpSp>
      <p:sp>
        <p:nvSpPr>
          <p:cNvPr id="20" name="TextBox 19">
            <a:extLst>
              <a:ext uri="{FF2B5EF4-FFF2-40B4-BE49-F238E27FC236}">
                <a16:creationId xmlns:a16="http://schemas.microsoft.com/office/drawing/2014/main" id="{42F2D5AF-729D-4862-9BAE-F0DF823341AB}"/>
              </a:ext>
            </a:extLst>
          </p:cNvPr>
          <p:cNvSpPr txBox="1"/>
          <p:nvPr/>
        </p:nvSpPr>
        <p:spPr>
          <a:xfrm>
            <a:off x="382234" y="1784391"/>
            <a:ext cx="2503302" cy="584775"/>
          </a:xfrm>
          <a:prstGeom prst="rect">
            <a:avLst/>
          </a:prstGeom>
          <a:noFill/>
        </p:spPr>
        <p:txBody>
          <a:bodyPr wrap="square" rtlCol="0" anchor="ctr">
            <a:spAutoFit/>
          </a:bodyPr>
          <a:lstStyle/>
          <a:p>
            <a:pPr algn="r"/>
            <a:r>
              <a:rPr lang="id-ID" altLang="ko-KR" sz="3200" dirty="0">
                <a:solidFill>
                  <a:schemeClr val="bg1"/>
                </a:solidFill>
                <a:latin typeface="Aharoni" panose="02010803020104030203" pitchFamily="2" charset="-79"/>
                <a:cs typeface="Aharoni" panose="02010803020104030203" pitchFamily="2" charset="-79"/>
              </a:rPr>
              <a:t>Kesimpulan</a:t>
            </a:r>
            <a:endParaRPr lang="ko-KR" altLang="en-US" sz="3200" dirty="0">
              <a:solidFill>
                <a:schemeClr val="bg1"/>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5972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3558650" y="2828836"/>
            <a:ext cx="5074699" cy="1200329"/>
          </a:xfrm>
          <a:prstGeom prst="rect">
            <a:avLst/>
          </a:prstGeom>
          <a:noFill/>
        </p:spPr>
        <p:txBody>
          <a:bodyPr wrap="square" rtlCol="0" anchor="ctr">
            <a:spAutoFit/>
          </a:bodyPr>
          <a:lstStyle/>
          <a:p>
            <a:pPr algn="ctr"/>
            <a:r>
              <a:rPr lang="en-US" altLang="ko-KR" sz="7200" dirty="0">
                <a:solidFill>
                  <a:schemeClr val="bg1"/>
                </a:solidFill>
                <a:cs typeface="Arial" pitchFamily="34" charset="0"/>
              </a:rPr>
              <a:t>Thank You</a:t>
            </a:r>
            <a:endParaRPr lang="ko-KR" altLang="en-US" sz="7200" dirty="0">
              <a:solidFill>
                <a:schemeClr val="bg1"/>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1DC9932-191E-4966-B7CE-A4947657DF26}"/>
              </a:ext>
            </a:extLst>
          </p:cNvPr>
          <p:cNvGrpSpPr/>
          <p:nvPr/>
        </p:nvGrpSpPr>
        <p:grpSpPr>
          <a:xfrm>
            <a:off x="656029" y="3895532"/>
            <a:ext cx="6035057" cy="749039"/>
            <a:chOff x="5692278" y="3070393"/>
            <a:chExt cx="4707541" cy="769441"/>
          </a:xfrm>
        </p:grpSpPr>
        <p:sp>
          <p:nvSpPr>
            <p:cNvPr id="3" name="TextBox 2">
              <a:extLst>
                <a:ext uri="{FF2B5EF4-FFF2-40B4-BE49-F238E27FC236}">
                  <a16:creationId xmlns:a16="http://schemas.microsoft.com/office/drawing/2014/main" id="{341263A2-BF9F-4489-8A3F-B54B74E4CC87}"/>
                </a:ext>
              </a:extLst>
            </p:cNvPr>
            <p:cNvSpPr txBox="1"/>
            <p:nvPr/>
          </p:nvSpPr>
          <p:spPr>
            <a:xfrm>
              <a:off x="6751979" y="3153728"/>
              <a:ext cx="3647840" cy="663935"/>
            </a:xfrm>
            <a:prstGeom prst="rect">
              <a:avLst/>
            </a:prstGeom>
            <a:noFill/>
          </p:spPr>
          <p:txBody>
            <a:bodyPr wrap="square" lIns="108000" rIns="108000" rtlCol="0">
              <a:spAutoFit/>
            </a:bodyPr>
            <a:lstStyle/>
            <a:p>
              <a:r>
                <a:rPr lang="id-ID" altLang="ko-KR" b="1" dirty="0">
                  <a:cs typeface="Arial" pitchFamily="34" charset="0"/>
                </a:rPr>
                <a:t>Hovely Simatupang</a:t>
              </a:r>
            </a:p>
            <a:p>
              <a:r>
                <a:rPr lang="id-ID" altLang="ko-KR" b="1" dirty="0">
                  <a:solidFill>
                    <a:schemeClr val="bg1"/>
                  </a:solidFill>
                  <a:cs typeface="Arial" pitchFamily="34" charset="0"/>
                </a:rPr>
                <a:t>(1301164167) </a:t>
              </a:r>
              <a:endParaRPr lang="ko-KR" altLang="en-US" b="1" dirty="0">
                <a:solidFill>
                  <a:schemeClr val="bg1"/>
                </a:solidFill>
                <a:cs typeface="Arial" pitchFamily="34" charset="0"/>
              </a:endParaRPr>
            </a:p>
          </p:txBody>
        </p:sp>
        <p:sp>
          <p:nvSpPr>
            <p:cNvPr id="4" name="TextBox 3">
              <a:extLst>
                <a:ext uri="{FF2B5EF4-FFF2-40B4-BE49-F238E27FC236}">
                  <a16:creationId xmlns:a16="http://schemas.microsoft.com/office/drawing/2014/main" id="{27AAE80B-24B6-46DB-932E-76D3D072DC7C}"/>
                </a:ext>
              </a:extLst>
            </p:cNvPr>
            <p:cNvSpPr txBox="1"/>
            <p:nvPr/>
          </p:nvSpPr>
          <p:spPr>
            <a:xfrm>
              <a:off x="5692278" y="3070393"/>
              <a:ext cx="1078173" cy="769441"/>
            </a:xfrm>
            <a:prstGeom prst="rect">
              <a:avLst/>
            </a:prstGeom>
            <a:noFill/>
          </p:spPr>
          <p:txBody>
            <a:bodyPr wrap="square" lIns="108000" rIns="108000" rtlCol="0">
              <a:spAutoFit/>
            </a:bodyPr>
            <a:lstStyle/>
            <a:p>
              <a:r>
                <a:rPr lang="en-US" altLang="ko-KR" sz="4400" b="1" dirty="0">
                  <a:solidFill>
                    <a:schemeClr val="bg1"/>
                  </a:solidFill>
                  <a:cs typeface="Arial" pitchFamily="34" charset="0"/>
                </a:rPr>
                <a:t>0</a:t>
              </a:r>
              <a:r>
                <a:rPr lang="id-ID" altLang="ko-KR" sz="4400" b="1" dirty="0">
                  <a:solidFill>
                    <a:schemeClr val="bg1"/>
                  </a:solidFill>
                  <a:cs typeface="Arial" pitchFamily="34" charset="0"/>
                </a:rPr>
                <a:t>2</a:t>
              </a:r>
              <a:endParaRPr lang="ko-KR" altLang="en-US" sz="4400" b="1" dirty="0">
                <a:solidFill>
                  <a:schemeClr val="bg1"/>
                </a:solidFill>
                <a:cs typeface="Arial" pitchFamily="34" charset="0"/>
              </a:endParaRPr>
            </a:p>
          </p:txBody>
        </p:sp>
      </p:grpSp>
      <p:sp>
        <p:nvSpPr>
          <p:cNvPr id="6" name="TextBox 5">
            <a:extLst>
              <a:ext uri="{FF2B5EF4-FFF2-40B4-BE49-F238E27FC236}">
                <a16:creationId xmlns:a16="http://schemas.microsoft.com/office/drawing/2014/main" id="{BA3E1D76-DB3F-48BC-99DD-432E059F1D1B}"/>
              </a:ext>
            </a:extLst>
          </p:cNvPr>
          <p:cNvSpPr txBox="1"/>
          <p:nvPr/>
        </p:nvSpPr>
        <p:spPr>
          <a:xfrm>
            <a:off x="656028" y="2330036"/>
            <a:ext cx="4676523" cy="400110"/>
          </a:xfrm>
          <a:prstGeom prst="rect">
            <a:avLst/>
          </a:prstGeom>
          <a:noFill/>
        </p:spPr>
        <p:txBody>
          <a:bodyPr wrap="square" lIns="108000" rIns="108000" rtlCol="0">
            <a:spAutoFit/>
          </a:bodyPr>
          <a:lstStyle/>
          <a:p>
            <a:r>
              <a:rPr lang="id-ID" altLang="ko-KR" sz="2000" b="1" dirty="0">
                <a:cs typeface="Arial" pitchFamily="34" charset="0"/>
              </a:rPr>
              <a:t>Anggota Kelompok :</a:t>
            </a:r>
            <a:endParaRPr lang="ko-KR" altLang="en-US" sz="2000" b="1" dirty="0">
              <a:cs typeface="Arial" pitchFamily="34" charset="0"/>
            </a:endParaRPr>
          </a:p>
        </p:txBody>
      </p:sp>
      <p:grpSp>
        <p:nvGrpSpPr>
          <p:cNvPr id="8" name="Group 7">
            <a:extLst>
              <a:ext uri="{FF2B5EF4-FFF2-40B4-BE49-F238E27FC236}">
                <a16:creationId xmlns:a16="http://schemas.microsoft.com/office/drawing/2014/main" id="{C72D1BD9-9C03-4362-8AC8-4F7D3FB0C9A9}"/>
              </a:ext>
            </a:extLst>
          </p:cNvPr>
          <p:cNvGrpSpPr/>
          <p:nvPr/>
        </p:nvGrpSpPr>
        <p:grpSpPr>
          <a:xfrm>
            <a:off x="656029" y="3044279"/>
            <a:ext cx="6035057" cy="749039"/>
            <a:chOff x="5692278" y="3070393"/>
            <a:chExt cx="4707541" cy="769441"/>
          </a:xfrm>
        </p:grpSpPr>
        <p:sp>
          <p:nvSpPr>
            <p:cNvPr id="9" name="TextBox 8">
              <a:extLst>
                <a:ext uri="{FF2B5EF4-FFF2-40B4-BE49-F238E27FC236}">
                  <a16:creationId xmlns:a16="http://schemas.microsoft.com/office/drawing/2014/main" id="{CF65D7D7-56E9-4F9A-9FB2-3741C41384C2}"/>
                </a:ext>
              </a:extLst>
            </p:cNvPr>
            <p:cNvSpPr txBox="1"/>
            <p:nvPr/>
          </p:nvSpPr>
          <p:spPr>
            <a:xfrm>
              <a:off x="6751979" y="3153728"/>
              <a:ext cx="3647840" cy="663935"/>
            </a:xfrm>
            <a:prstGeom prst="rect">
              <a:avLst/>
            </a:prstGeom>
            <a:noFill/>
          </p:spPr>
          <p:txBody>
            <a:bodyPr wrap="square" lIns="108000" rIns="108000" rtlCol="0">
              <a:spAutoFit/>
            </a:bodyPr>
            <a:lstStyle/>
            <a:p>
              <a:r>
                <a:rPr lang="id-ID" altLang="ko-KR" b="1" dirty="0">
                  <a:cs typeface="Arial" pitchFamily="34" charset="0"/>
                </a:rPr>
                <a:t>Buala Leonardo Hulu</a:t>
              </a:r>
            </a:p>
            <a:p>
              <a:r>
                <a:rPr lang="id-ID" altLang="ko-KR" b="1" dirty="0">
                  <a:solidFill>
                    <a:schemeClr val="bg1"/>
                  </a:solidFill>
                  <a:cs typeface="Arial" pitchFamily="34" charset="0"/>
                </a:rPr>
                <a:t>(1301160802)</a:t>
              </a:r>
              <a:endParaRPr lang="ko-KR" altLang="en-US" b="1" dirty="0">
                <a:solidFill>
                  <a:schemeClr val="bg1"/>
                </a:solidFill>
                <a:cs typeface="Arial" pitchFamily="34" charset="0"/>
              </a:endParaRPr>
            </a:p>
          </p:txBody>
        </p:sp>
        <p:sp>
          <p:nvSpPr>
            <p:cNvPr id="10" name="TextBox 9">
              <a:extLst>
                <a:ext uri="{FF2B5EF4-FFF2-40B4-BE49-F238E27FC236}">
                  <a16:creationId xmlns:a16="http://schemas.microsoft.com/office/drawing/2014/main" id="{D5AD1D76-2217-4AC9-ACCD-6974F608F165}"/>
                </a:ext>
              </a:extLst>
            </p:cNvPr>
            <p:cNvSpPr txBox="1"/>
            <p:nvPr/>
          </p:nvSpPr>
          <p:spPr>
            <a:xfrm>
              <a:off x="5692278" y="3070393"/>
              <a:ext cx="1078173" cy="769441"/>
            </a:xfrm>
            <a:prstGeom prst="rect">
              <a:avLst/>
            </a:prstGeom>
            <a:noFill/>
          </p:spPr>
          <p:txBody>
            <a:bodyPr wrap="square" lIns="108000" rIns="108000" rtlCol="0">
              <a:spAutoFit/>
            </a:bodyPr>
            <a:lstStyle/>
            <a:p>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spTree>
    <p:extLst>
      <p:ext uri="{BB962C8B-B14F-4D97-AF65-F5344CB8AC3E}">
        <p14:creationId xmlns:p14="http://schemas.microsoft.com/office/powerpoint/2010/main" val="776720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F295D750-EDB8-4C1F-BC20-A0CDCD7FC8DB}"/>
              </a:ext>
            </a:extLst>
          </p:cNvPr>
          <p:cNvSpPr/>
          <p:nvPr/>
        </p:nvSpPr>
        <p:spPr>
          <a:xfrm flipH="1">
            <a:off x="4491470" y="3169385"/>
            <a:ext cx="1744199" cy="2217283"/>
          </a:xfrm>
          <a:custGeom>
            <a:avLst/>
            <a:gdLst/>
            <a:ahLst/>
            <a:cxnLst/>
            <a:rect l="l" t="t" r="r" b="b"/>
            <a:pathLst>
              <a:path w="4425823" h="5626251">
                <a:moveTo>
                  <a:pt x="2333544" y="3596735"/>
                </a:moveTo>
                <a:lnTo>
                  <a:pt x="2306249" y="3664974"/>
                </a:lnTo>
                <a:lnTo>
                  <a:pt x="1937759" y="3719565"/>
                </a:lnTo>
                <a:lnTo>
                  <a:pt x="1842225" y="3896986"/>
                </a:lnTo>
                <a:lnTo>
                  <a:pt x="1883168" y="4060759"/>
                </a:lnTo>
                <a:cubicBezTo>
                  <a:pt x="1819479" y="4047111"/>
                  <a:pt x="1755789" y="4210885"/>
                  <a:pt x="1692100" y="4019816"/>
                </a:cubicBezTo>
                <a:lnTo>
                  <a:pt x="1528327" y="4074407"/>
                </a:lnTo>
                <a:lnTo>
                  <a:pt x="1596565" y="4156293"/>
                </a:lnTo>
                <a:lnTo>
                  <a:pt x="1623861" y="5016102"/>
                </a:lnTo>
                <a:lnTo>
                  <a:pt x="2128828" y="5016103"/>
                </a:lnTo>
                <a:lnTo>
                  <a:pt x="2306249" y="4538431"/>
                </a:lnTo>
                <a:lnTo>
                  <a:pt x="2347192" y="4347362"/>
                </a:lnTo>
                <a:lnTo>
                  <a:pt x="2538261" y="3719565"/>
                </a:lnTo>
                <a:close/>
                <a:moveTo>
                  <a:pt x="724533" y="0"/>
                </a:moveTo>
                <a:cubicBezTo>
                  <a:pt x="836693" y="18259"/>
                  <a:pt x="948851" y="-10434"/>
                  <a:pt x="1061010" y="54776"/>
                </a:cubicBezTo>
                <a:cubicBezTo>
                  <a:pt x="1100135" y="161720"/>
                  <a:pt x="1178387" y="268664"/>
                  <a:pt x="1178387" y="375608"/>
                </a:cubicBezTo>
                <a:lnTo>
                  <a:pt x="1115787" y="563409"/>
                </a:lnTo>
                <a:lnTo>
                  <a:pt x="1217513" y="657311"/>
                </a:lnTo>
                <a:lnTo>
                  <a:pt x="1154913" y="751212"/>
                </a:lnTo>
                <a:lnTo>
                  <a:pt x="1186213" y="852938"/>
                </a:lnTo>
                <a:lnTo>
                  <a:pt x="1154913" y="939014"/>
                </a:lnTo>
                <a:lnTo>
                  <a:pt x="1154913" y="1079866"/>
                </a:lnTo>
                <a:lnTo>
                  <a:pt x="967110" y="1087692"/>
                </a:lnTo>
                <a:lnTo>
                  <a:pt x="1397491" y="1690224"/>
                </a:lnTo>
                <a:lnTo>
                  <a:pt x="1507041" y="1525898"/>
                </a:lnTo>
                <a:lnTo>
                  <a:pt x="1600943" y="1189417"/>
                </a:lnTo>
                <a:cubicBezTo>
                  <a:pt x="1673977" y="1085082"/>
                  <a:pt x="1856563" y="996399"/>
                  <a:pt x="1890471" y="1040741"/>
                </a:cubicBezTo>
                <a:cubicBezTo>
                  <a:pt x="1913947" y="1077259"/>
                  <a:pt x="1804397" y="1309403"/>
                  <a:pt x="1843522" y="1455473"/>
                </a:cubicBezTo>
                <a:cubicBezTo>
                  <a:pt x="1739187" y="1546764"/>
                  <a:pt x="1650504" y="1630233"/>
                  <a:pt x="1647894" y="1752825"/>
                </a:cubicBezTo>
                <a:lnTo>
                  <a:pt x="1726144" y="1823250"/>
                </a:lnTo>
                <a:lnTo>
                  <a:pt x="1600943" y="2042355"/>
                </a:lnTo>
                <a:lnTo>
                  <a:pt x="1757446" y="1995403"/>
                </a:lnTo>
                <a:cubicBezTo>
                  <a:pt x="1812222" y="1945844"/>
                  <a:pt x="1876126" y="1867593"/>
                  <a:pt x="1921773" y="1846727"/>
                </a:cubicBezTo>
                <a:cubicBezTo>
                  <a:pt x="1967419" y="1825860"/>
                  <a:pt x="1994808" y="1862377"/>
                  <a:pt x="2031325" y="1870203"/>
                </a:cubicBezTo>
                <a:lnTo>
                  <a:pt x="2101751" y="1721525"/>
                </a:lnTo>
                <a:cubicBezTo>
                  <a:pt x="2144789" y="1712395"/>
                  <a:pt x="2269990" y="1632840"/>
                  <a:pt x="2297378" y="1651098"/>
                </a:cubicBezTo>
                <a:cubicBezTo>
                  <a:pt x="2425188" y="1716308"/>
                  <a:pt x="2255644" y="1750217"/>
                  <a:pt x="2234776" y="1799776"/>
                </a:cubicBezTo>
                <a:cubicBezTo>
                  <a:pt x="2349544" y="1810210"/>
                  <a:pt x="2566040" y="1773691"/>
                  <a:pt x="2579081" y="1831076"/>
                </a:cubicBezTo>
                <a:lnTo>
                  <a:pt x="2602557" y="2011054"/>
                </a:lnTo>
                <a:cubicBezTo>
                  <a:pt x="2581689" y="2018879"/>
                  <a:pt x="2571255" y="2029311"/>
                  <a:pt x="2539955" y="2034528"/>
                </a:cubicBezTo>
                <a:cubicBezTo>
                  <a:pt x="2508655" y="2039745"/>
                  <a:pt x="2491700" y="2043658"/>
                  <a:pt x="2414754" y="2042354"/>
                </a:cubicBezTo>
                <a:cubicBezTo>
                  <a:pt x="2337807" y="2041049"/>
                  <a:pt x="2190434" y="2031921"/>
                  <a:pt x="2078274" y="2026704"/>
                </a:cubicBezTo>
                <a:lnTo>
                  <a:pt x="2172176" y="2237982"/>
                </a:lnTo>
                <a:cubicBezTo>
                  <a:pt x="2018283" y="2326667"/>
                  <a:pt x="1919164" y="2399700"/>
                  <a:pt x="1710495" y="2504034"/>
                </a:cubicBezTo>
                <a:cubicBezTo>
                  <a:pt x="1689629" y="2603151"/>
                  <a:pt x="1848739" y="2616195"/>
                  <a:pt x="1960900" y="2691837"/>
                </a:cubicBezTo>
                <a:lnTo>
                  <a:pt x="2117400" y="2777914"/>
                </a:lnTo>
                <a:cubicBezTo>
                  <a:pt x="2315637" y="2877032"/>
                  <a:pt x="2803399" y="2741395"/>
                  <a:pt x="3040762" y="2887465"/>
                </a:cubicBezTo>
                <a:cubicBezTo>
                  <a:pt x="3155528" y="2986582"/>
                  <a:pt x="3121621" y="3171779"/>
                  <a:pt x="3103362" y="3278721"/>
                </a:cubicBezTo>
                <a:lnTo>
                  <a:pt x="3745022" y="4256859"/>
                </a:lnTo>
                <a:lnTo>
                  <a:pt x="3588519" y="4468136"/>
                </a:lnTo>
                <a:lnTo>
                  <a:pt x="3870223" y="4781140"/>
                </a:lnTo>
                <a:lnTo>
                  <a:pt x="4050201" y="4765490"/>
                </a:lnTo>
                <a:lnTo>
                  <a:pt x="4222353" y="4843740"/>
                </a:lnTo>
                <a:cubicBezTo>
                  <a:pt x="4287562" y="4833307"/>
                  <a:pt x="4344948" y="4713323"/>
                  <a:pt x="4417980" y="4812440"/>
                </a:cubicBezTo>
                <a:cubicBezTo>
                  <a:pt x="4480580" y="4940252"/>
                  <a:pt x="4151926" y="5099361"/>
                  <a:pt x="4018899" y="5242821"/>
                </a:cubicBezTo>
                <a:lnTo>
                  <a:pt x="3901523" y="5203696"/>
                </a:lnTo>
                <a:lnTo>
                  <a:pt x="3948474" y="5266296"/>
                </a:lnTo>
                <a:lnTo>
                  <a:pt x="3713721" y="5383674"/>
                </a:lnTo>
                <a:lnTo>
                  <a:pt x="3549393" y="5141094"/>
                </a:lnTo>
                <a:lnTo>
                  <a:pt x="3572869" y="5031544"/>
                </a:lnTo>
                <a:lnTo>
                  <a:pt x="3392892" y="4718539"/>
                </a:lnTo>
                <a:lnTo>
                  <a:pt x="3275515" y="4773314"/>
                </a:lnTo>
                <a:lnTo>
                  <a:pt x="3009462" y="4280334"/>
                </a:lnTo>
                <a:lnTo>
                  <a:pt x="2978161" y="4436836"/>
                </a:lnTo>
                <a:lnTo>
                  <a:pt x="2657332" y="4413360"/>
                </a:lnTo>
                <a:cubicBezTo>
                  <a:pt x="2626031" y="4614204"/>
                  <a:pt x="2602557" y="4768098"/>
                  <a:pt x="2610382" y="4945467"/>
                </a:cubicBezTo>
                <a:cubicBezTo>
                  <a:pt x="2691240" y="5078494"/>
                  <a:pt x="2725151" y="5117620"/>
                  <a:pt x="2727758" y="5297597"/>
                </a:cubicBezTo>
                <a:lnTo>
                  <a:pt x="2845135" y="5407148"/>
                </a:lnTo>
                <a:cubicBezTo>
                  <a:pt x="2858177" y="5461924"/>
                  <a:pt x="2980770" y="5524523"/>
                  <a:pt x="2884260" y="5571475"/>
                </a:cubicBezTo>
                <a:cubicBezTo>
                  <a:pt x="2790358" y="5587125"/>
                  <a:pt x="2688633" y="5618426"/>
                  <a:pt x="2571255" y="5587125"/>
                </a:cubicBezTo>
                <a:cubicBezTo>
                  <a:pt x="2479962" y="5537565"/>
                  <a:pt x="2404321" y="5464533"/>
                  <a:pt x="2344328" y="5375848"/>
                </a:cubicBezTo>
                <a:lnTo>
                  <a:pt x="2258252" y="5368023"/>
                </a:lnTo>
                <a:lnTo>
                  <a:pt x="2211301" y="5219347"/>
                </a:lnTo>
                <a:lnTo>
                  <a:pt x="2062624" y="5211521"/>
                </a:lnTo>
                <a:lnTo>
                  <a:pt x="2172176" y="5297597"/>
                </a:lnTo>
                <a:lnTo>
                  <a:pt x="2140876" y="5422799"/>
                </a:lnTo>
                <a:lnTo>
                  <a:pt x="2156527" y="5602775"/>
                </a:lnTo>
                <a:lnTo>
                  <a:pt x="2007849" y="5626251"/>
                </a:lnTo>
                <a:lnTo>
                  <a:pt x="1960898" y="5493224"/>
                </a:lnTo>
                <a:lnTo>
                  <a:pt x="2046974" y="5375848"/>
                </a:lnTo>
                <a:lnTo>
                  <a:pt x="1577467" y="5258472"/>
                </a:lnTo>
                <a:lnTo>
                  <a:pt x="1037535" y="5368023"/>
                </a:lnTo>
                <a:lnTo>
                  <a:pt x="998411" y="5563650"/>
                </a:lnTo>
                <a:cubicBezTo>
                  <a:pt x="961894" y="5665377"/>
                  <a:pt x="862776" y="5610601"/>
                  <a:pt x="771483" y="5563650"/>
                </a:cubicBezTo>
                <a:lnTo>
                  <a:pt x="771483" y="5391498"/>
                </a:lnTo>
                <a:lnTo>
                  <a:pt x="849734" y="5375848"/>
                </a:lnTo>
                <a:lnTo>
                  <a:pt x="888859" y="5281947"/>
                </a:lnTo>
                <a:lnTo>
                  <a:pt x="1014061" y="5234996"/>
                </a:lnTo>
                <a:lnTo>
                  <a:pt x="716707" y="5156745"/>
                </a:lnTo>
                <a:cubicBezTo>
                  <a:pt x="708881" y="5240213"/>
                  <a:pt x="763656" y="5354981"/>
                  <a:pt x="693231" y="5407148"/>
                </a:cubicBezTo>
                <a:cubicBezTo>
                  <a:pt x="607156" y="5430624"/>
                  <a:pt x="568029" y="5360198"/>
                  <a:pt x="505429" y="5336723"/>
                </a:cubicBezTo>
                <a:lnTo>
                  <a:pt x="497604" y="5188045"/>
                </a:lnTo>
                <a:lnTo>
                  <a:pt x="591505" y="5172396"/>
                </a:lnTo>
                <a:lnTo>
                  <a:pt x="638457" y="5055018"/>
                </a:lnTo>
                <a:cubicBezTo>
                  <a:pt x="677583" y="4963725"/>
                  <a:pt x="1170564" y="5060235"/>
                  <a:pt x="1436616" y="5062844"/>
                </a:cubicBezTo>
                <a:lnTo>
                  <a:pt x="1389665" y="4069056"/>
                </a:lnTo>
                <a:lnTo>
                  <a:pt x="1428791" y="4037755"/>
                </a:lnTo>
                <a:lnTo>
                  <a:pt x="1444441" y="3943855"/>
                </a:lnTo>
                <a:lnTo>
                  <a:pt x="1319240" y="3920379"/>
                </a:lnTo>
                <a:lnTo>
                  <a:pt x="1240988" y="3810828"/>
                </a:lnTo>
                <a:cubicBezTo>
                  <a:pt x="972325" y="3852563"/>
                  <a:pt x="813217" y="4144699"/>
                  <a:pt x="693232" y="3787353"/>
                </a:cubicBezTo>
                <a:lnTo>
                  <a:pt x="137650" y="1940628"/>
                </a:lnTo>
                <a:cubicBezTo>
                  <a:pt x="56789" y="1677183"/>
                  <a:pt x="-78845" y="1265061"/>
                  <a:pt x="59398" y="1142468"/>
                </a:cubicBezTo>
                <a:cubicBezTo>
                  <a:pt x="234158" y="980749"/>
                  <a:pt x="260243" y="1077257"/>
                  <a:pt x="380227" y="1150292"/>
                </a:cubicBezTo>
                <a:cubicBezTo>
                  <a:pt x="375011" y="1048565"/>
                  <a:pt x="455870" y="837287"/>
                  <a:pt x="560204" y="837287"/>
                </a:cubicBezTo>
                <a:lnTo>
                  <a:pt x="411527" y="563409"/>
                </a:lnTo>
                <a:cubicBezTo>
                  <a:pt x="375011" y="430382"/>
                  <a:pt x="401095" y="320830"/>
                  <a:pt x="442829" y="187803"/>
                </a:cubicBezTo>
                <a:cubicBezTo>
                  <a:pt x="528905" y="54775"/>
                  <a:pt x="630632" y="62602"/>
                  <a:pt x="72453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2" name="Group 21">
            <a:extLst>
              <a:ext uri="{FF2B5EF4-FFF2-40B4-BE49-F238E27FC236}">
                <a16:creationId xmlns:a16="http://schemas.microsoft.com/office/drawing/2014/main" id="{77CAFC84-4744-4178-95B5-AB423D30EFA8}"/>
              </a:ext>
            </a:extLst>
          </p:cNvPr>
          <p:cNvGrpSpPr/>
          <p:nvPr/>
        </p:nvGrpSpPr>
        <p:grpSpPr>
          <a:xfrm>
            <a:off x="656028" y="2947654"/>
            <a:ext cx="4707541" cy="1015663"/>
            <a:chOff x="5692278" y="3070393"/>
            <a:chExt cx="4707541" cy="1015663"/>
          </a:xfrm>
        </p:grpSpPr>
        <p:sp>
          <p:nvSpPr>
            <p:cNvPr id="9" name="TextBox 8"/>
            <p:cNvSpPr txBox="1"/>
            <p:nvPr/>
          </p:nvSpPr>
          <p:spPr>
            <a:xfrm>
              <a:off x="6751979" y="3153728"/>
              <a:ext cx="3647840" cy="923330"/>
            </a:xfrm>
            <a:prstGeom prst="rect">
              <a:avLst/>
            </a:prstGeom>
            <a:noFill/>
          </p:spPr>
          <p:txBody>
            <a:bodyPr wrap="square" lIns="108000" rIns="108000" rtlCol="0">
              <a:spAutoFit/>
            </a:bodyPr>
            <a:lstStyle/>
            <a:p>
              <a:r>
                <a:rPr lang="en-GB" sz="1800" b="0" i="0" u="none" strike="noStrike" baseline="0" dirty="0">
                  <a:solidFill>
                    <a:srgbClr val="000000"/>
                  </a:solidFill>
                  <a:latin typeface="Cambria" panose="02040503050406030204" pitchFamily="18" charset="0"/>
                  <a:ea typeface="Cambria" panose="02040503050406030204" pitchFamily="18" charset="0"/>
                </a:rPr>
                <a:t>Media </a:t>
              </a:r>
              <a:r>
                <a:rPr lang="en-GB" sz="1800" b="0" i="0" u="none" strike="noStrike" baseline="0" dirty="0" err="1">
                  <a:solidFill>
                    <a:srgbClr val="000000"/>
                  </a:solidFill>
                  <a:latin typeface="Cambria" panose="02040503050406030204" pitchFamily="18" charset="0"/>
                  <a:ea typeface="Cambria" panose="02040503050406030204" pitchFamily="18" charset="0"/>
                </a:rPr>
                <a:t>adalah</a:t>
              </a:r>
              <a:r>
                <a:rPr lang="en-GB" sz="1800" b="0" i="0" u="none" strike="noStrike" baseline="0" dirty="0">
                  <a:solidFill>
                    <a:srgbClr val="000000"/>
                  </a:solidFill>
                  <a:latin typeface="Cambria" panose="02040503050406030204" pitchFamily="18" charset="0"/>
                  <a:ea typeface="Cambria" panose="02040503050406030204" pitchFamily="18" charset="0"/>
                </a:rPr>
                <a:t> salah </a:t>
              </a:r>
              <a:r>
                <a:rPr lang="en-GB" sz="1800" b="0" i="0" u="none" strike="noStrike" baseline="0" dirty="0" err="1">
                  <a:solidFill>
                    <a:srgbClr val="000000"/>
                  </a:solidFill>
                  <a:latin typeface="Cambria" panose="02040503050406030204" pitchFamily="18" charset="0"/>
                  <a:ea typeface="Cambria" panose="02040503050406030204" pitchFamily="18" charset="0"/>
                </a:rPr>
                <a:t>satu</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bentuk</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kebutuhan</a:t>
              </a:r>
              <a:r>
                <a:rPr lang="en-GB" sz="1800" b="0" i="0" u="none" strike="noStrike" baseline="0" dirty="0">
                  <a:solidFill>
                    <a:srgbClr val="000000"/>
                  </a:solidFill>
                  <a:latin typeface="Cambria" panose="02040503050406030204" pitchFamily="18" charset="0"/>
                  <a:ea typeface="Cambria" panose="02040503050406030204" pitchFamily="18" charset="0"/>
                </a:rPr>
                <a:t> yang </a:t>
              </a:r>
              <a:r>
                <a:rPr lang="en-GB" sz="1800" b="0" i="0" u="none" strike="noStrike" baseline="0" dirty="0" err="1">
                  <a:solidFill>
                    <a:srgbClr val="000000"/>
                  </a:solidFill>
                  <a:latin typeface="Cambria" panose="02040503050406030204" pitchFamily="18" charset="0"/>
                  <a:ea typeface="Cambria" panose="02040503050406030204" pitchFamily="18" charset="0"/>
                </a:rPr>
                <a:t>selalu</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dikonsumsi</a:t>
              </a:r>
              <a:r>
                <a:rPr lang="en-GB" sz="1800" b="0" i="0" u="none" strike="noStrike" baseline="0" dirty="0">
                  <a:solidFill>
                    <a:srgbClr val="000000"/>
                  </a:solidFill>
                  <a:latin typeface="Cambria" panose="02040503050406030204" pitchFamily="18" charset="0"/>
                  <a:ea typeface="Cambria" panose="02040503050406030204" pitchFamily="18" charset="0"/>
                </a:rPr>
                <a:t> oleh </a:t>
              </a:r>
              <a:r>
                <a:rPr lang="en-GB" sz="1800" b="0" i="0" u="none" strike="noStrike" baseline="0" dirty="0" err="1">
                  <a:solidFill>
                    <a:srgbClr val="000000"/>
                  </a:solidFill>
                  <a:latin typeface="Cambria" panose="02040503050406030204" pitchFamily="18" charset="0"/>
                  <a:ea typeface="Cambria" panose="02040503050406030204" pitchFamily="18" charset="0"/>
                </a:rPr>
                <a:t>setiap</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individu</a:t>
              </a:r>
              <a:r>
                <a:rPr lang="en-GB" sz="1800" b="0" i="0" u="none" strike="noStrike" baseline="0" dirty="0">
                  <a:solidFill>
                    <a:srgbClr val="000000"/>
                  </a:solidFill>
                  <a:latin typeface="Cambria" panose="02040503050406030204" pitchFamily="18" charset="0"/>
                  <a:ea typeface="Cambria" panose="02040503050406030204" pitchFamily="18" charset="0"/>
                </a:rPr>
                <a:t>. </a:t>
              </a:r>
              <a:endParaRPr lang="ko-KR" altLang="en-US" sz="1600" b="1" dirty="0">
                <a:latin typeface="Cambria" panose="02040503050406030204" pitchFamily="18" charset="0"/>
                <a:cs typeface="Arial" pitchFamily="34" charset="0"/>
              </a:endParaRPr>
            </a:p>
          </p:txBody>
        </p:sp>
        <p:sp>
          <p:nvSpPr>
            <p:cNvPr id="7" name="TextBox 6"/>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01</a:t>
              </a:r>
              <a:endParaRPr lang="ko-KR" altLang="en-US" sz="6000" b="1" dirty="0">
                <a:cs typeface="Arial" pitchFamily="34" charset="0"/>
              </a:endParaRPr>
            </a:p>
          </p:txBody>
        </p:sp>
      </p:grpSp>
      <p:grpSp>
        <p:nvGrpSpPr>
          <p:cNvPr id="27" name="Group 26">
            <a:extLst>
              <a:ext uri="{FF2B5EF4-FFF2-40B4-BE49-F238E27FC236}">
                <a16:creationId xmlns:a16="http://schemas.microsoft.com/office/drawing/2014/main" id="{BC1A5C06-9DB4-413C-9356-73FF09130A4F}"/>
              </a:ext>
            </a:extLst>
          </p:cNvPr>
          <p:cNvGrpSpPr/>
          <p:nvPr/>
        </p:nvGrpSpPr>
        <p:grpSpPr>
          <a:xfrm>
            <a:off x="6423271" y="2916885"/>
            <a:ext cx="5575266" cy="1283664"/>
            <a:chOff x="5692278" y="3070393"/>
            <a:chExt cx="4707541" cy="1283664"/>
          </a:xfrm>
        </p:grpSpPr>
        <p:sp>
          <p:nvSpPr>
            <p:cNvPr id="29" name="TextBox 28">
              <a:extLst>
                <a:ext uri="{FF2B5EF4-FFF2-40B4-BE49-F238E27FC236}">
                  <a16:creationId xmlns:a16="http://schemas.microsoft.com/office/drawing/2014/main" id="{94F50ED2-77D6-4064-8834-6CA6460394EB}"/>
                </a:ext>
              </a:extLst>
            </p:cNvPr>
            <p:cNvSpPr txBox="1"/>
            <p:nvPr/>
          </p:nvSpPr>
          <p:spPr>
            <a:xfrm>
              <a:off x="6751979" y="3153728"/>
              <a:ext cx="3647840" cy="1200329"/>
            </a:xfrm>
            <a:prstGeom prst="rect">
              <a:avLst/>
            </a:prstGeom>
            <a:noFill/>
          </p:spPr>
          <p:txBody>
            <a:bodyPr wrap="square" lIns="108000" rIns="108000" rtlCol="0">
              <a:spAutoFit/>
            </a:bodyPr>
            <a:lstStyle/>
            <a:p>
              <a:r>
                <a:rPr lang="en-GB" sz="1800" b="0" i="0" u="none" strike="noStrike" baseline="0" dirty="0">
                  <a:solidFill>
                    <a:srgbClr val="000000"/>
                  </a:solidFill>
                  <a:latin typeface="Cambria" panose="02040503050406030204" pitchFamily="18" charset="0"/>
                  <a:ea typeface="Cambria" panose="02040503050406030204" pitchFamily="18" charset="0"/>
                </a:rPr>
                <a:t>Salah </a:t>
              </a:r>
              <a:r>
                <a:rPr lang="en-GB" sz="1800" b="0" i="0" u="none" strike="noStrike" baseline="0" dirty="0" err="1">
                  <a:solidFill>
                    <a:srgbClr val="000000"/>
                  </a:solidFill>
                  <a:latin typeface="Cambria" panose="02040503050406030204" pitchFamily="18" charset="0"/>
                  <a:ea typeface="Cambria" panose="02040503050406030204" pitchFamily="18" charset="0"/>
                </a:rPr>
                <a:t>satunya</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adalah</a:t>
              </a:r>
              <a:r>
                <a:rPr lang="en-GB" sz="1800" b="0" i="0" u="none" strike="noStrike" baseline="0" dirty="0">
                  <a:solidFill>
                    <a:srgbClr val="000000"/>
                  </a:solidFill>
                  <a:latin typeface="Cambria" panose="02040503050406030204" pitchFamily="18" charset="0"/>
                  <a:ea typeface="Cambria" panose="02040503050406030204" pitchFamily="18" charset="0"/>
                </a:rPr>
                <a:t> Twitter </a:t>
              </a:r>
              <a:r>
                <a:rPr lang="en-GB" sz="1800" b="0" i="0" u="none" strike="noStrike" baseline="0" dirty="0" err="1">
                  <a:solidFill>
                    <a:srgbClr val="000000"/>
                  </a:solidFill>
                  <a:latin typeface="Cambria" panose="02040503050406030204" pitchFamily="18" charset="0"/>
                  <a:ea typeface="Cambria" panose="02040503050406030204" pitchFamily="18" charset="0"/>
                </a:rPr>
                <a:t>sebagai</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jejaring</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sosial</a:t>
              </a:r>
              <a:r>
                <a:rPr lang="en-GB" sz="1800" b="0" i="0" u="none" strike="noStrike" baseline="0" dirty="0">
                  <a:solidFill>
                    <a:srgbClr val="000000"/>
                  </a:solidFill>
                  <a:latin typeface="Cambria" panose="02040503050406030204" pitchFamily="18" charset="0"/>
                  <a:ea typeface="Cambria" panose="02040503050406030204" pitchFamily="18" charset="0"/>
                </a:rPr>
                <a:t> yang </a:t>
              </a:r>
              <a:r>
                <a:rPr lang="en-GB" sz="1800" b="0" i="0" u="none" strike="noStrike" baseline="0" dirty="0" err="1">
                  <a:solidFill>
                    <a:srgbClr val="000000"/>
                  </a:solidFill>
                  <a:latin typeface="Cambria" panose="02040503050406030204" pitchFamily="18" charset="0"/>
                  <a:ea typeface="Cambria" panose="02040503050406030204" pitchFamily="18" charset="0"/>
                </a:rPr>
                <a:t>ada</a:t>
              </a:r>
              <a:r>
                <a:rPr lang="en-GB" sz="1800" b="0" i="0" u="none" strike="noStrike" baseline="0" dirty="0">
                  <a:solidFill>
                    <a:srgbClr val="000000"/>
                  </a:solidFill>
                  <a:latin typeface="Cambria" panose="02040503050406030204" pitchFamily="18" charset="0"/>
                  <a:ea typeface="Cambria" panose="02040503050406030204" pitchFamily="18" charset="0"/>
                </a:rPr>
                <a:t> di dunia yang </a:t>
              </a:r>
              <a:r>
                <a:rPr lang="en-GB" sz="1800" b="0" i="0" u="none" strike="noStrike" baseline="0" dirty="0" err="1">
                  <a:solidFill>
                    <a:srgbClr val="000000"/>
                  </a:solidFill>
                  <a:latin typeface="Cambria" panose="02040503050406030204" pitchFamily="18" charset="0"/>
                  <a:ea typeface="Cambria" panose="02040503050406030204" pitchFamily="18" charset="0"/>
                </a:rPr>
                <a:t>dioperasikan</a:t>
              </a:r>
              <a:r>
                <a:rPr lang="en-GB" sz="1800" b="0" i="0" u="none" strike="noStrike" baseline="0" dirty="0">
                  <a:solidFill>
                    <a:srgbClr val="000000"/>
                  </a:solidFill>
                  <a:latin typeface="Cambria" panose="02040503050406030204" pitchFamily="18" charset="0"/>
                  <a:ea typeface="Cambria" panose="02040503050406030204" pitchFamily="18" charset="0"/>
                </a:rPr>
                <a:t> oleh </a:t>
              </a:r>
              <a:r>
                <a:rPr lang="en-GB" sz="1800" b="0" i="0" u="none" strike="noStrike" baseline="0" dirty="0" err="1">
                  <a:solidFill>
                    <a:srgbClr val="000000"/>
                  </a:solidFill>
                  <a:latin typeface="Cambria" panose="02040503050406030204" pitchFamily="18" charset="0"/>
                  <a:ea typeface="Cambria" panose="02040503050406030204" pitchFamily="18" charset="0"/>
                </a:rPr>
                <a:t>lebih</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dari</a:t>
              </a:r>
              <a:r>
                <a:rPr lang="en-GB" sz="1800" b="0" i="0" u="none" strike="noStrike" baseline="0" dirty="0">
                  <a:solidFill>
                    <a:srgbClr val="000000"/>
                  </a:solidFill>
                  <a:latin typeface="Cambria" panose="02040503050406030204" pitchFamily="18" charset="0"/>
                  <a:ea typeface="Cambria" panose="02040503050406030204" pitchFamily="18" charset="0"/>
                </a:rPr>
                <a:t> 328 </a:t>
              </a:r>
              <a:r>
                <a:rPr lang="en-GB" sz="1800" b="0" i="0" u="none" strike="noStrike" baseline="0" dirty="0" err="1">
                  <a:solidFill>
                    <a:srgbClr val="000000"/>
                  </a:solidFill>
                  <a:latin typeface="Cambria" panose="02040503050406030204" pitchFamily="18" charset="0"/>
                  <a:ea typeface="Cambria" panose="02040503050406030204" pitchFamily="18" charset="0"/>
                </a:rPr>
                <a:t>juta</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pengguna</a:t>
              </a:r>
              <a:r>
                <a:rPr lang="en-GB" sz="1800" b="0" i="0" u="none" strike="noStrike" baseline="0" dirty="0">
                  <a:solidFill>
                    <a:srgbClr val="000000"/>
                  </a:solidFill>
                  <a:latin typeface="Cambria" panose="02040503050406030204" pitchFamily="18" charset="0"/>
                  <a:ea typeface="Cambria" panose="02040503050406030204" pitchFamily="18" charset="0"/>
                </a:rPr>
                <a:t> </a:t>
              </a:r>
              <a:r>
                <a:rPr lang="en-GB" sz="1800" b="0" i="0" u="none" strike="noStrike" baseline="0" dirty="0" err="1">
                  <a:solidFill>
                    <a:srgbClr val="000000"/>
                  </a:solidFill>
                  <a:latin typeface="Cambria" panose="02040503050406030204" pitchFamily="18" charset="0"/>
                  <a:ea typeface="Cambria" panose="02040503050406030204" pitchFamily="18" charset="0"/>
                </a:rPr>
                <a:t>aktif</a:t>
              </a:r>
              <a:r>
                <a:rPr lang="en-GB" sz="1800" b="0" i="0" u="none" strike="noStrike" baseline="0" dirty="0">
                  <a:solidFill>
                    <a:srgbClr val="000000"/>
                  </a:solidFill>
                  <a:latin typeface="Cambria" panose="02040503050406030204" pitchFamily="18" charset="0"/>
                  <a:ea typeface="Cambria" panose="02040503050406030204" pitchFamily="18" charset="0"/>
                </a:rPr>
                <a:t> di </a:t>
              </a:r>
              <a:r>
                <a:rPr lang="en-GB" sz="1800" b="0" i="0" u="none" strike="noStrike" baseline="0" dirty="0" err="1">
                  <a:solidFill>
                    <a:srgbClr val="000000"/>
                  </a:solidFill>
                  <a:latin typeface="Cambria" panose="02040503050406030204" pitchFamily="18" charset="0"/>
                  <a:ea typeface="Cambria" panose="02040503050406030204" pitchFamily="18" charset="0"/>
                </a:rPr>
                <a:t>seluruh</a:t>
              </a:r>
              <a:r>
                <a:rPr lang="en-GB" sz="1800" b="0" i="0" u="none" strike="noStrike" baseline="0" dirty="0">
                  <a:solidFill>
                    <a:srgbClr val="000000"/>
                  </a:solidFill>
                  <a:latin typeface="Cambria" panose="02040503050406030204" pitchFamily="18" charset="0"/>
                  <a:ea typeface="Cambria" panose="02040503050406030204" pitchFamily="18" charset="0"/>
                </a:rPr>
                <a:t> dunia. </a:t>
              </a:r>
              <a:endParaRPr lang="id-ID" sz="1800" b="0" i="0" u="none" strike="noStrike" baseline="0" dirty="0">
                <a:solidFill>
                  <a:srgbClr val="000000"/>
                </a:solidFill>
                <a:latin typeface="Cambria" panose="02040503050406030204" pitchFamily="18" charset="0"/>
                <a:ea typeface="Cambria" panose="02040503050406030204" pitchFamily="18" charset="0"/>
              </a:endParaRPr>
            </a:p>
          </p:txBody>
        </p:sp>
        <p:sp>
          <p:nvSpPr>
            <p:cNvPr id="30" name="TextBox 29">
              <a:extLst>
                <a:ext uri="{FF2B5EF4-FFF2-40B4-BE49-F238E27FC236}">
                  <a16:creationId xmlns:a16="http://schemas.microsoft.com/office/drawing/2014/main" id="{3F4FFC14-B4AA-49BC-8F34-087407605B97}"/>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a:t>
              </a:r>
              <a:r>
                <a:rPr lang="id-ID" altLang="ko-KR" sz="6000" b="1" dirty="0">
                  <a:cs typeface="Arial" pitchFamily="34" charset="0"/>
                </a:rPr>
                <a:t>3</a:t>
              </a:r>
              <a:endParaRPr lang="ko-KR" altLang="en-US" sz="6000" b="1" dirty="0">
                <a:cs typeface="Arial" pitchFamily="34" charset="0"/>
              </a:endParaRPr>
            </a:p>
          </p:txBody>
        </p:sp>
      </p:grpSp>
      <p:grpSp>
        <p:nvGrpSpPr>
          <p:cNvPr id="31" name="Group 30">
            <a:extLst>
              <a:ext uri="{FF2B5EF4-FFF2-40B4-BE49-F238E27FC236}">
                <a16:creationId xmlns:a16="http://schemas.microsoft.com/office/drawing/2014/main" id="{05C62BB4-E7CE-481F-853F-FDA59731498B}"/>
              </a:ext>
            </a:extLst>
          </p:cNvPr>
          <p:cNvGrpSpPr/>
          <p:nvPr/>
        </p:nvGrpSpPr>
        <p:grpSpPr>
          <a:xfrm>
            <a:off x="656027" y="4523713"/>
            <a:ext cx="5164818" cy="1560663"/>
            <a:chOff x="5692278" y="3070393"/>
            <a:chExt cx="4589500" cy="1560663"/>
          </a:xfrm>
        </p:grpSpPr>
        <p:sp>
          <p:nvSpPr>
            <p:cNvPr id="33" name="TextBox 32">
              <a:extLst>
                <a:ext uri="{FF2B5EF4-FFF2-40B4-BE49-F238E27FC236}">
                  <a16:creationId xmlns:a16="http://schemas.microsoft.com/office/drawing/2014/main" id="{F5D842C6-31BE-495F-BE59-FAB5E8A2014D}"/>
                </a:ext>
              </a:extLst>
            </p:cNvPr>
            <p:cNvSpPr txBox="1"/>
            <p:nvPr/>
          </p:nvSpPr>
          <p:spPr>
            <a:xfrm>
              <a:off x="6633938" y="3153728"/>
              <a:ext cx="3647840" cy="1477328"/>
            </a:xfrm>
            <a:prstGeom prst="rect">
              <a:avLst/>
            </a:prstGeom>
            <a:noFill/>
          </p:spPr>
          <p:txBody>
            <a:bodyPr wrap="square" lIns="108000" rIns="108000" rtlCol="0">
              <a:spAutoFit/>
            </a:bodyPr>
            <a:lstStyle/>
            <a:p>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Begitu</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besarnya</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pengguna</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internet di dunia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sehingga</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semakin</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banyak</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pula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bermunculan</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situs-situs/ social media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baru</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yang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dapat</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diakses</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oleh </a:t>
              </a:r>
              <a:r>
                <a:rPr lang="en-GB" b="0" i="0" u="none" strike="noStrike" baseline="0"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pengguna</a:t>
              </a:r>
              <a:r>
                <a:rPr lang="en-GB"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 internet. </a:t>
              </a:r>
              <a:endParaRPr lang="ko-KR" altLang="en-US" dirty="0">
                <a:latin typeface="Cambria" panose="020405030504060302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65502A7-4347-4430-8DA7-2629A1C932A2}"/>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a:t>
              </a:r>
              <a:r>
                <a:rPr lang="id-ID" altLang="ko-KR" sz="6000" b="1" dirty="0">
                  <a:cs typeface="Arial" pitchFamily="34" charset="0"/>
                </a:rPr>
                <a:t>2</a:t>
              </a:r>
              <a:endParaRPr lang="ko-KR" altLang="en-US" sz="6000" b="1" dirty="0">
                <a:cs typeface="Arial" pitchFamily="34" charset="0"/>
              </a:endParaRPr>
            </a:p>
          </p:txBody>
        </p:sp>
      </p:grpSp>
      <p:grpSp>
        <p:nvGrpSpPr>
          <p:cNvPr id="35" name="Group 34">
            <a:extLst>
              <a:ext uri="{FF2B5EF4-FFF2-40B4-BE49-F238E27FC236}">
                <a16:creationId xmlns:a16="http://schemas.microsoft.com/office/drawing/2014/main" id="{0C7DA1F4-A93A-4A6E-8D7B-86B1E3FD26ED}"/>
              </a:ext>
            </a:extLst>
          </p:cNvPr>
          <p:cNvGrpSpPr/>
          <p:nvPr/>
        </p:nvGrpSpPr>
        <p:grpSpPr>
          <a:xfrm>
            <a:off x="6639167" y="4523713"/>
            <a:ext cx="4707541" cy="1015663"/>
            <a:chOff x="5692278" y="3070393"/>
            <a:chExt cx="4707541" cy="1015663"/>
          </a:xfrm>
        </p:grpSpPr>
        <p:sp>
          <p:nvSpPr>
            <p:cNvPr id="37" name="TextBox 36">
              <a:extLst>
                <a:ext uri="{FF2B5EF4-FFF2-40B4-BE49-F238E27FC236}">
                  <a16:creationId xmlns:a16="http://schemas.microsoft.com/office/drawing/2014/main" id="{3B71E5D8-AA70-4D3C-88A5-3F7CDB0DC9A8}"/>
                </a:ext>
              </a:extLst>
            </p:cNvPr>
            <p:cNvSpPr txBox="1"/>
            <p:nvPr/>
          </p:nvSpPr>
          <p:spPr>
            <a:xfrm>
              <a:off x="6751979" y="3153728"/>
              <a:ext cx="3647840" cy="923330"/>
            </a:xfrm>
            <a:prstGeom prst="rect">
              <a:avLst/>
            </a:prstGeom>
            <a:noFill/>
          </p:spPr>
          <p:txBody>
            <a:bodyPr wrap="square" lIns="108000" rIns="108000" rtlCol="0">
              <a:spAutoFit/>
            </a:bodyPr>
            <a:lstStyle/>
            <a:p>
              <a:r>
                <a:rPr lang="en-GB" b="0" i="0" u="none" strike="noStrike" baseline="0" dirty="0" err="1">
                  <a:solidFill>
                    <a:srgbClr val="000000"/>
                  </a:solidFill>
                  <a:latin typeface="Cambria" panose="02040503050406030204" pitchFamily="18" charset="0"/>
                  <a:ea typeface="Cambria" panose="02040503050406030204" pitchFamily="18" charset="0"/>
                </a:rPr>
                <a:t>Dengan</a:t>
              </a:r>
              <a:r>
                <a:rPr lang="en-GB" b="0" i="0" u="none" strike="noStrike" baseline="0" dirty="0">
                  <a:solidFill>
                    <a:srgbClr val="000000"/>
                  </a:solidFill>
                  <a:latin typeface="Cambria" panose="02040503050406030204" pitchFamily="18" charset="0"/>
                  <a:ea typeface="Cambria" panose="02040503050406030204" pitchFamily="18" charset="0"/>
                </a:rPr>
                <a:t> </a:t>
              </a:r>
              <a:r>
                <a:rPr lang="en-GB" b="0" i="0" u="none" strike="noStrike" baseline="0" dirty="0" err="1">
                  <a:solidFill>
                    <a:srgbClr val="000000"/>
                  </a:solidFill>
                  <a:latin typeface="Cambria" panose="02040503050406030204" pitchFamily="18" charset="0"/>
                  <a:ea typeface="Cambria" panose="02040503050406030204" pitchFamily="18" charset="0"/>
                </a:rPr>
                <a:t>menggunakan</a:t>
              </a:r>
              <a:r>
                <a:rPr lang="en-GB" b="0" i="0" u="none" strike="noStrike" baseline="0" dirty="0">
                  <a:solidFill>
                    <a:srgbClr val="000000"/>
                  </a:solidFill>
                  <a:latin typeface="Cambria" panose="02040503050406030204" pitchFamily="18" charset="0"/>
                  <a:ea typeface="Cambria" panose="02040503050406030204" pitchFamily="18" charset="0"/>
                </a:rPr>
                <a:t> twitter </a:t>
              </a:r>
              <a:r>
                <a:rPr lang="en-GB" b="0" i="0" u="none" strike="noStrike" baseline="0" dirty="0" err="1">
                  <a:solidFill>
                    <a:srgbClr val="000000"/>
                  </a:solidFill>
                  <a:latin typeface="Cambria" panose="02040503050406030204" pitchFamily="18" charset="0"/>
                  <a:ea typeface="Cambria" panose="02040503050406030204" pitchFamily="18" charset="0"/>
                </a:rPr>
                <a:t>dapat</a:t>
              </a:r>
              <a:r>
                <a:rPr lang="en-GB" b="0" i="0" u="none" strike="noStrike" baseline="0" dirty="0">
                  <a:solidFill>
                    <a:srgbClr val="000000"/>
                  </a:solidFill>
                  <a:latin typeface="Cambria" panose="02040503050406030204" pitchFamily="18" charset="0"/>
                  <a:ea typeface="Cambria" panose="02040503050406030204" pitchFamily="18" charset="0"/>
                </a:rPr>
                <a:t> </a:t>
              </a:r>
              <a:r>
                <a:rPr lang="en-GB" b="0" i="0" u="none" strike="noStrike" baseline="0" dirty="0" err="1">
                  <a:solidFill>
                    <a:srgbClr val="000000"/>
                  </a:solidFill>
                  <a:latin typeface="Cambria" panose="02040503050406030204" pitchFamily="18" charset="0"/>
                  <a:ea typeface="Cambria" panose="02040503050406030204" pitchFamily="18" charset="0"/>
                </a:rPr>
                <a:t>dilihat</a:t>
              </a:r>
              <a:r>
                <a:rPr lang="en-GB" b="0" i="0" u="none" strike="noStrike" baseline="0" dirty="0">
                  <a:solidFill>
                    <a:srgbClr val="000000"/>
                  </a:solidFill>
                  <a:latin typeface="Cambria" panose="02040503050406030204" pitchFamily="18" charset="0"/>
                  <a:ea typeface="Cambria" panose="02040503050406030204" pitchFamily="18" charset="0"/>
                </a:rPr>
                <a:t> community, circle dan influential user</a:t>
              </a:r>
              <a:endParaRPr lang="ko-KR" altLang="en-US" dirty="0">
                <a:latin typeface="Cambria" panose="02040503050406030204" pitchFamily="18" charset="0"/>
                <a:cs typeface="Arial" pitchFamily="34" charset="0"/>
              </a:endParaRPr>
            </a:p>
          </p:txBody>
        </p:sp>
        <p:sp>
          <p:nvSpPr>
            <p:cNvPr id="38" name="TextBox 37">
              <a:extLst>
                <a:ext uri="{FF2B5EF4-FFF2-40B4-BE49-F238E27FC236}">
                  <a16:creationId xmlns:a16="http://schemas.microsoft.com/office/drawing/2014/main" id="{808661E6-62F9-4315-A04D-01E8BF32249F}"/>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04</a:t>
              </a:r>
              <a:endParaRPr lang="ko-KR" altLang="en-US" sz="6000" b="1" dirty="0">
                <a:cs typeface="Arial" pitchFamily="34" charset="0"/>
              </a:endParaRPr>
            </a:p>
          </p:txBody>
        </p:sp>
      </p:grpSp>
      <p:sp>
        <p:nvSpPr>
          <p:cNvPr id="20" name="TextBox 19">
            <a:extLst>
              <a:ext uri="{FF2B5EF4-FFF2-40B4-BE49-F238E27FC236}">
                <a16:creationId xmlns:a16="http://schemas.microsoft.com/office/drawing/2014/main" id="{42F2D5AF-729D-4862-9BAE-F0DF823341AB}"/>
              </a:ext>
            </a:extLst>
          </p:cNvPr>
          <p:cNvSpPr txBox="1"/>
          <p:nvPr/>
        </p:nvSpPr>
        <p:spPr>
          <a:xfrm>
            <a:off x="433841" y="1710150"/>
            <a:ext cx="2871027" cy="584775"/>
          </a:xfrm>
          <a:prstGeom prst="rect">
            <a:avLst/>
          </a:prstGeom>
          <a:noFill/>
        </p:spPr>
        <p:txBody>
          <a:bodyPr wrap="square" rtlCol="0" anchor="ctr">
            <a:spAutoFit/>
          </a:bodyPr>
          <a:lstStyle/>
          <a:p>
            <a:r>
              <a:rPr lang="id-ID" altLang="ko-KR" sz="3200" b="1" dirty="0">
                <a:solidFill>
                  <a:schemeClr val="bg1"/>
                </a:solidFill>
                <a:cs typeface="Arial" pitchFamily="34" charset="0"/>
              </a:rPr>
              <a:t>Pendahuluan</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403338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F295D750-EDB8-4C1F-BC20-A0CDCD7FC8DB}"/>
              </a:ext>
            </a:extLst>
          </p:cNvPr>
          <p:cNvSpPr/>
          <p:nvPr/>
        </p:nvSpPr>
        <p:spPr>
          <a:xfrm flipH="1">
            <a:off x="10254955" y="3524324"/>
            <a:ext cx="1744199" cy="2217283"/>
          </a:xfrm>
          <a:custGeom>
            <a:avLst/>
            <a:gdLst/>
            <a:ahLst/>
            <a:cxnLst/>
            <a:rect l="l" t="t" r="r" b="b"/>
            <a:pathLst>
              <a:path w="4425823" h="5626251">
                <a:moveTo>
                  <a:pt x="2333544" y="3596735"/>
                </a:moveTo>
                <a:lnTo>
                  <a:pt x="2306249" y="3664974"/>
                </a:lnTo>
                <a:lnTo>
                  <a:pt x="1937759" y="3719565"/>
                </a:lnTo>
                <a:lnTo>
                  <a:pt x="1842225" y="3896986"/>
                </a:lnTo>
                <a:lnTo>
                  <a:pt x="1883168" y="4060759"/>
                </a:lnTo>
                <a:cubicBezTo>
                  <a:pt x="1819479" y="4047111"/>
                  <a:pt x="1755789" y="4210885"/>
                  <a:pt x="1692100" y="4019816"/>
                </a:cubicBezTo>
                <a:lnTo>
                  <a:pt x="1528327" y="4074407"/>
                </a:lnTo>
                <a:lnTo>
                  <a:pt x="1596565" y="4156293"/>
                </a:lnTo>
                <a:lnTo>
                  <a:pt x="1623861" y="5016102"/>
                </a:lnTo>
                <a:lnTo>
                  <a:pt x="2128828" y="5016103"/>
                </a:lnTo>
                <a:lnTo>
                  <a:pt x="2306249" y="4538431"/>
                </a:lnTo>
                <a:lnTo>
                  <a:pt x="2347192" y="4347362"/>
                </a:lnTo>
                <a:lnTo>
                  <a:pt x="2538261" y="3719565"/>
                </a:lnTo>
                <a:close/>
                <a:moveTo>
                  <a:pt x="724533" y="0"/>
                </a:moveTo>
                <a:cubicBezTo>
                  <a:pt x="836693" y="18259"/>
                  <a:pt x="948851" y="-10434"/>
                  <a:pt x="1061010" y="54776"/>
                </a:cubicBezTo>
                <a:cubicBezTo>
                  <a:pt x="1100135" y="161720"/>
                  <a:pt x="1178387" y="268664"/>
                  <a:pt x="1178387" y="375608"/>
                </a:cubicBezTo>
                <a:lnTo>
                  <a:pt x="1115787" y="563409"/>
                </a:lnTo>
                <a:lnTo>
                  <a:pt x="1217513" y="657311"/>
                </a:lnTo>
                <a:lnTo>
                  <a:pt x="1154913" y="751212"/>
                </a:lnTo>
                <a:lnTo>
                  <a:pt x="1186213" y="852938"/>
                </a:lnTo>
                <a:lnTo>
                  <a:pt x="1154913" y="939014"/>
                </a:lnTo>
                <a:lnTo>
                  <a:pt x="1154913" y="1079866"/>
                </a:lnTo>
                <a:lnTo>
                  <a:pt x="967110" y="1087692"/>
                </a:lnTo>
                <a:lnTo>
                  <a:pt x="1397491" y="1690224"/>
                </a:lnTo>
                <a:lnTo>
                  <a:pt x="1507041" y="1525898"/>
                </a:lnTo>
                <a:lnTo>
                  <a:pt x="1600943" y="1189417"/>
                </a:lnTo>
                <a:cubicBezTo>
                  <a:pt x="1673977" y="1085082"/>
                  <a:pt x="1856563" y="996399"/>
                  <a:pt x="1890471" y="1040741"/>
                </a:cubicBezTo>
                <a:cubicBezTo>
                  <a:pt x="1913947" y="1077259"/>
                  <a:pt x="1804397" y="1309403"/>
                  <a:pt x="1843522" y="1455473"/>
                </a:cubicBezTo>
                <a:cubicBezTo>
                  <a:pt x="1739187" y="1546764"/>
                  <a:pt x="1650504" y="1630233"/>
                  <a:pt x="1647894" y="1752825"/>
                </a:cubicBezTo>
                <a:lnTo>
                  <a:pt x="1726144" y="1823250"/>
                </a:lnTo>
                <a:lnTo>
                  <a:pt x="1600943" y="2042355"/>
                </a:lnTo>
                <a:lnTo>
                  <a:pt x="1757446" y="1995403"/>
                </a:lnTo>
                <a:cubicBezTo>
                  <a:pt x="1812222" y="1945844"/>
                  <a:pt x="1876126" y="1867593"/>
                  <a:pt x="1921773" y="1846727"/>
                </a:cubicBezTo>
                <a:cubicBezTo>
                  <a:pt x="1967419" y="1825860"/>
                  <a:pt x="1994808" y="1862377"/>
                  <a:pt x="2031325" y="1870203"/>
                </a:cubicBezTo>
                <a:lnTo>
                  <a:pt x="2101751" y="1721525"/>
                </a:lnTo>
                <a:cubicBezTo>
                  <a:pt x="2144789" y="1712395"/>
                  <a:pt x="2269990" y="1632840"/>
                  <a:pt x="2297378" y="1651098"/>
                </a:cubicBezTo>
                <a:cubicBezTo>
                  <a:pt x="2425188" y="1716308"/>
                  <a:pt x="2255644" y="1750217"/>
                  <a:pt x="2234776" y="1799776"/>
                </a:cubicBezTo>
                <a:cubicBezTo>
                  <a:pt x="2349544" y="1810210"/>
                  <a:pt x="2566040" y="1773691"/>
                  <a:pt x="2579081" y="1831076"/>
                </a:cubicBezTo>
                <a:lnTo>
                  <a:pt x="2602557" y="2011054"/>
                </a:lnTo>
                <a:cubicBezTo>
                  <a:pt x="2581689" y="2018879"/>
                  <a:pt x="2571255" y="2029311"/>
                  <a:pt x="2539955" y="2034528"/>
                </a:cubicBezTo>
                <a:cubicBezTo>
                  <a:pt x="2508655" y="2039745"/>
                  <a:pt x="2491700" y="2043658"/>
                  <a:pt x="2414754" y="2042354"/>
                </a:cubicBezTo>
                <a:cubicBezTo>
                  <a:pt x="2337807" y="2041049"/>
                  <a:pt x="2190434" y="2031921"/>
                  <a:pt x="2078274" y="2026704"/>
                </a:cubicBezTo>
                <a:lnTo>
                  <a:pt x="2172176" y="2237982"/>
                </a:lnTo>
                <a:cubicBezTo>
                  <a:pt x="2018283" y="2326667"/>
                  <a:pt x="1919164" y="2399700"/>
                  <a:pt x="1710495" y="2504034"/>
                </a:cubicBezTo>
                <a:cubicBezTo>
                  <a:pt x="1689629" y="2603151"/>
                  <a:pt x="1848739" y="2616195"/>
                  <a:pt x="1960900" y="2691837"/>
                </a:cubicBezTo>
                <a:lnTo>
                  <a:pt x="2117400" y="2777914"/>
                </a:lnTo>
                <a:cubicBezTo>
                  <a:pt x="2315637" y="2877032"/>
                  <a:pt x="2803399" y="2741395"/>
                  <a:pt x="3040762" y="2887465"/>
                </a:cubicBezTo>
                <a:cubicBezTo>
                  <a:pt x="3155528" y="2986582"/>
                  <a:pt x="3121621" y="3171779"/>
                  <a:pt x="3103362" y="3278721"/>
                </a:cubicBezTo>
                <a:lnTo>
                  <a:pt x="3745022" y="4256859"/>
                </a:lnTo>
                <a:lnTo>
                  <a:pt x="3588519" y="4468136"/>
                </a:lnTo>
                <a:lnTo>
                  <a:pt x="3870223" y="4781140"/>
                </a:lnTo>
                <a:lnTo>
                  <a:pt x="4050201" y="4765490"/>
                </a:lnTo>
                <a:lnTo>
                  <a:pt x="4222353" y="4843740"/>
                </a:lnTo>
                <a:cubicBezTo>
                  <a:pt x="4287562" y="4833307"/>
                  <a:pt x="4344948" y="4713323"/>
                  <a:pt x="4417980" y="4812440"/>
                </a:cubicBezTo>
                <a:cubicBezTo>
                  <a:pt x="4480580" y="4940252"/>
                  <a:pt x="4151926" y="5099361"/>
                  <a:pt x="4018899" y="5242821"/>
                </a:cubicBezTo>
                <a:lnTo>
                  <a:pt x="3901523" y="5203696"/>
                </a:lnTo>
                <a:lnTo>
                  <a:pt x="3948474" y="5266296"/>
                </a:lnTo>
                <a:lnTo>
                  <a:pt x="3713721" y="5383674"/>
                </a:lnTo>
                <a:lnTo>
                  <a:pt x="3549393" y="5141094"/>
                </a:lnTo>
                <a:lnTo>
                  <a:pt x="3572869" y="5031544"/>
                </a:lnTo>
                <a:lnTo>
                  <a:pt x="3392892" y="4718539"/>
                </a:lnTo>
                <a:lnTo>
                  <a:pt x="3275515" y="4773314"/>
                </a:lnTo>
                <a:lnTo>
                  <a:pt x="3009462" y="4280334"/>
                </a:lnTo>
                <a:lnTo>
                  <a:pt x="2978161" y="4436836"/>
                </a:lnTo>
                <a:lnTo>
                  <a:pt x="2657332" y="4413360"/>
                </a:lnTo>
                <a:cubicBezTo>
                  <a:pt x="2626031" y="4614204"/>
                  <a:pt x="2602557" y="4768098"/>
                  <a:pt x="2610382" y="4945467"/>
                </a:cubicBezTo>
                <a:cubicBezTo>
                  <a:pt x="2691240" y="5078494"/>
                  <a:pt x="2725151" y="5117620"/>
                  <a:pt x="2727758" y="5297597"/>
                </a:cubicBezTo>
                <a:lnTo>
                  <a:pt x="2845135" y="5407148"/>
                </a:lnTo>
                <a:cubicBezTo>
                  <a:pt x="2858177" y="5461924"/>
                  <a:pt x="2980770" y="5524523"/>
                  <a:pt x="2884260" y="5571475"/>
                </a:cubicBezTo>
                <a:cubicBezTo>
                  <a:pt x="2790358" y="5587125"/>
                  <a:pt x="2688633" y="5618426"/>
                  <a:pt x="2571255" y="5587125"/>
                </a:cubicBezTo>
                <a:cubicBezTo>
                  <a:pt x="2479962" y="5537565"/>
                  <a:pt x="2404321" y="5464533"/>
                  <a:pt x="2344328" y="5375848"/>
                </a:cubicBezTo>
                <a:lnTo>
                  <a:pt x="2258252" y="5368023"/>
                </a:lnTo>
                <a:lnTo>
                  <a:pt x="2211301" y="5219347"/>
                </a:lnTo>
                <a:lnTo>
                  <a:pt x="2062624" y="5211521"/>
                </a:lnTo>
                <a:lnTo>
                  <a:pt x="2172176" y="5297597"/>
                </a:lnTo>
                <a:lnTo>
                  <a:pt x="2140876" y="5422799"/>
                </a:lnTo>
                <a:lnTo>
                  <a:pt x="2156527" y="5602775"/>
                </a:lnTo>
                <a:lnTo>
                  <a:pt x="2007849" y="5626251"/>
                </a:lnTo>
                <a:lnTo>
                  <a:pt x="1960898" y="5493224"/>
                </a:lnTo>
                <a:lnTo>
                  <a:pt x="2046974" y="5375848"/>
                </a:lnTo>
                <a:lnTo>
                  <a:pt x="1577467" y="5258472"/>
                </a:lnTo>
                <a:lnTo>
                  <a:pt x="1037535" y="5368023"/>
                </a:lnTo>
                <a:lnTo>
                  <a:pt x="998411" y="5563650"/>
                </a:lnTo>
                <a:cubicBezTo>
                  <a:pt x="961894" y="5665377"/>
                  <a:pt x="862776" y="5610601"/>
                  <a:pt x="771483" y="5563650"/>
                </a:cubicBezTo>
                <a:lnTo>
                  <a:pt x="771483" y="5391498"/>
                </a:lnTo>
                <a:lnTo>
                  <a:pt x="849734" y="5375848"/>
                </a:lnTo>
                <a:lnTo>
                  <a:pt x="888859" y="5281947"/>
                </a:lnTo>
                <a:lnTo>
                  <a:pt x="1014061" y="5234996"/>
                </a:lnTo>
                <a:lnTo>
                  <a:pt x="716707" y="5156745"/>
                </a:lnTo>
                <a:cubicBezTo>
                  <a:pt x="708881" y="5240213"/>
                  <a:pt x="763656" y="5354981"/>
                  <a:pt x="693231" y="5407148"/>
                </a:cubicBezTo>
                <a:cubicBezTo>
                  <a:pt x="607156" y="5430624"/>
                  <a:pt x="568029" y="5360198"/>
                  <a:pt x="505429" y="5336723"/>
                </a:cubicBezTo>
                <a:lnTo>
                  <a:pt x="497604" y="5188045"/>
                </a:lnTo>
                <a:lnTo>
                  <a:pt x="591505" y="5172396"/>
                </a:lnTo>
                <a:lnTo>
                  <a:pt x="638457" y="5055018"/>
                </a:lnTo>
                <a:cubicBezTo>
                  <a:pt x="677583" y="4963725"/>
                  <a:pt x="1170564" y="5060235"/>
                  <a:pt x="1436616" y="5062844"/>
                </a:cubicBezTo>
                <a:lnTo>
                  <a:pt x="1389665" y="4069056"/>
                </a:lnTo>
                <a:lnTo>
                  <a:pt x="1428791" y="4037755"/>
                </a:lnTo>
                <a:lnTo>
                  <a:pt x="1444441" y="3943855"/>
                </a:lnTo>
                <a:lnTo>
                  <a:pt x="1319240" y="3920379"/>
                </a:lnTo>
                <a:lnTo>
                  <a:pt x="1240988" y="3810828"/>
                </a:lnTo>
                <a:cubicBezTo>
                  <a:pt x="972325" y="3852563"/>
                  <a:pt x="813217" y="4144699"/>
                  <a:pt x="693232" y="3787353"/>
                </a:cubicBezTo>
                <a:lnTo>
                  <a:pt x="137650" y="1940628"/>
                </a:lnTo>
                <a:cubicBezTo>
                  <a:pt x="56789" y="1677183"/>
                  <a:pt x="-78845" y="1265061"/>
                  <a:pt x="59398" y="1142468"/>
                </a:cubicBezTo>
                <a:cubicBezTo>
                  <a:pt x="234158" y="980749"/>
                  <a:pt x="260243" y="1077257"/>
                  <a:pt x="380227" y="1150292"/>
                </a:cubicBezTo>
                <a:cubicBezTo>
                  <a:pt x="375011" y="1048565"/>
                  <a:pt x="455870" y="837287"/>
                  <a:pt x="560204" y="837287"/>
                </a:cubicBezTo>
                <a:lnTo>
                  <a:pt x="411527" y="563409"/>
                </a:lnTo>
                <a:cubicBezTo>
                  <a:pt x="375011" y="430382"/>
                  <a:pt x="401095" y="320830"/>
                  <a:pt x="442829" y="187803"/>
                </a:cubicBezTo>
                <a:cubicBezTo>
                  <a:pt x="528905" y="54775"/>
                  <a:pt x="630632" y="62602"/>
                  <a:pt x="72453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2" name="Group 21">
            <a:extLst>
              <a:ext uri="{FF2B5EF4-FFF2-40B4-BE49-F238E27FC236}">
                <a16:creationId xmlns:a16="http://schemas.microsoft.com/office/drawing/2014/main" id="{77CAFC84-4744-4178-95B5-AB423D30EFA8}"/>
              </a:ext>
            </a:extLst>
          </p:cNvPr>
          <p:cNvGrpSpPr/>
          <p:nvPr/>
        </p:nvGrpSpPr>
        <p:grpSpPr>
          <a:xfrm>
            <a:off x="656028" y="2947654"/>
            <a:ext cx="5338372" cy="1015663"/>
            <a:chOff x="5692278" y="3070393"/>
            <a:chExt cx="4707541" cy="1015663"/>
          </a:xfrm>
        </p:grpSpPr>
        <p:sp>
          <p:nvSpPr>
            <p:cNvPr id="9" name="TextBox 8"/>
            <p:cNvSpPr txBox="1"/>
            <p:nvPr/>
          </p:nvSpPr>
          <p:spPr>
            <a:xfrm>
              <a:off x="6751979" y="3153728"/>
              <a:ext cx="3647840" cy="830997"/>
            </a:xfrm>
            <a:prstGeom prst="rect">
              <a:avLst/>
            </a:prstGeom>
            <a:noFill/>
          </p:spPr>
          <p:txBody>
            <a:bodyPr wrap="square" lIns="108000" rIns="108000" rtlCol="0">
              <a:spAutoFit/>
            </a:bodyPr>
            <a:lstStyle/>
            <a:p>
              <a:r>
                <a:rPr lang="id-ID" altLang="ko-KR" sz="1600" dirty="0">
                  <a:latin typeface="Cambria" panose="02040503050406030204" pitchFamily="18" charset="0"/>
                  <a:cs typeface="Arial" pitchFamily="34" charset="0"/>
                </a:rPr>
                <a:t>Menggunakan Social Network Analysis (SNA) untuk menemukan “most influential users” pada jejaring sosial</a:t>
              </a:r>
              <a:endParaRPr lang="ko-KR" altLang="en-US" sz="1600" dirty="0">
                <a:latin typeface="Cambria" panose="02040503050406030204" pitchFamily="18" charset="0"/>
                <a:cs typeface="Arial" pitchFamily="34" charset="0"/>
              </a:endParaRPr>
            </a:p>
          </p:txBody>
        </p:sp>
        <p:sp>
          <p:nvSpPr>
            <p:cNvPr id="7" name="TextBox 6"/>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01</a:t>
              </a:r>
              <a:endParaRPr lang="ko-KR" altLang="en-US" sz="6000" b="1" dirty="0">
                <a:cs typeface="Arial" pitchFamily="34" charset="0"/>
              </a:endParaRPr>
            </a:p>
          </p:txBody>
        </p:sp>
      </p:grpSp>
      <p:grpSp>
        <p:nvGrpSpPr>
          <p:cNvPr id="27" name="Group 26">
            <a:extLst>
              <a:ext uri="{FF2B5EF4-FFF2-40B4-BE49-F238E27FC236}">
                <a16:creationId xmlns:a16="http://schemas.microsoft.com/office/drawing/2014/main" id="{BC1A5C06-9DB4-413C-9356-73FF09130A4F}"/>
              </a:ext>
            </a:extLst>
          </p:cNvPr>
          <p:cNvGrpSpPr/>
          <p:nvPr/>
        </p:nvGrpSpPr>
        <p:grpSpPr>
          <a:xfrm>
            <a:off x="670541" y="5104409"/>
            <a:ext cx="5875401" cy="1015663"/>
            <a:chOff x="5692278" y="3070393"/>
            <a:chExt cx="4707541" cy="1015663"/>
          </a:xfrm>
        </p:grpSpPr>
        <p:sp>
          <p:nvSpPr>
            <p:cNvPr id="29" name="TextBox 28">
              <a:extLst>
                <a:ext uri="{FF2B5EF4-FFF2-40B4-BE49-F238E27FC236}">
                  <a16:creationId xmlns:a16="http://schemas.microsoft.com/office/drawing/2014/main" id="{94F50ED2-77D6-4064-8834-6CA6460394EB}"/>
                </a:ext>
              </a:extLst>
            </p:cNvPr>
            <p:cNvSpPr txBox="1"/>
            <p:nvPr/>
          </p:nvSpPr>
          <p:spPr>
            <a:xfrm>
              <a:off x="6602646" y="3153728"/>
              <a:ext cx="3797173" cy="923330"/>
            </a:xfrm>
            <a:prstGeom prst="rect">
              <a:avLst/>
            </a:prstGeom>
            <a:noFill/>
          </p:spPr>
          <p:txBody>
            <a:bodyPr wrap="square" lIns="108000" rIns="108000" rtlCol="0">
              <a:spAutoFit/>
            </a:bodyPr>
            <a:lstStyle/>
            <a:p>
              <a:r>
                <a:rPr lang="id-ID" sz="1800" b="0" i="0" u="none" strike="noStrike" baseline="0" dirty="0">
                  <a:solidFill>
                    <a:srgbClr val="000000"/>
                  </a:solidFill>
                  <a:latin typeface="Cambria" panose="02040503050406030204" pitchFamily="18" charset="0"/>
                  <a:ea typeface="Cambria" panose="02040503050406030204" pitchFamily="18" charset="0"/>
                </a:rPr>
                <a:t>Memahami metode Centrality pada suatu graf untuk menemukan node yang paling berperan dalam jejaring</a:t>
              </a:r>
              <a:endParaRPr lang="ko-KR" altLang="en-US" sz="1600" b="1" dirty="0">
                <a:latin typeface="Cambria" panose="02040503050406030204" pitchFamily="18" charset="0"/>
                <a:cs typeface="Arial" pitchFamily="34" charset="0"/>
              </a:endParaRPr>
            </a:p>
          </p:txBody>
        </p:sp>
        <p:sp>
          <p:nvSpPr>
            <p:cNvPr id="30" name="TextBox 29">
              <a:extLst>
                <a:ext uri="{FF2B5EF4-FFF2-40B4-BE49-F238E27FC236}">
                  <a16:creationId xmlns:a16="http://schemas.microsoft.com/office/drawing/2014/main" id="{3F4FFC14-B4AA-49BC-8F34-087407605B97}"/>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a:t>
              </a:r>
              <a:r>
                <a:rPr lang="id-ID" altLang="ko-KR" sz="6000" b="1" dirty="0">
                  <a:cs typeface="Arial" pitchFamily="34" charset="0"/>
                </a:rPr>
                <a:t>3</a:t>
              </a:r>
              <a:endParaRPr lang="ko-KR" altLang="en-US" sz="6000" b="1" dirty="0">
                <a:cs typeface="Arial" pitchFamily="34" charset="0"/>
              </a:endParaRPr>
            </a:p>
          </p:txBody>
        </p:sp>
      </p:grpSp>
      <p:grpSp>
        <p:nvGrpSpPr>
          <p:cNvPr id="31" name="Group 30">
            <a:extLst>
              <a:ext uri="{FF2B5EF4-FFF2-40B4-BE49-F238E27FC236}">
                <a16:creationId xmlns:a16="http://schemas.microsoft.com/office/drawing/2014/main" id="{05C62BB4-E7CE-481F-853F-FDA59731498B}"/>
              </a:ext>
            </a:extLst>
          </p:cNvPr>
          <p:cNvGrpSpPr/>
          <p:nvPr/>
        </p:nvGrpSpPr>
        <p:grpSpPr>
          <a:xfrm>
            <a:off x="659966" y="4003377"/>
            <a:ext cx="5740834" cy="1015663"/>
            <a:chOff x="5692278" y="3070393"/>
            <a:chExt cx="4589500" cy="1015663"/>
          </a:xfrm>
        </p:grpSpPr>
        <p:sp>
          <p:nvSpPr>
            <p:cNvPr id="33" name="TextBox 32">
              <a:extLst>
                <a:ext uri="{FF2B5EF4-FFF2-40B4-BE49-F238E27FC236}">
                  <a16:creationId xmlns:a16="http://schemas.microsoft.com/office/drawing/2014/main" id="{F5D842C6-31BE-495F-BE59-FAB5E8A2014D}"/>
                </a:ext>
              </a:extLst>
            </p:cNvPr>
            <p:cNvSpPr txBox="1"/>
            <p:nvPr/>
          </p:nvSpPr>
          <p:spPr>
            <a:xfrm>
              <a:off x="6633938" y="3153728"/>
              <a:ext cx="3647840" cy="923330"/>
            </a:xfrm>
            <a:prstGeom prst="rect">
              <a:avLst/>
            </a:prstGeom>
            <a:noFill/>
          </p:spPr>
          <p:txBody>
            <a:bodyPr wrap="square" lIns="108000" rIns="108000" rtlCol="0">
              <a:spAutoFit/>
            </a:bodyPr>
            <a:lstStyle/>
            <a:p>
              <a:r>
                <a:rPr lang="id-ID" b="0" i="0" u="none" strike="noStrike" baseline="0" dirty="0">
                  <a:solidFill>
                    <a:srgbClr val="000000"/>
                  </a:solidFill>
                  <a:latin typeface="Cambria" panose="02040503050406030204" pitchFamily="18" charset="0"/>
                  <a:ea typeface="Cambria" panose="02040503050406030204" pitchFamily="18" charset="0"/>
                  <a:cs typeface="Times New Roman" panose="02020603050405020304" pitchFamily="18" charset="0"/>
                </a:rPr>
                <a:t>Social Network Analysis untuk mengetahui Community yang terbentuk dari dataset twitter yang diperoleh.</a:t>
              </a:r>
              <a:endParaRPr lang="ko-KR" altLang="en-US" dirty="0">
                <a:latin typeface="Cambria" panose="020405030504060302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65502A7-4347-4430-8DA7-2629A1C932A2}"/>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a:t>
              </a:r>
              <a:r>
                <a:rPr lang="id-ID" altLang="ko-KR" sz="6000" b="1" dirty="0">
                  <a:cs typeface="Arial" pitchFamily="34" charset="0"/>
                </a:rPr>
                <a:t>2</a:t>
              </a:r>
              <a:endParaRPr lang="ko-KR" altLang="en-US" sz="6000" b="1" dirty="0">
                <a:cs typeface="Arial" pitchFamily="34" charset="0"/>
              </a:endParaRPr>
            </a:p>
          </p:txBody>
        </p:sp>
      </p:grpSp>
      <p:sp>
        <p:nvSpPr>
          <p:cNvPr id="20" name="TextBox 19">
            <a:extLst>
              <a:ext uri="{FF2B5EF4-FFF2-40B4-BE49-F238E27FC236}">
                <a16:creationId xmlns:a16="http://schemas.microsoft.com/office/drawing/2014/main" id="{42F2D5AF-729D-4862-9BAE-F0DF823341AB}"/>
              </a:ext>
            </a:extLst>
          </p:cNvPr>
          <p:cNvSpPr txBox="1"/>
          <p:nvPr/>
        </p:nvSpPr>
        <p:spPr>
          <a:xfrm>
            <a:off x="555105" y="1673442"/>
            <a:ext cx="2503302" cy="646331"/>
          </a:xfrm>
          <a:prstGeom prst="rect">
            <a:avLst/>
          </a:prstGeom>
          <a:noFill/>
        </p:spPr>
        <p:txBody>
          <a:bodyPr wrap="square" rtlCol="0" anchor="ctr">
            <a:spAutoFit/>
          </a:bodyPr>
          <a:lstStyle/>
          <a:p>
            <a:r>
              <a:rPr lang="id-ID" altLang="ko-KR" sz="3600" b="1" dirty="0">
                <a:solidFill>
                  <a:schemeClr val="bg1"/>
                </a:solidFill>
                <a:cs typeface="Arial" pitchFamily="34" charset="0"/>
              </a:rPr>
              <a:t>Tujuan</a:t>
            </a:r>
            <a:endParaRPr lang="ko-KR" altLang="en-US" sz="2800" b="1" dirty="0">
              <a:solidFill>
                <a:schemeClr val="bg1"/>
              </a:solidFill>
              <a:cs typeface="Arial" pitchFamily="34" charset="0"/>
            </a:endParaRPr>
          </a:p>
        </p:txBody>
      </p:sp>
    </p:spTree>
    <p:extLst>
      <p:ext uri="{BB962C8B-B14F-4D97-AF65-F5344CB8AC3E}">
        <p14:creationId xmlns:p14="http://schemas.microsoft.com/office/powerpoint/2010/main" val="4225202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CD5C3D-93B2-4641-B405-EC7ABD621219}"/>
              </a:ext>
            </a:extLst>
          </p:cNvPr>
          <p:cNvSpPr txBox="1"/>
          <p:nvPr/>
        </p:nvSpPr>
        <p:spPr>
          <a:xfrm>
            <a:off x="0" y="1317851"/>
            <a:ext cx="4559643" cy="1323439"/>
          </a:xfrm>
          <a:prstGeom prst="rect">
            <a:avLst/>
          </a:prstGeom>
          <a:noFill/>
        </p:spPr>
        <p:txBody>
          <a:bodyPr wrap="square" rtlCol="0" anchor="ctr">
            <a:spAutoFit/>
          </a:bodyPr>
          <a:lstStyle/>
          <a:p>
            <a:pPr algn="r"/>
            <a:r>
              <a:rPr lang="id-ID" altLang="ko-KR" sz="4000" dirty="0">
                <a:latin typeface="Aharoni" panose="02010803020104030203" pitchFamily="2" charset="-79"/>
                <a:cs typeface="Aharoni" panose="02010803020104030203" pitchFamily="2" charset="-79"/>
              </a:rPr>
              <a:t>What is Network Analysis?</a:t>
            </a:r>
            <a:endParaRPr lang="ko-KR" altLang="en-US" sz="3200"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D4853D47-47B9-4B9F-8A70-419D9866376E}"/>
              </a:ext>
            </a:extLst>
          </p:cNvPr>
          <p:cNvSpPr txBox="1"/>
          <p:nvPr/>
        </p:nvSpPr>
        <p:spPr>
          <a:xfrm>
            <a:off x="1547169" y="2967335"/>
            <a:ext cx="9097662" cy="1200329"/>
          </a:xfrm>
          <a:prstGeom prst="rect">
            <a:avLst/>
          </a:prstGeom>
          <a:noFill/>
        </p:spPr>
        <p:txBody>
          <a:bodyPr wrap="square">
            <a:spAutoFit/>
          </a:bodyPr>
          <a:lstStyle/>
          <a:p>
            <a:pPr algn="just"/>
            <a:r>
              <a:rPr lang="id-ID" sz="1800" i="1" dirty="0">
                <a:effectLst/>
                <a:latin typeface="Cambria" panose="02040503050406030204" pitchFamily="18" charset="0"/>
                <a:ea typeface="Cambria" panose="02040503050406030204" pitchFamily="18" charset="0"/>
              </a:rPr>
              <a:t>Social Network </a:t>
            </a:r>
            <a:r>
              <a:rPr lang="id-ID" sz="1800" dirty="0">
                <a:effectLst/>
                <a:latin typeface="Cambria" panose="02040503050406030204" pitchFamily="18" charset="0"/>
                <a:ea typeface="Cambria" panose="02040503050406030204" pitchFamily="18" charset="0"/>
              </a:rPr>
              <a:t>atau yang sering disebut Jejaring Sosial merupakan sebuah bentuk layanan internet atau situs yang ditujukan sebagai komunitas </a:t>
            </a:r>
            <a:r>
              <a:rPr lang="id-ID" sz="1800" i="1" dirty="0">
                <a:effectLst/>
                <a:latin typeface="Cambria" panose="02040503050406030204" pitchFamily="18" charset="0"/>
                <a:ea typeface="Cambria" panose="02040503050406030204" pitchFamily="18" charset="0"/>
              </a:rPr>
              <a:t>online </a:t>
            </a:r>
            <a:r>
              <a:rPr lang="id-ID" sz="1800" dirty="0">
                <a:effectLst/>
                <a:latin typeface="Cambria" panose="02040503050406030204" pitchFamily="18" charset="0"/>
                <a:ea typeface="Cambria" panose="02040503050406030204" pitchFamily="18" charset="0"/>
              </a:rPr>
              <a:t>bagi orang yang memiliki kesamaan aktivitas, ketertarikan pada bidang tertentu, berbagi informasi, dan berkomunikasi. </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612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CD5C3D-93B2-4641-B405-EC7ABD621219}"/>
              </a:ext>
            </a:extLst>
          </p:cNvPr>
          <p:cNvSpPr txBox="1"/>
          <p:nvPr/>
        </p:nvSpPr>
        <p:spPr>
          <a:xfrm>
            <a:off x="1" y="1317851"/>
            <a:ext cx="3459892" cy="1323439"/>
          </a:xfrm>
          <a:prstGeom prst="rect">
            <a:avLst/>
          </a:prstGeom>
          <a:noFill/>
        </p:spPr>
        <p:txBody>
          <a:bodyPr wrap="square" rtlCol="0" anchor="ctr">
            <a:spAutoFit/>
          </a:bodyPr>
          <a:lstStyle/>
          <a:p>
            <a:pPr algn="r"/>
            <a:r>
              <a:rPr lang="id-ID" altLang="ko-KR" sz="4000" dirty="0">
                <a:latin typeface="Aharoni" panose="02010803020104030203" pitchFamily="2" charset="-79"/>
                <a:cs typeface="Aharoni" panose="02010803020104030203" pitchFamily="2" charset="-79"/>
              </a:rPr>
              <a:t>Information Network</a:t>
            </a:r>
            <a:endParaRPr lang="ko-KR" altLang="en-US" sz="3200" dirty="0">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D4853D47-47B9-4B9F-8A70-419D9866376E}"/>
              </a:ext>
            </a:extLst>
          </p:cNvPr>
          <p:cNvSpPr txBox="1"/>
          <p:nvPr/>
        </p:nvSpPr>
        <p:spPr>
          <a:xfrm>
            <a:off x="1547169" y="2967335"/>
            <a:ext cx="9097662" cy="2614562"/>
          </a:xfrm>
          <a:prstGeom prst="rect">
            <a:avLst/>
          </a:prstGeom>
          <a:noFill/>
        </p:spPr>
        <p:txBody>
          <a:bodyPr wrap="square">
            <a:spAutoFit/>
          </a:bodyPr>
          <a:lstStyle/>
          <a:p>
            <a:pPr indent="182880" algn="just">
              <a:lnSpc>
                <a:spcPct val="95000"/>
              </a:lnSpc>
              <a:spcAft>
                <a:spcPts val="600"/>
              </a:spcAft>
              <a:tabLst>
                <a:tab pos="182880" algn="l"/>
              </a:tabLst>
            </a:pPr>
            <a:r>
              <a:rPr lang="id-ID" sz="1800" i="1" spc="-5" dirty="0">
                <a:effectLst/>
                <a:latin typeface="Cambria" panose="02040503050406030204" pitchFamily="18" charset="0"/>
                <a:ea typeface="Cambria" panose="02040503050406030204" pitchFamily="18" charset="0"/>
              </a:rPr>
              <a:t>Information Network </a:t>
            </a:r>
            <a:r>
              <a:rPr lang="id-ID" sz="1800" spc="-5" dirty="0">
                <a:effectLst/>
                <a:latin typeface="Cambria" panose="02040503050406030204" pitchFamily="18" charset="0"/>
                <a:ea typeface="Cambria" panose="02040503050406030204" pitchFamily="18" charset="0"/>
              </a:rPr>
              <a:t>atau Jaringan informasi merupakan suatu sistem terpadu yang bergerak dalam bidang pengolahan informasi dengan tujuan untuk menyediakan berbagai informasi dan sumber daya tanpa memerhatikan bentuk maupun asal data untuk keperluan masyarakat pemakai.</a:t>
            </a:r>
            <a:endParaRPr lang="en-GB" sz="1800" spc="-5" dirty="0">
              <a:effectLst/>
              <a:latin typeface="Cambria" panose="02040503050406030204" pitchFamily="18" charset="0"/>
              <a:ea typeface="Cambria" panose="02040503050406030204" pitchFamily="18" charset="0"/>
            </a:endParaRPr>
          </a:p>
          <a:p>
            <a:pPr marL="342900" lvl="0" indent="-342900" algn="just">
              <a:lnSpc>
                <a:spcPct val="95000"/>
              </a:lnSpc>
              <a:spcAft>
                <a:spcPts val="600"/>
              </a:spcAft>
              <a:buFont typeface="Symbol" panose="05050102010706020507" pitchFamily="18" charset="2"/>
              <a:buChar char=""/>
              <a:tabLst>
                <a:tab pos="182880" algn="l"/>
              </a:tabLst>
            </a:pPr>
            <a:r>
              <a:rPr lang="id-ID" sz="1800" spc="-5" dirty="0">
                <a:effectLst/>
                <a:latin typeface="Cambria" panose="02040503050406030204" pitchFamily="18" charset="0"/>
                <a:ea typeface="Cambria" panose="02040503050406030204" pitchFamily="18" charset="0"/>
              </a:rPr>
              <a:t>Influential Users merupakan orang atau pengguna yang memiliki pengaruh besar di dalam jejaring sosial yang dapat membuat para masyarakat sekitar untuk melakukan sesuatu yang baik.</a:t>
            </a:r>
            <a:endParaRPr lang="id-ID" spc="-5" dirty="0">
              <a:latin typeface="Cambria" panose="02040503050406030204" pitchFamily="18" charset="0"/>
              <a:ea typeface="Cambria" panose="02040503050406030204" pitchFamily="18" charset="0"/>
            </a:endParaRPr>
          </a:p>
          <a:p>
            <a:pPr marL="342900" lvl="0" indent="-342900" algn="just">
              <a:lnSpc>
                <a:spcPct val="95000"/>
              </a:lnSpc>
              <a:spcAft>
                <a:spcPts val="600"/>
              </a:spcAft>
              <a:buFont typeface="Symbol" panose="05050102010706020507" pitchFamily="18" charset="2"/>
              <a:buChar char=""/>
              <a:tabLst>
                <a:tab pos="182880" algn="l"/>
              </a:tabLst>
            </a:pPr>
            <a:r>
              <a:rPr lang="id-ID" sz="1800" dirty="0">
                <a:effectLst/>
                <a:latin typeface="Cambria" panose="02040503050406030204" pitchFamily="18" charset="0"/>
                <a:ea typeface="Cambria" panose="02040503050406030204" pitchFamily="18" charset="0"/>
              </a:rPr>
              <a:t>Community Detection merupakan wadah yang nyaman untuk saling bertukar informasi antar komunitas baik informasi yang disebutkan secara eksplisit dan secara implisit.</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2544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BDB22-DB10-49F8-A501-2D67026ABE58}"/>
              </a:ext>
            </a:extLst>
          </p:cNvPr>
          <p:cNvSpPr txBox="1"/>
          <p:nvPr/>
        </p:nvSpPr>
        <p:spPr>
          <a:xfrm>
            <a:off x="345991" y="2107369"/>
            <a:ext cx="3608172" cy="369332"/>
          </a:xfrm>
          <a:prstGeom prst="rect">
            <a:avLst/>
          </a:prstGeom>
          <a:noFill/>
        </p:spPr>
        <p:txBody>
          <a:bodyPr wrap="square" rtlCol="0" anchor="ctr">
            <a:spAutoFit/>
          </a:bodyPr>
          <a:lstStyle/>
          <a:p>
            <a:r>
              <a:rPr lang="id-ID" altLang="ko-KR" dirty="0">
                <a:solidFill>
                  <a:schemeClr val="bg1"/>
                </a:solidFill>
                <a:cs typeface="Arial" pitchFamily="34" charset="0"/>
              </a:rPr>
              <a:t>Social Network Analysis Method</a:t>
            </a:r>
            <a:endParaRPr lang="ko-KR" altLang="en-US" dirty="0">
              <a:solidFill>
                <a:schemeClr val="bg1"/>
              </a:solidFill>
              <a:cs typeface="Arial" pitchFamily="34" charset="0"/>
            </a:endParaRPr>
          </a:p>
        </p:txBody>
      </p:sp>
      <p:sp>
        <p:nvSpPr>
          <p:cNvPr id="3" name="TextBox 2">
            <a:extLst>
              <a:ext uri="{FF2B5EF4-FFF2-40B4-BE49-F238E27FC236}">
                <a16:creationId xmlns:a16="http://schemas.microsoft.com/office/drawing/2014/main" id="{95E54F56-DB34-4353-927F-28B4CB32A45C}"/>
              </a:ext>
            </a:extLst>
          </p:cNvPr>
          <p:cNvSpPr txBox="1"/>
          <p:nvPr/>
        </p:nvSpPr>
        <p:spPr>
          <a:xfrm>
            <a:off x="1197225" y="2848231"/>
            <a:ext cx="8872150" cy="1144929"/>
          </a:xfrm>
          <a:prstGeom prst="rect">
            <a:avLst/>
          </a:prstGeom>
          <a:noFill/>
        </p:spPr>
        <p:txBody>
          <a:bodyPr wrap="square">
            <a:spAutoFit/>
          </a:bodyPr>
          <a:lstStyle/>
          <a:p>
            <a:pPr indent="182880" algn="just">
              <a:lnSpc>
                <a:spcPct val="95000"/>
              </a:lnSpc>
              <a:spcAft>
                <a:spcPts val="600"/>
              </a:spcAft>
              <a:tabLst>
                <a:tab pos="182880" algn="l"/>
              </a:tabLst>
            </a:pPr>
            <a:r>
              <a:rPr lang="id-ID" sz="1800" i="1" dirty="0">
                <a:effectLst/>
                <a:latin typeface="Cambria" panose="02040503050406030204" pitchFamily="18" charset="0"/>
                <a:ea typeface="Cambria" panose="02040503050406030204" pitchFamily="18" charset="0"/>
              </a:rPr>
              <a:t>Betweenness centrality </a:t>
            </a:r>
            <a:r>
              <a:rPr lang="id-ID" sz="1800" dirty="0">
                <a:effectLst/>
                <a:latin typeface="Cambria" panose="02040503050406030204" pitchFamily="18" charset="0"/>
                <a:ea typeface="Cambria" panose="02040503050406030204" pitchFamily="18" charset="0"/>
              </a:rPr>
              <a:t>yang akan menghitung bobot setiap node berdasar seberapa banyak node i dilalui oleh dua node lain dalam graf berdasar jalur terpendeknya. Perhitungan bobot </a:t>
            </a:r>
            <a:r>
              <a:rPr lang="id-ID" sz="1800" i="1" dirty="0">
                <a:effectLst/>
                <a:latin typeface="Cambria" panose="02040503050406030204" pitchFamily="18" charset="0"/>
                <a:ea typeface="Cambria" panose="02040503050406030204" pitchFamily="18" charset="0"/>
              </a:rPr>
              <a:t>betweenness centrality</a:t>
            </a:r>
            <a:r>
              <a:rPr lang="id-ID" sz="1800" dirty="0">
                <a:effectLst/>
                <a:latin typeface="Cambria" panose="02040503050406030204" pitchFamily="18" charset="0"/>
                <a:ea typeface="Cambria" panose="02040503050406030204" pitchFamily="18" charset="0"/>
              </a:rPr>
              <a:t> untuk setiap node dapat menggunakan rumus sebagai berikut :</a:t>
            </a:r>
            <a:endParaRPr lang="en-GB" sz="1800" dirty="0">
              <a:effectLs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AA8EAF8F-033B-47ED-9A17-4A4DDB6BF08E}"/>
              </a:ext>
            </a:extLst>
          </p:cNvPr>
          <p:cNvSpPr txBox="1"/>
          <p:nvPr/>
        </p:nvSpPr>
        <p:spPr>
          <a:xfrm>
            <a:off x="148283" y="1522594"/>
            <a:ext cx="4769708" cy="584775"/>
          </a:xfrm>
          <a:prstGeom prst="rect">
            <a:avLst/>
          </a:prstGeom>
          <a:noFill/>
        </p:spPr>
        <p:txBody>
          <a:bodyPr wrap="square" rtlCol="0" anchor="ctr">
            <a:spAutoFit/>
          </a:bodyPr>
          <a:lstStyle/>
          <a:p>
            <a:r>
              <a:rPr lang="id-ID" altLang="ko-KR" sz="3200" b="1" dirty="0">
                <a:cs typeface="Arial" pitchFamily="34" charset="0"/>
              </a:rPr>
              <a:t>Betweenness Centrality</a:t>
            </a:r>
            <a:endParaRPr lang="ko-KR" altLang="en-US" sz="3200" b="1" dirty="0">
              <a:cs typeface="Arial" pitchFamily="34" charset="0"/>
            </a:endParaRPr>
          </a:p>
        </p:txBody>
      </p:sp>
      <p:pic>
        <p:nvPicPr>
          <p:cNvPr id="5" name="Picture 4" descr="betweenness">
            <a:hlinkClick r:id="rId2"/>
            <a:extLst>
              <a:ext uri="{FF2B5EF4-FFF2-40B4-BE49-F238E27FC236}">
                <a16:creationId xmlns:a16="http://schemas.microsoft.com/office/drawing/2014/main" id="{942B1D27-F9D5-4200-9C05-BB3BD526B59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125776" y="4101541"/>
            <a:ext cx="3015048" cy="1500069"/>
          </a:xfrm>
          <a:prstGeom prst="rect">
            <a:avLst/>
          </a:prstGeom>
          <a:noFill/>
          <a:ln>
            <a:noFill/>
          </a:ln>
        </p:spPr>
      </p:pic>
    </p:spTree>
    <p:extLst>
      <p:ext uri="{BB962C8B-B14F-4D97-AF65-F5344CB8AC3E}">
        <p14:creationId xmlns:p14="http://schemas.microsoft.com/office/powerpoint/2010/main" val="339826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BDB22-DB10-49F8-A501-2D67026ABE58}"/>
              </a:ext>
            </a:extLst>
          </p:cNvPr>
          <p:cNvSpPr txBox="1"/>
          <p:nvPr/>
        </p:nvSpPr>
        <p:spPr>
          <a:xfrm>
            <a:off x="345991" y="2107369"/>
            <a:ext cx="3608172" cy="369332"/>
          </a:xfrm>
          <a:prstGeom prst="rect">
            <a:avLst/>
          </a:prstGeom>
          <a:noFill/>
        </p:spPr>
        <p:txBody>
          <a:bodyPr wrap="square" rtlCol="0" anchor="ctr">
            <a:spAutoFit/>
          </a:bodyPr>
          <a:lstStyle/>
          <a:p>
            <a:r>
              <a:rPr lang="id-ID" altLang="ko-KR" dirty="0">
                <a:solidFill>
                  <a:schemeClr val="bg1"/>
                </a:solidFill>
                <a:cs typeface="Arial" pitchFamily="34" charset="0"/>
              </a:rPr>
              <a:t>Social Network Analysis Method</a:t>
            </a:r>
            <a:endParaRPr lang="ko-KR" altLang="en-US" dirty="0">
              <a:solidFill>
                <a:schemeClr val="bg1"/>
              </a:solidFill>
              <a:cs typeface="Arial" pitchFamily="34" charset="0"/>
            </a:endParaRPr>
          </a:p>
        </p:txBody>
      </p:sp>
      <p:sp>
        <p:nvSpPr>
          <p:cNvPr id="3" name="TextBox 2">
            <a:extLst>
              <a:ext uri="{FF2B5EF4-FFF2-40B4-BE49-F238E27FC236}">
                <a16:creationId xmlns:a16="http://schemas.microsoft.com/office/drawing/2014/main" id="{95E54F56-DB34-4353-927F-28B4CB32A45C}"/>
              </a:ext>
            </a:extLst>
          </p:cNvPr>
          <p:cNvSpPr txBox="1"/>
          <p:nvPr/>
        </p:nvSpPr>
        <p:spPr>
          <a:xfrm>
            <a:off x="604791" y="3061476"/>
            <a:ext cx="6698743" cy="2691506"/>
          </a:xfrm>
          <a:prstGeom prst="rect">
            <a:avLst/>
          </a:prstGeom>
          <a:noFill/>
        </p:spPr>
        <p:txBody>
          <a:bodyPr wrap="square">
            <a:spAutoFit/>
          </a:bodyPr>
          <a:lstStyle/>
          <a:p>
            <a:pPr indent="182880" algn="just">
              <a:lnSpc>
                <a:spcPct val="95000"/>
              </a:lnSpc>
              <a:spcAft>
                <a:spcPts val="600"/>
              </a:spcAft>
              <a:tabLst>
                <a:tab pos="182880" algn="l"/>
              </a:tabLst>
            </a:pPr>
            <a:r>
              <a:rPr lang="id-ID" sz="1800" spc="-5" dirty="0">
                <a:effectLst/>
                <a:latin typeface="Cambria" panose="02040503050406030204" pitchFamily="18" charset="0"/>
                <a:ea typeface="Cambria" panose="02040503050406030204" pitchFamily="18" charset="0"/>
              </a:rPr>
              <a:t>Berdasarkan pengertian yang sudah dijelaskan sebelumnya, </a:t>
            </a:r>
            <a:r>
              <a:rPr lang="id-ID" sz="1800" i="1" spc="-5" dirty="0">
                <a:effectLst/>
                <a:latin typeface="Cambria" panose="02040503050406030204" pitchFamily="18" charset="0"/>
                <a:ea typeface="Cambria" panose="02040503050406030204" pitchFamily="18" charset="0"/>
              </a:rPr>
              <a:t>Betweenness Cetrality</a:t>
            </a:r>
            <a:r>
              <a:rPr lang="id-ID" sz="1800" spc="-5" dirty="0">
                <a:effectLst/>
                <a:latin typeface="Cambria" panose="02040503050406030204" pitchFamily="18" charset="0"/>
                <a:ea typeface="Cambria" panose="02040503050406030204" pitchFamily="18" charset="0"/>
              </a:rPr>
              <a:t> dapat direpresentasikan dengan memperhatikan beberapa faktor yaitu :</a:t>
            </a:r>
            <a:endParaRPr lang="en-GB" sz="1800" spc="-5" dirty="0">
              <a:effectLst/>
              <a:latin typeface="Cambria" panose="02040503050406030204" pitchFamily="18" charset="0"/>
              <a:ea typeface="Cambria" panose="02040503050406030204" pitchFamily="18" charset="0"/>
            </a:endParaRPr>
          </a:p>
          <a:p>
            <a:pPr marL="342900" lvl="0" indent="-342900" algn="just">
              <a:lnSpc>
                <a:spcPct val="95000"/>
              </a:lnSpc>
              <a:spcAft>
                <a:spcPts val="600"/>
              </a:spcAft>
              <a:buFont typeface="Symbol" panose="05050102010706020507" pitchFamily="18" charset="2"/>
              <a:buChar char=""/>
              <a:tabLst>
                <a:tab pos="182880" algn="l"/>
              </a:tabLst>
            </a:pPr>
            <a:r>
              <a:rPr lang="x-none" sz="1800" spc="-5" dirty="0">
                <a:effectLst/>
                <a:latin typeface="Cambria" panose="02040503050406030204" pitchFamily="18" charset="0"/>
                <a:ea typeface="Cambria" panose="02040503050406030204" pitchFamily="18" charset="0"/>
              </a:rPr>
              <a:t>Jika ada dua aktor yang saling berdekatan, yaitu j dan k, ingin beriteraksi dan aktor i berada pada jalur hubungan antara j dan k, maka i memiliki kontrol terhadap interaksi keduanya.</a:t>
            </a:r>
            <a:endParaRPr lang="en-GB" sz="1800" spc="-5" dirty="0">
              <a:effectLst/>
              <a:latin typeface="Cambria" panose="02040503050406030204" pitchFamily="18" charset="0"/>
              <a:ea typeface="Cambria" panose="02040503050406030204" pitchFamily="18" charset="0"/>
            </a:endParaRPr>
          </a:p>
          <a:p>
            <a:pPr marL="342900" lvl="0" indent="-342900" algn="just">
              <a:lnSpc>
                <a:spcPct val="95000"/>
              </a:lnSpc>
              <a:spcAft>
                <a:spcPts val="600"/>
              </a:spcAft>
              <a:buFont typeface="Symbol" panose="05050102010706020507" pitchFamily="18" charset="2"/>
              <a:buChar char=""/>
              <a:tabLst>
                <a:tab pos="182880" algn="l"/>
              </a:tabLst>
            </a:pPr>
            <a:r>
              <a:rPr lang="x-none" sz="1800" spc="-5" dirty="0">
                <a:effectLst/>
                <a:latin typeface="Cambria" panose="02040503050406030204" pitchFamily="18" charset="0"/>
                <a:ea typeface="Cambria" panose="02040503050406030204" pitchFamily="18" charset="0"/>
              </a:rPr>
              <a:t>Betweenness mengukur kontrol tersebut.</a:t>
            </a:r>
            <a:endParaRPr lang="en-GB" sz="1800" spc="-5" dirty="0">
              <a:effectLst/>
              <a:latin typeface="Cambria" panose="02040503050406030204" pitchFamily="18" charset="0"/>
              <a:ea typeface="Cambria" panose="02040503050406030204" pitchFamily="18" charset="0"/>
            </a:endParaRPr>
          </a:p>
          <a:p>
            <a:pPr marL="342900" lvl="0" indent="-342900" algn="just">
              <a:lnSpc>
                <a:spcPct val="95000"/>
              </a:lnSpc>
              <a:spcAft>
                <a:spcPts val="600"/>
              </a:spcAft>
              <a:buFont typeface="Symbol" panose="05050102010706020507" pitchFamily="18" charset="2"/>
              <a:buChar char=""/>
              <a:tabLst>
                <a:tab pos="182880" algn="l"/>
              </a:tabLst>
            </a:pPr>
            <a:r>
              <a:rPr lang="x-none" sz="1800" spc="-5" dirty="0">
                <a:effectLst/>
                <a:latin typeface="Cambria" panose="02040503050406030204" pitchFamily="18" charset="0"/>
                <a:ea typeface="Cambria" panose="02040503050406030204" pitchFamily="18" charset="0"/>
              </a:rPr>
              <a:t>sehingga, jika i berada pada jalur dari beberapa interaksi, maka i adalah sebuah aktor penting.</a:t>
            </a:r>
            <a:endParaRPr lang="en-GB" sz="1800" spc="-5" dirty="0">
              <a:effectLst/>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AA8EAF8F-033B-47ED-9A17-4A4DDB6BF08E}"/>
              </a:ext>
            </a:extLst>
          </p:cNvPr>
          <p:cNvSpPr txBox="1"/>
          <p:nvPr/>
        </p:nvSpPr>
        <p:spPr>
          <a:xfrm>
            <a:off x="148283" y="1522594"/>
            <a:ext cx="4769708" cy="584775"/>
          </a:xfrm>
          <a:prstGeom prst="rect">
            <a:avLst/>
          </a:prstGeom>
          <a:noFill/>
        </p:spPr>
        <p:txBody>
          <a:bodyPr wrap="square" rtlCol="0" anchor="ctr">
            <a:spAutoFit/>
          </a:bodyPr>
          <a:lstStyle/>
          <a:p>
            <a:r>
              <a:rPr lang="id-ID" altLang="ko-KR" sz="3200" b="1" dirty="0">
                <a:cs typeface="Arial" pitchFamily="34" charset="0"/>
              </a:rPr>
              <a:t>Betweenness Centrality</a:t>
            </a:r>
            <a:endParaRPr lang="ko-KR" altLang="en-US" sz="3200" b="1" dirty="0">
              <a:cs typeface="Arial" pitchFamily="34" charset="0"/>
            </a:endParaRPr>
          </a:p>
        </p:txBody>
      </p:sp>
      <p:pic>
        <p:nvPicPr>
          <p:cNvPr id="6" name="Picture 5">
            <a:extLst>
              <a:ext uri="{FF2B5EF4-FFF2-40B4-BE49-F238E27FC236}">
                <a16:creationId xmlns:a16="http://schemas.microsoft.com/office/drawing/2014/main" id="{B41192E6-C2C3-4AFB-8F44-437D81E167ED}"/>
              </a:ext>
            </a:extLst>
          </p:cNvPr>
          <p:cNvPicPr>
            <a:picLocks noChangeAspect="1"/>
          </p:cNvPicPr>
          <p:nvPr/>
        </p:nvPicPr>
        <p:blipFill>
          <a:blip r:embed="rId2"/>
          <a:stretch>
            <a:fillRect/>
          </a:stretch>
        </p:blipFill>
        <p:spPr>
          <a:xfrm>
            <a:off x="8605451" y="3429000"/>
            <a:ext cx="2206712" cy="1822936"/>
          </a:xfrm>
          <a:prstGeom prst="rect">
            <a:avLst/>
          </a:prstGeom>
        </p:spPr>
      </p:pic>
      <p:sp>
        <p:nvSpPr>
          <p:cNvPr id="7" name="Rectangle 6">
            <a:extLst>
              <a:ext uri="{FF2B5EF4-FFF2-40B4-BE49-F238E27FC236}">
                <a16:creationId xmlns:a16="http://schemas.microsoft.com/office/drawing/2014/main" id="{5D001A01-4B87-4408-88DF-980A35CD192D}"/>
              </a:ext>
            </a:extLst>
          </p:cNvPr>
          <p:cNvSpPr/>
          <p:nvPr/>
        </p:nvSpPr>
        <p:spPr>
          <a:xfrm>
            <a:off x="9534525" y="3651807"/>
            <a:ext cx="385763" cy="31908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j</a:t>
            </a:r>
            <a:endParaRPr lang="en-GB" dirty="0">
              <a:solidFill>
                <a:schemeClr val="tx1"/>
              </a:solidFill>
            </a:endParaRPr>
          </a:p>
        </p:txBody>
      </p:sp>
      <p:sp>
        <p:nvSpPr>
          <p:cNvPr id="8" name="Rectangle 7">
            <a:extLst>
              <a:ext uri="{FF2B5EF4-FFF2-40B4-BE49-F238E27FC236}">
                <a16:creationId xmlns:a16="http://schemas.microsoft.com/office/drawing/2014/main" id="{736678A0-7194-4166-99A9-929560B24DDA}"/>
              </a:ext>
            </a:extLst>
          </p:cNvPr>
          <p:cNvSpPr/>
          <p:nvPr/>
        </p:nvSpPr>
        <p:spPr>
          <a:xfrm>
            <a:off x="8948738" y="4700588"/>
            <a:ext cx="363799" cy="31335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k</a:t>
            </a:r>
            <a:endParaRPr lang="en-GB" dirty="0">
              <a:solidFill>
                <a:schemeClr val="tx1"/>
              </a:solidFill>
            </a:endParaRPr>
          </a:p>
        </p:txBody>
      </p:sp>
      <p:sp>
        <p:nvSpPr>
          <p:cNvPr id="9" name="Rectangle 8">
            <a:extLst>
              <a:ext uri="{FF2B5EF4-FFF2-40B4-BE49-F238E27FC236}">
                <a16:creationId xmlns:a16="http://schemas.microsoft.com/office/drawing/2014/main" id="{7AE47FE8-8BD3-405C-94AB-FA164BA98B8B}"/>
              </a:ext>
            </a:extLst>
          </p:cNvPr>
          <p:cNvSpPr/>
          <p:nvPr/>
        </p:nvSpPr>
        <p:spPr>
          <a:xfrm>
            <a:off x="10123916" y="4690090"/>
            <a:ext cx="363799" cy="31335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h</a:t>
            </a:r>
            <a:endParaRPr lang="en-GB" dirty="0">
              <a:solidFill>
                <a:schemeClr val="tx1"/>
              </a:solidFill>
            </a:endParaRPr>
          </a:p>
        </p:txBody>
      </p:sp>
      <p:sp>
        <p:nvSpPr>
          <p:cNvPr id="10" name="Rectangle 9">
            <a:extLst>
              <a:ext uri="{FF2B5EF4-FFF2-40B4-BE49-F238E27FC236}">
                <a16:creationId xmlns:a16="http://schemas.microsoft.com/office/drawing/2014/main" id="{90CC1896-4C61-43C3-BC06-1655FD59B82E}"/>
              </a:ext>
            </a:extLst>
          </p:cNvPr>
          <p:cNvSpPr/>
          <p:nvPr/>
        </p:nvSpPr>
        <p:spPr>
          <a:xfrm>
            <a:off x="9534525" y="4343400"/>
            <a:ext cx="385763" cy="31908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a:solidFill>
                  <a:schemeClr val="tx1"/>
                </a:solidFill>
              </a:rPr>
              <a:t>i</a:t>
            </a:r>
            <a:endParaRPr lang="en-GB" dirty="0">
              <a:solidFill>
                <a:schemeClr val="tx1"/>
              </a:solidFill>
            </a:endParaRPr>
          </a:p>
        </p:txBody>
      </p:sp>
    </p:spTree>
    <p:extLst>
      <p:ext uri="{BB962C8B-B14F-4D97-AF65-F5344CB8AC3E}">
        <p14:creationId xmlns:p14="http://schemas.microsoft.com/office/powerpoint/2010/main" val="123256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CBDB22-DB10-49F8-A501-2D67026ABE58}"/>
              </a:ext>
            </a:extLst>
          </p:cNvPr>
          <p:cNvSpPr txBox="1"/>
          <p:nvPr/>
        </p:nvSpPr>
        <p:spPr>
          <a:xfrm>
            <a:off x="345991" y="2107369"/>
            <a:ext cx="3608172" cy="369332"/>
          </a:xfrm>
          <a:prstGeom prst="rect">
            <a:avLst/>
          </a:prstGeom>
          <a:noFill/>
        </p:spPr>
        <p:txBody>
          <a:bodyPr wrap="square" rtlCol="0" anchor="ctr">
            <a:spAutoFit/>
          </a:bodyPr>
          <a:lstStyle/>
          <a:p>
            <a:r>
              <a:rPr lang="id-ID" altLang="ko-KR" dirty="0">
                <a:solidFill>
                  <a:schemeClr val="bg1"/>
                </a:solidFill>
                <a:cs typeface="Arial" pitchFamily="34" charset="0"/>
              </a:rPr>
              <a:t>Community Detection Method</a:t>
            </a:r>
            <a:endParaRPr lang="ko-KR" altLang="en-US" dirty="0">
              <a:solidFill>
                <a:schemeClr val="bg1"/>
              </a:solidFill>
              <a:cs typeface="Arial" pitchFamily="34" charset="0"/>
            </a:endParaRPr>
          </a:p>
        </p:txBody>
      </p:sp>
      <p:sp>
        <p:nvSpPr>
          <p:cNvPr id="3" name="TextBox 2">
            <a:extLst>
              <a:ext uri="{FF2B5EF4-FFF2-40B4-BE49-F238E27FC236}">
                <a16:creationId xmlns:a16="http://schemas.microsoft.com/office/drawing/2014/main" id="{95E54F56-DB34-4353-927F-28B4CB32A45C}"/>
              </a:ext>
            </a:extLst>
          </p:cNvPr>
          <p:cNvSpPr txBox="1"/>
          <p:nvPr/>
        </p:nvSpPr>
        <p:spPr>
          <a:xfrm>
            <a:off x="383062" y="3101942"/>
            <a:ext cx="5750009" cy="1671227"/>
          </a:xfrm>
          <a:prstGeom prst="rect">
            <a:avLst/>
          </a:prstGeom>
          <a:noFill/>
        </p:spPr>
        <p:txBody>
          <a:bodyPr wrap="square">
            <a:spAutoFit/>
          </a:bodyPr>
          <a:lstStyle/>
          <a:p>
            <a:pPr indent="182880" algn="just">
              <a:lnSpc>
                <a:spcPct val="95000"/>
              </a:lnSpc>
              <a:spcAft>
                <a:spcPts val="600"/>
              </a:spcAft>
              <a:tabLst>
                <a:tab pos="182880" algn="l"/>
              </a:tabLst>
            </a:pPr>
            <a:r>
              <a:rPr lang="id-ID" sz="1800" i="1" dirty="0">
                <a:effectLst/>
                <a:latin typeface="Cambria" panose="02040503050406030204" pitchFamily="18" charset="0"/>
                <a:ea typeface="Cambria" panose="02040503050406030204" pitchFamily="18" charset="0"/>
              </a:rPr>
              <a:t>Community Detection</a:t>
            </a:r>
            <a:r>
              <a:rPr lang="id-ID" sz="1800" dirty="0">
                <a:effectLst/>
                <a:latin typeface="Cambria" panose="02040503050406030204" pitchFamily="18" charset="0"/>
                <a:ea typeface="Cambria" panose="02040503050406030204" pitchFamily="18" charset="0"/>
              </a:rPr>
              <a:t> merupakan teknik yang digunakan untuk mendetekasi komunitas yang tercipta dari kumpulan dataset dengan melihat keterkaitan antara node (user) satu sama lain. Algoritma</a:t>
            </a:r>
            <a:r>
              <a:rPr lang="id-ID" sz="1800" i="1" dirty="0">
                <a:effectLst/>
                <a:latin typeface="Cambria" panose="02040503050406030204" pitchFamily="18" charset="0"/>
                <a:ea typeface="Cambria" panose="02040503050406030204" pitchFamily="18" charset="0"/>
              </a:rPr>
              <a:t> community detection</a:t>
            </a:r>
            <a:r>
              <a:rPr lang="id-ID" sz="1800" dirty="0">
                <a:effectLst/>
                <a:latin typeface="Cambria" panose="02040503050406030204" pitchFamily="18" charset="0"/>
                <a:ea typeface="Cambria" panose="02040503050406030204" pitchFamily="18" charset="0"/>
              </a:rPr>
              <a:t> pada penelitian ini menggunakan Louvain Algoritm.</a:t>
            </a:r>
          </a:p>
        </p:txBody>
      </p:sp>
      <p:sp>
        <p:nvSpPr>
          <p:cNvPr id="4" name="TextBox 3">
            <a:extLst>
              <a:ext uri="{FF2B5EF4-FFF2-40B4-BE49-F238E27FC236}">
                <a16:creationId xmlns:a16="http://schemas.microsoft.com/office/drawing/2014/main" id="{AA8EAF8F-033B-47ED-9A17-4A4DDB6BF08E}"/>
              </a:ext>
            </a:extLst>
          </p:cNvPr>
          <p:cNvSpPr txBox="1"/>
          <p:nvPr/>
        </p:nvSpPr>
        <p:spPr>
          <a:xfrm>
            <a:off x="148283" y="1522594"/>
            <a:ext cx="4769708" cy="584775"/>
          </a:xfrm>
          <a:prstGeom prst="rect">
            <a:avLst/>
          </a:prstGeom>
          <a:noFill/>
        </p:spPr>
        <p:txBody>
          <a:bodyPr wrap="square" rtlCol="0" anchor="ctr">
            <a:spAutoFit/>
          </a:bodyPr>
          <a:lstStyle/>
          <a:p>
            <a:r>
              <a:rPr lang="id-ID" altLang="ko-KR" sz="3200" b="1" dirty="0">
                <a:cs typeface="Arial" pitchFamily="34" charset="0"/>
              </a:rPr>
              <a:t>Louvain Algorithm</a:t>
            </a:r>
            <a:endParaRPr lang="ko-KR" altLang="en-US" sz="3200" b="1" dirty="0">
              <a:cs typeface="Arial" pitchFamily="34"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4830F24-B801-409D-A729-6F0BE3DFC87F}"/>
                  </a:ext>
                </a:extLst>
              </p:cNvPr>
              <p:cNvSpPr txBox="1"/>
              <p:nvPr/>
            </p:nvSpPr>
            <p:spPr>
              <a:xfrm>
                <a:off x="7098279" y="4463853"/>
                <a:ext cx="4083909"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𝑄</m:t>
                      </m:r>
                      <m:r>
                        <a:rPr lang="en-GB" i="0">
                          <a:latin typeface="Cambria Math" panose="02040503050406030204" pitchFamily="18" charset="0"/>
                        </a:rPr>
                        <m:t>= </m:t>
                      </m:r>
                      <m:f>
                        <m:fPr>
                          <m:ctrlPr>
                            <a:rPr lang="en-GB" i="1">
                              <a:latin typeface="Cambria Math" panose="02040503050406030204" pitchFamily="18" charset="0"/>
                            </a:rPr>
                          </m:ctrlPr>
                        </m:fPr>
                        <m:num>
                          <m:r>
                            <a:rPr lang="en-GB" i="0">
                              <a:latin typeface="Cambria Math" panose="02040503050406030204" pitchFamily="18" charset="0"/>
                            </a:rPr>
                            <m:t>1</m:t>
                          </m:r>
                        </m:num>
                        <m:den>
                          <m:r>
                            <a:rPr lang="en-GB" i="0">
                              <a:latin typeface="Cambria Math" panose="02040503050406030204" pitchFamily="18" charset="0"/>
                            </a:rPr>
                            <m:t>2</m:t>
                          </m:r>
                          <m:r>
                            <a:rPr lang="en-GB" i="1">
                              <a:latin typeface="Cambria Math" panose="02040503050406030204" pitchFamily="18" charset="0"/>
                            </a:rPr>
                            <m:t>𝑚</m:t>
                          </m:r>
                        </m:den>
                      </m:f>
                      <m:nary>
                        <m:naryPr>
                          <m:chr m:val="∑"/>
                          <m:limLoc m:val="subSup"/>
                          <m:supHide m:val="on"/>
                          <m:ctrlPr>
                            <a:rPr lang="en-GB" i="1">
                              <a:latin typeface="Cambria Math" panose="02040503050406030204" pitchFamily="18" charset="0"/>
                            </a:rPr>
                          </m:ctrlPr>
                        </m:naryPr>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sub>
                        <m:sup/>
                        <m:e>
                          <m:d>
                            <m:dPr>
                              <m:begChr m:val=""/>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𝑖</m:t>
                                      </m:r>
                                      <m:r>
                                        <a:rPr lang="en-GB" i="0">
                                          <a:latin typeface="Cambria Math" panose="02040503050406030204" pitchFamily="18" charset="0"/>
                                        </a:rPr>
                                        <m:t>,</m:t>
                                      </m:r>
                                      <m:r>
                                        <a:rPr lang="en-GB" i="1">
                                          <a:latin typeface="Cambria Math" panose="02040503050406030204" pitchFamily="18" charset="0"/>
                                        </a:rPr>
                                        <m:t>𝑗</m:t>
                                      </m:r>
                                    </m:sub>
                                  </m:sSub>
                                  <m:r>
                                    <a:rPr lang="en-GB" i="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1">
                                              <a:latin typeface="Cambria Math" panose="02040503050406030204" pitchFamily="18" charset="0"/>
                                            </a:rPr>
                                            <m:t>𝑗</m:t>
                                          </m:r>
                                        </m:sub>
                                      </m:sSub>
                                    </m:num>
                                    <m:den>
                                      <m:r>
                                        <a:rPr lang="en-GB" i="0">
                                          <a:latin typeface="Cambria Math" panose="02040503050406030204" pitchFamily="18" charset="0"/>
                                        </a:rPr>
                                        <m:t>2</m:t>
                                      </m:r>
                                      <m:r>
                                        <a:rPr lang="en-GB" i="1">
                                          <a:latin typeface="Cambria Math" panose="02040503050406030204" pitchFamily="18" charset="0"/>
                                        </a:rPr>
                                        <m:t>𝑚</m:t>
                                      </m:r>
                                    </m:den>
                                  </m:f>
                                </m:e>
                              </m:d>
                              <m:r>
                                <a:rPr lang="en-GB" i="1">
                                  <a:latin typeface="Cambria Math" panose="02040503050406030204" pitchFamily="18" charset="0"/>
                                </a:rPr>
                                <m:t>𝛿</m:t>
                              </m:r>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𝑖</m:t>
                                  </m:r>
                                </m:sub>
                              </m:sSub>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𝑗</m:t>
                                  </m:r>
                                </m:sub>
                              </m:sSub>
                            </m:e>
                          </m:d>
                        </m:e>
                      </m:nary>
                    </m:oMath>
                  </m:oMathPara>
                </a14:m>
                <a:endParaRPr lang="en-GB" dirty="0"/>
              </a:p>
            </p:txBody>
          </p:sp>
        </mc:Choice>
        <mc:Fallback>
          <p:sp>
            <p:nvSpPr>
              <p:cNvPr id="7" name="TextBox 6">
                <a:extLst>
                  <a:ext uri="{FF2B5EF4-FFF2-40B4-BE49-F238E27FC236}">
                    <a16:creationId xmlns:a16="http://schemas.microsoft.com/office/drawing/2014/main" id="{04830F24-B801-409D-A729-6F0BE3DFC87F}"/>
                  </a:ext>
                </a:extLst>
              </p:cNvPr>
              <p:cNvSpPr txBox="1">
                <a:spLocks noRot="1" noChangeAspect="1" noMove="1" noResize="1" noEditPoints="1" noAdjustHandles="1" noChangeArrowheads="1" noChangeShapeType="1" noTextEdit="1"/>
              </p:cNvSpPr>
              <p:nvPr/>
            </p:nvSpPr>
            <p:spPr>
              <a:xfrm>
                <a:off x="7098279" y="4463853"/>
                <a:ext cx="4083909" cy="714683"/>
              </a:xfrm>
              <a:prstGeom prst="rect">
                <a:avLst/>
              </a:prstGeom>
              <a:blipFill>
                <a:blip r:embed="rId2"/>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D2EF4310-D71E-4159-AFA0-5764045C13C7}"/>
              </a:ext>
            </a:extLst>
          </p:cNvPr>
          <p:cNvSpPr txBox="1"/>
          <p:nvPr/>
        </p:nvSpPr>
        <p:spPr>
          <a:xfrm>
            <a:off x="7098279" y="3101942"/>
            <a:ext cx="3908501" cy="1144929"/>
          </a:xfrm>
          <a:prstGeom prst="rect">
            <a:avLst/>
          </a:prstGeom>
          <a:noFill/>
        </p:spPr>
        <p:txBody>
          <a:bodyPr wrap="square">
            <a:spAutoFit/>
          </a:bodyPr>
          <a:lstStyle/>
          <a:p>
            <a:pPr indent="182880" algn="just">
              <a:lnSpc>
                <a:spcPct val="95000"/>
              </a:lnSpc>
              <a:spcAft>
                <a:spcPts val="600"/>
              </a:spcAft>
              <a:tabLst>
                <a:tab pos="182880" algn="l"/>
              </a:tabLst>
            </a:pPr>
            <a:r>
              <a:rPr lang="id-ID" sz="1800" dirty="0">
                <a:effectLst/>
                <a:latin typeface="Cambria" panose="02040503050406030204" pitchFamily="18" charset="0"/>
                <a:ea typeface="Cambria" panose="02040503050406030204" pitchFamily="18" charset="0"/>
              </a:rPr>
              <a:t>Rumus perhitungan dasar untuk mencari community menggunakan algoritma Louvain adalah menggunakan rumus</a:t>
            </a:r>
            <a:endParaRPr lang="en-GB" sz="18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76125683"/>
      </p:ext>
    </p:extLst>
  </p:cSld>
  <p:clrMapOvr>
    <a:masterClrMapping/>
  </p:clrMapOvr>
</p:sld>
</file>

<file path=ppt/theme/theme1.xml><?xml version="1.0" encoding="utf-8"?>
<a:theme xmlns:a="http://schemas.openxmlformats.org/drawingml/2006/main" name="Cover and End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5374</TotalTime>
  <Words>726</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Aharoni</vt:lpstr>
      <vt:lpstr>Arial</vt:lpstr>
      <vt:lpstr>Calibri</vt:lpstr>
      <vt:lpstr>Cambria</vt:lpstr>
      <vt:lpstr>Cambria Math</vt:lpstr>
      <vt:lpstr>Symbol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Buala Leonardo</cp:lastModifiedBy>
  <cp:revision>169</cp:revision>
  <dcterms:created xsi:type="dcterms:W3CDTF">2018-04-24T17:14:44Z</dcterms:created>
  <dcterms:modified xsi:type="dcterms:W3CDTF">2020-05-07T15:42:12Z</dcterms:modified>
</cp:coreProperties>
</file>