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2/26/2018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2/26/2018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2/26/2018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2/26/2018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2/26/2018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2/26/2018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2/26/2018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2/26/2018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bloggerspath.com/importance-of-documentation-in-software-quality-assurance-and-testing-projec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latin typeface="Times New Roman" pitchFamily="18" charset="0"/>
                <a:cs typeface="Times New Roman" pitchFamily="18" charset="0"/>
              </a:rPr>
              <a:t>Importance of documentation in software quality</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latin typeface="Times New Roman" pitchFamily="18" charset="0"/>
                <a:cs typeface="Times New Roman" pitchFamily="18" charset="0"/>
              </a:rPr>
              <a:t>By: salah Abd elsattar 153</a:t>
            </a: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43272"/>
          </a:xfrm>
        </p:spPr>
        <p:txBody>
          <a:bodyPr>
            <a:normAutofit lnSpcReduction="10000"/>
          </a:bodyPr>
          <a:lstStyle/>
          <a:p>
            <a:pPr algn="just"/>
            <a:r>
              <a:rPr lang="en-US" dirty="0" smtClean="0">
                <a:solidFill>
                  <a:srgbClr val="FF0000"/>
                </a:solidFill>
                <a:latin typeface="Times New Roman" pitchFamily="18" charset="0"/>
                <a:cs typeface="Times New Roman" pitchFamily="18" charset="0"/>
              </a:rPr>
              <a:t>Process </a:t>
            </a:r>
            <a:r>
              <a:rPr lang="en-US" dirty="0" smtClean="0">
                <a:solidFill>
                  <a:srgbClr val="FF0000"/>
                </a:solidFill>
                <a:latin typeface="Times New Roman" pitchFamily="18" charset="0"/>
                <a:cs typeface="Times New Roman" pitchFamily="18" charset="0"/>
              </a:rPr>
              <a:t>documentation</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These documents record the process of development and maintenance. Plans, schedules, procedural quality documents, organization and project standards all constitute procedural documentation</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lgn="just"/>
            <a:r>
              <a:rPr lang="en-US" dirty="0" smtClean="0">
                <a:solidFill>
                  <a:srgbClr val="FF0000"/>
                </a:solidFill>
                <a:latin typeface="Times New Roman" pitchFamily="18" charset="0"/>
                <a:cs typeface="Times New Roman" pitchFamily="18" charset="0"/>
              </a:rPr>
              <a:t>Product documentation</a:t>
            </a:r>
            <a:r>
              <a:rPr lang="en-US" dirty="0" smtClean="0">
                <a:latin typeface="Times New Roman" pitchFamily="18" charset="0"/>
                <a:cs typeface="Times New Roman" pitchFamily="18" charset="0"/>
              </a:rPr>
              <a:t>: These documents describe the product being </a:t>
            </a:r>
            <a:r>
              <a:rPr lang="en-US" dirty="0" smtClean="0">
                <a:latin typeface="Times New Roman" pitchFamily="18" charset="0"/>
                <a:cs typeface="Times New Roman" pitchFamily="18" charset="0"/>
              </a:rPr>
              <a:t>developed</a:t>
            </a:r>
            <a:r>
              <a:rPr lang="en-US" dirty="0" smtClean="0">
                <a:latin typeface="Times New Roman" pitchFamily="18" charset="0"/>
                <a:cs typeface="Times New Roman" pitchFamily="18" charset="0"/>
              </a:rPr>
              <a:t>. It is divided into two </a:t>
            </a:r>
            <a:r>
              <a:rPr lang="en-US" dirty="0" smtClean="0">
                <a:latin typeface="Times New Roman" pitchFamily="18" charset="0"/>
                <a:cs typeface="Times New Roman" pitchFamily="18" charset="0"/>
              </a:rPr>
              <a:t>types:</a:t>
            </a:r>
          </a:p>
          <a:p>
            <a:pPr lvl="1" algn="just"/>
            <a:r>
              <a:rPr lang="en-US" sz="2400" dirty="0" smtClean="0">
                <a:solidFill>
                  <a:srgbClr val="0070C0"/>
                </a:solidFill>
                <a:latin typeface="Times New Roman" pitchFamily="18" charset="0"/>
                <a:cs typeface="Times New Roman" pitchFamily="18" charset="0"/>
              </a:rPr>
              <a:t>System documentation</a:t>
            </a:r>
            <a:r>
              <a:rPr lang="en-US" sz="2400" dirty="0" smtClean="0">
                <a:latin typeface="Times New Roman" pitchFamily="18" charset="0"/>
                <a:cs typeface="Times New Roman" pitchFamily="18" charset="0"/>
              </a:rPr>
              <a:t>: describes the product from the point of view of the development and maintenance engineers of the </a:t>
            </a:r>
            <a:r>
              <a:rPr lang="en-US" sz="2400" dirty="0" smtClean="0">
                <a:latin typeface="Times New Roman" pitchFamily="18" charset="0"/>
                <a:cs typeface="Times New Roman" pitchFamily="18" charset="0"/>
              </a:rPr>
              <a:t>system</a:t>
            </a:r>
          </a:p>
          <a:p>
            <a:pPr lvl="1" algn="just"/>
            <a:r>
              <a:rPr lang="en-US" sz="2400" dirty="0" smtClean="0">
                <a:solidFill>
                  <a:srgbClr val="0070C0"/>
                </a:solidFill>
                <a:latin typeface="Times New Roman" pitchFamily="18" charset="0"/>
                <a:cs typeface="Times New Roman" pitchFamily="18" charset="0"/>
              </a:rPr>
              <a:t>User documentation</a:t>
            </a:r>
            <a:r>
              <a:rPr lang="en-US" sz="2400" dirty="0" smtClean="0">
                <a:latin typeface="Times New Roman" pitchFamily="18" charset="0"/>
                <a:cs typeface="Times New Roman" pitchFamily="18" charset="0"/>
              </a:rPr>
              <a:t>: The product describes a user-oriented description of the system</a:t>
            </a:r>
          </a:p>
        </p:txBody>
      </p:sp>
      <p:sp>
        <p:nvSpPr>
          <p:cNvPr id="3" name="Title 2"/>
          <p:cNvSpPr>
            <a:spLocks noGrp="1"/>
          </p:cNvSpPr>
          <p:nvPr>
            <p:ph type="title"/>
          </p:nvPr>
        </p:nvSpPr>
        <p:spPr/>
        <p:txBody>
          <a:bodyPr>
            <a:noAutofit/>
          </a:bodyPr>
          <a:lstStyle/>
          <a:p>
            <a:r>
              <a:rPr lang="en-US" sz="2800" dirty="0" smtClean="0"/>
              <a:t>Classification of documentation</a:t>
            </a:r>
            <a:endParaRPr lang="en-US" sz="2800" dirty="0"/>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09928"/>
            <a:ext cx="8229600" cy="3852672"/>
          </a:xfrm>
        </p:spPr>
        <p:txBody>
          <a:bodyPr>
            <a:normAutofit/>
          </a:bodyPr>
          <a:lstStyle/>
          <a:p>
            <a:pPr algn="just">
              <a:lnSpc>
                <a:spcPct val="150000"/>
              </a:lnSpc>
            </a:pPr>
            <a:r>
              <a:rPr lang="en-US" dirty="0" smtClean="0">
                <a:latin typeface="Times New Roman" pitchFamily="18" charset="0"/>
                <a:cs typeface="Times New Roman" pitchFamily="18" charset="0"/>
              </a:rPr>
              <a:t>Requirements </a:t>
            </a:r>
            <a:r>
              <a:rPr lang="en-US" dirty="0" smtClean="0">
                <a:latin typeface="Times New Roman" pitchFamily="18" charset="0"/>
                <a:cs typeface="Times New Roman" pitchFamily="18" charset="0"/>
              </a:rPr>
              <a:t>d</a:t>
            </a:r>
            <a:r>
              <a:rPr lang="en-US" dirty="0" smtClean="0">
                <a:latin typeface="Times New Roman" pitchFamily="18" charset="0"/>
                <a:cs typeface="Times New Roman" pitchFamily="18" charset="0"/>
              </a:rPr>
              <a:t>ocument and </a:t>
            </a:r>
            <a:r>
              <a:rPr lang="en-US" dirty="0" smtClean="0">
                <a:latin typeface="Times New Roman" pitchFamily="18" charset="0"/>
                <a:cs typeface="Times New Roman" pitchFamily="18" charset="0"/>
              </a:rPr>
              <a:t>associated arguments</a:t>
            </a:r>
            <a:r>
              <a:rPr lang="en-US" dirty="0" smtClean="0">
                <a:latin typeface="Times New Roman" pitchFamily="18" charset="0"/>
                <a:cs typeface="Times New Roman" pitchFamily="18" charset="0"/>
              </a:rPr>
              <a:t>.</a:t>
            </a:r>
          </a:p>
          <a:p>
            <a:pPr algn="just">
              <a:lnSpc>
                <a:spcPct val="150000"/>
              </a:lnSpc>
            </a:pPr>
            <a:r>
              <a:rPr lang="en-US" sz="2400" dirty="0" smtClean="0">
                <a:latin typeface="Times New Roman" pitchFamily="18" charset="0"/>
                <a:cs typeface="Times New Roman" pitchFamily="18" charset="0"/>
              </a:rPr>
              <a:t>A document describing the structure of the system</a:t>
            </a:r>
            <a:r>
              <a:rPr lang="en-US" sz="2400" dirty="0" smtClean="0">
                <a:latin typeface="Times New Roman" pitchFamily="18" charset="0"/>
                <a:cs typeface="Times New Roman" pitchFamily="18" charset="0"/>
              </a:rPr>
              <a:t>.</a:t>
            </a:r>
          </a:p>
          <a:p>
            <a:pPr algn="just">
              <a:lnSpc>
                <a:spcPct val="150000"/>
              </a:lnSpc>
            </a:pPr>
            <a:r>
              <a:rPr lang="en-US" sz="2400" dirty="0" smtClean="0">
                <a:latin typeface="Times New Roman" pitchFamily="18" charset="0"/>
                <a:cs typeface="Times New Roman" pitchFamily="18" charset="0"/>
              </a:rPr>
              <a:t>For each program in the system, a description of the structure of this program</a:t>
            </a:r>
            <a:r>
              <a:rPr lang="en-US" sz="2400" dirty="0" smtClean="0">
                <a:latin typeface="Times New Roman" pitchFamily="18" charset="0"/>
                <a:cs typeface="Times New Roman" pitchFamily="18" charset="0"/>
              </a:rPr>
              <a:t>.</a:t>
            </a:r>
          </a:p>
          <a:p>
            <a:pPr algn="just">
              <a:lnSpc>
                <a:spcPct val="150000"/>
              </a:lnSpc>
            </a:pPr>
            <a:r>
              <a:rPr lang="en-US" sz="2400" dirty="0" smtClean="0">
                <a:latin typeface="Times New Roman" pitchFamily="18" charset="0"/>
                <a:cs typeface="Times New Roman" pitchFamily="18" charset="0"/>
              </a:rPr>
              <a:t>For each </a:t>
            </a:r>
            <a:r>
              <a:rPr lang="en-US" sz="2400" dirty="0" smtClean="0">
                <a:latin typeface="Times New Roman" pitchFamily="18" charset="0"/>
                <a:cs typeface="Times New Roman" pitchFamily="18" charset="0"/>
              </a:rPr>
              <a:t>component in </a:t>
            </a:r>
            <a:r>
              <a:rPr lang="en-US" sz="2400" dirty="0" smtClean="0">
                <a:latin typeface="Times New Roman" pitchFamily="18" charset="0"/>
                <a:cs typeface="Times New Roman" pitchFamily="18" charset="0"/>
              </a:rPr>
              <a:t>the system, there is a description of its functions and connections</a:t>
            </a:r>
            <a:r>
              <a:rPr lang="en-US" sz="2400" dirty="0" smtClean="0">
                <a:latin typeface="Times New Roman" pitchFamily="18" charset="0"/>
                <a:cs typeface="Times New Roman" pitchFamily="18" charset="0"/>
              </a:rPr>
              <a:t>.</a:t>
            </a:r>
          </a:p>
        </p:txBody>
      </p:sp>
      <p:sp>
        <p:nvSpPr>
          <p:cNvPr id="3" name="Title 2"/>
          <p:cNvSpPr>
            <a:spLocks noGrp="1"/>
          </p:cNvSpPr>
          <p:nvPr>
            <p:ph type="title"/>
          </p:nvPr>
        </p:nvSpPr>
        <p:spPr/>
        <p:txBody>
          <a:bodyPr>
            <a:noAutofit/>
          </a:bodyPr>
          <a:lstStyle/>
          <a:p>
            <a:r>
              <a:rPr lang="en-US" sz="2800" dirty="0" smtClean="0"/>
              <a:t>In large systems, the following system documents are </a:t>
            </a:r>
            <a:r>
              <a:rPr lang="en-US" sz="2800" dirty="0" smtClean="0"/>
              <a:t>required:</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43272"/>
          </a:xfrm>
        </p:spPr>
        <p:txBody>
          <a:bodyPr>
            <a:normAutofit/>
          </a:bodyPr>
          <a:lstStyle/>
          <a:p>
            <a:pPr algn="just">
              <a:lnSpc>
                <a:spcPct val="150000"/>
              </a:lnSpc>
            </a:pPr>
            <a:r>
              <a:rPr lang="en-US" sz="2400" dirty="0" smtClean="0">
                <a:latin typeface="Times New Roman" pitchFamily="18" charset="0"/>
                <a:cs typeface="Times New Roman" pitchFamily="18" charset="0"/>
              </a:rPr>
              <a:t>Lists </a:t>
            </a:r>
            <a:r>
              <a:rPr lang="en-US" sz="2400" dirty="0" smtClean="0">
                <a:latin typeface="Times New Roman" pitchFamily="18" charset="0"/>
                <a:cs typeface="Times New Roman" pitchFamily="18" charset="0"/>
              </a:rPr>
              <a:t>the source </a:t>
            </a:r>
            <a:r>
              <a:rPr lang="en-US" sz="2400" dirty="0" smtClean="0">
                <a:latin typeface="Times New Roman" pitchFamily="18" charset="0"/>
                <a:cs typeface="Times New Roman" pitchFamily="18" charset="0"/>
              </a:rPr>
              <a:t>code. </a:t>
            </a:r>
            <a:r>
              <a:rPr lang="en-US" sz="2400" dirty="0" smtClean="0">
                <a:latin typeface="Times New Roman" pitchFamily="18" charset="0"/>
                <a:cs typeface="Times New Roman" pitchFamily="18" charset="0"/>
              </a:rPr>
              <a:t>It should contain comments that explain the complex sections of the code and provide a rationale for how to use the code</a:t>
            </a:r>
            <a:r>
              <a:rPr lang="en-US" sz="2400" dirty="0" smtClean="0">
                <a:latin typeface="Times New Roman" pitchFamily="18" charset="0"/>
                <a:cs typeface="Times New Roman" pitchFamily="18" charset="0"/>
              </a:rPr>
              <a:t>.</a:t>
            </a:r>
          </a:p>
          <a:p>
            <a:pPr algn="just">
              <a:lnSpc>
                <a:spcPct val="150000"/>
              </a:lnSpc>
            </a:pPr>
            <a:r>
              <a:rPr lang="en-US" sz="2400" dirty="0" smtClean="0">
                <a:latin typeface="Times New Roman" pitchFamily="18" charset="0"/>
                <a:cs typeface="Times New Roman" pitchFamily="18" charset="0"/>
              </a:rPr>
              <a:t>The System Maintenance Guide describes the known problems with this system, and describes parts of the system from dependable devices and programs that describe how the development of the system has been taken into consideration when designing it.</a:t>
            </a:r>
          </a:p>
        </p:txBody>
      </p:sp>
      <p:sp>
        <p:nvSpPr>
          <p:cNvPr id="3" name="Title 2"/>
          <p:cNvSpPr>
            <a:spLocks noGrp="1"/>
          </p:cNvSpPr>
          <p:nvPr>
            <p:ph type="title"/>
          </p:nvPr>
        </p:nvSpPr>
        <p:spPr/>
        <p:txBody>
          <a:bodyPr>
            <a:noAutofit/>
          </a:bodyPr>
          <a:lstStyle/>
          <a:p>
            <a:r>
              <a:rPr lang="en-US" sz="2800" dirty="0" smtClean="0"/>
              <a:t>In large systems, the following system documents are </a:t>
            </a:r>
            <a:r>
              <a:rPr lang="en-US" sz="2800" dirty="0" smtClean="0"/>
              <a:t>required:</a:t>
            </a: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43272"/>
          </a:xfrm>
        </p:spPr>
        <p:txBody>
          <a:bodyPr>
            <a:normAutofit/>
          </a:bodyPr>
          <a:lstStyle/>
          <a:p>
            <a:pPr algn="just">
              <a:lnSpc>
                <a:spcPct val="150000"/>
              </a:lnSpc>
            </a:pPr>
            <a:r>
              <a:rPr lang="en-US" sz="2400" dirty="0" smtClean="0">
                <a:latin typeface="Times New Roman" pitchFamily="18" charset="0"/>
                <a:cs typeface="Times New Roman" pitchFamily="18" charset="0"/>
              </a:rPr>
              <a:t>Accuracy.</a:t>
            </a:r>
          </a:p>
          <a:p>
            <a:pPr algn="just">
              <a:lnSpc>
                <a:spcPct val="150000"/>
              </a:lnSpc>
            </a:pPr>
            <a:r>
              <a:rPr lang="en-US" sz="2400" dirty="0" smtClean="0">
                <a:latin typeface="Times New Roman" pitchFamily="18" charset="0"/>
                <a:cs typeface="Times New Roman" pitchFamily="18" charset="0"/>
              </a:rPr>
              <a:t>Clarity.</a:t>
            </a:r>
            <a:endParaRPr lang="en-US" sz="24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Consistency.</a:t>
            </a:r>
          </a:p>
          <a:p>
            <a:pPr algn="just">
              <a:lnSpc>
                <a:spcPct val="150000"/>
              </a:lnSpc>
            </a:pPr>
            <a:r>
              <a:rPr lang="en-US" sz="2400" dirty="0" smtClean="0">
                <a:latin typeface="Times New Roman" pitchFamily="18" charset="0"/>
                <a:cs typeface="Times New Roman" pitchFamily="18" charset="0"/>
              </a:rPr>
              <a:t>Readability.</a:t>
            </a:r>
          </a:p>
          <a:p>
            <a:pPr algn="just">
              <a:lnSpc>
                <a:spcPct val="150000"/>
              </a:lnSpc>
            </a:pPr>
            <a:r>
              <a:rPr lang="en-US" sz="2400" dirty="0" smtClean="0">
                <a:latin typeface="Times New Roman" pitchFamily="18" charset="0"/>
                <a:cs typeface="Times New Roman" pitchFamily="18" charset="0"/>
              </a:rPr>
              <a:t>Structuredness.</a:t>
            </a:r>
          </a:p>
          <a:p>
            <a:pPr algn="just">
              <a:lnSpc>
                <a:spcPct val="150000"/>
              </a:lnSpc>
            </a:pPr>
            <a:r>
              <a:rPr lang="en-US" sz="2400" dirty="0" smtClean="0">
                <a:latin typeface="Times New Roman" pitchFamily="18" charset="0"/>
                <a:cs typeface="Times New Roman" pitchFamily="18" charset="0"/>
              </a:rPr>
              <a:t>Understandability.</a:t>
            </a:r>
            <a:endParaRPr lang="en-US" sz="2400" dirty="0" smtClean="0">
              <a:latin typeface="Times New Roman" pitchFamily="18" charset="0"/>
              <a:cs typeface="Times New Roman" pitchFamily="18" charset="0"/>
            </a:endParaRPr>
          </a:p>
        </p:txBody>
      </p:sp>
      <p:sp>
        <p:nvSpPr>
          <p:cNvPr id="3" name="Title 2"/>
          <p:cNvSpPr>
            <a:spLocks noGrp="1"/>
          </p:cNvSpPr>
          <p:nvPr>
            <p:ph type="title"/>
          </p:nvPr>
        </p:nvSpPr>
        <p:spPr/>
        <p:txBody>
          <a:bodyPr>
            <a:noAutofit/>
          </a:bodyPr>
          <a:lstStyle/>
          <a:p>
            <a:r>
              <a:rPr lang="en-US" sz="2800" dirty="0" smtClean="0"/>
              <a:t>Documentation quality attributes</a:t>
            </a: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43272"/>
          </a:xfrm>
        </p:spPr>
        <p:txBody>
          <a:bodyPr>
            <a:normAutofit/>
          </a:bodyPr>
          <a:lstStyle/>
          <a:p>
            <a:pPr algn="just">
              <a:lnSpc>
                <a:spcPct val="150000"/>
              </a:lnSpc>
            </a:pPr>
            <a:r>
              <a:rPr lang="en-US" sz="2400" dirty="0" smtClean="0">
                <a:latin typeface="Times New Roman" pitchFamily="18" charset="0"/>
                <a:cs typeface="Times New Roman" pitchFamily="18" charset="0"/>
              </a:rPr>
              <a:t>Documentation in a Software Quality Assurance and testing project is very important. As documentation saves a lot of time, effort and money, it tells the whole idea of the product to be tested. Without documentation a QA would not be able to understand a product and can never use that product. Also we can’t rely on Verbal communication. Documentation encourages QA to follow a systematic approach in the testing Process and also gives training to the QA about the product.</a:t>
            </a:r>
          </a:p>
        </p:txBody>
      </p:sp>
      <p:sp>
        <p:nvSpPr>
          <p:cNvPr id="3" name="Title 2"/>
          <p:cNvSpPr>
            <a:spLocks noGrp="1"/>
          </p:cNvSpPr>
          <p:nvPr>
            <p:ph type="title"/>
          </p:nvPr>
        </p:nvSpPr>
        <p:spPr/>
        <p:txBody>
          <a:bodyPr>
            <a:noAutofit/>
          </a:bodyPr>
          <a:lstStyle/>
          <a:p>
            <a:r>
              <a:rPr lang="en-US" sz="2800" dirty="0" smtClean="0"/>
              <a:t>Summary</a:t>
            </a: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43272"/>
          </a:xfrm>
        </p:spPr>
        <p:txBody>
          <a:bodyPr>
            <a:normAutofit fontScale="92500"/>
          </a:bodyPr>
          <a:lstStyle/>
          <a:p>
            <a:pPr algn="just">
              <a:lnSpc>
                <a:spcPct val="150000"/>
              </a:lnSpc>
            </a:pPr>
            <a:r>
              <a:rPr lang="en-US" sz="2400" dirty="0" smtClean="0">
                <a:latin typeface="Times New Roman" pitchFamily="18" charset="0"/>
                <a:cs typeface="Times New Roman" pitchFamily="18" charset="0"/>
              </a:rPr>
              <a:t>Matthias Saft, Reinhold </a:t>
            </a:r>
            <a:r>
              <a:rPr lang="en-US" sz="2400" dirty="0" smtClean="0">
                <a:latin typeface="Times New Roman" pitchFamily="18" charset="0"/>
                <a:cs typeface="Times New Roman" pitchFamily="18" charset="0"/>
              </a:rPr>
              <a:t>Plsch</a:t>
            </a:r>
            <a:r>
              <a:rPr lang="en-US" sz="2400" dirty="0" smtClean="0">
                <a:latin typeface="Times New Roman" pitchFamily="18" charset="0"/>
                <a:cs typeface="Times New Roman" pitchFamily="18" charset="0"/>
              </a:rPr>
              <a:t>, Andreas Dautovic, </a:t>
            </a:r>
            <a:r>
              <a:rPr lang="en-US" sz="2400" i="1" dirty="0" smtClean="0">
                <a:latin typeface="Times New Roman" pitchFamily="18" charset="0"/>
                <a:cs typeface="Times New Roman" pitchFamily="18" charset="0"/>
              </a:rPr>
              <a:t>The Value of Software Documentation Quality, </a:t>
            </a:r>
            <a:r>
              <a:rPr lang="en-US" sz="2400" dirty="0" smtClean="0">
                <a:latin typeface="Times New Roman" pitchFamily="18" charset="0"/>
                <a:cs typeface="Times New Roman" pitchFamily="18" charset="0"/>
              </a:rPr>
              <a:t>14th International Conference on Quality </a:t>
            </a:r>
            <a:r>
              <a:rPr lang="en-US" sz="2400" dirty="0" smtClean="0">
                <a:latin typeface="Times New Roman" pitchFamily="18" charset="0"/>
                <a:cs typeface="Times New Roman" pitchFamily="18" charset="0"/>
              </a:rPr>
              <a:t>Software, </a:t>
            </a:r>
            <a:r>
              <a:rPr lang="en-US" sz="2400" dirty="0" smtClean="0"/>
              <a:t>2014.</a:t>
            </a:r>
          </a:p>
          <a:p>
            <a:pPr algn="just">
              <a:lnSpc>
                <a:spcPct val="150000"/>
              </a:lnSpc>
            </a:pPr>
            <a:r>
              <a:rPr lang="en-US" sz="2400" dirty="0" smtClean="0">
                <a:latin typeface="Times New Roman" pitchFamily="18" charset="0"/>
                <a:cs typeface="Times New Roman" pitchFamily="18" charset="0"/>
              </a:rPr>
              <a:t>Hoyer, R. W. and Hoyer, B. B. Y., "What is quality?", Quality Progress, no. 7, pp. 52-62, 2001.</a:t>
            </a:r>
          </a:p>
          <a:p>
            <a:pPr marL="365760" lvl="1" indent="-256032" algn="just">
              <a:lnSpc>
                <a:spcPct val="150000"/>
              </a:lnSpc>
              <a:spcBef>
                <a:spcPts val="400"/>
              </a:spcBef>
              <a:buSzPct val="68000"/>
              <a:buFont typeface="Wingdings 3"/>
              <a:buChar char=""/>
            </a:pPr>
            <a:r>
              <a:rPr lang="en-US" sz="2400" spc="-1" dirty="0" smtClean="0">
                <a:solidFill>
                  <a:srgbClr val="191B0E"/>
                </a:solidFill>
                <a:latin typeface="Times New Roman"/>
              </a:rPr>
              <a:t>DANIEL GALIN, </a:t>
            </a:r>
            <a:r>
              <a:rPr lang="en-US" sz="2400" i="1" spc="-1" dirty="0" smtClean="0">
                <a:solidFill>
                  <a:srgbClr val="191B0E"/>
                </a:solidFill>
                <a:latin typeface="Times New Roman"/>
              </a:rPr>
              <a:t>Software Quality Assurance From theory to implementation</a:t>
            </a:r>
            <a:r>
              <a:rPr lang="en-US" sz="2400" spc="-1" dirty="0" smtClean="0">
                <a:solidFill>
                  <a:srgbClr val="191B0E"/>
                </a:solidFill>
                <a:latin typeface="Times New Roman"/>
              </a:rPr>
              <a:t>, Pearson education Limited, 2004</a:t>
            </a:r>
            <a:r>
              <a:rPr lang="en-US" sz="2400" spc="-1" dirty="0" smtClean="0">
                <a:solidFill>
                  <a:srgbClr val="191B0E"/>
                </a:solidFill>
                <a:latin typeface="Times New Roman"/>
              </a:rPr>
              <a:t>.</a:t>
            </a:r>
          </a:p>
          <a:p>
            <a:pPr marL="365760" lvl="1" indent="-256032" algn="just">
              <a:lnSpc>
                <a:spcPct val="150000"/>
              </a:lnSpc>
              <a:spcBef>
                <a:spcPts val="400"/>
              </a:spcBef>
              <a:buSzPct val="68000"/>
              <a:buFont typeface="Wingdings 3"/>
              <a:buChar char=""/>
            </a:pPr>
            <a:r>
              <a:rPr lang="en-US" sz="2400" spc="-1" dirty="0" smtClean="0">
                <a:solidFill>
                  <a:srgbClr val="191B0E"/>
                </a:solidFill>
                <a:latin typeface="Franklin Gothic Book"/>
                <a:hlinkClick r:id="rId2"/>
              </a:rPr>
              <a:t>http://bloggerspath.com/importance-of-documentation-in-software-quality-assurance-and-testing-project</a:t>
            </a:r>
            <a:r>
              <a:rPr lang="en-US" sz="2400" spc="-1" dirty="0" smtClean="0">
                <a:solidFill>
                  <a:srgbClr val="191B0E"/>
                </a:solidFill>
                <a:latin typeface="Franklin Gothic Book"/>
                <a:hlinkClick r:id="rId2"/>
              </a:rPr>
              <a:t>/</a:t>
            </a:r>
            <a:r>
              <a:rPr lang="en-US" sz="2400" spc="-1" dirty="0" smtClean="0">
                <a:solidFill>
                  <a:srgbClr val="191B0E"/>
                </a:solidFill>
                <a:latin typeface="Franklin Gothic Book"/>
              </a:rPr>
              <a:t> [26/2/2018]</a:t>
            </a:r>
            <a:endParaRPr lang="en-US" sz="2400" spc="-1" dirty="0" smtClean="0">
              <a:solidFill>
                <a:srgbClr val="191B0E"/>
              </a:solidFill>
              <a:latin typeface="Franklin Gothic Book"/>
            </a:endParaRPr>
          </a:p>
          <a:p>
            <a:pPr algn="just">
              <a:lnSpc>
                <a:spcPct val="150000"/>
              </a:lnSpc>
            </a:pPr>
            <a:endParaRPr lang="en-US" sz="2400" dirty="0" smtClean="0">
              <a:latin typeface="Times New Roman" pitchFamily="18" charset="0"/>
              <a:cs typeface="Times New Roman" pitchFamily="18" charset="0"/>
            </a:endParaRPr>
          </a:p>
        </p:txBody>
      </p:sp>
      <p:sp>
        <p:nvSpPr>
          <p:cNvPr id="3" name="Title 2"/>
          <p:cNvSpPr>
            <a:spLocks noGrp="1"/>
          </p:cNvSpPr>
          <p:nvPr>
            <p:ph type="title"/>
          </p:nvPr>
        </p:nvSpPr>
        <p:spPr/>
        <p:txBody>
          <a:bodyPr>
            <a:noAutofit/>
          </a:bodyPr>
          <a:lstStyle/>
          <a:p>
            <a:r>
              <a:rPr lang="en-US" sz="2800" dirty="0" smtClean="0"/>
              <a:t>References</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Introduction.</a:t>
            </a:r>
          </a:p>
          <a:p>
            <a:endParaRPr lang="en-US" dirty="0"/>
          </a:p>
        </p:txBody>
      </p:sp>
      <p:sp>
        <p:nvSpPr>
          <p:cNvPr id="2" name="Title 1"/>
          <p:cNvSpPr>
            <a:spLocks noGrp="1"/>
          </p:cNvSpPr>
          <p:nvPr>
            <p:ph type="title"/>
          </p:nvPr>
        </p:nvSpPr>
        <p:spPr/>
        <p:txBody>
          <a:bodyPr/>
          <a:lstStyle/>
          <a:p>
            <a:r>
              <a:rPr lang="en-US" dirty="0" smtClean="0"/>
              <a:t>Outline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smtClean="0">
                <a:latin typeface="Times New Roman" pitchFamily="18" charset="0"/>
                <a:cs typeface="Times New Roman" pitchFamily="18" charset="0"/>
              </a:rPr>
              <a:t>The quality of software documentation is a </a:t>
            </a:r>
            <a:r>
              <a:rPr lang="en-US" dirty="0" smtClean="0">
                <a:latin typeface="Times New Roman" pitchFamily="18" charset="0"/>
                <a:cs typeface="Times New Roman" pitchFamily="18" charset="0"/>
              </a:rPr>
              <a:t>complex topic</a:t>
            </a:r>
            <a:r>
              <a:rPr lang="en-US" dirty="0" smtClean="0">
                <a:latin typeface="Times New Roman" pitchFamily="18" charset="0"/>
                <a:cs typeface="Times New Roman" pitchFamily="18" charset="0"/>
              </a:rPr>
              <a:t>. By software documentation we </a:t>
            </a:r>
            <a:r>
              <a:rPr lang="en-US" dirty="0" smtClean="0">
                <a:latin typeface="Times New Roman" pitchFamily="18" charset="0"/>
                <a:cs typeface="Times New Roman" pitchFamily="18" charset="0"/>
              </a:rPr>
              <a:t>understand the </a:t>
            </a:r>
            <a:r>
              <a:rPr lang="en-US" dirty="0" smtClean="0">
                <a:latin typeface="Times New Roman" pitchFamily="18" charset="0"/>
                <a:cs typeface="Times New Roman" pitchFamily="18" charset="0"/>
              </a:rPr>
              <a:t>entire set of documents describing a </a:t>
            </a:r>
            <a:r>
              <a:rPr lang="en-US" dirty="0" smtClean="0">
                <a:latin typeface="Times New Roman" pitchFamily="18" charset="0"/>
                <a:cs typeface="Times New Roman" pitchFamily="18" charset="0"/>
              </a:rPr>
              <a:t>software product </a:t>
            </a:r>
            <a:r>
              <a:rPr lang="en-US" dirty="0" smtClean="0">
                <a:latin typeface="Times New Roman" pitchFamily="18" charset="0"/>
                <a:cs typeface="Times New Roman" pitchFamily="18" charset="0"/>
              </a:rPr>
              <a:t>as well as all documents produced during </a:t>
            </a:r>
            <a:r>
              <a:rPr lang="en-US" dirty="0" smtClean="0">
                <a:latin typeface="Times New Roman" pitchFamily="18" charset="0"/>
                <a:cs typeface="Times New Roman" pitchFamily="18" charset="0"/>
              </a:rPr>
              <a:t>the software </a:t>
            </a:r>
            <a:r>
              <a:rPr lang="en-US" dirty="0" smtClean="0">
                <a:latin typeface="Times New Roman" pitchFamily="18" charset="0"/>
                <a:cs typeface="Times New Roman" pitchFamily="18" charset="0"/>
              </a:rPr>
              <a:t>development </a:t>
            </a:r>
            <a:r>
              <a:rPr lang="en-US" dirty="0" smtClean="0">
                <a:latin typeface="Times New Roman" pitchFamily="18" charset="0"/>
                <a:cs typeface="Times New Roman" pitchFamily="18" charset="0"/>
              </a:rPr>
              <a:t>process.</a:t>
            </a:r>
          </a:p>
          <a:p>
            <a:pPr algn="just"/>
            <a:r>
              <a:rPr lang="en-US" dirty="0" smtClean="0">
                <a:latin typeface="Times New Roman" pitchFamily="18" charset="0"/>
                <a:cs typeface="Times New Roman" pitchFamily="18" charset="0"/>
              </a:rPr>
              <a:t>Typical software documentation </a:t>
            </a:r>
            <a:r>
              <a:rPr lang="en-US" dirty="0" smtClean="0">
                <a:latin typeface="Times New Roman" pitchFamily="18" charset="0"/>
                <a:cs typeface="Times New Roman" pitchFamily="18" charset="0"/>
              </a:rPr>
              <a:t>contains </a:t>
            </a:r>
            <a:r>
              <a:rPr lang="en-US" dirty="0" smtClean="0">
                <a:latin typeface="Times New Roman" pitchFamily="18" charset="0"/>
                <a:cs typeface="Times New Roman" pitchFamily="18" charset="0"/>
              </a:rPr>
              <a:t>user requirements </a:t>
            </a:r>
            <a:r>
              <a:rPr lang="en-US" dirty="0" smtClean="0">
                <a:latin typeface="Times New Roman" pitchFamily="18" charset="0"/>
                <a:cs typeface="Times New Roman" pitchFamily="18" charset="0"/>
              </a:rPr>
              <a:t>documents, system requirements </a:t>
            </a:r>
            <a:r>
              <a:rPr lang="en-US" dirty="0" smtClean="0">
                <a:latin typeface="Times New Roman" pitchFamily="18" charset="0"/>
                <a:cs typeface="Times New Roman" pitchFamily="18" charset="0"/>
              </a:rPr>
              <a:t>documents, component </a:t>
            </a:r>
            <a:r>
              <a:rPr lang="en-US" dirty="0" smtClean="0">
                <a:latin typeface="Times New Roman" pitchFamily="18" charset="0"/>
                <a:cs typeface="Times New Roman" pitchFamily="18" charset="0"/>
              </a:rPr>
              <a:t>specifications, design documents on the </a:t>
            </a:r>
            <a:r>
              <a:rPr lang="en-US" dirty="0" smtClean="0">
                <a:latin typeface="Times New Roman" pitchFamily="18" charset="0"/>
                <a:cs typeface="Times New Roman" pitchFamily="18" charset="0"/>
              </a:rPr>
              <a:t>system and </a:t>
            </a:r>
            <a:r>
              <a:rPr lang="en-US" dirty="0" smtClean="0">
                <a:latin typeface="Times New Roman" pitchFamily="18" charset="0"/>
                <a:cs typeface="Times New Roman" pitchFamily="18" charset="0"/>
              </a:rPr>
              <a:t>component level, as well as project </a:t>
            </a:r>
            <a:r>
              <a:rPr lang="en-US" dirty="0" smtClean="0">
                <a:latin typeface="Times New Roman" pitchFamily="18" charset="0"/>
                <a:cs typeface="Times New Roman" pitchFamily="18" charset="0"/>
              </a:rPr>
              <a:t>progress documentation</a:t>
            </a:r>
            <a:r>
              <a:rPr lang="en-US" dirty="0" smtClean="0">
                <a:latin typeface="Times New Roman" pitchFamily="18" charset="0"/>
                <a:cs typeface="Times New Roman" pitchFamily="18" charset="0"/>
              </a:rPr>
              <a:t>. Source-code level </a:t>
            </a:r>
            <a:r>
              <a:rPr lang="en-US" dirty="0" smtClean="0">
                <a:latin typeface="Times New Roman" pitchFamily="18" charset="0"/>
                <a:cs typeface="Times New Roman" pitchFamily="18" charset="0"/>
              </a:rPr>
              <a:t>documentation.</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Introduction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The purpose of the software documentation phase is to give the reader more information than he or she can identify himself during the development and implementation of the program</a:t>
            </a:r>
            <a:r>
              <a:rPr lang="en-US" dirty="0" smtClean="0">
                <a:latin typeface="Times New Roman" pitchFamily="18" charset="0"/>
                <a:cs typeface="Times New Roman" pitchFamily="18" charset="0"/>
              </a:rPr>
              <a:t>.</a:t>
            </a:r>
          </a:p>
          <a:p>
            <a:pPr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It is an important stage in the building of the software system where the internal building of the software is documented for maintenance and evolution.</a:t>
            </a:r>
            <a:endParaRPr lang="en-US" dirty="0" smtClean="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Introduction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dirty="0" smtClean="0">
                <a:solidFill>
                  <a:srgbClr val="FF0000"/>
                </a:solidFill>
                <a:latin typeface="Times New Roman" pitchFamily="18" charset="0"/>
                <a:cs typeface="Times New Roman" pitchFamily="18" charset="0"/>
              </a:rPr>
              <a:t>Programmer documentation</a:t>
            </a:r>
            <a:r>
              <a:rPr lang="en-US" dirty="0" smtClean="0">
                <a:latin typeface="Times New Roman" pitchFamily="18" charset="0"/>
                <a:cs typeface="Times New Roman" pitchFamily="18" charset="0"/>
              </a:rPr>
              <a:t>: It is possible to add comments within the code</a:t>
            </a:r>
            <a:r>
              <a:rPr lang="en-US" dirty="0" smtClean="0">
                <a:latin typeface="Times New Roman" pitchFamily="18" charset="0"/>
                <a:cs typeface="Times New Roman" pitchFamily="18" charset="0"/>
              </a:rPr>
              <a:t>.</a:t>
            </a:r>
          </a:p>
          <a:p>
            <a:pPr algn="just">
              <a:lnSpc>
                <a:spcPct val="150000"/>
              </a:lnSpc>
            </a:pPr>
            <a:r>
              <a:rPr lang="en-US" dirty="0" smtClean="0">
                <a:solidFill>
                  <a:srgbClr val="FF0000"/>
                </a:solidFill>
                <a:latin typeface="Times New Roman" pitchFamily="18" charset="0"/>
                <a:cs typeface="Times New Roman" pitchFamily="18" charset="0"/>
              </a:rPr>
              <a:t>Analyst or designer documentation</a:t>
            </a:r>
            <a:r>
              <a:rPr lang="en-US" dirty="0" smtClean="0">
                <a:latin typeface="Times New Roman" pitchFamily="18" charset="0"/>
                <a:cs typeface="Times New Roman" pitchFamily="18" charset="0"/>
              </a:rPr>
              <a:t>: by writing explanatory documents for the course of the document, design documents and </a:t>
            </a:r>
            <a:r>
              <a:rPr lang="en-US" dirty="0" smtClean="0">
                <a:latin typeface="Times New Roman" pitchFamily="18" charset="0"/>
                <a:cs typeface="Times New Roman" pitchFamily="18" charset="0"/>
              </a:rPr>
              <a:t>so on.</a:t>
            </a:r>
          </a:p>
          <a:p>
            <a:pPr algn="just">
              <a:lnSpc>
                <a:spcPct val="150000"/>
              </a:lnSpc>
            </a:pPr>
            <a:r>
              <a:rPr lang="en-US" dirty="0" smtClean="0">
                <a:solidFill>
                  <a:srgbClr val="FF0000"/>
                </a:solidFill>
                <a:latin typeface="Times New Roman" pitchFamily="18" charset="0"/>
                <a:cs typeface="Times New Roman" pitchFamily="18" charset="0"/>
              </a:rPr>
              <a:t>System </a:t>
            </a:r>
            <a:r>
              <a:rPr lang="en-US" dirty="0" smtClean="0">
                <a:solidFill>
                  <a:srgbClr val="FF0000"/>
                </a:solidFill>
                <a:latin typeface="Times New Roman" pitchFamily="18" charset="0"/>
                <a:cs typeface="Times New Roman" pitchFamily="18" charset="0"/>
              </a:rPr>
              <a:t>tester Documentation</a:t>
            </a:r>
            <a:r>
              <a:rPr lang="en-US" dirty="0" smtClean="0">
                <a:latin typeface="Times New Roman" pitchFamily="18" charset="0"/>
                <a:cs typeface="Times New Roman" pitchFamily="18" charset="0"/>
              </a:rPr>
              <a:t>: The program's fault points are recorded.</a:t>
            </a:r>
            <a:endParaRPr lang="en-US" dirty="0" smtClean="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Methods of documentation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dirty="0" smtClean="0">
                <a:latin typeface="Times New Roman" pitchFamily="18" charset="0"/>
                <a:cs typeface="Times New Roman" pitchFamily="18" charset="0"/>
              </a:rPr>
              <a:t>We believe that a lack of documentation would help us accomplish the software faster</a:t>
            </a:r>
            <a:r>
              <a:rPr lang="en-US" dirty="0" smtClean="0">
                <a:latin typeface="Times New Roman" pitchFamily="18" charset="0"/>
                <a:cs typeface="Times New Roman" pitchFamily="18" charset="0"/>
              </a:rPr>
              <a:t>.</a:t>
            </a:r>
          </a:p>
          <a:p>
            <a:pPr algn="just">
              <a:lnSpc>
                <a:spcPct val="150000"/>
              </a:lnSpc>
            </a:pPr>
            <a:r>
              <a:rPr lang="en-US" dirty="0" smtClean="0">
                <a:latin typeface="Times New Roman" pitchFamily="18" charset="0"/>
                <a:cs typeface="Times New Roman" pitchFamily="18" charset="0"/>
              </a:rPr>
              <a:t>We do not think it would make the system more reliable</a:t>
            </a:r>
            <a:r>
              <a:rPr lang="en-US" dirty="0" smtClean="0">
                <a:latin typeface="Times New Roman" pitchFamily="18" charset="0"/>
                <a:cs typeface="Times New Roman" pitchFamily="18" charset="0"/>
              </a:rPr>
              <a:t>.</a:t>
            </a:r>
          </a:p>
          <a:p>
            <a:pPr algn="just">
              <a:lnSpc>
                <a:spcPct val="150000"/>
              </a:lnSpc>
            </a:pPr>
            <a:r>
              <a:rPr lang="en-US" dirty="0" smtClean="0">
                <a:latin typeface="Times New Roman" pitchFamily="18" charset="0"/>
                <a:cs typeface="Times New Roman" pitchFamily="18" charset="0"/>
              </a:rPr>
              <a:t>We do not think it would make the </a:t>
            </a:r>
            <a:r>
              <a:rPr lang="en-US" dirty="0" smtClean="0">
                <a:latin typeface="Times New Roman" pitchFamily="18" charset="0"/>
                <a:cs typeface="Times New Roman" pitchFamily="18" charset="0"/>
              </a:rPr>
              <a:t>system more maintainable .</a:t>
            </a:r>
            <a:endParaRPr lang="en-US" dirty="0" smtClean="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dirty="0" smtClean="0"/>
              <a:t>Reasons </a:t>
            </a:r>
            <a:r>
              <a:rPr lang="en-US" dirty="0" smtClean="0"/>
              <a:t>do not make us do more documentation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dirty="0" smtClean="0">
                <a:latin typeface="Times New Roman" pitchFamily="18" charset="0"/>
                <a:cs typeface="Times New Roman" pitchFamily="18" charset="0"/>
              </a:rPr>
              <a:t>It may help other groups to take advantage of the actions we have taken</a:t>
            </a:r>
            <a:r>
              <a:rPr lang="en-US" dirty="0" smtClean="0">
                <a:latin typeface="Times New Roman" pitchFamily="18" charset="0"/>
                <a:cs typeface="Times New Roman" pitchFamily="18" charset="0"/>
              </a:rPr>
              <a:t>.</a:t>
            </a:r>
          </a:p>
          <a:p>
            <a:pPr algn="just">
              <a:lnSpc>
                <a:spcPct val="150000"/>
              </a:lnSpc>
            </a:pPr>
            <a:r>
              <a:rPr lang="en-US" dirty="0" smtClean="0">
                <a:latin typeface="Times New Roman" pitchFamily="18" charset="0"/>
                <a:cs typeface="Times New Roman" pitchFamily="18" charset="0"/>
              </a:rPr>
              <a:t>It will make reading easy and important for customers and developers.</a:t>
            </a:r>
            <a:endParaRPr lang="en-US" dirty="0" smtClean="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dirty="0" smtClean="0"/>
              <a:t>Some </a:t>
            </a:r>
            <a:r>
              <a:rPr lang="en-US" dirty="0" smtClean="0"/>
              <a:t>reasons </a:t>
            </a:r>
            <a:r>
              <a:rPr lang="en-US" dirty="0" smtClean="0"/>
              <a:t>why we should do more documentation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It should serve as a means of communication between development team members</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There should be a storage system for information to be used by maintenance engineers</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Information should be provided to the Department to assist it in planning the budget and schedule for the software development process</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Some documents should tell users how to use and manage a system.</a:t>
            </a:r>
            <a:endParaRPr lang="en-US" dirty="0" smtClean="0">
              <a:latin typeface="Times New Roman" pitchFamily="18" charset="0"/>
              <a:cs typeface="Times New Roman" pitchFamily="18" charset="0"/>
            </a:endParaRPr>
          </a:p>
          <a:p>
            <a:pPr algn="just">
              <a:lnSpc>
                <a:spcPct val="150000"/>
              </a:lnSpc>
            </a:pPr>
            <a:endParaRPr lang="en-US" dirty="0" smtClean="0">
              <a:latin typeface="Times New Roman" pitchFamily="18" charset="0"/>
              <a:cs typeface="Times New Roman" pitchFamily="18" charset="0"/>
            </a:endParaRPr>
          </a:p>
        </p:txBody>
      </p:sp>
      <p:sp>
        <p:nvSpPr>
          <p:cNvPr id="3" name="Title 2"/>
          <p:cNvSpPr>
            <a:spLocks noGrp="1"/>
          </p:cNvSpPr>
          <p:nvPr>
            <p:ph type="title"/>
          </p:nvPr>
        </p:nvSpPr>
        <p:spPr/>
        <p:txBody>
          <a:bodyPr>
            <a:noAutofit/>
          </a:bodyPr>
          <a:lstStyle/>
          <a:p>
            <a:r>
              <a:rPr lang="en-US" sz="2800" dirty="0" smtClean="0"/>
              <a:t>Documents related to the program and the system to be developed require the following:</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dirty="0" smtClean="0">
                <a:solidFill>
                  <a:srgbClr val="FF0000"/>
                </a:solidFill>
                <a:latin typeface="Times New Roman" pitchFamily="18" charset="0"/>
                <a:cs typeface="Times New Roman" pitchFamily="18" charset="0"/>
              </a:rPr>
              <a:t>System requirements documentation</a:t>
            </a:r>
            <a:r>
              <a:rPr lang="en-US" dirty="0" smtClean="0">
                <a:latin typeface="Times New Roman" pitchFamily="18" charset="0"/>
                <a:cs typeface="Times New Roman" pitchFamily="18" charset="0"/>
              </a:rPr>
              <a:t>: Data that defines the attributes, capabilities, properties and attributes of the system. These data are the basis for what should or may be implemented</a:t>
            </a:r>
            <a:r>
              <a:rPr lang="en-US" dirty="0" smtClean="0">
                <a:latin typeface="Times New Roman" pitchFamily="18" charset="0"/>
                <a:cs typeface="Times New Roman" pitchFamily="18" charset="0"/>
              </a:rPr>
              <a:t>.</a:t>
            </a:r>
          </a:p>
          <a:p>
            <a:pPr algn="just"/>
            <a:r>
              <a:rPr lang="en-US" dirty="0" smtClean="0">
                <a:solidFill>
                  <a:srgbClr val="FF0000"/>
                </a:solidFill>
                <a:latin typeface="Times New Roman" pitchFamily="18" charset="0"/>
                <a:cs typeface="Times New Roman" pitchFamily="18" charset="0"/>
              </a:rPr>
              <a:t>System </a:t>
            </a:r>
            <a:r>
              <a:rPr lang="en-US" dirty="0" smtClean="0">
                <a:solidFill>
                  <a:srgbClr val="FF0000"/>
                </a:solidFill>
                <a:latin typeface="Times New Roman" pitchFamily="18" charset="0"/>
                <a:cs typeface="Times New Roman" pitchFamily="18" charset="0"/>
              </a:rPr>
              <a:t>Design Documentation</a:t>
            </a:r>
            <a:r>
              <a:rPr lang="en-US" dirty="0" smtClean="0">
                <a:latin typeface="Times New Roman" pitchFamily="18" charset="0"/>
                <a:cs typeface="Times New Roman" pitchFamily="18" charset="0"/>
              </a:rPr>
              <a:t>: An overview of software. It includes relationships with the software environment and the foundations for its use in the design of program components.</a:t>
            </a:r>
          </a:p>
          <a:p>
            <a:pPr algn="just"/>
            <a:r>
              <a:rPr lang="en-US" dirty="0" smtClean="0">
                <a:solidFill>
                  <a:srgbClr val="FF0000"/>
                </a:solidFill>
                <a:latin typeface="Times New Roman" pitchFamily="18" charset="0"/>
                <a:cs typeface="Times New Roman" pitchFamily="18" charset="0"/>
              </a:rPr>
              <a:t>Technical documentation</a:t>
            </a:r>
            <a:r>
              <a:rPr lang="en-US" dirty="0" smtClean="0">
                <a:latin typeface="Times New Roman" pitchFamily="18" charset="0"/>
                <a:cs typeface="Times New Roman" pitchFamily="18" charset="0"/>
              </a:rPr>
              <a:t>: documentation of code, algorithms, and interfaces.</a:t>
            </a:r>
            <a:endParaRPr lang="en-US" dirty="0" smtClean="0">
              <a:latin typeface="Times New Roman" pitchFamily="18" charset="0"/>
              <a:cs typeface="Times New Roman" pitchFamily="18" charset="0"/>
            </a:endParaRPr>
          </a:p>
        </p:txBody>
      </p:sp>
      <p:sp>
        <p:nvSpPr>
          <p:cNvPr id="3" name="Title 2"/>
          <p:cNvSpPr>
            <a:spLocks noGrp="1"/>
          </p:cNvSpPr>
          <p:nvPr>
            <p:ph type="title"/>
          </p:nvPr>
        </p:nvSpPr>
        <p:spPr/>
        <p:txBody>
          <a:bodyPr>
            <a:noAutofit/>
          </a:bodyPr>
          <a:lstStyle/>
          <a:p>
            <a:r>
              <a:rPr lang="en-US" sz="2800" dirty="0" smtClean="0"/>
              <a:t>Types of documents</a:t>
            </a:r>
            <a:endParaRPr lang="en-US"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257</TotalTime>
  <Words>836</Words>
  <Application>Microsoft Office PowerPoint</Application>
  <PresentationFormat>On-screen Show (4:3)</PresentationFormat>
  <Paragraphs>58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Importance of documentation in software quality</vt:lpstr>
      <vt:lpstr>Outline</vt:lpstr>
      <vt:lpstr>Introduction</vt:lpstr>
      <vt:lpstr>Introduction</vt:lpstr>
      <vt:lpstr>Methods of documentation</vt:lpstr>
      <vt:lpstr>Reasons do not make us do more documentation</vt:lpstr>
      <vt:lpstr>Some reasons why we should do more documentation</vt:lpstr>
      <vt:lpstr>Documents related to the program and the system to be developed require the following:</vt:lpstr>
      <vt:lpstr>Types of documents</vt:lpstr>
      <vt:lpstr>Classification of documentation</vt:lpstr>
      <vt:lpstr>In large systems, the following system documents are required:</vt:lpstr>
      <vt:lpstr>In large systems, the following system documents are required:</vt:lpstr>
      <vt:lpstr>Documentation quality attributes</vt:lpstr>
      <vt:lpstr>Summary</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Importance of documentation in software quality</dc:title>
  <dc:creator>Salah</dc:creator>
  <cp:lastModifiedBy>Salah</cp:lastModifiedBy>
  <cp:revision>11</cp:revision>
  <dcterms:created xsi:type="dcterms:W3CDTF">2006-08-16T00:00:00Z</dcterms:created>
  <dcterms:modified xsi:type="dcterms:W3CDTF">2018-02-26T21:25:00Z</dcterms:modified>
</cp:coreProperties>
</file>