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256" r:id="rId2"/>
    <p:sldId id="269" r:id="rId3"/>
    <p:sldId id="270" r:id="rId4"/>
    <p:sldId id="276" r:id="rId5"/>
    <p:sldId id="271" r:id="rId6"/>
    <p:sldId id="272" r:id="rId7"/>
    <p:sldId id="273" r:id="rId8"/>
    <p:sldId id="274" r:id="rId9"/>
    <p:sldId id="277" r:id="rId10"/>
    <p:sldId id="279" r:id="rId11"/>
    <p:sldId id="275" r:id="rId12"/>
    <p:sldId id="278" r:id="rId13"/>
    <p:sldId id="280" r:id="rId14"/>
    <p:sldId id="281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+uBpbTZLA0cBmbW3IiY/A==" hashData="8XUmnvkh+lk6w1gXU15C1QSievmYS+KJ7H+4IV8qR5w0b74cJAUjuA0OrhFXdrabVhiMtSFswdvmEoJC9i4OMw=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>
      <p:cViewPr varScale="1">
        <p:scale>
          <a:sx n="63" d="100"/>
          <a:sy n="63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F877D-81B3-4AFD-9F36-20897CEA659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0F381E-3F9F-494F-8677-53DFD455D6F5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dirty="0" err="1" smtClean="0"/>
            <a:t>Tentukan</a:t>
          </a:r>
          <a:r>
            <a:rPr lang="en-US" dirty="0" smtClean="0"/>
            <a:t> data testing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err="1" smtClean="0"/>
            <a:t>nilai</a:t>
          </a:r>
          <a:r>
            <a:rPr lang="en-US" smtClean="0"/>
            <a:t> parameter k</a:t>
          </a:r>
          <a:endParaRPr lang="en-US" dirty="0"/>
        </a:p>
      </dgm:t>
    </dgm:pt>
    <dgm:pt modelId="{111DE221-67FE-4592-AAD7-A64B42A4F38D}" type="parTrans" cxnId="{A7675C6B-DE33-4176-92C1-55762CED9CF1}">
      <dgm:prSet/>
      <dgm:spPr/>
      <dgm:t>
        <a:bodyPr/>
        <a:lstStyle/>
        <a:p>
          <a:endParaRPr lang="en-US"/>
        </a:p>
      </dgm:t>
    </dgm:pt>
    <dgm:pt modelId="{4107CA60-6C3E-4D78-B6A7-52B0FD293999}" type="sibTrans" cxnId="{A7675C6B-DE33-4176-92C1-55762CED9CF1}">
      <dgm:prSet/>
      <dgm:spPr/>
      <dgm:t>
        <a:bodyPr/>
        <a:lstStyle/>
        <a:p>
          <a:endParaRPr lang="en-US"/>
        </a:p>
      </dgm:t>
    </dgm:pt>
    <dgm:pt modelId="{31E9258D-B944-4872-B11B-C21C9AAD2B86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err="1" smtClean="0"/>
            <a:t>Urutkan</a:t>
          </a:r>
          <a:r>
            <a:rPr lang="en-US" dirty="0" smtClean="0"/>
            <a:t> data </a:t>
          </a:r>
          <a:r>
            <a:rPr lang="en-US" dirty="0" err="1" smtClean="0"/>
            <a:t>berdasarkan</a:t>
          </a:r>
          <a:r>
            <a:rPr lang="en-US" dirty="0" smtClean="0"/>
            <a:t> </a:t>
          </a:r>
          <a:r>
            <a:rPr lang="en-US" dirty="0" err="1" smtClean="0"/>
            <a:t>jarak</a:t>
          </a:r>
          <a:r>
            <a:rPr lang="en-US" dirty="0" smtClean="0"/>
            <a:t> </a:t>
          </a:r>
          <a:r>
            <a:rPr lang="en-US" dirty="0" err="1" smtClean="0"/>
            <a:t>terkecil</a:t>
          </a:r>
          <a:endParaRPr lang="en-US" dirty="0"/>
        </a:p>
      </dgm:t>
    </dgm:pt>
    <dgm:pt modelId="{B16FDF21-615E-4CB0-915C-67BA0CDFC778}" type="parTrans" cxnId="{B29B5A1A-F23A-449D-898C-0AD909DA6FB9}">
      <dgm:prSet/>
      <dgm:spPr/>
      <dgm:t>
        <a:bodyPr/>
        <a:lstStyle/>
        <a:p>
          <a:endParaRPr lang="en-US"/>
        </a:p>
      </dgm:t>
    </dgm:pt>
    <dgm:pt modelId="{2BED1A62-74D5-4246-9D27-2980636474C8}" type="sibTrans" cxnId="{B29B5A1A-F23A-449D-898C-0AD909DA6FB9}">
      <dgm:prSet/>
      <dgm:spPr/>
      <dgm:t>
        <a:bodyPr/>
        <a:lstStyle/>
        <a:p>
          <a:endParaRPr lang="en-US"/>
        </a:p>
      </dgm:t>
    </dgm:pt>
    <dgm:pt modelId="{9A9D7E54-7457-41CC-B05F-9095C91EBA23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Hitung</a:t>
          </a:r>
          <a:r>
            <a:rPr lang="en-US" dirty="0" smtClean="0"/>
            <a:t> </a:t>
          </a:r>
          <a:r>
            <a:rPr lang="en-US" dirty="0" err="1" smtClean="0"/>
            <a:t>jarak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data testing </a:t>
          </a:r>
          <a:r>
            <a:rPr lang="en-US" dirty="0" err="1" smtClean="0"/>
            <a:t>dan</a:t>
          </a:r>
          <a:r>
            <a:rPr lang="en-US" dirty="0" smtClean="0"/>
            <a:t> data training</a:t>
          </a:r>
          <a:endParaRPr lang="en-US" dirty="0"/>
        </a:p>
      </dgm:t>
    </dgm:pt>
    <dgm:pt modelId="{79799BAD-440E-47CF-87FD-F4808D47430F}" type="sibTrans" cxnId="{F11ED304-AD60-48F8-AEA6-C624025B312E}">
      <dgm:prSet/>
      <dgm:spPr/>
      <dgm:t>
        <a:bodyPr/>
        <a:lstStyle/>
        <a:p>
          <a:endParaRPr lang="en-US"/>
        </a:p>
      </dgm:t>
    </dgm:pt>
    <dgm:pt modelId="{284E37A5-B69E-4710-A56B-CF615F130556}" type="parTrans" cxnId="{F11ED304-AD60-48F8-AEA6-C624025B312E}">
      <dgm:prSet/>
      <dgm:spPr/>
      <dgm:t>
        <a:bodyPr/>
        <a:lstStyle/>
        <a:p>
          <a:endParaRPr lang="en-US"/>
        </a:p>
      </dgm:t>
    </dgm:pt>
    <dgm:pt modelId="{3E647264-AF42-450D-B383-4ADEE4AF75E5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/>
            <a:t>Kelompokkan</a:t>
          </a:r>
          <a:r>
            <a:rPr lang="en-US" dirty="0" smtClean="0"/>
            <a:t> data</a:t>
          </a:r>
          <a:endParaRPr lang="en-US" dirty="0"/>
        </a:p>
      </dgm:t>
    </dgm:pt>
    <dgm:pt modelId="{5DEDCA4D-7FA0-40ED-894B-F80107748E98}" type="parTrans" cxnId="{CEA6B17E-3ECC-43FF-9203-6E6D94FDCACD}">
      <dgm:prSet/>
      <dgm:spPr/>
      <dgm:t>
        <a:bodyPr/>
        <a:lstStyle/>
        <a:p>
          <a:endParaRPr lang="en-US"/>
        </a:p>
      </dgm:t>
    </dgm:pt>
    <dgm:pt modelId="{1CB9DBB9-4C4E-401C-AF8A-E2D972A6CD52}" type="sibTrans" cxnId="{CEA6B17E-3ECC-43FF-9203-6E6D94FDCACD}">
      <dgm:prSet/>
      <dgm:spPr/>
      <dgm:t>
        <a:bodyPr/>
        <a:lstStyle/>
        <a:p>
          <a:endParaRPr lang="en-US"/>
        </a:p>
      </dgm:t>
    </dgm:pt>
    <dgm:pt modelId="{3C371563-4FC5-4BEF-BB09-5213DEEE3B33}" type="pres">
      <dgm:prSet presAssocID="{894F877D-81B3-4AFD-9F36-20897CEA659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50FDE9-55F3-4EE3-B6EC-1C481FF72845}" type="pres">
      <dgm:prSet presAssocID="{894F877D-81B3-4AFD-9F36-20897CEA6596}" presName="dummyMaxCanvas" presStyleCnt="0">
        <dgm:presLayoutVars/>
      </dgm:prSet>
      <dgm:spPr/>
    </dgm:pt>
    <dgm:pt modelId="{584F116C-4593-4625-8A53-F0B399695E9C}" type="pres">
      <dgm:prSet presAssocID="{894F877D-81B3-4AFD-9F36-20897CEA659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0E696-1159-4607-A0BC-05A27F518658}" type="pres">
      <dgm:prSet presAssocID="{894F877D-81B3-4AFD-9F36-20897CEA659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4FEB2-AA14-4B24-A105-D42210A3E094}" type="pres">
      <dgm:prSet presAssocID="{894F877D-81B3-4AFD-9F36-20897CEA659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D7EE8-558A-4B34-A34D-C51436BB56CB}" type="pres">
      <dgm:prSet presAssocID="{894F877D-81B3-4AFD-9F36-20897CEA659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8649C-2B10-4DEC-8558-3283AEFAA47A}" type="pres">
      <dgm:prSet presAssocID="{894F877D-81B3-4AFD-9F36-20897CEA659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390CE-74D0-4555-AB94-A95700FF5D48}" type="pres">
      <dgm:prSet presAssocID="{894F877D-81B3-4AFD-9F36-20897CEA659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B86E0-815D-4FDB-A8B0-265D83BFF16B}" type="pres">
      <dgm:prSet presAssocID="{894F877D-81B3-4AFD-9F36-20897CEA659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8172F-37C3-42B8-8542-7C67E53E04F5}" type="pres">
      <dgm:prSet presAssocID="{894F877D-81B3-4AFD-9F36-20897CEA659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94F25-165C-4EAC-8E4E-BB32EB13360C}" type="pres">
      <dgm:prSet presAssocID="{894F877D-81B3-4AFD-9F36-20897CEA659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291D4-0F85-489F-8FEF-91AFEAE1D1F1}" type="pres">
      <dgm:prSet presAssocID="{894F877D-81B3-4AFD-9F36-20897CEA659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888FA-AAC5-45ED-9F66-B95AFD02CD0C}" type="pres">
      <dgm:prSet presAssocID="{894F877D-81B3-4AFD-9F36-20897CEA659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E8A9A9-035C-4103-AE92-020449FB9E03}" type="presOf" srcId="{3E647264-AF42-450D-B383-4ADEE4AF75E5}" destId="{A9DD7EE8-558A-4B34-A34D-C51436BB56CB}" srcOrd="0" destOrd="0" presId="urn:microsoft.com/office/officeart/2005/8/layout/vProcess5"/>
    <dgm:cxn modelId="{A49C4BC5-FEE3-4A76-B79D-8BC30A1F4103}" type="presOf" srcId="{31E9258D-B944-4872-B11B-C21C9AAD2B86}" destId="{7CB4FEB2-AA14-4B24-A105-D42210A3E094}" srcOrd="0" destOrd="0" presId="urn:microsoft.com/office/officeart/2005/8/layout/vProcess5"/>
    <dgm:cxn modelId="{D9F0B212-1801-4A68-BAD7-AC64425C5D27}" type="presOf" srcId="{2BED1A62-74D5-4246-9D27-2980636474C8}" destId="{A41B86E0-815D-4FDB-A8B0-265D83BFF16B}" srcOrd="0" destOrd="0" presId="urn:microsoft.com/office/officeart/2005/8/layout/vProcess5"/>
    <dgm:cxn modelId="{F1F5BBA9-2DEE-46DC-AC49-E9CA2CD18BF6}" type="presOf" srcId="{3E647264-AF42-450D-B383-4ADEE4AF75E5}" destId="{07B888FA-AAC5-45ED-9F66-B95AFD02CD0C}" srcOrd="1" destOrd="0" presId="urn:microsoft.com/office/officeart/2005/8/layout/vProcess5"/>
    <dgm:cxn modelId="{F11ED304-AD60-48F8-AEA6-C624025B312E}" srcId="{894F877D-81B3-4AFD-9F36-20897CEA6596}" destId="{9A9D7E54-7457-41CC-B05F-9095C91EBA23}" srcOrd="1" destOrd="0" parTransId="{284E37A5-B69E-4710-A56B-CF615F130556}" sibTransId="{79799BAD-440E-47CF-87FD-F4808D47430F}"/>
    <dgm:cxn modelId="{C9D9E0A7-8A71-4034-9CA5-E22C29D923BF}" type="presOf" srcId="{9A9D7E54-7457-41CC-B05F-9095C91EBA23}" destId="{6E794F25-165C-4EAC-8E4E-BB32EB13360C}" srcOrd="1" destOrd="0" presId="urn:microsoft.com/office/officeart/2005/8/layout/vProcess5"/>
    <dgm:cxn modelId="{24C78BAC-DC8C-4293-91F7-B01E965BBC9B}" type="presOf" srcId="{570F381E-3F9F-494F-8677-53DFD455D6F5}" destId="{584F116C-4593-4625-8A53-F0B399695E9C}" srcOrd="0" destOrd="0" presId="urn:microsoft.com/office/officeart/2005/8/layout/vProcess5"/>
    <dgm:cxn modelId="{CB73A840-CEF1-4F12-BB9D-E354E8C8E355}" type="presOf" srcId="{9A9D7E54-7457-41CC-B05F-9095C91EBA23}" destId="{2B60E696-1159-4607-A0BC-05A27F518658}" srcOrd="0" destOrd="0" presId="urn:microsoft.com/office/officeart/2005/8/layout/vProcess5"/>
    <dgm:cxn modelId="{B29B5A1A-F23A-449D-898C-0AD909DA6FB9}" srcId="{894F877D-81B3-4AFD-9F36-20897CEA6596}" destId="{31E9258D-B944-4872-B11B-C21C9AAD2B86}" srcOrd="2" destOrd="0" parTransId="{B16FDF21-615E-4CB0-915C-67BA0CDFC778}" sibTransId="{2BED1A62-74D5-4246-9D27-2980636474C8}"/>
    <dgm:cxn modelId="{A7675C6B-DE33-4176-92C1-55762CED9CF1}" srcId="{894F877D-81B3-4AFD-9F36-20897CEA6596}" destId="{570F381E-3F9F-494F-8677-53DFD455D6F5}" srcOrd="0" destOrd="0" parTransId="{111DE221-67FE-4592-AAD7-A64B42A4F38D}" sibTransId="{4107CA60-6C3E-4D78-B6A7-52B0FD293999}"/>
    <dgm:cxn modelId="{42B76197-B7A8-4F6C-BAD4-F9FA84E8847E}" type="presOf" srcId="{894F877D-81B3-4AFD-9F36-20897CEA6596}" destId="{3C371563-4FC5-4BEF-BB09-5213DEEE3B33}" srcOrd="0" destOrd="0" presId="urn:microsoft.com/office/officeart/2005/8/layout/vProcess5"/>
    <dgm:cxn modelId="{3847696A-FDC4-4D07-9090-8EA87022811F}" type="presOf" srcId="{31E9258D-B944-4872-B11B-C21C9AAD2B86}" destId="{DE8291D4-0F85-489F-8FEF-91AFEAE1D1F1}" srcOrd="1" destOrd="0" presId="urn:microsoft.com/office/officeart/2005/8/layout/vProcess5"/>
    <dgm:cxn modelId="{CEA6B17E-3ECC-43FF-9203-6E6D94FDCACD}" srcId="{894F877D-81B3-4AFD-9F36-20897CEA6596}" destId="{3E647264-AF42-450D-B383-4ADEE4AF75E5}" srcOrd="3" destOrd="0" parTransId="{5DEDCA4D-7FA0-40ED-894B-F80107748E98}" sibTransId="{1CB9DBB9-4C4E-401C-AF8A-E2D972A6CD52}"/>
    <dgm:cxn modelId="{C8639B01-01A7-4326-A883-05AC94DB0CAB}" type="presOf" srcId="{79799BAD-440E-47CF-87FD-F4808D47430F}" destId="{372390CE-74D0-4555-AB94-A95700FF5D48}" srcOrd="0" destOrd="0" presId="urn:microsoft.com/office/officeart/2005/8/layout/vProcess5"/>
    <dgm:cxn modelId="{A5D30F75-4912-416E-AFF2-1AF58E45738F}" type="presOf" srcId="{4107CA60-6C3E-4D78-B6A7-52B0FD293999}" destId="{6958649C-2B10-4DEC-8558-3283AEFAA47A}" srcOrd="0" destOrd="0" presId="urn:microsoft.com/office/officeart/2005/8/layout/vProcess5"/>
    <dgm:cxn modelId="{72DD26E8-8F79-48F8-84EC-CB883A43454F}" type="presOf" srcId="{570F381E-3F9F-494F-8677-53DFD455D6F5}" destId="{40B8172F-37C3-42B8-8542-7C67E53E04F5}" srcOrd="1" destOrd="0" presId="urn:microsoft.com/office/officeart/2005/8/layout/vProcess5"/>
    <dgm:cxn modelId="{CE44A001-F0DC-44AC-B381-F5F905BF3084}" type="presParOf" srcId="{3C371563-4FC5-4BEF-BB09-5213DEEE3B33}" destId="{CF50FDE9-55F3-4EE3-B6EC-1C481FF72845}" srcOrd="0" destOrd="0" presId="urn:microsoft.com/office/officeart/2005/8/layout/vProcess5"/>
    <dgm:cxn modelId="{58224A69-244B-4280-A500-75BDCFF81A2B}" type="presParOf" srcId="{3C371563-4FC5-4BEF-BB09-5213DEEE3B33}" destId="{584F116C-4593-4625-8A53-F0B399695E9C}" srcOrd="1" destOrd="0" presId="urn:microsoft.com/office/officeart/2005/8/layout/vProcess5"/>
    <dgm:cxn modelId="{DE8983CA-E234-4FE9-8C18-A214E06CE42C}" type="presParOf" srcId="{3C371563-4FC5-4BEF-BB09-5213DEEE3B33}" destId="{2B60E696-1159-4607-A0BC-05A27F518658}" srcOrd="2" destOrd="0" presId="urn:microsoft.com/office/officeart/2005/8/layout/vProcess5"/>
    <dgm:cxn modelId="{8D940B72-DEB8-411F-9E31-908B05B369E9}" type="presParOf" srcId="{3C371563-4FC5-4BEF-BB09-5213DEEE3B33}" destId="{7CB4FEB2-AA14-4B24-A105-D42210A3E094}" srcOrd="3" destOrd="0" presId="urn:microsoft.com/office/officeart/2005/8/layout/vProcess5"/>
    <dgm:cxn modelId="{8737B27F-13E3-464D-84A2-11FBB4A1B70D}" type="presParOf" srcId="{3C371563-4FC5-4BEF-BB09-5213DEEE3B33}" destId="{A9DD7EE8-558A-4B34-A34D-C51436BB56CB}" srcOrd="4" destOrd="0" presId="urn:microsoft.com/office/officeart/2005/8/layout/vProcess5"/>
    <dgm:cxn modelId="{0291ED2D-A88E-4158-BEE5-6909278A30DF}" type="presParOf" srcId="{3C371563-4FC5-4BEF-BB09-5213DEEE3B33}" destId="{6958649C-2B10-4DEC-8558-3283AEFAA47A}" srcOrd="5" destOrd="0" presId="urn:microsoft.com/office/officeart/2005/8/layout/vProcess5"/>
    <dgm:cxn modelId="{2264C737-274B-47D1-84C1-2E3861B5D463}" type="presParOf" srcId="{3C371563-4FC5-4BEF-BB09-5213DEEE3B33}" destId="{372390CE-74D0-4555-AB94-A95700FF5D48}" srcOrd="6" destOrd="0" presId="urn:microsoft.com/office/officeart/2005/8/layout/vProcess5"/>
    <dgm:cxn modelId="{369EE04B-4CA1-4F0A-955A-ED168582383D}" type="presParOf" srcId="{3C371563-4FC5-4BEF-BB09-5213DEEE3B33}" destId="{A41B86E0-815D-4FDB-A8B0-265D83BFF16B}" srcOrd="7" destOrd="0" presId="urn:microsoft.com/office/officeart/2005/8/layout/vProcess5"/>
    <dgm:cxn modelId="{76E9948F-5196-466A-8F5C-9B83372C3034}" type="presParOf" srcId="{3C371563-4FC5-4BEF-BB09-5213DEEE3B33}" destId="{40B8172F-37C3-42B8-8542-7C67E53E04F5}" srcOrd="8" destOrd="0" presId="urn:microsoft.com/office/officeart/2005/8/layout/vProcess5"/>
    <dgm:cxn modelId="{C10210BC-FA1F-455D-99A2-FAF517EE8E92}" type="presParOf" srcId="{3C371563-4FC5-4BEF-BB09-5213DEEE3B33}" destId="{6E794F25-165C-4EAC-8E4E-BB32EB13360C}" srcOrd="9" destOrd="0" presId="urn:microsoft.com/office/officeart/2005/8/layout/vProcess5"/>
    <dgm:cxn modelId="{42E97862-F427-43EB-8AC8-8304F34ADC24}" type="presParOf" srcId="{3C371563-4FC5-4BEF-BB09-5213DEEE3B33}" destId="{DE8291D4-0F85-489F-8FEF-91AFEAE1D1F1}" srcOrd="10" destOrd="0" presId="urn:microsoft.com/office/officeart/2005/8/layout/vProcess5"/>
    <dgm:cxn modelId="{AF77FAEA-A832-4A4A-881D-7702D5E924AF}" type="presParOf" srcId="{3C371563-4FC5-4BEF-BB09-5213DEEE3B33}" destId="{07B888FA-AAC5-45ED-9F66-B95AFD02CD0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F116C-4593-4625-8A53-F0B399695E9C}">
      <dsp:nvSpPr>
        <dsp:cNvPr id="0" name=""/>
        <dsp:cNvSpPr/>
      </dsp:nvSpPr>
      <dsp:spPr>
        <a:xfrm>
          <a:off x="0" y="0"/>
          <a:ext cx="6309360" cy="11493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1. </a:t>
          </a:r>
          <a:r>
            <a:rPr lang="en-US" sz="3000" kern="1200" dirty="0" err="1" smtClean="0"/>
            <a:t>Tentukan</a:t>
          </a:r>
          <a:r>
            <a:rPr lang="en-US" sz="3000" kern="1200" dirty="0" smtClean="0"/>
            <a:t> data testing </a:t>
          </a:r>
          <a:r>
            <a:rPr lang="en-US" sz="3000" kern="1200" dirty="0" err="1" smtClean="0"/>
            <a:t>dan</a:t>
          </a:r>
          <a:r>
            <a:rPr lang="en-US" sz="3000" kern="1200" dirty="0" smtClean="0"/>
            <a:t> </a:t>
          </a:r>
          <a:r>
            <a:rPr lang="en-US" sz="3000" kern="1200" err="1" smtClean="0"/>
            <a:t>nilai</a:t>
          </a:r>
          <a:r>
            <a:rPr lang="en-US" sz="3000" kern="1200" smtClean="0"/>
            <a:t> parameter k</a:t>
          </a:r>
          <a:endParaRPr lang="en-US" sz="3000" kern="1200" dirty="0"/>
        </a:p>
      </dsp:txBody>
      <dsp:txXfrm>
        <a:off x="33664" y="33664"/>
        <a:ext cx="4971965" cy="1082053"/>
      </dsp:txXfrm>
    </dsp:sp>
    <dsp:sp modelId="{2B60E696-1159-4607-A0BC-05A27F518658}">
      <dsp:nvSpPr>
        <dsp:cNvPr id="0" name=""/>
        <dsp:cNvSpPr/>
      </dsp:nvSpPr>
      <dsp:spPr>
        <a:xfrm>
          <a:off x="528408" y="1358360"/>
          <a:ext cx="6309360" cy="1149381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2. </a:t>
          </a:r>
          <a:r>
            <a:rPr lang="en-US" sz="3000" kern="1200" dirty="0" err="1" smtClean="0"/>
            <a:t>Hitung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jarak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antara</a:t>
          </a:r>
          <a:r>
            <a:rPr lang="en-US" sz="3000" kern="1200" dirty="0" smtClean="0"/>
            <a:t> data testing </a:t>
          </a:r>
          <a:r>
            <a:rPr lang="en-US" sz="3000" kern="1200" dirty="0" err="1" smtClean="0"/>
            <a:t>dan</a:t>
          </a:r>
          <a:r>
            <a:rPr lang="en-US" sz="3000" kern="1200" dirty="0" smtClean="0"/>
            <a:t> data training</a:t>
          </a:r>
          <a:endParaRPr lang="en-US" sz="3000" kern="1200" dirty="0"/>
        </a:p>
      </dsp:txBody>
      <dsp:txXfrm>
        <a:off x="562072" y="1392024"/>
        <a:ext cx="4966525" cy="1082053"/>
      </dsp:txXfrm>
    </dsp:sp>
    <dsp:sp modelId="{7CB4FEB2-AA14-4B24-A105-D42210A3E094}">
      <dsp:nvSpPr>
        <dsp:cNvPr id="0" name=""/>
        <dsp:cNvSpPr/>
      </dsp:nvSpPr>
      <dsp:spPr>
        <a:xfrm>
          <a:off x="1048931" y="2716720"/>
          <a:ext cx="6309360" cy="1149381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3. </a:t>
          </a:r>
          <a:r>
            <a:rPr lang="en-US" sz="3000" kern="1200" dirty="0" err="1" smtClean="0"/>
            <a:t>Urutkan</a:t>
          </a:r>
          <a:r>
            <a:rPr lang="en-US" sz="3000" kern="1200" dirty="0" smtClean="0"/>
            <a:t> data </a:t>
          </a:r>
          <a:r>
            <a:rPr lang="en-US" sz="3000" kern="1200" dirty="0" err="1" smtClean="0"/>
            <a:t>berdasarkan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jarak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terkecil</a:t>
          </a:r>
          <a:endParaRPr lang="en-US" sz="3000" kern="1200" dirty="0"/>
        </a:p>
      </dsp:txBody>
      <dsp:txXfrm>
        <a:off x="1082595" y="2750384"/>
        <a:ext cx="4974411" cy="1082053"/>
      </dsp:txXfrm>
    </dsp:sp>
    <dsp:sp modelId="{A9DD7EE8-558A-4B34-A34D-C51436BB56CB}">
      <dsp:nvSpPr>
        <dsp:cNvPr id="0" name=""/>
        <dsp:cNvSpPr/>
      </dsp:nvSpPr>
      <dsp:spPr>
        <a:xfrm>
          <a:off x="1577340" y="4075080"/>
          <a:ext cx="6309360" cy="1149381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4. </a:t>
          </a:r>
          <a:r>
            <a:rPr lang="en-US" sz="3000" kern="1200" dirty="0" err="1" smtClean="0"/>
            <a:t>Kelompokkan</a:t>
          </a:r>
          <a:r>
            <a:rPr lang="en-US" sz="3000" kern="1200" dirty="0" smtClean="0"/>
            <a:t> data</a:t>
          </a:r>
          <a:endParaRPr lang="en-US" sz="3000" kern="1200" dirty="0"/>
        </a:p>
      </dsp:txBody>
      <dsp:txXfrm>
        <a:off x="1611004" y="4108744"/>
        <a:ext cx="4966525" cy="1082053"/>
      </dsp:txXfrm>
    </dsp:sp>
    <dsp:sp modelId="{6958649C-2B10-4DEC-8558-3283AEFAA47A}">
      <dsp:nvSpPr>
        <dsp:cNvPr id="0" name=""/>
        <dsp:cNvSpPr/>
      </dsp:nvSpPr>
      <dsp:spPr>
        <a:xfrm>
          <a:off x="5562261" y="880321"/>
          <a:ext cx="747098" cy="7470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5730358" y="880321"/>
        <a:ext cx="410904" cy="562191"/>
      </dsp:txXfrm>
    </dsp:sp>
    <dsp:sp modelId="{372390CE-74D0-4555-AB94-A95700FF5D48}">
      <dsp:nvSpPr>
        <dsp:cNvPr id="0" name=""/>
        <dsp:cNvSpPr/>
      </dsp:nvSpPr>
      <dsp:spPr>
        <a:xfrm>
          <a:off x="6090670" y="2238681"/>
          <a:ext cx="747098" cy="7470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258767" y="2238681"/>
        <a:ext cx="410904" cy="562191"/>
      </dsp:txXfrm>
    </dsp:sp>
    <dsp:sp modelId="{A41B86E0-815D-4FDB-A8B0-265D83BFF16B}">
      <dsp:nvSpPr>
        <dsp:cNvPr id="0" name=""/>
        <dsp:cNvSpPr/>
      </dsp:nvSpPr>
      <dsp:spPr>
        <a:xfrm>
          <a:off x="6611193" y="3597042"/>
          <a:ext cx="747098" cy="74709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779290" y="3597042"/>
        <a:ext cx="410904" cy="562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4648-B636-46E1-BCD9-2ACBF26C528C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17A1-653C-4548-8301-6479C2E4A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Mahalanobis</a:t>
            </a:r>
            <a:endParaRPr lang="en-US" dirty="0" smtClean="0"/>
          </a:p>
          <a:p>
            <a:r>
              <a:rPr lang="en-US" dirty="0" err="1" smtClean="0"/>
              <a:t>Minkowski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17A1-653C-4548-8301-6479C2E4AF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0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70650"/>
            <a:ext cx="2092809" cy="3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-1" r="7766" b="46780"/>
          <a:stretch/>
        </p:blipFill>
        <p:spPr>
          <a:xfrm>
            <a:off x="8153400" y="6576562"/>
            <a:ext cx="935935" cy="2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43"/>
            <a:ext cx="7886700" cy="7107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6270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50D0DF-8C8D-4E93-8F87-AE9B69A7C297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4" b="18261"/>
          <a:stretch/>
        </p:blipFill>
        <p:spPr>
          <a:xfrm>
            <a:off x="0" y="6485868"/>
            <a:ext cx="2092809" cy="364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r="7766" b="46968"/>
          <a:stretch/>
        </p:blipFill>
        <p:spPr>
          <a:xfrm>
            <a:off x="8135592" y="6577287"/>
            <a:ext cx="935935" cy="2045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28650" y="874644"/>
            <a:ext cx="78867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6" presetClass="emph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2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3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4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5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D35F-BE14-4736-BC14-13EA2E43CE81}" type="datetimeFigureOut">
              <a:rPr lang="id-ID" smtClean="0"/>
              <a:t>02/08/2017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831D-0E2B-4C9F-AA13-9D12376D83B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4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0175"/>
            <a:ext cx="8686800" cy="1851025"/>
          </a:xfrm>
        </p:spPr>
        <p:txBody>
          <a:bodyPr>
            <a:noAutofit/>
          </a:bodyPr>
          <a:lstStyle/>
          <a:p>
            <a:r>
              <a:rPr lang="en-US" sz="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MINING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>4. </a:t>
            </a:r>
            <a:r>
              <a:rPr lang="en-US" sz="5000" dirty="0" err="1" smtClean="0"/>
              <a:t>Algoritme</a:t>
            </a:r>
            <a:r>
              <a:rPr lang="en-US" sz="5000" dirty="0" smtClean="0"/>
              <a:t> k-Nearest Neighbor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71800"/>
            <a:ext cx="7086600" cy="2590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Joko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Suntoro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jokosuntoro@usm.ac.id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SMS/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Telp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082242369670</a:t>
            </a:r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WA/Telegram: 085641970170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http://jokosuntoro.com</a:t>
            </a:r>
          </a:p>
          <a:p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Dataset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Training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347685"/>
              </p:ext>
            </p:extLst>
          </p:nvPr>
        </p:nvGraphicFramePr>
        <p:xfrm>
          <a:off x="0" y="990600"/>
          <a:ext cx="9144000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60329"/>
              </p:ext>
            </p:extLst>
          </p:nvPr>
        </p:nvGraphicFramePr>
        <p:xfrm>
          <a:off x="30480" y="1447800"/>
          <a:ext cx="911352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2704"/>
                <a:gridCol w="1822704"/>
                <a:gridCol w="1822704"/>
                <a:gridCol w="1822704"/>
                <a:gridCol w="18227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4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74800"/>
            <a:ext cx="7772400" cy="2387600"/>
          </a:xfrm>
        </p:spPr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Awal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Preprocessing</a:t>
            </a:r>
            <a:r>
              <a:rPr lang="en-US" dirty="0" smtClean="0"/>
              <a:t> Data)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Transformation (Discretization)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Outlook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Atribut</a:t>
            </a:r>
            <a:r>
              <a:rPr lang="en-US" dirty="0" smtClean="0"/>
              <a:t> Wind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12326"/>
              </p:ext>
            </p:extLst>
          </p:nvPr>
        </p:nvGraphicFramePr>
        <p:xfrm>
          <a:off x="1676400" y="1676400"/>
          <a:ext cx="6096000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Sebelum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preprocessing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Setelah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Preprocessing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69900"/>
              </p:ext>
            </p:extLst>
          </p:nvPr>
        </p:nvGraphicFramePr>
        <p:xfrm>
          <a:off x="1676400" y="43434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Sebelum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preprocessing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Preprocessing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30" y="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Bache, K., &amp; Lichman, M. (2013). </a:t>
            </a:r>
            <a:r>
              <a:rPr lang="id-ID" sz="2000" dirty="0">
                <a:solidFill>
                  <a:srgbClr val="C00000"/>
                </a:solidFill>
              </a:rPr>
              <a:t>UCI Machine Learning Repository</a:t>
            </a:r>
            <a:r>
              <a:rPr lang="id-ID" sz="2000" dirty="0"/>
              <a:t>. Retrieved from http://www.ics.uci.edu/~mlearn/MLRepository.html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Ethem</a:t>
            </a:r>
            <a:r>
              <a:rPr lang="en-US" sz="2000" dirty="0"/>
              <a:t> </a:t>
            </a:r>
            <a:r>
              <a:rPr lang="en-US" sz="2000" dirty="0" err="1"/>
              <a:t>Alpaydin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Introduction to Machine Learning.</a:t>
            </a:r>
            <a:r>
              <a:rPr lang="en-US" sz="2000" dirty="0"/>
              <a:t> 3rd ed. </a:t>
            </a:r>
            <a:r>
              <a:rPr lang="en-US" sz="2000" i="1" dirty="0"/>
              <a:t>MIT Press.</a:t>
            </a:r>
            <a:r>
              <a:rPr lang="en-US" sz="2000" dirty="0"/>
              <a:t> 2014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Harrington, P. (2012).</a:t>
            </a:r>
            <a:r>
              <a:rPr lang="id-ID" sz="2000" dirty="0">
                <a:solidFill>
                  <a:srgbClr val="C00000"/>
                </a:solidFill>
              </a:rPr>
              <a:t> Machine Learning in Action</a:t>
            </a:r>
            <a:r>
              <a:rPr lang="id-ID" sz="2000" dirty="0"/>
              <a:t>. United States of America: Manning Publications Co.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Hofmann, M., &amp; Klinkenberg, R. (2013). </a:t>
            </a:r>
            <a:r>
              <a:rPr lang="id-ID" sz="2000" dirty="0">
                <a:solidFill>
                  <a:srgbClr val="C00000"/>
                </a:solidFill>
              </a:rPr>
              <a:t>Rapid Miner Data Mining Use Cases and Business Analytics Applications</a:t>
            </a:r>
            <a:r>
              <a:rPr lang="id-ID" sz="2000" dirty="0"/>
              <a:t>. CRC Press Taylor &amp; Francis Group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Ian H. Witten, Frank Eibe, Mark A. Hall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 </a:t>
            </a:r>
            <a:r>
              <a:rPr lang="id-ID" sz="2000" dirty="0">
                <a:solidFill>
                  <a:srgbClr val="C00000"/>
                </a:solidFill>
              </a:rPr>
              <a:t>P</a:t>
            </a:r>
            <a:r>
              <a:rPr lang="en-US" sz="2000" dirty="0" err="1">
                <a:solidFill>
                  <a:srgbClr val="C00000"/>
                </a:solidFill>
              </a:rPr>
              <a:t>ractical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M</a:t>
            </a:r>
            <a:r>
              <a:rPr lang="en-US" sz="2000" dirty="0" err="1">
                <a:solidFill>
                  <a:srgbClr val="C00000"/>
                </a:solidFill>
              </a:rPr>
              <a:t>achine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earning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ools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id-ID" sz="2000" dirty="0">
                <a:solidFill>
                  <a:srgbClr val="C00000"/>
                </a:solidFill>
              </a:rPr>
              <a:t>T</a:t>
            </a:r>
            <a:r>
              <a:rPr lang="en-US" sz="2000" dirty="0" err="1">
                <a:solidFill>
                  <a:srgbClr val="C00000"/>
                </a:solidFill>
              </a:rPr>
              <a:t>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3rd </a:t>
            </a:r>
            <a:r>
              <a:rPr lang="id-ID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id-ID" sz="2000" dirty="0">
                <a:solidFill>
                  <a:srgbClr val="C00000"/>
                </a:solidFill>
              </a:rPr>
              <a:t>ition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2011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Jiawei</a:t>
            </a:r>
            <a:r>
              <a:rPr lang="en-US" sz="2000" dirty="0"/>
              <a:t> Han</a:t>
            </a:r>
            <a:r>
              <a:rPr lang="id-ID" sz="2000" dirty="0"/>
              <a:t> and Micheline Kamber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Data Mining: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Concepts and Techniques</a:t>
            </a:r>
            <a:r>
              <a:rPr lang="id-ID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Third Edition.</a:t>
            </a:r>
            <a:r>
              <a:rPr lang="id-ID" sz="2000" dirty="0"/>
              <a:t> </a:t>
            </a:r>
            <a:r>
              <a:rPr lang="id-ID" sz="2000" i="1" dirty="0"/>
              <a:t>Elsevier</a:t>
            </a:r>
            <a:r>
              <a:rPr lang="en-US" sz="2000" i="1" dirty="0"/>
              <a:t>.</a:t>
            </a:r>
            <a:r>
              <a:rPr lang="id-ID" sz="2000" dirty="0"/>
              <a:t> 20</a:t>
            </a:r>
            <a:r>
              <a:rPr lang="en-US" sz="2000" dirty="0"/>
              <a:t>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Lantz, Brett. </a:t>
            </a:r>
            <a:r>
              <a:rPr lang="en-US" sz="2000" dirty="0">
                <a:solidFill>
                  <a:srgbClr val="C00000"/>
                </a:solidFill>
              </a:rPr>
              <a:t>Machine Learning with R</a:t>
            </a:r>
            <a:r>
              <a:rPr lang="en-US" sz="2000" dirty="0"/>
              <a:t>.  </a:t>
            </a:r>
            <a:r>
              <a:rPr lang="en-US" sz="2000" i="1" dirty="0" err="1"/>
              <a:t>Packt</a:t>
            </a:r>
            <a:r>
              <a:rPr lang="en-US" sz="2000" i="1" dirty="0"/>
              <a:t> Publishing</a:t>
            </a:r>
            <a:r>
              <a:rPr lang="en-US" sz="2000" dirty="0"/>
              <a:t>. 2013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Larose, D. T. (2006). </a:t>
            </a:r>
            <a:r>
              <a:rPr lang="id-ID" sz="2000" dirty="0">
                <a:solidFill>
                  <a:srgbClr val="C00000"/>
                </a:solidFill>
              </a:rPr>
              <a:t>Data Mining Methods and Models. Data Mining Methods and Models</a:t>
            </a:r>
            <a:r>
              <a:rPr lang="id-ID" sz="2000" dirty="0"/>
              <a:t>. Canada: Willey Publishing, Inc. 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Noth</a:t>
            </a:r>
            <a:r>
              <a:rPr lang="en-US" sz="2000" dirty="0"/>
              <a:t>, Matthew. </a:t>
            </a:r>
            <a:r>
              <a:rPr lang="en-US" sz="2000" dirty="0">
                <a:solidFill>
                  <a:srgbClr val="C00000"/>
                </a:solidFill>
              </a:rPr>
              <a:t>Data Mining for The Masses</a:t>
            </a:r>
            <a:r>
              <a:rPr lang="en-US" sz="2000" dirty="0"/>
              <a:t>. </a:t>
            </a:r>
            <a:r>
              <a:rPr lang="en-US" sz="2000" i="1" dirty="0"/>
              <a:t>Creative Commons Attribution</a:t>
            </a:r>
            <a:r>
              <a:rPr lang="en-US" sz="2000" dirty="0"/>
              <a:t>. 2012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V. Kotu, </a:t>
            </a:r>
            <a:r>
              <a:rPr lang="id-ID" sz="2000" dirty="0">
                <a:solidFill>
                  <a:srgbClr val="C00000"/>
                </a:solidFill>
              </a:rPr>
              <a:t>Predictive analytics and data mining</a:t>
            </a:r>
            <a:r>
              <a:rPr lang="id-ID" sz="2000" dirty="0"/>
              <a:t>. USA: Elsevier Inc., 2015.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Wahono, R. S. (2016). </a:t>
            </a:r>
            <a:r>
              <a:rPr lang="id-ID" sz="2000" dirty="0">
                <a:solidFill>
                  <a:srgbClr val="C00000"/>
                </a:solidFill>
              </a:rPr>
              <a:t>Computing Courses Data Mining</a:t>
            </a:r>
            <a:r>
              <a:rPr lang="id-ID" sz="2000" dirty="0"/>
              <a:t>. Retrieved from http://romisatriawahono.net/dm/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Suntoro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28670"/>
            <a:ext cx="8458200" cy="5148330"/>
          </a:xfrm>
        </p:spPr>
        <p:txBody>
          <a:bodyPr>
            <a:noAutofit/>
          </a:bodyPr>
          <a:lstStyle/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SDN Pandean </a:t>
            </a:r>
            <a:r>
              <a:rPr lang="en-US" sz="2400" dirty="0" err="1" smtClean="0">
                <a:solidFill>
                  <a:srgbClr val="C00000"/>
                </a:solidFill>
              </a:rPr>
              <a:t>Lamper</a:t>
            </a:r>
            <a:r>
              <a:rPr lang="en-US" sz="2400" dirty="0" smtClean="0">
                <a:solidFill>
                  <a:srgbClr val="C00000"/>
                </a:solidFill>
              </a:rPr>
              <a:t> 03</a:t>
            </a:r>
            <a:r>
              <a:rPr lang="en-US" sz="2400" dirty="0" smtClean="0"/>
              <a:t> Semarang (2001)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SMPN 32 </a:t>
            </a:r>
            <a:r>
              <a:rPr lang="en-US" sz="2400" dirty="0" smtClean="0"/>
              <a:t>Semarang (2004)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SMA </a:t>
            </a:r>
            <a:r>
              <a:rPr lang="en-US" sz="2400" dirty="0" err="1" smtClean="0">
                <a:solidFill>
                  <a:srgbClr val="C00000"/>
                </a:solidFill>
              </a:rPr>
              <a:t>Institut</a:t>
            </a:r>
            <a:r>
              <a:rPr lang="en-US" sz="2400" dirty="0" smtClean="0">
                <a:solidFill>
                  <a:srgbClr val="C00000"/>
                </a:solidFill>
              </a:rPr>
              <a:t> Indonesia </a:t>
            </a:r>
            <a:r>
              <a:rPr lang="en-US" sz="2400" dirty="0" smtClean="0"/>
              <a:t>Semarang (2007)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S1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Semarang </a:t>
            </a:r>
            <a:r>
              <a:rPr lang="en-US" sz="2400" dirty="0" smtClean="0"/>
              <a:t>(2010-2015)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S2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Informatika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Universitas</a:t>
            </a:r>
            <a:r>
              <a:rPr lang="en-US" sz="2400" dirty="0" smtClean="0">
                <a:solidFill>
                  <a:srgbClr val="C00000"/>
                </a:solidFill>
              </a:rPr>
              <a:t> Dian </a:t>
            </a:r>
            <a:r>
              <a:rPr lang="en-US" sz="2400" dirty="0" err="1" smtClean="0">
                <a:solidFill>
                  <a:srgbClr val="C00000"/>
                </a:solidFill>
              </a:rPr>
              <a:t>Nuswantoro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(2015-2016)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smtClean="0"/>
              <a:t>Tim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Domestic Gas PT </a:t>
            </a:r>
            <a:r>
              <a:rPr lang="en-US" sz="2400" dirty="0" err="1" smtClean="0">
                <a:solidFill>
                  <a:srgbClr val="C00000"/>
                </a:solidFill>
              </a:rPr>
              <a:t>Pertamina</a:t>
            </a:r>
            <a:r>
              <a:rPr lang="en-US" sz="2400" dirty="0" smtClean="0">
                <a:solidFill>
                  <a:srgbClr val="C00000"/>
                </a:solidFill>
              </a:rPr>
              <a:t> (</a:t>
            </a:r>
            <a:r>
              <a:rPr lang="en-US" sz="2400" dirty="0" err="1" smtClean="0">
                <a:solidFill>
                  <a:srgbClr val="C00000"/>
                </a:solidFill>
              </a:rPr>
              <a:t>Persero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(2008-sekarang)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C00000"/>
                </a:solidFill>
              </a:rPr>
              <a:t>Data Mining</a:t>
            </a:r>
            <a:r>
              <a:rPr lang="en-US" sz="2400" dirty="0" smtClean="0"/>
              <a:t>, Intelligent System </a:t>
            </a:r>
            <a:r>
              <a:rPr lang="en-US" sz="2400" dirty="0" err="1" smtClean="0"/>
              <a:t>dan</a:t>
            </a:r>
            <a:r>
              <a:rPr lang="en-US" sz="2400" dirty="0" smtClean="0"/>
              <a:t> Machine Learning</a:t>
            </a:r>
          </a:p>
          <a:p>
            <a:pPr marL="357188" indent="-357188" algn="just">
              <a:lnSpc>
                <a:spcPct val="100000"/>
              </a:lnSpc>
            </a:pP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Reviewer</a:t>
            </a:r>
            <a:r>
              <a:rPr lang="en-US" sz="2400" dirty="0" smtClean="0"/>
              <a:t> di </a:t>
            </a:r>
            <a:r>
              <a:rPr lang="en-US" sz="2400" dirty="0" err="1" smtClean="0">
                <a:solidFill>
                  <a:srgbClr val="C00000"/>
                </a:solidFill>
              </a:rPr>
              <a:t>Romi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Satria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Wahono</a:t>
            </a:r>
            <a:r>
              <a:rPr lang="en-US" sz="2400" dirty="0" smtClean="0">
                <a:solidFill>
                  <a:srgbClr val="C00000"/>
                </a:solidFill>
              </a:rPr>
              <a:t> (RSW) Intelligent System Research Group</a:t>
            </a:r>
            <a:endParaRPr lang="id-ID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74118"/>
            <a:ext cx="2372546" cy="2745282"/>
          </a:xfrm>
          <a:prstGeom prst="rect">
            <a:avLst/>
          </a:prstGeom>
          <a:noFill/>
          <a:effectLst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Textbooks</a:t>
            </a:r>
            <a:endParaRPr lang="id-ID" dirty="0"/>
          </a:p>
        </p:txBody>
      </p:sp>
      <p:pic>
        <p:nvPicPr>
          <p:cNvPr id="7" name="Picture 2" descr="C:\Users\joko\Pictures\RUMPI DOSA\DM-H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4466" y="3607183"/>
            <a:ext cx="2532235" cy="3129783"/>
          </a:xfrm>
          <a:prstGeom prst="rect">
            <a:avLst/>
          </a:prstGeom>
          <a:noFill/>
        </p:spPr>
      </p:pic>
      <p:pic>
        <p:nvPicPr>
          <p:cNvPr id="8" name="Picture 4" descr="C:\Users\joko\Pictures\RUMPI DOSA\DM-Witt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11" y="2971800"/>
            <a:ext cx="2133600" cy="2663893"/>
          </a:xfrm>
          <a:prstGeom prst="rect">
            <a:avLst/>
          </a:prstGeom>
          <a:noFill/>
        </p:spPr>
      </p:pic>
      <p:pic>
        <p:nvPicPr>
          <p:cNvPr id="9" name="Picture 5" descr="C:\Users\joko\Pictures\RUMPI DOSA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962" y="2743200"/>
            <a:ext cx="2346139" cy="265747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269" y="968759"/>
            <a:ext cx="2133600" cy="276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7172" y="999936"/>
            <a:ext cx="1981200" cy="25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4" t="1974" r="8267"/>
          <a:stretch/>
        </p:blipFill>
        <p:spPr>
          <a:xfrm>
            <a:off x="196852" y="1012832"/>
            <a:ext cx="2152798" cy="267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915400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4.1 Introduction to k-NN Algorithm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758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27413"/>
            <a:ext cx="8134350" cy="710787"/>
          </a:xfrm>
        </p:spPr>
        <p:txBody>
          <a:bodyPr>
            <a:normAutofit fontScale="90000"/>
          </a:bodyPr>
          <a:lstStyle/>
          <a:p>
            <a:r>
              <a:rPr lang="en-US" sz="3800" dirty="0" err="1" smtClean="0"/>
              <a:t>Konsep</a:t>
            </a:r>
            <a:r>
              <a:rPr lang="en-US" sz="3800" dirty="0" smtClean="0"/>
              <a:t> </a:t>
            </a:r>
            <a:r>
              <a:rPr lang="en-US" sz="3800" dirty="0" err="1" smtClean="0"/>
              <a:t>Algoritme</a:t>
            </a:r>
            <a:r>
              <a:rPr lang="en-US" sz="3800" dirty="0" smtClean="0"/>
              <a:t> k-Nearest Neighbor (k-NN)</a:t>
            </a:r>
            <a:endParaRPr lang="en-US" sz="3800" dirty="0"/>
          </a:p>
        </p:txBody>
      </p:sp>
      <p:pic>
        <p:nvPicPr>
          <p:cNvPr id="1026" name="Picture 2" descr="C:\Users\Joko Suntoro\Downloads\knn-concep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0150"/>
            <a:ext cx="6629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k-NN </a:t>
            </a:r>
            <a:r>
              <a:rPr lang="en-US" dirty="0" err="1">
                <a:solidFill>
                  <a:srgbClr val="C00000"/>
                </a:solidFill>
              </a:rPr>
              <a:t>mengidentifikasi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nilai</a:t>
            </a:r>
            <a:r>
              <a:rPr lang="en-US" dirty="0">
                <a:solidFill>
                  <a:srgbClr val="C00000"/>
                </a:solidFill>
              </a:rPr>
              <a:t> “k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dirty="0" err="1">
                <a:solidFill>
                  <a:srgbClr val="C00000"/>
                </a:solidFill>
              </a:rPr>
              <a:t>tetangga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terdekat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 (Lantz, 2013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Metode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klasifikasi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pembelajaran</a:t>
            </a:r>
            <a:r>
              <a:rPr lang="en-US" dirty="0">
                <a:solidFill>
                  <a:srgbClr val="C00000"/>
                </a:solidFill>
              </a:rPr>
              <a:t> yang </a:t>
            </a:r>
            <a:r>
              <a:rPr lang="en-US" dirty="0" err="1">
                <a:solidFill>
                  <a:srgbClr val="C00000"/>
                </a:solidFill>
              </a:rPr>
              <a:t>jaraknya</a:t>
            </a:r>
            <a:r>
              <a:rPr lang="en-US" dirty="0">
                <a:solidFill>
                  <a:srgbClr val="C00000"/>
                </a:solidFill>
              </a:rPr>
              <a:t> paling </a:t>
            </a:r>
            <a:r>
              <a:rPr lang="en-US" dirty="0" err="1">
                <a:solidFill>
                  <a:srgbClr val="C00000"/>
                </a:solidFill>
              </a:rPr>
              <a:t>dekat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objek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427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k-NN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32700"/>
              </p:ext>
            </p:extLst>
          </p:nvPr>
        </p:nvGraphicFramePr>
        <p:xfrm>
          <a:off x="628650" y="1066800"/>
          <a:ext cx="7886700" cy="522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88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6270"/>
                <a:ext cx="7886700" cy="4919730"/>
              </a:xfrm>
            </p:spPr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Manhattan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6270"/>
                <a:ext cx="7886700" cy="4919730"/>
              </a:xfrm>
              <a:blipFill rotWithShape="1">
                <a:blip r:embed="rId3"/>
                <a:stretch>
                  <a:fillRect l="-1314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8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Studi</a:t>
            </a:r>
            <a:r>
              <a:rPr lang="en-US" sz="5400" dirty="0" smtClean="0"/>
              <a:t> </a:t>
            </a:r>
            <a:r>
              <a:rPr lang="en-US" sz="5400" dirty="0" err="1" smtClean="0"/>
              <a:t>Kasus</a:t>
            </a:r>
            <a:r>
              <a:rPr lang="en-US" sz="5400" dirty="0" smtClean="0"/>
              <a:t> </a:t>
            </a:r>
            <a:r>
              <a:rPr lang="en-US" sz="5400" dirty="0" err="1" smtClean="0"/>
              <a:t>Algoritme</a:t>
            </a:r>
            <a:r>
              <a:rPr lang="en-US" sz="5400" dirty="0" smtClean="0"/>
              <a:t> k-NN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teligent System Research N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teligent System Research New" id="{79A36297-95C1-4590-99CE-2014C0F8B6F8}" vid="{8354F885-03DE-487F-AA50-08DF56709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ISResearch-New</Template>
  <TotalTime>4599</TotalTime>
  <Words>605</Words>
  <Application>Microsoft Office PowerPoint</Application>
  <PresentationFormat>On-screen Show (4:3)</PresentationFormat>
  <Paragraphs>164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Intteligent System Research New</vt:lpstr>
      <vt:lpstr>DATA MINING 4. Algoritme k-Nearest Neighbor</vt:lpstr>
      <vt:lpstr>Joko Suntoro</vt:lpstr>
      <vt:lpstr>Textbooks</vt:lpstr>
      <vt:lpstr>4.1 Introduction to k-NN Algorithm</vt:lpstr>
      <vt:lpstr>Konsep Algoritme k-Nearest Neighbor (k-NN)</vt:lpstr>
      <vt:lpstr>Definisi Algoritme k-NN</vt:lpstr>
      <vt:lpstr>Langkah-Langkah Algoritme k-NN</vt:lpstr>
      <vt:lpstr>Penghitungan Jarak Antar Data</vt:lpstr>
      <vt:lpstr>Studi Kasus Algoritme k-NN</vt:lpstr>
      <vt:lpstr>Dataset yang Digunakan</vt:lpstr>
      <vt:lpstr>Data Training</vt:lpstr>
      <vt:lpstr>Data Testing</vt:lpstr>
      <vt:lpstr>Pengolahan Data Awal (Preprocessing Data)</vt:lpstr>
      <vt:lpstr>Data Transformation (Discretization)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Data Mining</dc:title>
  <dc:subject>Pengantar Data Mining</dc:subject>
  <dc:creator>Joko Suntoro</dc:creator>
  <cp:keywords>data; data mining</cp:keywords>
  <cp:lastModifiedBy>Joko Suntoro</cp:lastModifiedBy>
  <cp:revision>325</cp:revision>
  <dcterms:created xsi:type="dcterms:W3CDTF">2015-09-13T05:01:52Z</dcterms:created>
  <dcterms:modified xsi:type="dcterms:W3CDTF">2017-08-02T12:57:37Z</dcterms:modified>
</cp:coreProperties>
</file>