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78" r:id="rId3"/>
    <p:sldId id="277" r:id="rId4"/>
    <p:sldId id="257" r:id="rId5"/>
    <p:sldId id="267" r:id="rId6"/>
    <p:sldId id="259" r:id="rId7"/>
    <p:sldId id="270" r:id="rId8"/>
    <p:sldId id="268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KwC2Wwl10SVvzzuoruAc3w==" hashData="FeLS6jM3iXAuNgEvXsNxiHfxl1E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406DA-13A4-450B-B680-37954C42E61A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687378-48ED-4861-90EA-1364472C7147}">
      <dgm:prSet phldrT="[Text]" custT="1"/>
      <dgm:spPr/>
      <dgm:t>
        <a:bodyPr/>
        <a:lstStyle/>
        <a:p>
          <a:r>
            <a:rPr lang="en-US" sz="2400" dirty="0" smtClean="0"/>
            <a:t>1. </a:t>
          </a:r>
          <a:r>
            <a:rPr lang="en-US" sz="2400" dirty="0" err="1" smtClean="0"/>
            <a:t>Siapkan</a:t>
          </a:r>
          <a:r>
            <a:rPr lang="en-US" sz="2400" dirty="0" smtClean="0"/>
            <a:t> dataset</a:t>
          </a:r>
          <a:endParaRPr lang="en-US" sz="2400" dirty="0"/>
        </a:p>
      </dgm:t>
    </dgm:pt>
    <dgm:pt modelId="{D6962426-23E7-4A77-AB66-1309AF464760}" type="parTrans" cxnId="{CF489EE7-D8E2-4C20-A01D-08F17183D9C5}">
      <dgm:prSet/>
      <dgm:spPr/>
      <dgm:t>
        <a:bodyPr/>
        <a:lstStyle/>
        <a:p>
          <a:endParaRPr lang="en-US"/>
        </a:p>
      </dgm:t>
    </dgm:pt>
    <dgm:pt modelId="{7CADF764-A802-4DB7-A5A0-A64AAC2C9E27}" type="sibTrans" cxnId="{CF489EE7-D8E2-4C20-A01D-08F17183D9C5}">
      <dgm:prSet custT="1"/>
      <dgm:spPr/>
      <dgm:t>
        <a:bodyPr/>
        <a:lstStyle/>
        <a:p>
          <a:endParaRPr lang="en-US" sz="2400"/>
        </a:p>
      </dgm:t>
    </dgm:pt>
    <dgm:pt modelId="{E5EE068E-003E-4C6C-B2A2-3259A8804421}">
      <dgm:prSet phldrT="[Text]" custT="1"/>
      <dgm:spPr/>
      <dgm:t>
        <a:bodyPr/>
        <a:lstStyle/>
        <a:p>
          <a:r>
            <a:rPr lang="en-US" sz="2400" dirty="0" smtClean="0"/>
            <a:t>2. </a:t>
          </a:r>
          <a:r>
            <a:rPr lang="en-US" sz="2400" dirty="0" err="1" smtClean="0"/>
            <a:t>Hitung</a:t>
          </a:r>
          <a:r>
            <a:rPr lang="en-US" sz="2400" dirty="0" smtClean="0"/>
            <a:t> </a:t>
          </a:r>
          <a:r>
            <a:rPr lang="en-US" sz="2400" dirty="0" err="1" smtClean="0"/>
            <a:t>jumlah</a:t>
          </a:r>
          <a:r>
            <a:rPr lang="en-US" sz="2400" dirty="0" smtClean="0"/>
            <a:t> class/label </a:t>
          </a:r>
          <a:r>
            <a:rPr lang="en-US" sz="2400" dirty="0" err="1" smtClean="0"/>
            <a:t>pada</a:t>
          </a:r>
          <a:r>
            <a:rPr lang="en-US" sz="2400" dirty="0" smtClean="0"/>
            <a:t> data training</a:t>
          </a:r>
          <a:endParaRPr lang="en-US" sz="2400" dirty="0"/>
        </a:p>
      </dgm:t>
    </dgm:pt>
    <dgm:pt modelId="{BBB6517F-F01C-4A98-915A-27DAFA5D2B8F}" type="parTrans" cxnId="{38C62D2B-3F5B-4E7F-8E30-62F38DDC19C8}">
      <dgm:prSet/>
      <dgm:spPr/>
      <dgm:t>
        <a:bodyPr/>
        <a:lstStyle/>
        <a:p>
          <a:endParaRPr lang="en-US"/>
        </a:p>
      </dgm:t>
    </dgm:pt>
    <dgm:pt modelId="{7B1A7433-9EA2-4B4C-ADA6-D8FC8FF2F317}" type="sibTrans" cxnId="{38C62D2B-3F5B-4E7F-8E30-62F38DDC19C8}">
      <dgm:prSet custT="1"/>
      <dgm:spPr/>
      <dgm:t>
        <a:bodyPr/>
        <a:lstStyle/>
        <a:p>
          <a:endParaRPr lang="en-US" sz="2400"/>
        </a:p>
      </dgm:t>
    </dgm:pt>
    <dgm:pt modelId="{A44C6660-6256-4157-B826-8C965E17889F}">
      <dgm:prSet phldrT="[Text]" custT="1"/>
      <dgm:spPr/>
      <dgm:t>
        <a:bodyPr/>
        <a:lstStyle/>
        <a:p>
          <a:r>
            <a:rPr lang="en-US" sz="2400" dirty="0" smtClean="0"/>
            <a:t>3. </a:t>
          </a:r>
          <a:r>
            <a:rPr lang="en-US" sz="2400" dirty="0" err="1" smtClean="0"/>
            <a:t>Hitung</a:t>
          </a:r>
          <a:r>
            <a:rPr lang="en-US" sz="2400" dirty="0" smtClean="0"/>
            <a:t> </a:t>
          </a:r>
          <a:r>
            <a:rPr lang="en-US" sz="2400" dirty="0" err="1" smtClean="0"/>
            <a:t>jumlah</a:t>
          </a:r>
          <a:r>
            <a:rPr lang="en-US" sz="2400" dirty="0" smtClean="0"/>
            <a:t> </a:t>
          </a:r>
          <a:r>
            <a:rPr lang="en-US" sz="2400" dirty="0" err="1" smtClean="0"/>
            <a:t>kasus</a:t>
          </a:r>
          <a:r>
            <a:rPr lang="en-US" sz="2400" dirty="0" smtClean="0"/>
            <a:t> yang </a:t>
          </a:r>
          <a:r>
            <a:rPr lang="en-US" sz="2400" dirty="0" err="1" smtClean="0"/>
            <a:t>sama</a:t>
          </a:r>
          <a:r>
            <a:rPr lang="en-US" sz="2400" dirty="0" smtClean="0"/>
            <a:t>  </a:t>
          </a:r>
          <a:r>
            <a:rPr lang="en-US" sz="2400" dirty="0" err="1" smtClean="0"/>
            <a:t>dengan</a:t>
          </a:r>
          <a:r>
            <a:rPr lang="en-US" sz="2400" dirty="0" smtClean="0"/>
            <a:t> class yang </a:t>
          </a:r>
          <a:r>
            <a:rPr lang="en-US" sz="2400" dirty="0" err="1" smtClean="0"/>
            <a:t>sama</a:t>
          </a:r>
          <a:endParaRPr lang="en-US" sz="2400" dirty="0"/>
        </a:p>
      </dgm:t>
    </dgm:pt>
    <dgm:pt modelId="{F2D636BD-F876-4D65-BCE5-D5A27B62984F}" type="parTrans" cxnId="{844F7D44-3173-4CF1-957B-8C5FE436A143}">
      <dgm:prSet/>
      <dgm:spPr/>
      <dgm:t>
        <a:bodyPr/>
        <a:lstStyle/>
        <a:p>
          <a:endParaRPr lang="en-US"/>
        </a:p>
      </dgm:t>
    </dgm:pt>
    <dgm:pt modelId="{F6B64E8B-FE13-49A2-B413-E97C492E1688}" type="sibTrans" cxnId="{844F7D44-3173-4CF1-957B-8C5FE436A143}">
      <dgm:prSet custT="1"/>
      <dgm:spPr/>
      <dgm:t>
        <a:bodyPr/>
        <a:lstStyle/>
        <a:p>
          <a:endParaRPr lang="en-US" sz="2400"/>
        </a:p>
      </dgm:t>
    </dgm:pt>
    <dgm:pt modelId="{2CC8E3F6-BAFE-4D61-A04E-498A3C653F6F}">
      <dgm:prSet phldrT="[Text]" custT="1"/>
      <dgm:spPr/>
      <dgm:t>
        <a:bodyPr/>
        <a:lstStyle/>
        <a:p>
          <a:r>
            <a:rPr lang="en-US" sz="2400" dirty="0" smtClean="0"/>
            <a:t>4. </a:t>
          </a:r>
          <a:r>
            <a:rPr lang="en-US" sz="2400" dirty="0" err="1" smtClean="0"/>
            <a:t>Kalikan</a:t>
          </a:r>
          <a:r>
            <a:rPr lang="en-US" sz="2400" dirty="0" smtClean="0"/>
            <a:t> </a:t>
          </a:r>
          <a:r>
            <a:rPr lang="en-US" sz="2400" dirty="0" err="1" smtClean="0"/>
            <a:t>semua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</a:t>
          </a:r>
          <a:r>
            <a:rPr lang="en-US" sz="2400" dirty="0" err="1" smtClean="0"/>
            <a:t>hasil</a:t>
          </a:r>
          <a:r>
            <a:rPr lang="en-US" sz="2400" dirty="0" smtClean="0"/>
            <a:t> </a:t>
          </a:r>
          <a:r>
            <a:rPr lang="en-US" sz="2400" dirty="0" err="1" smtClean="0"/>
            <a:t>sesuai</a:t>
          </a:r>
          <a:r>
            <a:rPr lang="en-US" sz="2400" dirty="0" smtClean="0"/>
            <a:t> </a:t>
          </a:r>
          <a:r>
            <a:rPr lang="en-US" sz="2400" dirty="0" err="1" smtClean="0"/>
            <a:t>dengan</a:t>
          </a:r>
          <a:r>
            <a:rPr lang="en-US" sz="2400" dirty="0" smtClean="0"/>
            <a:t> data(X) yang </a:t>
          </a:r>
          <a:r>
            <a:rPr lang="en-US" sz="2400" dirty="0" err="1" smtClean="0"/>
            <a:t>dicari</a:t>
          </a:r>
          <a:r>
            <a:rPr lang="en-US" sz="2400" dirty="0" smtClean="0"/>
            <a:t> </a:t>
          </a:r>
          <a:r>
            <a:rPr lang="en-US" sz="2400" dirty="0" err="1" smtClean="0"/>
            <a:t>classnya</a:t>
          </a:r>
          <a:endParaRPr lang="en-US" sz="2400" dirty="0"/>
        </a:p>
      </dgm:t>
    </dgm:pt>
    <dgm:pt modelId="{B835E04B-26E3-46DA-BD42-6E60EDCC357F}" type="parTrans" cxnId="{18F96A9E-CE3E-4728-84AC-0CEB49CF3790}">
      <dgm:prSet/>
      <dgm:spPr/>
      <dgm:t>
        <a:bodyPr/>
        <a:lstStyle/>
        <a:p>
          <a:endParaRPr lang="en-US"/>
        </a:p>
      </dgm:t>
    </dgm:pt>
    <dgm:pt modelId="{59152F79-2C17-40F7-953D-C56F386880CA}" type="sibTrans" cxnId="{18F96A9E-CE3E-4728-84AC-0CEB49CF3790}">
      <dgm:prSet custT="1"/>
      <dgm:spPr/>
      <dgm:t>
        <a:bodyPr/>
        <a:lstStyle/>
        <a:p>
          <a:endParaRPr lang="en-US" sz="2400"/>
        </a:p>
      </dgm:t>
    </dgm:pt>
    <dgm:pt modelId="{26EAFC42-90F7-4CE7-A779-D7927485A6FC}" type="pres">
      <dgm:prSet presAssocID="{46C406DA-13A4-450B-B680-37954C42E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916EA2-1AAA-4120-9E0D-1C57DAA09B29}" type="pres">
      <dgm:prSet presAssocID="{46C406DA-13A4-450B-B680-37954C42E61A}" presName="dummyMaxCanvas" presStyleCnt="0">
        <dgm:presLayoutVars/>
      </dgm:prSet>
      <dgm:spPr/>
    </dgm:pt>
    <dgm:pt modelId="{4C2ABA1B-A52C-415E-AC04-38A46A6B059B}" type="pres">
      <dgm:prSet presAssocID="{46C406DA-13A4-450B-B680-37954C42E61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18053-A5DF-41FE-AE1D-E53A2A754C59}" type="pres">
      <dgm:prSet presAssocID="{46C406DA-13A4-450B-B680-37954C42E61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AF0C1-5903-48E7-B055-421149A87972}" type="pres">
      <dgm:prSet presAssocID="{46C406DA-13A4-450B-B680-37954C42E61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637D4-2CC6-4FB2-9BD6-06E9F10F57AE}" type="pres">
      <dgm:prSet presAssocID="{46C406DA-13A4-450B-B680-37954C42E61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5FC69-F3BC-446F-9037-B7988AE5CE2E}" type="pres">
      <dgm:prSet presAssocID="{46C406DA-13A4-450B-B680-37954C42E61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D72A9-8578-40CB-940F-1E87E58622F0}" type="pres">
      <dgm:prSet presAssocID="{46C406DA-13A4-450B-B680-37954C42E61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6F596-4F79-4750-814F-6D154A442CC8}" type="pres">
      <dgm:prSet presAssocID="{46C406DA-13A4-450B-B680-37954C42E61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E7F48-CEDA-49D1-BFF8-F05EF47DDEAE}" type="pres">
      <dgm:prSet presAssocID="{46C406DA-13A4-450B-B680-37954C42E61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3629-A6A0-432E-A31E-441423CAA2B4}" type="pres">
      <dgm:prSet presAssocID="{46C406DA-13A4-450B-B680-37954C42E61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6035E-C29D-4D1C-A915-448E84DF6B02}" type="pres">
      <dgm:prSet presAssocID="{46C406DA-13A4-450B-B680-37954C42E61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B4D32-0150-4A28-87A1-C97C5E3102F9}" type="pres">
      <dgm:prSet presAssocID="{46C406DA-13A4-450B-B680-37954C42E61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F972B-963A-4A85-9EAF-9F09A42F7959}" type="presOf" srcId="{89687378-48ED-4861-90EA-1364472C7147}" destId="{EA2E7F48-CEDA-49D1-BFF8-F05EF47DDEAE}" srcOrd="1" destOrd="0" presId="urn:microsoft.com/office/officeart/2005/8/layout/vProcess5"/>
    <dgm:cxn modelId="{6632A502-EC55-4252-875A-0EAC4015EC54}" type="presOf" srcId="{F6B64E8B-FE13-49A2-B413-E97C492E1688}" destId="{ABF6F596-4F79-4750-814F-6D154A442CC8}" srcOrd="0" destOrd="0" presId="urn:microsoft.com/office/officeart/2005/8/layout/vProcess5"/>
    <dgm:cxn modelId="{AB42C1A3-92D4-4DF8-BBD7-EA242319ADE1}" type="presOf" srcId="{2CC8E3F6-BAFE-4D61-A04E-498A3C653F6F}" destId="{20FB4D32-0150-4A28-87A1-C97C5E3102F9}" srcOrd="1" destOrd="0" presId="urn:microsoft.com/office/officeart/2005/8/layout/vProcess5"/>
    <dgm:cxn modelId="{ADE2B21A-6F5E-4278-95E5-1C2BC6C601C7}" type="presOf" srcId="{A44C6660-6256-4157-B826-8C965E17889F}" destId="{616AF0C1-5903-48E7-B055-421149A87972}" srcOrd="0" destOrd="0" presId="urn:microsoft.com/office/officeart/2005/8/layout/vProcess5"/>
    <dgm:cxn modelId="{9E1901B8-C469-46BD-B6F8-25B2E4F3674A}" type="presOf" srcId="{E5EE068E-003E-4C6C-B2A2-3259A8804421}" destId="{661C3629-A6A0-432E-A31E-441423CAA2B4}" srcOrd="1" destOrd="0" presId="urn:microsoft.com/office/officeart/2005/8/layout/vProcess5"/>
    <dgm:cxn modelId="{CF489EE7-D8E2-4C20-A01D-08F17183D9C5}" srcId="{46C406DA-13A4-450B-B680-37954C42E61A}" destId="{89687378-48ED-4861-90EA-1364472C7147}" srcOrd="0" destOrd="0" parTransId="{D6962426-23E7-4A77-AB66-1309AF464760}" sibTransId="{7CADF764-A802-4DB7-A5A0-A64AAC2C9E27}"/>
    <dgm:cxn modelId="{781DF20A-66F1-490A-93AD-D20BC6D42B28}" type="presOf" srcId="{89687378-48ED-4861-90EA-1364472C7147}" destId="{4C2ABA1B-A52C-415E-AC04-38A46A6B059B}" srcOrd="0" destOrd="0" presId="urn:microsoft.com/office/officeart/2005/8/layout/vProcess5"/>
    <dgm:cxn modelId="{18F96A9E-CE3E-4728-84AC-0CEB49CF3790}" srcId="{46C406DA-13A4-450B-B680-37954C42E61A}" destId="{2CC8E3F6-BAFE-4D61-A04E-498A3C653F6F}" srcOrd="3" destOrd="0" parTransId="{B835E04B-26E3-46DA-BD42-6E60EDCC357F}" sibTransId="{59152F79-2C17-40F7-953D-C56F386880CA}"/>
    <dgm:cxn modelId="{844F7D44-3173-4CF1-957B-8C5FE436A143}" srcId="{46C406DA-13A4-450B-B680-37954C42E61A}" destId="{A44C6660-6256-4157-B826-8C965E17889F}" srcOrd="2" destOrd="0" parTransId="{F2D636BD-F876-4D65-BCE5-D5A27B62984F}" sibTransId="{F6B64E8B-FE13-49A2-B413-E97C492E1688}"/>
    <dgm:cxn modelId="{5A3DFF97-7472-4267-8871-A4DF3355A743}" type="presOf" srcId="{A44C6660-6256-4157-B826-8C965E17889F}" destId="{5616035E-C29D-4D1C-A915-448E84DF6B02}" srcOrd="1" destOrd="0" presId="urn:microsoft.com/office/officeart/2005/8/layout/vProcess5"/>
    <dgm:cxn modelId="{BC95FD73-A45F-4E0C-BD76-797265C6C41C}" type="presOf" srcId="{E5EE068E-003E-4C6C-B2A2-3259A8804421}" destId="{C9218053-A5DF-41FE-AE1D-E53A2A754C59}" srcOrd="0" destOrd="0" presId="urn:microsoft.com/office/officeart/2005/8/layout/vProcess5"/>
    <dgm:cxn modelId="{E8C4FEC3-840E-48C8-BA4C-4FF3F7B82804}" type="presOf" srcId="{46C406DA-13A4-450B-B680-37954C42E61A}" destId="{26EAFC42-90F7-4CE7-A779-D7927485A6FC}" srcOrd="0" destOrd="0" presId="urn:microsoft.com/office/officeart/2005/8/layout/vProcess5"/>
    <dgm:cxn modelId="{38C62D2B-3F5B-4E7F-8E30-62F38DDC19C8}" srcId="{46C406DA-13A4-450B-B680-37954C42E61A}" destId="{E5EE068E-003E-4C6C-B2A2-3259A8804421}" srcOrd="1" destOrd="0" parTransId="{BBB6517F-F01C-4A98-915A-27DAFA5D2B8F}" sibTransId="{7B1A7433-9EA2-4B4C-ADA6-D8FC8FF2F317}"/>
    <dgm:cxn modelId="{B3B0ED52-75E5-43BE-BE55-C09CFEE3E472}" type="presOf" srcId="{7CADF764-A802-4DB7-A5A0-A64AAC2C9E27}" destId="{3115FC69-F3BC-446F-9037-B7988AE5CE2E}" srcOrd="0" destOrd="0" presId="urn:microsoft.com/office/officeart/2005/8/layout/vProcess5"/>
    <dgm:cxn modelId="{174DDAE1-7E0E-4CB5-A424-77ED64749FA5}" type="presOf" srcId="{7B1A7433-9EA2-4B4C-ADA6-D8FC8FF2F317}" destId="{9FBD72A9-8578-40CB-940F-1E87E58622F0}" srcOrd="0" destOrd="0" presId="urn:microsoft.com/office/officeart/2005/8/layout/vProcess5"/>
    <dgm:cxn modelId="{BF33D9FC-50CA-4613-8E82-7ABB279D7EE8}" type="presOf" srcId="{2CC8E3F6-BAFE-4D61-A04E-498A3C653F6F}" destId="{2DF637D4-2CC6-4FB2-9BD6-06E9F10F57AE}" srcOrd="0" destOrd="0" presId="urn:microsoft.com/office/officeart/2005/8/layout/vProcess5"/>
    <dgm:cxn modelId="{88B0A2E7-E52E-47C3-968B-48C1E2C0E3E5}" type="presParOf" srcId="{26EAFC42-90F7-4CE7-A779-D7927485A6FC}" destId="{92916EA2-1AAA-4120-9E0D-1C57DAA09B29}" srcOrd="0" destOrd="0" presId="urn:microsoft.com/office/officeart/2005/8/layout/vProcess5"/>
    <dgm:cxn modelId="{E896A511-9FB3-462B-9C42-4967BB183725}" type="presParOf" srcId="{26EAFC42-90F7-4CE7-A779-D7927485A6FC}" destId="{4C2ABA1B-A52C-415E-AC04-38A46A6B059B}" srcOrd="1" destOrd="0" presId="urn:microsoft.com/office/officeart/2005/8/layout/vProcess5"/>
    <dgm:cxn modelId="{57BAB50B-64CF-475E-8EB3-0E00BDF9453D}" type="presParOf" srcId="{26EAFC42-90F7-4CE7-A779-D7927485A6FC}" destId="{C9218053-A5DF-41FE-AE1D-E53A2A754C59}" srcOrd="2" destOrd="0" presId="urn:microsoft.com/office/officeart/2005/8/layout/vProcess5"/>
    <dgm:cxn modelId="{074B2B07-6DDC-406D-81D4-283EFA4A3CAF}" type="presParOf" srcId="{26EAFC42-90F7-4CE7-A779-D7927485A6FC}" destId="{616AF0C1-5903-48E7-B055-421149A87972}" srcOrd="3" destOrd="0" presId="urn:microsoft.com/office/officeart/2005/8/layout/vProcess5"/>
    <dgm:cxn modelId="{AE490925-9D21-4F71-827A-AA14BDC2C3F8}" type="presParOf" srcId="{26EAFC42-90F7-4CE7-A779-D7927485A6FC}" destId="{2DF637D4-2CC6-4FB2-9BD6-06E9F10F57AE}" srcOrd="4" destOrd="0" presId="urn:microsoft.com/office/officeart/2005/8/layout/vProcess5"/>
    <dgm:cxn modelId="{4A0A35FB-E408-4B1E-9EC5-AC9369040B03}" type="presParOf" srcId="{26EAFC42-90F7-4CE7-A779-D7927485A6FC}" destId="{3115FC69-F3BC-446F-9037-B7988AE5CE2E}" srcOrd="5" destOrd="0" presId="urn:microsoft.com/office/officeart/2005/8/layout/vProcess5"/>
    <dgm:cxn modelId="{A46AF9F2-5694-4060-A5A7-763BFF016049}" type="presParOf" srcId="{26EAFC42-90F7-4CE7-A779-D7927485A6FC}" destId="{9FBD72A9-8578-40CB-940F-1E87E58622F0}" srcOrd="6" destOrd="0" presId="urn:microsoft.com/office/officeart/2005/8/layout/vProcess5"/>
    <dgm:cxn modelId="{66AABEC6-F841-4EEE-84B3-4B816DBCC927}" type="presParOf" srcId="{26EAFC42-90F7-4CE7-A779-D7927485A6FC}" destId="{ABF6F596-4F79-4750-814F-6D154A442CC8}" srcOrd="7" destOrd="0" presId="urn:microsoft.com/office/officeart/2005/8/layout/vProcess5"/>
    <dgm:cxn modelId="{1BB81730-02EF-457A-849E-5456E97BF7CD}" type="presParOf" srcId="{26EAFC42-90F7-4CE7-A779-D7927485A6FC}" destId="{EA2E7F48-CEDA-49D1-BFF8-F05EF47DDEAE}" srcOrd="8" destOrd="0" presId="urn:microsoft.com/office/officeart/2005/8/layout/vProcess5"/>
    <dgm:cxn modelId="{B84AD95D-2F79-4BD4-A975-DBF99A22E669}" type="presParOf" srcId="{26EAFC42-90F7-4CE7-A779-D7927485A6FC}" destId="{661C3629-A6A0-432E-A31E-441423CAA2B4}" srcOrd="9" destOrd="0" presId="urn:microsoft.com/office/officeart/2005/8/layout/vProcess5"/>
    <dgm:cxn modelId="{F5381B28-5CF6-434F-A2AD-732A922BF3B8}" type="presParOf" srcId="{26EAFC42-90F7-4CE7-A779-D7927485A6FC}" destId="{5616035E-C29D-4D1C-A915-448E84DF6B02}" srcOrd="10" destOrd="0" presId="urn:microsoft.com/office/officeart/2005/8/layout/vProcess5"/>
    <dgm:cxn modelId="{CC6A521B-F15A-422E-9FC6-B707E1F77293}" type="presParOf" srcId="{26EAFC42-90F7-4CE7-A779-D7927485A6FC}" destId="{20FB4D32-0150-4A28-87A1-C97C5E3102F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ABA1B-A52C-415E-AC04-38A46A6B059B}">
      <dsp:nvSpPr>
        <dsp:cNvPr id="0" name=""/>
        <dsp:cNvSpPr/>
      </dsp:nvSpPr>
      <dsp:spPr>
        <a:xfrm>
          <a:off x="0" y="0"/>
          <a:ext cx="7315200" cy="10561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</a:t>
          </a:r>
          <a:r>
            <a:rPr lang="en-US" sz="2400" kern="1200" dirty="0" err="1" smtClean="0"/>
            <a:t>Siapkan</a:t>
          </a:r>
          <a:r>
            <a:rPr lang="en-US" sz="2400" kern="1200" dirty="0" smtClean="0"/>
            <a:t> dataset</a:t>
          </a:r>
          <a:endParaRPr lang="en-US" sz="2400" kern="1200" dirty="0"/>
        </a:p>
      </dsp:txBody>
      <dsp:txXfrm>
        <a:off x="30933" y="30933"/>
        <a:ext cx="6086308" cy="994266"/>
      </dsp:txXfrm>
    </dsp:sp>
    <dsp:sp modelId="{C9218053-A5DF-41FE-AE1D-E53A2A754C59}">
      <dsp:nvSpPr>
        <dsp:cNvPr id="0" name=""/>
        <dsp:cNvSpPr/>
      </dsp:nvSpPr>
      <dsp:spPr>
        <a:xfrm>
          <a:off x="612648" y="1248156"/>
          <a:ext cx="7315200" cy="1056132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</a:t>
          </a:r>
          <a:r>
            <a:rPr lang="en-US" sz="2400" kern="1200" dirty="0" err="1" smtClean="0"/>
            <a:t>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jumlah</a:t>
          </a:r>
          <a:r>
            <a:rPr lang="en-US" sz="2400" kern="1200" dirty="0" smtClean="0"/>
            <a:t> class/label </a:t>
          </a:r>
          <a:r>
            <a:rPr lang="en-US" sz="2400" kern="1200" dirty="0" err="1" smtClean="0"/>
            <a:t>pada</a:t>
          </a:r>
          <a:r>
            <a:rPr lang="en-US" sz="2400" kern="1200" dirty="0" smtClean="0"/>
            <a:t> data training</a:t>
          </a:r>
          <a:endParaRPr lang="en-US" sz="2400" kern="1200" dirty="0"/>
        </a:p>
      </dsp:txBody>
      <dsp:txXfrm>
        <a:off x="643581" y="1279089"/>
        <a:ext cx="5954200" cy="994266"/>
      </dsp:txXfrm>
    </dsp:sp>
    <dsp:sp modelId="{616AF0C1-5903-48E7-B055-421149A87972}">
      <dsp:nvSpPr>
        <dsp:cNvPr id="0" name=""/>
        <dsp:cNvSpPr/>
      </dsp:nvSpPr>
      <dsp:spPr>
        <a:xfrm>
          <a:off x="1216151" y="2496312"/>
          <a:ext cx="7315200" cy="1056132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</a:t>
          </a:r>
          <a:r>
            <a:rPr lang="en-US" sz="2400" kern="1200" dirty="0" err="1" smtClean="0"/>
            <a:t>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jumlah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kasus</a:t>
          </a:r>
          <a:r>
            <a:rPr lang="en-US" sz="2400" kern="1200" dirty="0" smtClean="0"/>
            <a:t> yang </a:t>
          </a:r>
          <a:r>
            <a:rPr lang="en-US" sz="2400" kern="1200" dirty="0" err="1" smtClean="0"/>
            <a:t>sama</a:t>
          </a:r>
          <a:r>
            <a:rPr lang="en-US" sz="2400" kern="1200" dirty="0" smtClean="0"/>
            <a:t> 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class yang </a:t>
          </a:r>
          <a:r>
            <a:rPr lang="en-US" sz="2400" kern="1200" dirty="0" err="1" smtClean="0"/>
            <a:t>sama</a:t>
          </a:r>
          <a:endParaRPr lang="en-US" sz="2400" kern="1200" dirty="0"/>
        </a:p>
      </dsp:txBody>
      <dsp:txXfrm>
        <a:off x="1247084" y="2527245"/>
        <a:ext cx="5963344" cy="994265"/>
      </dsp:txXfrm>
    </dsp:sp>
    <dsp:sp modelId="{2DF637D4-2CC6-4FB2-9BD6-06E9F10F57AE}">
      <dsp:nvSpPr>
        <dsp:cNvPr id="0" name=""/>
        <dsp:cNvSpPr/>
      </dsp:nvSpPr>
      <dsp:spPr>
        <a:xfrm>
          <a:off x="1828799" y="3744468"/>
          <a:ext cx="7315200" cy="105613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</a:t>
          </a:r>
          <a:r>
            <a:rPr lang="en-US" sz="2400" kern="1200" dirty="0" err="1" smtClean="0"/>
            <a:t>Kalikan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semua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hasil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sesuai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data(X) yang </a:t>
          </a:r>
          <a:r>
            <a:rPr lang="en-US" sz="2400" kern="1200" dirty="0" err="1" smtClean="0"/>
            <a:t>dicari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classnya</a:t>
          </a:r>
          <a:endParaRPr lang="en-US" sz="2400" kern="1200" dirty="0"/>
        </a:p>
      </dsp:txBody>
      <dsp:txXfrm>
        <a:off x="1859732" y="3775401"/>
        <a:ext cx="5954200" cy="994266"/>
      </dsp:txXfrm>
    </dsp:sp>
    <dsp:sp modelId="{3115FC69-F3BC-446F-9037-B7988AE5CE2E}">
      <dsp:nvSpPr>
        <dsp:cNvPr id="0" name=""/>
        <dsp:cNvSpPr/>
      </dsp:nvSpPr>
      <dsp:spPr>
        <a:xfrm>
          <a:off x="6628714" y="808901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783173" y="808901"/>
        <a:ext cx="377567" cy="516580"/>
      </dsp:txXfrm>
    </dsp:sp>
    <dsp:sp modelId="{9FBD72A9-8578-40CB-940F-1E87E58622F0}">
      <dsp:nvSpPr>
        <dsp:cNvPr id="0" name=""/>
        <dsp:cNvSpPr/>
      </dsp:nvSpPr>
      <dsp:spPr>
        <a:xfrm>
          <a:off x="7241362" y="2057057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95821" y="2057057"/>
        <a:ext cx="377567" cy="516580"/>
      </dsp:txXfrm>
    </dsp:sp>
    <dsp:sp modelId="{ABF6F596-4F79-4750-814F-6D154A442CC8}">
      <dsp:nvSpPr>
        <dsp:cNvPr id="0" name=""/>
        <dsp:cNvSpPr/>
      </dsp:nvSpPr>
      <dsp:spPr>
        <a:xfrm>
          <a:off x="7844866" y="3305213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999325" y="3305213"/>
        <a:ext cx="377567" cy="51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Pengklasifikasi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.. Naïve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probabilitas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keanggotaan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probabilitas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record </a:t>
            </a:r>
            <a:r>
              <a:rPr lang="en-US" baseline="0" dirty="0" err="1" smtClean="0"/>
              <a:t>tertentu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F78CEB2-A4F7-44EC-85E9-C04E72306E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18/10/2017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57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PENGANTAR ALGORITMA </a:t>
            </a:r>
            <a:br>
              <a:rPr lang="en-US" dirty="0" smtClean="0"/>
            </a:br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7315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4900" dirty="0" err="1" smtClean="0">
                <a:solidFill>
                  <a:schemeClr val="tx1"/>
                </a:solidFill>
              </a:rPr>
              <a:t>Joko</a:t>
            </a:r>
            <a:r>
              <a:rPr lang="en-US" sz="4900" dirty="0" smtClean="0">
                <a:solidFill>
                  <a:schemeClr val="tx1"/>
                </a:solidFill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</a:rPr>
              <a:t>Suntoro</a:t>
            </a:r>
            <a:endParaRPr lang="en-US" sz="4900" dirty="0" smtClean="0">
              <a:solidFill>
                <a:schemeClr val="tx1"/>
              </a:solidFill>
            </a:endParaRP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sz="37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sz="3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Hitung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Jumlah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Kasus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Sama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dengan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Class Yang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Sama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600" dirty="0" err="1" smtClean="0"/>
              <a:t>Contoh</a:t>
            </a:r>
            <a:r>
              <a:rPr lang="en-US" sz="2600" dirty="0" smtClean="0"/>
              <a:t> </a:t>
            </a:r>
            <a:r>
              <a:rPr lang="en-US" sz="2600" dirty="0" err="1" smtClean="0"/>
              <a:t>penghitungan</a:t>
            </a:r>
            <a:r>
              <a:rPr lang="en-US" sz="2600" dirty="0" smtClean="0"/>
              <a:t> P(</a:t>
            </a:r>
            <a:r>
              <a:rPr lang="en-US" sz="2600" dirty="0" err="1" smtClean="0"/>
              <a:t>X|Ci</a:t>
            </a:r>
            <a:r>
              <a:rPr lang="en-US" sz="2600" dirty="0" smtClean="0"/>
              <a:t>)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kasus</a:t>
            </a:r>
            <a:r>
              <a:rPr lang="en-US" sz="2600" dirty="0" smtClean="0"/>
              <a:t> Income </a:t>
            </a:r>
            <a:r>
              <a:rPr lang="en-US" sz="2600" dirty="0" err="1" smtClean="0"/>
              <a:t>dimana</a:t>
            </a:r>
            <a:endParaRPr lang="en-US" sz="2600" dirty="0" smtClean="0"/>
          </a:p>
          <a:p>
            <a:pPr marL="514350" indent="-514350">
              <a:buNone/>
            </a:pPr>
            <a:r>
              <a:rPr lang="en-US" sz="2600" dirty="0" err="1" smtClean="0"/>
              <a:t>i</a:t>
            </a:r>
            <a:r>
              <a:rPr lang="en-US" sz="2600" dirty="0" smtClean="0"/>
              <a:t>=1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=2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r>
              <a:rPr lang="en-US" sz="2600" dirty="0" smtClean="0"/>
              <a:t>P(Income=“high”|</a:t>
            </a:r>
            <a:r>
              <a:rPr lang="en-US" sz="2600" dirty="0" err="1" smtClean="0"/>
              <a:t>Buys_Computer</a:t>
            </a:r>
            <a:r>
              <a:rPr lang="en-US" sz="2600" dirty="0" smtClean="0"/>
              <a:t>=“yes”) = 2/9 = 0.22222222</a:t>
            </a:r>
          </a:p>
          <a:p>
            <a:pPr marL="514350" indent="-514350">
              <a:buNone/>
            </a:pPr>
            <a:r>
              <a:rPr lang="en-US" sz="2600" dirty="0" smtClean="0"/>
              <a:t>P(Income=“high”|</a:t>
            </a:r>
            <a:r>
              <a:rPr lang="en-US" sz="2600" dirty="0" err="1" smtClean="0"/>
              <a:t>Buys_Computer</a:t>
            </a:r>
            <a:r>
              <a:rPr lang="en-US" sz="2600" dirty="0" smtClean="0"/>
              <a:t>=“no”) = 2/5 = 0.4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876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data </a:t>
            </a:r>
            <a:r>
              <a:rPr lang="en-US" sz="2800" dirty="0" err="1" smtClean="0"/>
              <a:t>aribut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data training </a:t>
            </a:r>
            <a:r>
              <a:rPr lang="en-US" sz="2800" dirty="0" err="1" smtClean="0"/>
              <a:t>dihitung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: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057400"/>
          <a:ext cx="8458201" cy="3505205"/>
        </p:xfrm>
        <a:graphic>
          <a:graphicData uri="http://schemas.openxmlformats.org/drawingml/2006/table">
            <a:tbl>
              <a:tblPr/>
              <a:tblGrid>
                <a:gridCol w="2066336"/>
                <a:gridCol w="2259193"/>
                <a:gridCol w="2066336"/>
                <a:gridCol w="2066336"/>
              </a:tblGrid>
              <a:tr h="318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youth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0.222222222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middle_aged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0.444444444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senior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0.333333333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0.333333333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0.444444444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0.222222222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0.666666667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Student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0.333333333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Credit Rating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0.666666667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Credit Rating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0.333333333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876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Kalikan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semua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nilai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hasil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sesuai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dengan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data(X) yang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dicari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class-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nya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X|Buys_Computer</a:t>
            </a:r>
            <a:r>
              <a:rPr lang="en-US" sz="2400" dirty="0" smtClean="0"/>
              <a:t>=“yes”)	= 0.016460905</a:t>
            </a:r>
          </a:p>
          <a:p>
            <a:pPr marL="514350" indent="-51435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X|Buys_Computer</a:t>
            </a:r>
            <a:r>
              <a:rPr lang="en-US" sz="2400" dirty="0" smtClean="0"/>
              <a:t>=“no”) 	= 0.0512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X|Buys_Computer</a:t>
            </a:r>
            <a:r>
              <a:rPr lang="en-US" sz="2400" dirty="0" smtClean="0"/>
              <a:t>=“yes”)*P(C1) 	= 0.010582011</a:t>
            </a:r>
          </a:p>
          <a:p>
            <a:pPr marL="514350" indent="-51435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X|Buys_Computer</a:t>
            </a:r>
            <a:r>
              <a:rPr lang="en-US" sz="2400" dirty="0" smtClean="0"/>
              <a:t>=“no”)*P(C2) 	= </a:t>
            </a:r>
            <a:r>
              <a:rPr lang="en-US" sz="2400" dirty="0" smtClean="0">
                <a:solidFill>
                  <a:srgbClr val="C00000"/>
                </a:solidFill>
              </a:rPr>
              <a:t>0.018285714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Nilai</a:t>
            </a:r>
            <a:r>
              <a:rPr lang="en-US" sz="2400" dirty="0" smtClean="0">
                <a:solidFill>
                  <a:srgbClr val="0070C0"/>
                </a:solidFill>
              </a:rPr>
              <a:t> “no” </a:t>
            </a:r>
            <a:r>
              <a:rPr lang="en-US" sz="2400" dirty="0" err="1" smtClean="0">
                <a:solidFill>
                  <a:srgbClr val="0070C0"/>
                </a:solidFill>
              </a:rPr>
              <a:t>lebih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besar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daripada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nilai</a:t>
            </a:r>
            <a:r>
              <a:rPr lang="en-US" sz="2400" dirty="0" smtClean="0">
                <a:solidFill>
                  <a:srgbClr val="0070C0"/>
                </a:solidFill>
              </a:rPr>
              <a:t> “yes”. </a:t>
            </a:r>
            <a:r>
              <a:rPr lang="en-US" sz="2400" dirty="0" err="1" smtClean="0">
                <a:solidFill>
                  <a:srgbClr val="0070C0"/>
                </a:solidFill>
              </a:rPr>
              <a:t>Sehingga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pembeli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dengan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atribut</a:t>
            </a:r>
            <a:r>
              <a:rPr lang="en-US" sz="2400" dirty="0" smtClean="0">
                <a:solidFill>
                  <a:srgbClr val="0070C0"/>
                </a:solidFill>
              </a:rPr>
              <a:t> X </a:t>
            </a:r>
            <a:r>
              <a:rPr lang="en-US" sz="2400" dirty="0" err="1" smtClean="0">
                <a:solidFill>
                  <a:srgbClr val="0070C0"/>
                </a:solidFill>
              </a:rPr>
              <a:t>tidak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membeli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komputer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  <p:extLst>
      <p:ext uri="{BB962C8B-B14F-4D97-AF65-F5344CB8AC3E}">
        <p14:creationId xmlns:p14="http://schemas.microsoft.com/office/powerpoint/2010/main" val="39411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647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98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Bayesian classifiers are statistical classifiers. They can predict class membership probabilities such as the probability that a given tuple belongs to a particular class (</a:t>
            </a:r>
            <a:r>
              <a:rPr lang="en-US" dirty="0" smtClean="0">
                <a:solidFill>
                  <a:srgbClr val="FF0000"/>
                </a:solidFill>
              </a:rPr>
              <a:t>Han &amp; </a:t>
            </a:r>
            <a:r>
              <a:rPr lang="id-ID" dirty="0" smtClean="0">
                <a:solidFill>
                  <a:srgbClr val="FF0000"/>
                </a:solidFill>
              </a:rPr>
              <a:t>Kamber</a:t>
            </a:r>
            <a:r>
              <a:rPr lang="en-US" dirty="0" smtClean="0">
                <a:solidFill>
                  <a:srgbClr val="FF0000"/>
                </a:solidFill>
              </a:rPr>
              <a:t>, 2012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Siapkan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Dataset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Data Training </a:t>
            </a:r>
            <a:r>
              <a:rPr lang="en-US" dirty="0" err="1" smtClean="0"/>
              <a:t>Buys_Computer</a:t>
            </a:r>
            <a:r>
              <a:rPr lang="en-US" dirty="0" smtClean="0"/>
              <a:t> Dataset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590800"/>
          <a:ext cx="6477001" cy="3657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7155"/>
                <a:gridCol w="1277155"/>
                <a:gridCol w="1003479"/>
                <a:gridCol w="1368381"/>
                <a:gridCol w="1550831"/>
              </a:tblGrid>
              <a:tr h="237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Income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Student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Credit Rating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/>
                        <a:t>Buys_Computer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6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66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66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7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lphaLcPeriod" startAt="2"/>
            </a:pPr>
            <a:r>
              <a:rPr lang="en-US" dirty="0" smtClean="0"/>
              <a:t>Data Testing (Data(X))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09755"/>
              </p:ext>
            </p:extLst>
          </p:nvPr>
        </p:nvGraphicFramePr>
        <p:xfrm>
          <a:off x="533400" y="2133600"/>
          <a:ext cx="7162800" cy="76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2383"/>
                <a:gridCol w="1412383"/>
                <a:gridCol w="1109730"/>
                <a:gridCol w="1513268"/>
                <a:gridCol w="1715036"/>
              </a:tblGrid>
              <a:tr h="358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Income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Student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Credit Rating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/>
                        <a:t>Buys_Computer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0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Senior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fair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429000"/>
            <a:ext cx="874111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Contoh</a:t>
            </a:r>
            <a:r>
              <a:rPr lang="en-US" sz="2600" dirty="0" smtClean="0"/>
              <a:t> </a:t>
            </a:r>
            <a:r>
              <a:rPr lang="en-US" sz="2600" dirty="0" err="1" smtClean="0"/>
              <a:t>terdapat</a:t>
            </a:r>
            <a:r>
              <a:rPr lang="en-US" sz="2600" dirty="0" smtClean="0"/>
              <a:t> </a:t>
            </a:r>
            <a:r>
              <a:rPr lang="en-US" sz="2600" dirty="0" err="1" smtClean="0"/>
              <a:t>calon</a:t>
            </a:r>
            <a:r>
              <a:rPr lang="en-US" sz="2600" dirty="0" smtClean="0"/>
              <a:t> </a:t>
            </a:r>
            <a:r>
              <a:rPr lang="en-US" sz="2600" dirty="0" err="1" smtClean="0"/>
              <a:t>pembeli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kriteria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berikut</a:t>
            </a:r>
            <a:r>
              <a:rPr lang="en-US" sz="2600" dirty="0" smtClean="0"/>
              <a:t>:</a:t>
            </a:r>
          </a:p>
          <a:p>
            <a:r>
              <a:rPr lang="en-US" sz="2600" dirty="0" smtClean="0"/>
              <a:t>Age		= senior</a:t>
            </a:r>
          </a:p>
          <a:p>
            <a:r>
              <a:rPr lang="en-US" sz="2600" dirty="0" smtClean="0"/>
              <a:t>Income	= high</a:t>
            </a:r>
          </a:p>
          <a:p>
            <a:r>
              <a:rPr lang="en-US" sz="2600" dirty="0" smtClean="0"/>
              <a:t>Student	= no</a:t>
            </a:r>
          </a:p>
          <a:p>
            <a:r>
              <a:rPr lang="en-US" sz="2600" dirty="0" err="1" smtClean="0"/>
              <a:t>Credit_Rating</a:t>
            </a:r>
            <a:r>
              <a:rPr lang="en-US" sz="2600" dirty="0" smtClean="0"/>
              <a:t>	= fair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Apakah</a:t>
            </a:r>
            <a:r>
              <a:rPr lang="en-US" sz="2600" dirty="0" smtClean="0"/>
              <a:t> </a:t>
            </a:r>
            <a:r>
              <a:rPr lang="en-US" sz="2600" dirty="0" err="1" smtClean="0"/>
              <a:t>calon</a:t>
            </a:r>
            <a:r>
              <a:rPr lang="en-US" sz="2600" dirty="0" smtClean="0"/>
              <a:t> </a:t>
            </a:r>
            <a:r>
              <a:rPr lang="en-US" sz="2600" dirty="0" err="1" smtClean="0"/>
              <a:t>pembeli</a:t>
            </a:r>
            <a:r>
              <a:rPr lang="en-US" sz="2600" dirty="0" smtClean="0"/>
              <a:t> </a:t>
            </a:r>
            <a:r>
              <a:rPr lang="en-US" sz="2600" dirty="0" err="1" smtClean="0"/>
              <a:t>tersebut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membeli</a:t>
            </a:r>
            <a:r>
              <a:rPr lang="en-US" sz="2600" dirty="0" smtClean="0"/>
              <a:t> </a:t>
            </a:r>
            <a:r>
              <a:rPr lang="en-US" sz="2600" dirty="0" err="1" smtClean="0"/>
              <a:t>komputer</a:t>
            </a:r>
            <a:r>
              <a:rPr lang="en-US" sz="2600" dirty="0" smtClean="0"/>
              <a:t>?</a:t>
            </a:r>
            <a:endParaRPr 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9825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err="1" smtClean="0"/>
              <a:t>Teorema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err="1" smtClean="0"/>
              <a:t>Dimana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0" y="4114800"/>
          <a:ext cx="904716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Worksheet" r:id="rId5" imgW="9058406" imgH="2409697" progId="Excel.Sheet.12">
                  <p:embed/>
                </p:oleObj>
              </mc:Choice>
              <mc:Fallback>
                <p:oleObj name="Worksheet" r:id="rId5" imgW="9058406" imgH="2409697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9047163" cy="240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04800" y="2133600"/>
          <a:ext cx="8229600" cy="108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7" imgW="5457960" imgH="687960" progId="Equation.3">
                  <p:embed/>
                </p:oleObj>
              </mc:Choice>
              <mc:Fallback>
                <p:oleObj name="Equation" r:id="rId7" imgW="5457960" imgH="68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1082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952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Hitung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Class/Label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Data Training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3000" dirty="0" smtClean="0"/>
              <a:t>Class 1 (C1)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en-US" sz="3000" dirty="0" err="1" smtClean="0">
                <a:sym typeface="Wingdings" pitchFamily="2" charset="2"/>
              </a:rPr>
              <a:t>Buys_Computer</a:t>
            </a:r>
            <a:r>
              <a:rPr lang="en-US" sz="3000" dirty="0" smtClean="0">
                <a:sym typeface="Wingdings" pitchFamily="2" charset="2"/>
              </a:rPr>
              <a:t> yes  9</a:t>
            </a:r>
            <a:endParaRPr lang="en-US" sz="3000" dirty="0" smtClean="0"/>
          </a:p>
          <a:p>
            <a:pPr marL="514350" indent="-514350">
              <a:buNone/>
            </a:pPr>
            <a:r>
              <a:rPr lang="en-US" sz="3000" dirty="0" smtClean="0"/>
              <a:t>Class 2 (C2)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en-US" sz="3000" dirty="0" err="1" smtClean="0">
                <a:sym typeface="Wingdings" pitchFamily="2" charset="2"/>
              </a:rPr>
              <a:t>Buys_Computer</a:t>
            </a:r>
            <a:r>
              <a:rPr lang="en-US" sz="3000" dirty="0" smtClean="0">
                <a:sym typeface="Wingdings" pitchFamily="2" charset="2"/>
              </a:rPr>
              <a:t> no  5</a:t>
            </a:r>
          </a:p>
          <a:p>
            <a:pPr marL="514350" indent="-514350">
              <a:buNone/>
            </a:pPr>
            <a:r>
              <a:rPr lang="en-US" sz="3000" dirty="0" smtClean="0">
                <a:sym typeface="Wingdings" pitchFamily="2" charset="2"/>
              </a:rPr>
              <a:t>Total Record: 14</a:t>
            </a:r>
          </a:p>
          <a:p>
            <a:pPr marL="514350" indent="-514350">
              <a:buNone/>
            </a:pPr>
            <a:endParaRPr lang="en-US" sz="3000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3000" dirty="0" err="1" smtClean="0">
                <a:sym typeface="Wingdings" pitchFamily="2" charset="2"/>
              </a:rPr>
              <a:t>Maka</a:t>
            </a:r>
            <a:r>
              <a:rPr lang="en-US" sz="3000" dirty="0" smtClean="0">
                <a:sym typeface="Wingdings" pitchFamily="2" charset="2"/>
              </a:rPr>
              <a:t>:</a:t>
            </a:r>
          </a:p>
          <a:p>
            <a:pPr marL="514350" indent="-514350">
              <a:buNone/>
            </a:pPr>
            <a:r>
              <a:rPr lang="en-US" sz="3000" dirty="0" smtClean="0"/>
              <a:t>P(C1) = 9/14 = 0.642857143</a:t>
            </a:r>
          </a:p>
          <a:p>
            <a:pPr marL="514350" indent="-514350">
              <a:buNone/>
            </a:pPr>
            <a:r>
              <a:rPr lang="en-US" sz="3000" dirty="0" smtClean="0"/>
              <a:t>P(C2) = 5/14 = 0.357142857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505200"/>
            <a:ext cx="312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Pertanyaan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dengan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kriteria</a:t>
            </a:r>
            <a:r>
              <a:rPr lang="en-US" sz="20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Income=high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Student=no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Credit Rating=fair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err="1" smtClean="0">
                <a:solidFill>
                  <a:srgbClr val="C00000"/>
                </a:solidFill>
              </a:rPr>
              <a:t>Apakah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akan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membeli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komputer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2F3EF713-A666-4616-915B-8E06C97B7913}" vid="{5F3A491F-98E1-4227-A79F-3686B42F8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Intteligent System Research New</Template>
  <TotalTime>768</TotalTime>
  <Words>761</Words>
  <Application>Microsoft Office PowerPoint</Application>
  <PresentationFormat>On-screen Show (4:3)</PresentationFormat>
  <Paragraphs>232</Paragraphs>
  <Slides>13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Intteligent System Research New</vt:lpstr>
      <vt:lpstr>Worksheet</vt:lpstr>
      <vt:lpstr>Equation</vt:lpstr>
      <vt:lpstr>PENGANTAR ALGORITMA  NAÏVE BAYES</vt:lpstr>
      <vt:lpstr>Joko Suntoro</vt:lpstr>
      <vt:lpstr>Textbooks</vt:lpstr>
      <vt:lpstr>Definisi Algoritma Naïve Bayes</vt:lpstr>
      <vt:lpstr>Tahapan Algoritma Naïve Bayes</vt:lpstr>
      <vt:lpstr>Tahapan Algoritma Naïve Bayes</vt:lpstr>
      <vt:lpstr>Tahapan Algoritma Naïve Bayes</vt:lpstr>
      <vt:lpstr>Tahapan Algoritma Naïve Bayes</vt:lpstr>
      <vt:lpstr>Tahapan Algoritma Naïve Bayes</vt:lpstr>
      <vt:lpstr>Tahapan Algoritma Naïve Bayes</vt:lpstr>
      <vt:lpstr>Tahapan Algoritma Naïve Bayes</vt:lpstr>
      <vt:lpstr>Tahapan Algoritma Naïve Bayes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Algo C4.5</dc:title>
  <dc:creator>Joko Suntoro</dc:creator>
  <cp:lastModifiedBy>Joko Suntoro</cp:lastModifiedBy>
  <cp:revision>137</cp:revision>
  <dcterms:created xsi:type="dcterms:W3CDTF">2015-09-13T05:01:52Z</dcterms:created>
  <dcterms:modified xsi:type="dcterms:W3CDTF">2017-10-18T07:16:21Z</dcterms:modified>
</cp:coreProperties>
</file>