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8"/>
  </p:notesMasterIdLst>
  <p:sldIdLst>
    <p:sldId id="256" r:id="rId2"/>
    <p:sldId id="272" r:id="rId3"/>
    <p:sldId id="273" r:id="rId4"/>
    <p:sldId id="257" r:id="rId5"/>
    <p:sldId id="267" r:id="rId6"/>
    <p:sldId id="259" r:id="rId7"/>
    <p:sldId id="260" r:id="rId8"/>
    <p:sldId id="279" r:id="rId9"/>
    <p:sldId id="280" r:id="rId10"/>
    <p:sldId id="281" r:id="rId11"/>
    <p:sldId id="282" r:id="rId12"/>
    <p:sldId id="285" r:id="rId13"/>
    <p:sldId id="283" r:id="rId14"/>
    <p:sldId id="284" r:id="rId15"/>
    <p:sldId id="268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HF8ArczWa2QqeX4pX4tzGw==" hashData="eWOP/p4yoXgAbniS3reD2aU2k9c="/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C406DA-13A4-450B-B680-37954C42E61A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9687378-48ED-4861-90EA-1364472C7147}">
      <dgm:prSet phldrT="[Text]" custT="1"/>
      <dgm:spPr/>
      <dgm:t>
        <a:bodyPr/>
        <a:lstStyle/>
        <a:p>
          <a:r>
            <a:rPr lang="en-US" sz="2400" dirty="0" smtClean="0"/>
            <a:t>1. </a:t>
          </a:r>
          <a:r>
            <a:rPr lang="en-US" sz="2400" dirty="0" err="1" smtClean="0"/>
            <a:t>Menyiapkan</a:t>
          </a:r>
          <a:r>
            <a:rPr lang="en-US" sz="2400" dirty="0" smtClean="0"/>
            <a:t> dataset</a:t>
          </a:r>
          <a:endParaRPr lang="en-US" sz="2400" dirty="0"/>
        </a:p>
      </dgm:t>
    </dgm:pt>
    <dgm:pt modelId="{D6962426-23E7-4A77-AB66-1309AF464760}" type="parTrans" cxnId="{CF489EE7-D8E2-4C20-A01D-08F17183D9C5}">
      <dgm:prSet/>
      <dgm:spPr/>
      <dgm:t>
        <a:bodyPr/>
        <a:lstStyle/>
        <a:p>
          <a:endParaRPr lang="en-US"/>
        </a:p>
      </dgm:t>
    </dgm:pt>
    <dgm:pt modelId="{7CADF764-A802-4DB7-A5A0-A64AAC2C9E27}" type="sibTrans" cxnId="{CF489EE7-D8E2-4C20-A01D-08F17183D9C5}">
      <dgm:prSet custT="1"/>
      <dgm:spPr/>
      <dgm:t>
        <a:bodyPr/>
        <a:lstStyle/>
        <a:p>
          <a:endParaRPr lang="en-US" sz="2400"/>
        </a:p>
      </dgm:t>
    </dgm:pt>
    <dgm:pt modelId="{E5EE068E-003E-4C6C-B2A2-3259A8804421}">
      <dgm:prSet phldrT="[Text]" custT="1"/>
      <dgm:spPr/>
      <dgm:t>
        <a:bodyPr/>
        <a:lstStyle/>
        <a:p>
          <a:r>
            <a:rPr lang="en-US" sz="2400" dirty="0" smtClean="0"/>
            <a:t>2. </a:t>
          </a:r>
          <a:r>
            <a:rPr lang="en-US" sz="2400" dirty="0" err="1" smtClean="0"/>
            <a:t>Tentukan</a:t>
          </a:r>
          <a:r>
            <a:rPr lang="en-US" sz="2400" dirty="0" smtClean="0"/>
            <a:t> </a:t>
          </a:r>
          <a:r>
            <a:rPr lang="en-US" sz="2400" dirty="0" err="1" smtClean="0"/>
            <a:t>jumlah</a:t>
          </a:r>
          <a:r>
            <a:rPr lang="en-US" sz="2400" dirty="0" smtClean="0"/>
            <a:t> cluster (K)</a:t>
          </a:r>
          <a:endParaRPr lang="en-US" sz="2400" dirty="0"/>
        </a:p>
      </dgm:t>
    </dgm:pt>
    <dgm:pt modelId="{BBB6517F-F01C-4A98-915A-27DAFA5D2B8F}" type="parTrans" cxnId="{38C62D2B-3F5B-4E7F-8E30-62F38DDC19C8}">
      <dgm:prSet/>
      <dgm:spPr/>
      <dgm:t>
        <a:bodyPr/>
        <a:lstStyle/>
        <a:p>
          <a:endParaRPr lang="en-US"/>
        </a:p>
      </dgm:t>
    </dgm:pt>
    <dgm:pt modelId="{7B1A7433-9EA2-4B4C-ADA6-D8FC8FF2F317}" type="sibTrans" cxnId="{38C62D2B-3F5B-4E7F-8E30-62F38DDC19C8}">
      <dgm:prSet custT="1"/>
      <dgm:spPr/>
      <dgm:t>
        <a:bodyPr/>
        <a:lstStyle/>
        <a:p>
          <a:endParaRPr lang="en-US" sz="2400"/>
        </a:p>
      </dgm:t>
    </dgm:pt>
    <dgm:pt modelId="{A44C6660-6256-4157-B826-8C965E17889F}">
      <dgm:prSet phldrT="[Text]" custT="1"/>
      <dgm:spPr/>
      <dgm:t>
        <a:bodyPr/>
        <a:lstStyle/>
        <a:p>
          <a:r>
            <a:rPr lang="en-US" sz="2400" dirty="0" smtClean="0"/>
            <a:t>3. </a:t>
          </a:r>
          <a:r>
            <a:rPr lang="en-US" sz="2400" dirty="0" err="1" smtClean="0"/>
            <a:t>Pilih</a:t>
          </a:r>
          <a:r>
            <a:rPr lang="en-US" sz="2400" dirty="0" smtClean="0"/>
            <a:t> </a:t>
          </a:r>
          <a:r>
            <a:rPr lang="en-US" sz="2400" dirty="0" err="1" smtClean="0"/>
            <a:t>titik</a:t>
          </a:r>
          <a:r>
            <a:rPr lang="en-US" sz="2400" dirty="0" smtClean="0"/>
            <a:t> centroid </a:t>
          </a:r>
          <a:r>
            <a:rPr lang="en-US" sz="2400" dirty="0" err="1" smtClean="0"/>
            <a:t>secara</a:t>
          </a:r>
          <a:r>
            <a:rPr lang="en-US" sz="2400" dirty="0" smtClean="0"/>
            <a:t> </a:t>
          </a:r>
          <a:r>
            <a:rPr lang="en-US" sz="2400" dirty="0" err="1" smtClean="0"/>
            <a:t>acak</a:t>
          </a:r>
          <a:endParaRPr lang="en-US" sz="2400" dirty="0"/>
        </a:p>
      </dgm:t>
    </dgm:pt>
    <dgm:pt modelId="{F2D636BD-F876-4D65-BCE5-D5A27B62984F}" type="parTrans" cxnId="{844F7D44-3173-4CF1-957B-8C5FE436A143}">
      <dgm:prSet/>
      <dgm:spPr/>
      <dgm:t>
        <a:bodyPr/>
        <a:lstStyle/>
        <a:p>
          <a:endParaRPr lang="en-US"/>
        </a:p>
      </dgm:t>
    </dgm:pt>
    <dgm:pt modelId="{F6B64E8B-FE13-49A2-B413-E97C492E1688}" type="sibTrans" cxnId="{844F7D44-3173-4CF1-957B-8C5FE436A143}">
      <dgm:prSet custT="1"/>
      <dgm:spPr/>
      <dgm:t>
        <a:bodyPr/>
        <a:lstStyle/>
        <a:p>
          <a:endParaRPr lang="en-US" sz="2400"/>
        </a:p>
      </dgm:t>
    </dgm:pt>
    <dgm:pt modelId="{426FBF76-AADC-4BE2-AEC4-458B867517EF}">
      <dgm:prSet phldrT="[Text]" custT="1"/>
      <dgm:spPr/>
      <dgm:t>
        <a:bodyPr/>
        <a:lstStyle/>
        <a:p>
          <a:r>
            <a:rPr lang="en-US" sz="2400" dirty="0" smtClean="0"/>
            <a:t>4.  </a:t>
          </a:r>
          <a:r>
            <a:rPr lang="id-ID" sz="2400" dirty="0" smtClean="0"/>
            <a:t>Kelompokkan data sehingga terbentuk K buah </a:t>
          </a:r>
          <a:r>
            <a:rPr lang="id-ID" sz="2400" i="1" dirty="0" smtClean="0"/>
            <a:t>cluster</a:t>
          </a:r>
          <a:r>
            <a:rPr lang="id-ID" sz="2400" dirty="0" smtClean="0"/>
            <a:t> dengan titik </a:t>
          </a:r>
          <a:r>
            <a:rPr lang="id-ID" sz="2400" i="1" dirty="0" smtClean="0"/>
            <a:t>centroid</a:t>
          </a:r>
          <a:r>
            <a:rPr lang="id-ID" sz="2400" dirty="0" smtClean="0"/>
            <a:t> dari setiap </a:t>
          </a:r>
          <a:r>
            <a:rPr lang="id-ID" sz="2400" i="1" dirty="0" smtClean="0"/>
            <a:t>cluster</a:t>
          </a:r>
          <a:endParaRPr lang="en-US" sz="2400" dirty="0"/>
        </a:p>
      </dgm:t>
    </dgm:pt>
    <dgm:pt modelId="{1EC6A36D-E73A-48C6-B5A8-76BA95D03C56}" type="parTrans" cxnId="{F35C7A67-CF09-462F-884D-C7400988AB67}">
      <dgm:prSet/>
      <dgm:spPr/>
      <dgm:t>
        <a:bodyPr/>
        <a:lstStyle/>
        <a:p>
          <a:endParaRPr lang="en-US"/>
        </a:p>
      </dgm:t>
    </dgm:pt>
    <dgm:pt modelId="{F20A01A7-50AA-449D-873E-D6062996AC1D}" type="sibTrans" cxnId="{F35C7A67-CF09-462F-884D-C7400988AB67}">
      <dgm:prSet/>
      <dgm:spPr/>
      <dgm:t>
        <a:bodyPr/>
        <a:lstStyle/>
        <a:p>
          <a:endParaRPr lang="en-US"/>
        </a:p>
      </dgm:t>
    </dgm:pt>
    <dgm:pt modelId="{748CA886-DD82-4648-AD1F-3DAD95E9A512}">
      <dgm:prSet phldrT="[Text]" custT="1"/>
      <dgm:spPr/>
      <dgm:t>
        <a:bodyPr/>
        <a:lstStyle/>
        <a:p>
          <a:r>
            <a:rPr lang="en-US" sz="2400" dirty="0" smtClean="0"/>
            <a:t>6. </a:t>
          </a:r>
          <a:r>
            <a:rPr lang="id-ID" sz="2400" dirty="0" smtClean="0"/>
            <a:t>Ulangi langkah </a:t>
          </a:r>
          <a:r>
            <a:rPr lang="en-US" sz="2400" dirty="0" smtClean="0"/>
            <a:t>3</a:t>
          </a:r>
          <a:r>
            <a:rPr lang="id-ID" sz="2400" dirty="0" smtClean="0"/>
            <a:t> </a:t>
          </a:r>
          <a:r>
            <a:rPr lang="en-US" sz="2400" dirty="0" err="1" smtClean="0"/>
            <a:t>sampai</a:t>
          </a:r>
          <a:r>
            <a:rPr lang="en-US" sz="2400" dirty="0" smtClean="0"/>
            <a:t> 5</a:t>
          </a:r>
          <a:r>
            <a:rPr lang="id-ID" sz="2400" dirty="0" smtClean="0"/>
            <a:t> sampai nilai dari titik </a:t>
          </a:r>
          <a:r>
            <a:rPr lang="id-ID" sz="2400" i="1" dirty="0" smtClean="0"/>
            <a:t>centroid</a:t>
          </a:r>
          <a:r>
            <a:rPr lang="id-ID" sz="2400" dirty="0" smtClean="0"/>
            <a:t> tidak lagi berubah</a:t>
          </a:r>
          <a:endParaRPr lang="en-US" sz="2400" dirty="0"/>
        </a:p>
      </dgm:t>
    </dgm:pt>
    <dgm:pt modelId="{9254EC60-5589-4290-BEE4-4EEE1E7F805E}" type="parTrans" cxnId="{AFB58CAC-BB63-4B40-9098-0E4D21B2F29F}">
      <dgm:prSet/>
      <dgm:spPr/>
      <dgm:t>
        <a:bodyPr/>
        <a:lstStyle/>
        <a:p>
          <a:endParaRPr lang="en-US"/>
        </a:p>
      </dgm:t>
    </dgm:pt>
    <dgm:pt modelId="{801B1B50-BED7-46C6-91B6-EE2102B82187}" type="sibTrans" cxnId="{AFB58CAC-BB63-4B40-9098-0E4D21B2F29F}">
      <dgm:prSet/>
      <dgm:spPr/>
      <dgm:t>
        <a:bodyPr/>
        <a:lstStyle/>
        <a:p>
          <a:endParaRPr lang="en-US"/>
        </a:p>
      </dgm:t>
    </dgm:pt>
    <dgm:pt modelId="{DB975E6B-94EF-4BA8-80C7-FE517673646F}">
      <dgm:prSet phldrT="[Text]" custT="1"/>
      <dgm:spPr/>
      <dgm:t>
        <a:bodyPr/>
        <a:lstStyle/>
        <a:p>
          <a:r>
            <a:rPr lang="en-US" sz="2400" dirty="0" smtClean="0"/>
            <a:t>5. </a:t>
          </a:r>
          <a:r>
            <a:rPr lang="id-ID" sz="2400" dirty="0" smtClean="0"/>
            <a:t>Perbaharui nilai titik </a:t>
          </a:r>
          <a:r>
            <a:rPr lang="id-ID" sz="2400" i="1" dirty="0" smtClean="0"/>
            <a:t>centroid</a:t>
          </a:r>
          <a:endParaRPr lang="en-US" sz="2400" dirty="0"/>
        </a:p>
      </dgm:t>
    </dgm:pt>
    <dgm:pt modelId="{A712027A-89B0-482F-B36D-1DC249077180}" type="parTrans" cxnId="{50D5D2AB-1FC2-499D-A09D-7F1060698F75}">
      <dgm:prSet/>
      <dgm:spPr/>
      <dgm:t>
        <a:bodyPr/>
        <a:lstStyle/>
        <a:p>
          <a:endParaRPr lang="en-US"/>
        </a:p>
      </dgm:t>
    </dgm:pt>
    <dgm:pt modelId="{F71D8DAA-6DB3-4948-B068-37111772FA2E}" type="sibTrans" cxnId="{50D5D2AB-1FC2-499D-A09D-7F1060698F75}">
      <dgm:prSet/>
      <dgm:spPr/>
      <dgm:t>
        <a:bodyPr/>
        <a:lstStyle/>
        <a:p>
          <a:endParaRPr lang="en-US"/>
        </a:p>
      </dgm:t>
    </dgm:pt>
    <dgm:pt modelId="{F0BF93E8-955A-4E14-9E7E-C4F464C3C0AD}" type="pres">
      <dgm:prSet presAssocID="{46C406DA-13A4-450B-B680-37954C42E61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8B4CFC7-C46F-4801-B7B2-62D08ECBACF1}" type="pres">
      <dgm:prSet presAssocID="{748CA886-DD82-4648-AD1F-3DAD95E9A512}" presName="boxAndChildren" presStyleCnt="0"/>
      <dgm:spPr/>
      <dgm:t>
        <a:bodyPr/>
        <a:lstStyle/>
        <a:p>
          <a:endParaRPr lang="en-US"/>
        </a:p>
      </dgm:t>
    </dgm:pt>
    <dgm:pt modelId="{0EC5CD02-B719-4ECA-9C74-3807B629645E}" type="pres">
      <dgm:prSet presAssocID="{748CA886-DD82-4648-AD1F-3DAD95E9A512}" presName="parentTextBox" presStyleLbl="node1" presStyleIdx="0" presStyleCnt="6"/>
      <dgm:spPr/>
      <dgm:t>
        <a:bodyPr/>
        <a:lstStyle/>
        <a:p>
          <a:endParaRPr lang="en-US"/>
        </a:p>
      </dgm:t>
    </dgm:pt>
    <dgm:pt modelId="{A61B1E03-82A3-42DD-91F2-39DDF78CEACC}" type="pres">
      <dgm:prSet presAssocID="{F71D8DAA-6DB3-4948-B068-37111772FA2E}" presName="sp" presStyleCnt="0"/>
      <dgm:spPr/>
      <dgm:t>
        <a:bodyPr/>
        <a:lstStyle/>
        <a:p>
          <a:endParaRPr lang="en-US"/>
        </a:p>
      </dgm:t>
    </dgm:pt>
    <dgm:pt modelId="{ED739139-F493-4420-8FA0-69E1789B4271}" type="pres">
      <dgm:prSet presAssocID="{DB975E6B-94EF-4BA8-80C7-FE517673646F}" presName="arrowAndChildren" presStyleCnt="0"/>
      <dgm:spPr/>
      <dgm:t>
        <a:bodyPr/>
        <a:lstStyle/>
        <a:p>
          <a:endParaRPr lang="en-US"/>
        </a:p>
      </dgm:t>
    </dgm:pt>
    <dgm:pt modelId="{477375AD-2C4D-4AFB-B461-F9B8422D24C6}" type="pres">
      <dgm:prSet presAssocID="{DB975E6B-94EF-4BA8-80C7-FE517673646F}" presName="parentTextArrow" presStyleLbl="node1" presStyleIdx="1" presStyleCnt="6"/>
      <dgm:spPr/>
      <dgm:t>
        <a:bodyPr/>
        <a:lstStyle/>
        <a:p>
          <a:endParaRPr lang="en-US"/>
        </a:p>
      </dgm:t>
    </dgm:pt>
    <dgm:pt modelId="{E0CC4141-5EE2-4DF2-B80D-48C387E55D86}" type="pres">
      <dgm:prSet presAssocID="{F20A01A7-50AA-449D-873E-D6062996AC1D}" presName="sp" presStyleCnt="0"/>
      <dgm:spPr/>
      <dgm:t>
        <a:bodyPr/>
        <a:lstStyle/>
        <a:p>
          <a:endParaRPr lang="en-US"/>
        </a:p>
      </dgm:t>
    </dgm:pt>
    <dgm:pt modelId="{C5FF5C8A-BB14-422B-8744-7A9BCABE1456}" type="pres">
      <dgm:prSet presAssocID="{426FBF76-AADC-4BE2-AEC4-458B867517EF}" presName="arrowAndChildren" presStyleCnt="0"/>
      <dgm:spPr/>
      <dgm:t>
        <a:bodyPr/>
        <a:lstStyle/>
        <a:p>
          <a:endParaRPr lang="en-US"/>
        </a:p>
      </dgm:t>
    </dgm:pt>
    <dgm:pt modelId="{274FCE49-D498-4FAE-A714-069060DA109D}" type="pres">
      <dgm:prSet presAssocID="{426FBF76-AADC-4BE2-AEC4-458B867517EF}" presName="parentTextArrow" presStyleLbl="node1" presStyleIdx="2" presStyleCnt="6"/>
      <dgm:spPr/>
      <dgm:t>
        <a:bodyPr/>
        <a:lstStyle/>
        <a:p>
          <a:endParaRPr lang="en-US"/>
        </a:p>
      </dgm:t>
    </dgm:pt>
    <dgm:pt modelId="{456E56EE-A0F6-4673-BF4D-048D82C4C6FD}" type="pres">
      <dgm:prSet presAssocID="{F6B64E8B-FE13-49A2-B413-E97C492E1688}" presName="sp" presStyleCnt="0"/>
      <dgm:spPr/>
      <dgm:t>
        <a:bodyPr/>
        <a:lstStyle/>
        <a:p>
          <a:endParaRPr lang="en-US"/>
        </a:p>
      </dgm:t>
    </dgm:pt>
    <dgm:pt modelId="{C722371F-9090-4169-88E5-3E15FCD92F75}" type="pres">
      <dgm:prSet presAssocID="{A44C6660-6256-4157-B826-8C965E17889F}" presName="arrowAndChildren" presStyleCnt="0"/>
      <dgm:spPr/>
      <dgm:t>
        <a:bodyPr/>
        <a:lstStyle/>
        <a:p>
          <a:endParaRPr lang="en-US"/>
        </a:p>
      </dgm:t>
    </dgm:pt>
    <dgm:pt modelId="{8D284FE9-FD16-4A42-8506-94B8E5F6FE21}" type="pres">
      <dgm:prSet presAssocID="{A44C6660-6256-4157-B826-8C965E17889F}" presName="parentTextArrow" presStyleLbl="node1" presStyleIdx="3" presStyleCnt="6"/>
      <dgm:spPr/>
      <dgm:t>
        <a:bodyPr/>
        <a:lstStyle/>
        <a:p>
          <a:endParaRPr lang="en-US"/>
        </a:p>
      </dgm:t>
    </dgm:pt>
    <dgm:pt modelId="{DB967D67-A3C0-4657-B150-077CBB4FDBC9}" type="pres">
      <dgm:prSet presAssocID="{7B1A7433-9EA2-4B4C-ADA6-D8FC8FF2F317}" presName="sp" presStyleCnt="0"/>
      <dgm:spPr/>
      <dgm:t>
        <a:bodyPr/>
        <a:lstStyle/>
        <a:p>
          <a:endParaRPr lang="en-US"/>
        </a:p>
      </dgm:t>
    </dgm:pt>
    <dgm:pt modelId="{7BC97870-C849-43E8-B0B1-5A7D2BCEB684}" type="pres">
      <dgm:prSet presAssocID="{E5EE068E-003E-4C6C-B2A2-3259A8804421}" presName="arrowAndChildren" presStyleCnt="0"/>
      <dgm:spPr/>
      <dgm:t>
        <a:bodyPr/>
        <a:lstStyle/>
        <a:p>
          <a:endParaRPr lang="en-US"/>
        </a:p>
      </dgm:t>
    </dgm:pt>
    <dgm:pt modelId="{A33EAB72-023F-4D1C-AAD5-1EBD1EFF622F}" type="pres">
      <dgm:prSet presAssocID="{E5EE068E-003E-4C6C-B2A2-3259A8804421}" presName="parentTextArrow" presStyleLbl="node1" presStyleIdx="4" presStyleCnt="6"/>
      <dgm:spPr/>
      <dgm:t>
        <a:bodyPr/>
        <a:lstStyle/>
        <a:p>
          <a:endParaRPr lang="en-US"/>
        </a:p>
      </dgm:t>
    </dgm:pt>
    <dgm:pt modelId="{88475C15-B427-48CD-B2C9-DC102FDB9083}" type="pres">
      <dgm:prSet presAssocID="{7CADF764-A802-4DB7-A5A0-A64AAC2C9E27}" presName="sp" presStyleCnt="0"/>
      <dgm:spPr/>
      <dgm:t>
        <a:bodyPr/>
        <a:lstStyle/>
        <a:p>
          <a:endParaRPr lang="en-US"/>
        </a:p>
      </dgm:t>
    </dgm:pt>
    <dgm:pt modelId="{FC7814DA-45A8-437B-B3EB-6F889CFDC81A}" type="pres">
      <dgm:prSet presAssocID="{89687378-48ED-4861-90EA-1364472C7147}" presName="arrowAndChildren" presStyleCnt="0"/>
      <dgm:spPr/>
      <dgm:t>
        <a:bodyPr/>
        <a:lstStyle/>
        <a:p>
          <a:endParaRPr lang="en-US"/>
        </a:p>
      </dgm:t>
    </dgm:pt>
    <dgm:pt modelId="{02578676-A226-4632-A9CB-68246A080066}" type="pres">
      <dgm:prSet presAssocID="{89687378-48ED-4861-90EA-1364472C7147}" presName="parentTextArrow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AFB58CAC-BB63-4B40-9098-0E4D21B2F29F}" srcId="{46C406DA-13A4-450B-B680-37954C42E61A}" destId="{748CA886-DD82-4648-AD1F-3DAD95E9A512}" srcOrd="5" destOrd="0" parTransId="{9254EC60-5589-4290-BEE4-4EEE1E7F805E}" sibTransId="{801B1B50-BED7-46C6-91B6-EE2102B82187}"/>
    <dgm:cxn modelId="{8D29C297-4E20-4619-A22A-CD257CC15F85}" type="presOf" srcId="{46C406DA-13A4-450B-B680-37954C42E61A}" destId="{F0BF93E8-955A-4E14-9E7E-C4F464C3C0AD}" srcOrd="0" destOrd="0" presId="urn:microsoft.com/office/officeart/2005/8/layout/process4"/>
    <dgm:cxn modelId="{844F7D44-3173-4CF1-957B-8C5FE436A143}" srcId="{46C406DA-13A4-450B-B680-37954C42E61A}" destId="{A44C6660-6256-4157-B826-8C965E17889F}" srcOrd="2" destOrd="0" parTransId="{F2D636BD-F876-4D65-BCE5-D5A27B62984F}" sibTransId="{F6B64E8B-FE13-49A2-B413-E97C492E1688}"/>
    <dgm:cxn modelId="{CF489EE7-D8E2-4C20-A01D-08F17183D9C5}" srcId="{46C406DA-13A4-450B-B680-37954C42E61A}" destId="{89687378-48ED-4861-90EA-1364472C7147}" srcOrd="0" destOrd="0" parTransId="{D6962426-23E7-4A77-AB66-1309AF464760}" sibTransId="{7CADF764-A802-4DB7-A5A0-A64AAC2C9E27}"/>
    <dgm:cxn modelId="{289BA16A-5BF8-4ED3-8F18-3A7B53046797}" type="presOf" srcId="{748CA886-DD82-4648-AD1F-3DAD95E9A512}" destId="{0EC5CD02-B719-4ECA-9C74-3807B629645E}" srcOrd="0" destOrd="0" presId="urn:microsoft.com/office/officeart/2005/8/layout/process4"/>
    <dgm:cxn modelId="{F35C7A67-CF09-462F-884D-C7400988AB67}" srcId="{46C406DA-13A4-450B-B680-37954C42E61A}" destId="{426FBF76-AADC-4BE2-AEC4-458B867517EF}" srcOrd="3" destOrd="0" parTransId="{1EC6A36D-E73A-48C6-B5A8-76BA95D03C56}" sibTransId="{F20A01A7-50AA-449D-873E-D6062996AC1D}"/>
    <dgm:cxn modelId="{191EC819-3073-40B6-B98C-4683FEED4B75}" type="presOf" srcId="{89687378-48ED-4861-90EA-1364472C7147}" destId="{02578676-A226-4632-A9CB-68246A080066}" srcOrd="0" destOrd="0" presId="urn:microsoft.com/office/officeart/2005/8/layout/process4"/>
    <dgm:cxn modelId="{38C62D2B-3F5B-4E7F-8E30-62F38DDC19C8}" srcId="{46C406DA-13A4-450B-B680-37954C42E61A}" destId="{E5EE068E-003E-4C6C-B2A2-3259A8804421}" srcOrd="1" destOrd="0" parTransId="{BBB6517F-F01C-4A98-915A-27DAFA5D2B8F}" sibTransId="{7B1A7433-9EA2-4B4C-ADA6-D8FC8FF2F317}"/>
    <dgm:cxn modelId="{4F786A5E-1715-4292-ADBC-773057984239}" type="presOf" srcId="{426FBF76-AADC-4BE2-AEC4-458B867517EF}" destId="{274FCE49-D498-4FAE-A714-069060DA109D}" srcOrd="0" destOrd="0" presId="urn:microsoft.com/office/officeart/2005/8/layout/process4"/>
    <dgm:cxn modelId="{1F9CDE47-73BE-4B95-A28D-336B501E024D}" type="presOf" srcId="{A44C6660-6256-4157-B826-8C965E17889F}" destId="{8D284FE9-FD16-4A42-8506-94B8E5F6FE21}" srcOrd="0" destOrd="0" presId="urn:microsoft.com/office/officeart/2005/8/layout/process4"/>
    <dgm:cxn modelId="{BC09567F-264C-4CAE-93AB-3693F237CB92}" type="presOf" srcId="{DB975E6B-94EF-4BA8-80C7-FE517673646F}" destId="{477375AD-2C4D-4AFB-B461-F9B8422D24C6}" srcOrd="0" destOrd="0" presId="urn:microsoft.com/office/officeart/2005/8/layout/process4"/>
    <dgm:cxn modelId="{50D5D2AB-1FC2-499D-A09D-7F1060698F75}" srcId="{46C406DA-13A4-450B-B680-37954C42E61A}" destId="{DB975E6B-94EF-4BA8-80C7-FE517673646F}" srcOrd="4" destOrd="0" parTransId="{A712027A-89B0-482F-B36D-1DC249077180}" sibTransId="{F71D8DAA-6DB3-4948-B068-37111772FA2E}"/>
    <dgm:cxn modelId="{7B7FB720-16DB-4232-AB84-100550A15D75}" type="presOf" srcId="{E5EE068E-003E-4C6C-B2A2-3259A8804421}" destId="{A33EAB72-023F-4D1C-AAD5-1EBD1EFF622F}" srcOrd="0" destOrd="0" presId="urn:microsoft.com/office/officeart/2005/8/layout/process4"/>
    <dgm:cxn modelId="{4E5B3061-F0F9-451F-8715-1A7047D2846F}" type="presParOf" srcId="{F0BF93E8-955A-4E14-9E7E-C4F464C3C0AD}" destId="{58B4CFC7-C46F-4801-B7B2-62D08ECBACF1}" srcOrd="0" destOrd="0" presId="urn:microsoft.com/office/officeart/2005/8/layout/process4"/>
    <dgm:cxn modelId="{0A518B31-076E-4DE0-84FF-6ADD65A55E1F}" type="presParOf" srcId="{58B4CFC7-C46F-4801-B7B2-62D08ECBACF1}" destId="{0EC5CD02-B719-4ECA-9C74-3807B629645E}" srcOrd="0" destOrd="0" presId="urn:microsoft.com/office/officeart/2005/8/layout/process4"/>
    <dgm:cxn modelId="{6790B3F1-3D87-4DE0-B34C-0B43CF21D477}" type="presParOf" srcId="{F0BF93E8-955A-4E14-9E7E-C4F464C3C0AD}" destId="{A61B1E03-82A3-42DD-91F2-39DDF78CEACC}" srcOrd="1" destOrd="0" presId="urn:microsoft.com/office/officeart/2005/8/layout/process4"/>
    <dgm:cxn modelId="{6CF1F08C-1585-4998-9F9D-6C740D4C479E}" type="presParOf" srcId="{F0BF93E8-955A-4E14-9E7E-C4F464C3C0AD}" destId="{ED739139-F493-4420-8FA0-69E1789B4271}" srcOrd="2" destOrd="0" presId="urn:microsoft.com/office/officeart/2005/8/layout/process4"/>
    <dgm:cxn modelId="{35DFAAD1-818B-4677-9B2A-C167451CF4F8}" type="presParOf" srcId="{ED739139-F493-4420-8FA0-69E1789B4271}" destId="{477375AD-2C4D-4AFB-B461-F9B8422D24C6}" srcOrd="0" destOrd="0" presId="urn:microsoft.com/office/officeart/2005/8/layout/process4"/>
    <dgm:cxn modelId="{B9D39A03-A088-422B-A868-F4442E635BE0}" type="presParOf" srcId="{F0BF93E8-955A-4E14-9E7E-C4F464C3C0AD}" destId="{E0CC4141-5EE2-4DF2-B80D-48C387E55D86}" srcOrd="3" destOrd="0" presId="urn:microsoft.com/office/officeart/2005/8/layout/process4"/>
    <dgm:cxn modelId="{19E3B77D-C8E0-4FA5-B9CE-F68879896952}" type="presParOf" srcId="{F0BF93E8-955A-4E14-9E7E-C4F464C3C0AD}" destId="{C5FF5C8A-BB14-422B-8744-7A9BCABE1456}" srcOrd="4" destOrd="0" presId="urn:microsoft.com/office/officeart/2005/8/layout/process4"/>
    <dgm:cxn modelId="{9E3471BE-8271-46A5-AF3E-BAC34B892C82}" type="presParOf" srcId="{C5FF5C8A-BB14-422B-8744-7A9BCABE1456}" destId="{274FCE49-D498-4FAE-A714-069060DA109D}" srcOrd="0" destOrd="0" presId="urn:microsoft.com/office/officeart/2005/8/layout/process4"/>
    <dgm:cxn modelId="{72AD984C-5C97-4DE5-A99C-79E2BE3587C7}" type="presParOf" srcId="{F0BF93E8-955A-4E14-9E7E-C4F464C3C0AD}" destId="{456E56EE-A0F6-4673-BF4D-048D82C4C6FD}" srcOrd="5" destOrd="0" presId="urn:microsoft.com/office/officeart/2005/8/layout/process4"/>
    <dgm:cxn modelId="{2930B240-9D80-473E-92D6-1B78C4AC857C}" type="presParOf" srcId="{F0BF93E8-955A-4E14-9E7E-C4F464C3C0AD}" destId="{C722371F-9090-4169-88E5-3E15FCD92F75}" srcOrd="6" destOrd="0" presId="urn:microsoft.com/office/officeart/2005/8/layout/process4"/>
    <dgm:cxn modelId="{4B73B20B-84AB-455B-8BAC-A87219DE2263}" type="presParOf" srcId="{C722371F-9090-4169-88E5-3E15FCD92F75}" destId="{8D284FE9-FD16-4A42-8506-94B8E5F6FE21}" srcOrd="0" destOrd="0" presId="urn:microsoft.com/office/officeart/2005/8/layout/process4"/>
    <dgm:cxn modelId="{229B653C-3409-474D-BF22-7B9383FB8A73}" type="presParOf" srcId="{F0BF93E8-955A-4E14-9E7E-C4F464C3C0AD}" destId="{DB967D67-A3C0-4657-B150-077CBB4FDBC9}" srcOrd="7" destOrd="0" presId="urn:microsoft.com/office/officeart/2005/8/layout/process4"/>
    <dgm:cxn modelId="{9AD190B9-335E-46A0-875A-23D51D6D0F04}" type="presParOf" srcId="{F0BF93E8-955A-4E14-9E7E-C4F464C3C0AD}" destId="{7BC97870-C849-43E8-B0B1-5A7D2BCEB684}" srcOrd="8" destOrd="0" presId="urn:microsoft.com/office/officeart/2005/8/layout/process4"/>
    <dgm:cxn modelId="{13C4BC1B-102B-4888-B5CD-5BD84B6F14B0}" type="presParOf" srcId="{7BC97870-C849-43E8-B0B1-5A7D2BCEB684}" destId="{A33EAB72-023F-4D1C-AAD5-1EBD1EFF622F}" srcOrd="0" destOrd="0" presId="urn:microsoft.com/office/officeart/2005/8/layout/process4"/>
    <dgm:cxn modelId="{313A8DFE-01D8-491B-9E52-DC44CBF14A09}" type="presParOf" srcId="{F0BF93E8-955A-4E14-9E7E-C4F464C3C0AD}" destId="{88475C15-B427-48CD-B2C9-DC102FDB9083}" srcOrd="9" destOrd="0" presId="urn:microsoft.com/office/officeart/2005/8/layout/process4"/>
    <dgm:cxn modelId="{9A0E42C1-DD7F-4056-B18B-142D265174D6}" type="presParOf" srcId="{F0BF93E8-955A-4E14-9E7E-C4F464C3C0AD}" destId="{FC7814DA-45A8-437B-B3EB-6F889CFDC81A}" srcOrd="10" destOrd="0" presId="urn:microsoft.com/office/officeart/2005/8/layout/process4"/>
    <dgm:cxn modelId="{48AB3B77-113B-418A-A6BC-9A6AED8CF268}" type="presParOf" srcId="{FC7814DA-45A8-437B-B3EB-6F889CFDC81A}" destId="{02578676-A226-4632-A9CB-68246A080066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C5CD02-B719-4ECA-9C74-3807B629645E}">
      <dsp:nvSpPr>
        <dsp:cNvPr id="0" name=""/>
        <dsp:cNvSpPr/>
      </dsp:nvSpPr>
      <dsp:spPr>
        <a:xfrm>
          <a:off x="0" y="4847564"/>
          <a:ext cx="8915400" cy="63624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6. </a:t>
          </a:r>
          <a:r>
            <a:rPr lang="id-ID" sz="2400" kern="1200" dirty="0" smtClean="0"/>
            <a:t>Ulangi langkah </a:t>
          </a:r>
          <a:r>
            <a:rPr lang="en-US" sz="2400" kern="1200" dirty="0" smtClean="0"/>
            <a:t>3</a:t>
          </a:r>
          <a:r>
            <a:rPr lang="id-ID" sz="2400" kern="1200" dirty="0" smtClean="0"/>
            <a:t> </a:t>
          </a:r>
          <a:r>
            <a:rPr lang="en-US" sz="2400" kern="1200" dirty="0" err="1" smtClean="0"/>
            <a:t>sampai</a:t>
          </a:r>
          <a:r>
            <a:rPr lang="en-US" sz="2400" kern="1200" dirty="0" smtClean="0"/>
            <a:t> 5</a:t>
          </a:r>
          <a:r>
            <a:rPr lang="id-ID" sz="2400" kern="1200" dirty="0" smtClean="0"/>
            <a:t> sampai nilai dari titik </a:t>
          </a:r>
          <a:r>
            <a:rPr lang="id-ID" sz="2400" i="1" kern="1200" dirty="0" smtClean="0"/>
            <a:t>centroid</a:t>
          </a:r>
          <a:r>
            <a:rPr lang="id-ID" sz="2400" kern="1200" dirty="0" smtClean="0"/>
            <a:t> tidak lagi berubah</a:t>
          </a:r>
          <a:endParaRPr lang="en-US" sz="2400" kern="1200" dirty="0"/>
        </a:p>
      </dsp:txBody>
      <dsp:txXfrm>
        <a:off x="0" y="4847564"/>
        <a:ext cx="8915400" cy="636240"/>
      </dsp:txXfrm>
    </dsp:sp>
    <dsp:sp modelId="{477375AD-2C4D-4AFB-B461-F9B8422D24C6}">
      <dsp:nvSpPr>
        <dsp:cNvPr id="0" name=""/>
        <dsp:cNvSpPr/>
      </dsp:nvSpPr>
      <dsp:spPr>
        <a:xfrm rot="10800000">
          <a:off x="0" y="3878570"/>
          <a:ext cx="8915400" cy="978537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5. </a:t>
          </a:r>
          <a:r>
            <a:rPr lang="id-ID" sz="2400" kern="1200" dirty="0" smtClean="0"/>
            <a:t>Perbaharui nilai titik </a:t>
          </a:r>
          <a:r>
            <a:rPr lang="id-ID" sz="2400" i="1" kern="1200" dirty="0" smtClean="0"/>
            <a:t>centroid</a:t>
          </a:r>
          <a:endParaRPr lang="en-US" sz="2400" kern="1200" dirty="0"/>
        </a:p>
      </dsp:txBody>
      <dsp:txXfrm rot="10800000">
        <a:off x="0" y="3878570"/>
        <a:ext cx="8915400" cy="635824"/>
      </dsp:txXfrm>
    </dsp:sp>
    <dsp:sp modelId="{274FCE49-D498-4FAE-A714-069060DA109D}">
      <dsp:nvSpPr>
        <dsp:cNvPr id="0" name=""/>
        <dsp:cNvSpPr/>
      </dsp:nvSpPr>
      <dsp:spPr>
        <a:xfrm rot="10800000">
          <a:off x="0" y="2909576"/>
          <a:ext cx="8915400" cy="978537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4.  </a:t>
          </a:r>
          <a:r>
            <a:rPr lang="id-ID" sz="2400" kern="1200" dirty="0" smtClean="0"/>
            <a:t>Kelompokkan data sehingga terbentuk K buah </a:t>
          </a:r>
          <a:r>
            <a:rPr lang="id-ID" sz="2400" i="1" kern="1200" dirty="0" smtClean="0"/>
            <a:t>cluster</a:t>
          </a:r>
          <a:r>
            <a:rPr lang="id-ID" sz="2400" kern="1200" dirty="0" smtClean="0"/>
            <a:t> dengan titik </a:t>
          </a:r>
          <a:r>
            <a:rPr lang="id-ID" sz="2400" i="1" kern="1200" dirty="0" smtClean="0"/>
            <a:t>centroid</a:t>
          </a:r>
          <a:r>
            <a:rPr lang="id-ID" sz="2400" kern="1200" dirty="0" smtClean="0"/>
            <a:t> dari setiap </a:t>
          </a:r>
          <a:r>
            <a:rPr lang="id-ID" sz="2400" i="1" kern="1200" dirty="0" smtClean="0"/>
            <a:t>cluster</a:t>
          </a:r>
          <a:endParaRPr lang="en-US" sz="2400" kern="1200" dirty="0"/>
        </a:p>
      </dsp:txBody>
      <dsp:txXfrm rot="10800000">
        <a:off x="0" y="2909576"/>
        <a:ext cx="8915400" cy="635824"/>
      </dsp:txXfrm>
    </dsp:sp>
    <dsp:sp modelId="{8D284FE9-FD16-4A42-8506-94B8E5F6FE21}">
      <dsp:nvSpPr>
        <dsp:cNvPr id="0" name=""/>
        <dsp:cNvSpPr/>
      </dsp:nvSpPr>
      <dsp:spPr>
        <a:xfrm rot="10800000">
          <a:off x="0" y="1940582"/>
          <a:ext cx="8915400" cy="978537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3. </a:t>
          </a:r>
          <a:r>
            <a:rPr lang="en-US" sz="2400" kern="1200" dirty="0" err="1" smtClean="0"/>
            <a:t>Pilih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titik</a:t>
          </a:r>
          <a:r>
            <a:rPr lang="en-US" sz="2400" kern="1200" dirty="0" smtClean="0"/>
            <a:t> centroid </a:t>
          </a:r>
          <a:r>
            <a:rPr lang="en-US" sz="2400" kern="1200" dirty="0" err="1" smtClean="0"/>
            <a:t>secara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acak</a:t>
          </a:r>
          <a:endParaRPr lang="en-US" sz="2400" kern="1200" dirty="0"/>
        </a:p>
      </dsp:txBody>
      <dsp:txXfrm rot="10800000">
        <a:off x="0" y="1940582"/>
        <a:ext cx="8915400" cy="635824"/>
      </dsp:txXfrm>
    </dsp:sp>
    <dsp:sp modelId="{A33EAB72-023F-4D1C-AAD5-1EBD1EFF622F}">
      <dsp:nvSpPr>
        <dsp:cNvPr id="0" name=""/>
        <dsp:cNvSpPr/>
      </dsp:nvSpPr>
      <dsp:spPr>
        <a:xfrm rot="10800000">
          <a:off x="0" y="971589"/>
          <a:ext cx="8915400" cy="978537"/>
        </a:xfrm>
        <a:prstGeom prst="upArrowCallou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2. </a:t>
          </a:r>
          <a:r>
            <a:rPr lang="en-US" sz="2400" kern="1200" dirty="0" err="1" smtClean="0"/>
            <a:t>Tentukan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jumlah</a:t>
          </a:r>
          <a:r>
            <a:rPr lang="en-US" sz="2400" kern="1200" dirty="0" smtClean="0"/>
            <a:t> cluster (K)</a:t>
          </a:r>
          <a:endParaRPr lang="en-US" sz="2400" kern="1200" dirty="0"/>
        </a:p>
      </dsp:txBody>
      <dsp:txXfrm rot="10800000">
        <a:off x="0" y="971589"/>
        <a:ext cx="8915400" cy="635824"/>
      </dsp:txXfrm>
    </dsp:sp>
    <dsp:sp modelId="{02578676-A226-4632-A9CB-68246A080066}">
      <dsp:nvSpPr>
        <dsp:cNvPr id="0" name=""/>
        <dsp:cNvSpPr/>
      </dsp:nvSpPr>
      <dsp:spPr>
        <a:xfrm rot="10800000">
          <a:off x="0" y="2595"/>
          <a:ext cx="8915400" cy="978537"/>
        </a:xfrm>
        <a:prstGeom prst="upArrowCallou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1. </a:t>
          </a:r>
          <a:r>
            <a:rPr lang="en-US" sz="2400" kern="1200" dirty="0" err="1" smtClean="0"/>
            <a:t>Menyiapkan</a:t>
          </a:r>
          <a:r>
            <a:rPr lang="en-US" sz="2400" kern="1200" dirty="0" smtClean="0"/>
            <a:t> dataset</a:t>
          </a:r>
          <a:endParaRPr lang="en-US" sz="2400" kern="1200" dirty="0"/>
        </a:p>
      </dsp:txBody>
      <dsp:txXfrm rot="10800000">
        <a:off x="0" y="2595"/>
        <a:ext cx="8915400" cy="6358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04648-B636-46E1-BCD9-2ACBF26C528C}" type="datetimeFigureOut">
              <a:rPr lang="en-US" smtClean="0"/>
              <a:pPr/>
              <a:t>5/12/2017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817A1-653C-4548-8301-6479C2E4AF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13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17A1-653C-4548-8301-6479C2E4AFB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47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17A1-653C-4548-8301-6479C2E4AFB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35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17A1-653C-4548-8301-6479C2E4AFB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19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3300" y="6356350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fld id="{3F78CEB2-A4F7-44EC-85E9-C04E72306E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14" b="18261"/>
          <a:stretch/>
        </p:blipFill>
        <p:spPr>
          <a:xfrm>
            <a:off x="0" y="6470650"/>
            <a:ext cx="2092809" cy="3642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6" t="-1" r="7766" b="46780"/>
          <a:stretch/>
        </p:blipFill>
        <p:spPr>
          <a:xfrm>
            <a:off x="8153400" y="6576562"/>
            <a:ext cx="935935" cy="20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9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4343"/>
            <a:ext cx="7886700" cy="71078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6270"/>
            <a:ext cx="78867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35433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B50D0DF-8C8D-4E93-8F87-AE9B69A7C297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14" b="18261"/>
          <a:stretch/>
        </p:blipFill>
        <p:spPr>
          <a:xfrm>
            <a:off x="0" y="6485868"/>
            <a:ext cx="2092809" cy="3642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6" r="7766" b="46968"/>
          <a:stretch/>
        </p:blipFill>
        <p:spPr>
          <a:xfrm>
            <a:off x="8135592" y="6577287"/>
            <a:ext cx="935935" cy="204513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628650" y="874644"/>
            <a:ext cx="78867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54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6" presetClass="emph" presetSubtype="0" fill="hold" nodeType="click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  <p:tmpl lvl="2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  <p:tmpl lvl="3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  <p:tmpl lvl="4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  <p:tmpl lvl="5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7D35F-BE14-4736-BC14-13EA2E43CE81}" type="datetimeFigureOut">
              <a:rPr lang="id-ID" smtClean="0"/>
              <a:t>12 Mei 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3831D-0E2B-4C9F-AA13-9D12376D83B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36746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82575"/>
            <a:ext cx="83058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PENGANTAR ALGORITME</a:t>
            </a:r>
            <a:br>
              <a:rPr lang="en-US" dirty="0" smtClean="0"/>
            </a:br>
            <a:r>
              <a:rPr lang="en-US" dirty="0" smtClean="0"/>
              <a:t>K-MEANS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914400" y="3276600"/>
            <a:ext cx="7315200" cy="2438400"/>
          </a:xfrm>
        </p:spPr>
        <p:txBody>
          <a:bodyPr>
            <a:normAutofit fontScale="85000" lnSpcReduction="20000"/>
          </a:bodyPr>
          <a:lstStyle/>
          <a:p>
            <a:r>
              <a:rPr lang="en-US" sz="4900" dirty="0" err="1" smtClean="0">
                <a:solidFill>
                  <a:schemeClr val="tx1"/>
                </a:solidFill>
              </a:rPr>
              <a:t>Joko</a:t>
            </a:r>
            <a:r>
              <a:rPr lang="en-US" sz="4900" dirty="0" smtClean="0">
                <a:solidFill>
                  <a:schemeClr val="tx1"/>
                </a:solidFill>
              </a:rPr>
              <a:t> </a:t>
            </a:r>
            <a:r>
              <a:rPr lang="en-US" sz="4900" dirty="0" err="1" smtClean="0">
                <a:solidFill>
                  <a:schemeClr val="tx1"/>
                </a:solidFill>
              </a:rPr>
              <a:t>Suntoro</a:t>
            </a:r>
            <a:endParaRPr lang="en-US" sz="4900" dirty="0" smtClean="0">
              <a:solidFill>
                <a:schemeClr val="tx1"/>
              </a:solidFill>
            </a:endParaRPr>
          </a:p>
          <a:p>
            <a:r>
              <a:rPr lang="en-US" sz="37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joko@jokosuntoro.com</a:t>
            </a:r>
          </a:p>
          <a:p>
            <a:r>
              <a:rPr lang="en-US" sz="37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SMS/</a:t>
            </a:r>
            <a:r>
              <a:rPr lang="en-US" sz="37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Telp</a:t>
            </a:r>
            <a:r>
              <a:rPr lang="en-US" sz="37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0822-4236-9670</a:t>
            </a:r>
          </a:p>
          <a:p>
            <a:r>
              <a:rPr lang="en-US" sz="37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WA/Telegram: 085-641-970-170</a:t>
            </a:r>
          </a:p>
          <a:p>
            <a:r>
              <a:rPr lang="en-US" sz="37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http://jokosuntoro.com</a:t>
            </a:r>
          </a:p>
          <a:p>
            <a:endParaRPr lang="en-US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Tahapan</a:t>
            </a:r>
            <a:r>
              <a:rPr lang="en-US" dirty="0" smtClean="0"/>
              <a:t> </a:t>
            </a:r>
            <a:r>
              <a:rPr lang="en-US" dirty="0" err="1" smtClean="0"/>
              <a:t>Algoritme</a:t>
            </a:r>
            <a:r>
              <a:rPr lang="en-US" dirty="0" smtClean="0"/>
              <a:t> 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2662"/>
            <a:ext cx="7886700" cy="5265738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 startAt="4"/>
            </a:pPr>
            <a:r>
              <a:rPr lang="id-ID" dirty="0" smtClean="0"/>
              <a:t>Kelompokkan data sehingga terbentuk K buah </a:t>
            </a:r>
            <a:r>
              <a:rPr lang="id-ID" i="1" dirty="0" smtClean="0"/>
              <a:t>cluster</a:t>
            </a:r>
            <a:r>
              <a:rPr lang="id-ID" dirty="0" smtClean="0"/>
              <a:t> dengan titik </a:t>
            </a:r>
            <a:r>
              <a:rPr lang="id-ID" i="1" dirty="0" smtClean="0"/>
              <a:t>centroid</a:t>
            </a:r>
            <a:r>
              <a:rPr lang="id-ID" dirty="0" smtClean="0"/>
              <a:t> dari setiap </a:t>
            </a:r>
            <a:r>
              <a:rPr lang="id-ID" i="1" dirty="0" smtClean="0"/>
              <a:t>cluster</a:t>
            </a:r>
            <a:endParaRPr lang="en-US" i="1" dirty="0" smtClean="0"/>
          </a:p>
          <a:p>
            <a:pPr marL="0" indent="0" algn="just">
              <a:buNone/>
            </a:pPr>
            <a:endParaRPr lang="id-ID" b="1" dirty="0" smtClean="0"/>
          </a:p>
          <a:p>
            <a:pPr algn="just"/>
            <a:endParaRPr lang="id-ID" b="1" dirty="0" smtClean="0"/>
          </a:p>
          <a:p>
            <a:pPr marL="0" indent="0" algn="just">
              <a:buNone/>
            </a:pPr>
            <a:endParaRPr lang="id-ID" dirty="0" smtClean="0"/>
          </a:p>
          <a:p>
            <a:pPr marL="514350" lvl="0" indent="-514350">
              <a:buFont typeface="+mj-lt"/>
              <a:buAutoNum type="arabicPeriod" startAt="4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818507"/>
            <a:ext cx="5257800" cy="457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99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Tahapan</a:t>
            </a:r>
            <a:r>
              <a:rPr lang="en-US" dirty="0" smtClean="0"/>
              <a:t> </a:t>
            </a:r>
            <a:r>
              <a:rPr lang="en-US" dirty="0" err="1" smtClean="0"/>
              <a:t>Algoritme</a:t>
            </a:r>
            <a:r>
              <a:rPr lang="en-US" dirty="0" smtClean="0"/>
              <a:t> K-Means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838200"/>
                <a:ext cx="7886700" cy="5562600"/>
              </a:xfrm>
            </p:spPr>
            <p:txBody>
              <a:bodyPr>
                <a:normAutofit/>
              </a:bodyPr>
              <a:lstStyle/>
              <a:p>
                <a:pPr marL="514350" lvl="0" indent="-514350">
                  <a:buFont typeface="+mj-lt"/>
                  <a:buAutoNum type="arabicPeriod" startAt="5"/>
                </a:pPr>
                <a:r>
                  <a:rPr lang="id-ID" dirty="0"/>
                  <a:t>Perbaharui nilai titik </a:t>
                </a:r>
                <a:r>
                  <a:rPr lang="id-ID" i="1" dirty="0" smtClean="0"/>
                  <a:t>centroid</a:t>
                </a:r>
                <a:endParaRPr lang="en-US" i="1" dirty="0" smtClean="0"/>
              </a:p>
              <a:p>
                <a:pPr marL="0" lvl="0" indent="0">
                  <a:buNone/>
                </a:pPr>
                <a:endParaRPr lang="en-US" i="1" dirty="0" smtClean="0"/>
              </a:p>
              <a:p>
                <a:pPr marL="0" lv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d-ID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id-ID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id-ID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d-ID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id-ID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id-ID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id-ID" dirty="0"/>
              </a:p>
              <a:p>
                <a:pPr marL="0" indent="0">
                  <a:buNone/>
                </a:pPr>
                <a:endParaRPr lang="id-ID" dirty="0"/>
              </a:p>
              <a:p>
                <a:pPr marL="530225" indent="0">
                  <a:buNone/>
                </a:pPr>
                <a:r>
                  <a:rPr lang="id-ID" sz="2400" dirty="0"/>
                  <a:t>µk = titik centroid dari cluster ke-K</a:t>
                </a:r>
              </a:p>
              <a:p>
                <a:pPr marL="530225" indent="0">
                  <a:buNone/>
                </a:pPr>
                <a:r>
                  <a:rPr lang="id-ID" sz="2400" dirty="0"/>
                  <a:t>Nk </a:t>
                </a:r>
                <a:r>
                  <a:rPr lang="id-ID" sz="2400" dirty="0"/>
                  <a:t>= banyaknya data pada cluster ke-K</a:t>
                </a:r>
              </a:p>
              <a:p>
                <a:pPr marL="530225" indent="0">
                  <a:buNone/>
                </a:pPr>
                <a:r>
                  <a:rPr lang="id-ID" sz="2400" dirty="0"/>
                  <a:t>xq </a:t>
                </a:r>
                <a:r>
                  <a:rPr lang="id-ID" sz="2400" dirty="0"/>
                  <a:t>= data ke-q pada cluster ke-K</a:t>
                </a:r>
              </a:p>
              <a:p>
                <a:pPr marL="0" lv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838200"/>
                <a:ext cx="7886700" cy="5562600"/>
              </a:xfrm>
              <a:blipFill rotWithShape="1">
                <a:blip r:embed="rId2"/>
                <a:stretch>
                  <a:fillRect l="-1546" t="-1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777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Tahapan</a:t>
            </a:r>
            <a:r>
              <a:rPr lang="en-US" dirty="0" smtClean="0"/>
              <a:t> </a:t>
            </a:r>
            <a:r>
              <a:rPr lang="en-US" dirty="0" err="1" smtClean="0"/>
              <a:t>Algoritme</a:t>
            </a:r>
            <a:r>
              <a:rPr lang="en-US" dirty="0" smtClean="0"/>
              <a:t> 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38200"/>
            <a:ext cx="7886700" cy="4351338"/>
          </a:xfrm>
        </p:spPr>
        <p:txBody>
          <a:bodyPr/>
          <a:lstStyle/>
          <a:p>
            <a:pPr marL="514350" lvl="0" indent="-514350">
              <a:buFont typeface="+mj-lt"/>
              <a:buAutoNum type="arabicPeriod" startAt="5"/>
            </a:pPr>
            <a:r>
              <a:rPr lang="id-ID" dirty="0"/>
              <a:t>Perbaharui nilai titik </a:t>
            </a:r>
            <a:r>
              <a:rPr lang="id-ID" i="1" dirty="0" smtClean="0"/>
              <a:t>centroid</a:t>
            </a:r>
            <a:r>
              <a:rPr lang="en-US" i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iterasi</a:t>
            </a:r>
            <a:r>
              <a:rPr lang="en-US" dirty="0" smtClean="0"/>
              <a:t> 1)</a:t>
            </a:r>
            <a:endParaRPr lang="en-US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57402"/>
            <a:ext cx="7162800" cy="5271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087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Tahapan</a:t>
            </a:r>
            <a:r>
              <a:rPr lang="en-US" dirty="0" smtClean="0"/>
              <a:t> </a:t>
            </a:r>
            <a:r>
              <a:rPr lang="en-US" dirty="0" err="1" smtClean="0"/>
              <a:t>Algoritme</a:t>
            </a:r>
            <a:r>
              <a:rPr lang="en-US" dirty="0" smtClean="0"/>
              <a:t> 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14400"/>
            <a:ext cx="7886700" cy="4351338"/>
          </a:xfrm>
        </p:spPr>
        <p:txBody>
          <a:bodyPr/>
          <a:lstStyle/>
          <a:p>
            <a:pPr marL="514350" lvl="0" indent="-514350">
              <a:buFont typeface="+mj-lt"/>
              <a:buAutoNum type="arabicPeriod" startAt="6"/>
            </a:pPr>
            <a:r>
              <a:rPr lang="id-ID" dirty="0"/>
              <a:t>Ulangi langkah </a:t>
            </a:r>
            <a:r>
              <a:rPr lang="en-US" dirty="0"/>
              <a:t>3</a:t>
            </a:r>
            <a:r>
              <a:rPr lang="id-ID" dirty="0"/>
              <a:t> </a:t>
            </a:r>
            <a:r>
              <a:rPr lang="en-US" dirty="0" err="1"/>
              <a:t>sampai</a:t>
            </a:r>
            <a:r>
              <a:rPr lang="en-US" dirty="0"/>
              <a:t> 5</a:t>
            </a:r>
            <a:r>
              <a:rPr lang="id-ID" dirty="0"/>
              <a:t> sampai nilai dari titik </a:t>
            </a:r>
            <a:r>
              <a:rPr lang="id-ID" i="1" dirty="0"/>
              <a:t>centroid</a:t>
            </a:r>
            <a:r>
              <a:rPr lang="id-ID" dirty="0"/>
              <a:t> tidak lagi berubah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61553"/>
            <a:ext cx="7848600" cy="4715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427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dirty="0" err="1" smtClean="0"/>
              <a:t>Visualisasi</a:t>
            </a:r>
            <a:r>
              <a:rPr lang="en-US" sz="3400" dirty="0"/>
              <a:t> </a:t>
            </a:r>
            <a:r>
              <a:rPr lang="en-US" sz="3400" dirty="0" err="1"/>
              <a:t>Hasil</a:t>
            </a:r>
            <a:r>
              <a:rPr lang="en-US" sz="3400" dirty="0" smtClean="0"/>
              <a:t> Cluster </a:t>
            </a:r>
            <a:r>
              <a:rPr lang="en-US" sz="3400" dirty="0" err="1" smtClean="0"/>
              <a:t>Algoritme</a:t>
            </a:r>
            <a:r>
              <a:rPr lang="en-US" sz="3400" dirty="0" smtClean="0"/>
              <a:t> K-Means</a:t>
            </a:r>
            <a:endParaRPr lang="en-US" sz="3400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935" y="3159290"/>
            <a:ext cx="4112665" cy="3317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1" y="1029434"/>
            <a:ext cx="4216618" cy="3142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 rot="1566462">
            <a:off x="4568900" y="2151903"/>
            <a:ext cx="1229668" cy="27102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7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Penghitungan</a:t>
            </a:r>
            <a:r>
              <a:rPr lang="en-US" dirty="0" smtClean="0"/>
              <a:t> Manual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Penghitungan</a:t>
            </a:r>
            <a:r>
              <a:rPr lang="en-US" dirty="0"/>
              <a:t> </a:t>
            </a:r>
            <a:r>
              <a:rPr lang="en-US" dirty="0" smtClean="0"/>
              <a:t>manual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jelaskan</a:t>
            </a:r>
            <a:r>
              <a:rPr lang="en-US" dirty="0"/>
              <a:t> di </a:t>
            </a:r>
            <a:r>
              <a:rPr lang="en-US" dirty="0" err="1" smtClean="0"/>
              <a:t>kelas</a:t>
            </a:r>
            <a:r>
              <a:rPr lang="en-US" dirty="0" smtClean="0"/>
              <a:t>,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 data mining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74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530" y="0"/>
            <a:ext cx="8229600" cy="1143000"/>
          </a:xfrm>
        </p:spPr>
        <p:txBody>
          <a:bodyPr/>
          <a:lstStyle/>
          <a:p>
            <a:pPr algn="l"/>
            <a:r>
              <a:rPr lang="en-US" dirty="0" err="1" smtClean="0"/>
              <a:t>Referensi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62950" cy="537693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id-ID" sz="2000" dirty="0"/>
              <a:t>Bache, K., &amp; Lichman, M. (2013). </a:t>
            </a:r>
            <a:r>
              <a:rPr lang="id-ID" sz="2000" dirty="0">
                <a:solidFill>
                  <a:srgbClr val="C00000"/>
                </a:solidFill>
              </a:rPr>
              <a:t>UCI Machine Learning Repository</a:t>
            </a:r>
            <a:r>
              <a:rPr lang="id-ID" sz="2000" dirty="0"/>
              <a:t>. Retrieved from http://www.ics.uci.edu/~mlearn/MLRepository.html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 err="1"/>
              <a:t>Ethem</a:t>
            </a:r>
            <a:r>
              <a:rPr lang="en-US" sz="2000" dirty="0"/>
              <a:t> </a:t>
            </a:r>
            <a:r>
              <a:rPr lang="en-US" sz="2000" dirty="0" err="1"/>
              <a:t>Alpaydin</a:t>
            </a:r>
            <a:r>
              <a:rPr lang="en-US" sz="2000" dirty="0"/>
              <a:t>. </a:t>
            </a:r>
            <a:r>
              <a:rPr lang="en-US" sz="2000" dirty="0">
                <a:solidFill>
                  <a:srgbClr val="C00000"/>
                </a:solidFill>
              </a:rPr>
              <a:t>Introduction to Machine Learning.</a:t>
            </a:r>
            <a:r>
              <a:rPr lang="en-US" sz="2000" dirty="0"/>
              <a:t> 3rd ed. </a:t>
            </a:r>
            <a:r>
              <a:rPr lang="en-US" sz="2000" i="1" dirty="0"/>
              <a:t>MIT Press.</a:t>
            </a:r>
            <a:r>
              <a:rPr lang="en-US" sz="2000" dirty="0"/>
              <a:t> 2014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000" dirty="0"/>
              <a:t>Harrington, P. (2012).</a:t>
            </a:r>
            <a:r>
              <a:rPr lang="id-ID" sz="2000" dirty="0">
                <a:solidFill>
                  <a:srgbClr val="C00000"/>
                </a:solidFill>
              </a:rPr>
              <a:t> Machine Learning in Action</a:t>
            </a:r>
            <a:r>
              <a:rPr lang="id-ID" sz="2000" dirty="0"/>
              <a:t>. United States of America: Manning Publications Co.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id-ID" sz="2000" dirty="0"/>
              <a:t>Hofmann, M., &amp; Klinkenberg, R. (2013). </a:t>
            </a:r>
            <a:r>
              <a:rPr lang="id-ID" sz="2000" dirty="0">
                <a:solidFill>
                  <a:srgbClr val="C00000"/>
                </a:solidFill>
              </a:rPr>
              <a:t>Rapid Miner Data Mining Use Cases and Business Analytics Applications</a:t>
            </a:r>
            <a:r>
              <a:rPr lang="id-ID" sz="2000" dirty="0"/>
              <a:t>. CRC Press Taylor &amp; Francis Group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Ian H. Witten, Frank Eibe, Mark A. Hall</a:t>
            </a:r>
            <a:r>
              <a:rPr lang="en-US" sz="2000" dirty="0"/>
              <a:t>.</a:t>
            </a:r>
            <a:r>
              <a:rPr lang="id-ID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Data mining: </a:t>
            </a:r>
            <a:r>
              <a:rPr lang="id-ID" sz="2000" dirty="0">
                <a:solidFill>
                  <a:srgbClr val="C00000"/>
                </a:solidFill>
              </a:rPr>
              <a:t>P</a:t>
            </a:r>
            <a:r>
              <a:rPr lang="en-US" sz="2000" dirty="0" err="1">
                <a:solidFill>
                  <a:srgbClr val="C00000"/>
                </a:solidFill>
              </a:rPr>
              <a:t>ractical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id-ID" sz="2000" dirty="0">
                <a:solidFill>
                  <a:srgbClr val="C00000"/>
                </a:solidFill>
              </a:rPr>
              <a:t>M</a:t>
            </a:r>
            <a:r>
              <a:rPr lang="en-US" sz="2000" dirty="0" err="1">
                <a:solidFill>
                  <a:srgbClr val="C00000"/>
                </a:solidFill>
              </a:rPr>
              <a:t>achine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id-ID" sz="2000" dirty="0">
                <a:solidFill>
                  <a:srgbClr val="C00000"/>
                </a:solidFill>
              </a:rPr>
              <a:t>L</a:t>
            </a:r>
            <a:r>
              <a:rPr lang="en-US" sz="2000" dirty="0">
                <a:solidFill>
                  <a:srgbClr val="C00000"/>
                </a:solidFill>
              </a:rPr>
              <a:t>earning </a:t>
            </a:r>
            <a:r>
              <a:rPr lang="id-ID" sz="2000" dirty="0">
                <a:solidFill>
                  <a:srgbClr val="C00000"/>
                </a:solidFill>
              </a:rPr>
              <a:t>T</a:t>
            </a:r>
            <a:r>
              <a:rPr lang="en-US" sz="2000" dirty="0" err="1">
                <a:solidFill>
                  <a:srgbClr val="C00000"/>
                </a:solidFill>
              </a:rPr>
              <a:t>ools</a:t>
            </a:r>
            <a:r>
              <a:rPr lang="en-US" sz="2000" dirty="0">
                <a:solidFill>
                  <a:srgbClr val="C00000"/>
                </a:solidFill>
              </a:rPr>
              <a:t> and </a:t>
            </a:r>
            <a:r>
              <a:rPr lang="id-ID" sz="2000" dirty="0">
                <a:solidFill>
                  <a:srgbClr val="C00000"/>
                </a:solidFill>
              </a:rPr>
              <a:t>T</a:t>
            </a:r>
            <a:r>
              <a:rPr lang="en-US" sz="2000" dirty="0" err="1">
                <a:solidFill>
                  <a:srgbClr val="C00000"/>
                </a:solidFill>
              </a:rPr>
              <a:t>echniques</a:t>
            </a:r>
            <a:r>
              <a:rPr lang="id-ID" sz="2000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3rd </a:t>
            </a:r>
            <a:r>
              <a:rPr lang="id-ID" sz="2000" dirty="0">
                <a:solidFill>
                  <a:srgbClr val="C00000"/>
                </a:solidFill>
              </a:rPr>
              <a:t>E</a:t>
            </a:r>
            <a:r>
              <a:rPr lang="en-US" sz="2000" dirty="0">
                <a:solidFill>
                  <a:srgbClr val="C00000"/>
                </a:solidFill>
              </a:rPr>
              <a:t>d</a:t>
            </a:r>
            <a:r>
              <a:rPr lang="id-ID" sz="2000" dirty="0">
                <a:solidFill>
                  <a:srgbClr val="C00000"/>
                </a:solidFill>
              </a:rPr>
              <a:t>ition</a:t>
            </a:r>
            <a:r>
              <a:rPr lang="en-US" sz="2000" dirty="0">
                <a:solidFill>
                  <a:srgbClr val="C00000"/>
                </a:solidFill>
              </a:rPr>
              <a:t>.</a:t>
            </a:r>
            <a:r>
              <a:rPr lang="id-ID" sz="2000" dirty="0"/>
              <a:t> </a:t>
            </a:r>
            <a:r>
              <a:rPr lang="id-ID" sz="2000" i="1" dirty="0"/>
              <a:t>Elsevier</a:t>
            </a:r>
            <a:r>
              <a:rPr lang="en-US" sz="2000" i="1" dirty="0"/>
              <a:t>.</a:t>
            </a:r>
            <a:r>
              <a:rPr lang="id-ID" sz="2000" dirty="0"/>
              <a:t> 2011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 err="1"/>
              <a:t>Jiawei</a:t>
            </a:r>
            <a:r>
              <a:rPr lang="en-US" sz="2000" dirty="0"/>
              <a:t> Han</a:t>
            </a:r>
            <a:r>
              <a:rPr lang="id-ID" sz="2000" dirty="0"/>
              <a:t> and Micheline Kamber</a:t>
            </a:r>
            <a:r>
              <a:rPr lang="en-US" sz="2000" dirty="0"/>
              <a:t>.</a:t>
            </a:r>
            <a:r>
              <a:rPr lang="id-ID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Data Mining:</a:t>
            </a:r>
            <a:r>
              <a:rPr lang="id-ID" sz="2000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Concepts and Techniques</a:t>
            </a:r>
            <a:r>
              <a:rPr lang="id-ID" sz="2000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Third Edition.</a:t>
            </a:r>
            <a:r>
              <a:rPr lang="id-ID" sz="2000" dirty="0"/>
              <a:t> </a:t>
            </a:r>
            <a:r>
              <a:rPr lang="id-ID" sz="2000" i="1" dirty="0"/>
              <a:t>Elsevier</a:t>
            </a:r>
            <a:r>
              <a:rPr lang="en-US" sz="2000" i="1" dirty="0"/>
              <a:t>.</a:t>
            </a:r>
            <a:r>
              <a:rPr lang="id-ID" sz="2000" dirty="0"/>
              <a:t> 20</a:t>
            </a:r>
            <a:r>
              <a:rPr lang="en-US" sz="2000" dirty="0"/>
              <a:t>12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Lantz, Brett. </a:t>
            </a:r>
            <a:r>
              <a:rPr lang="en-US" sz="2000" dirty="0">
                <a:solidFill>
                  <a:srgbClr val="C00000"/>
                </a:solidFill>
              </a:rPr>
              <a:t>Machine Learning with R</a:t>
            </a:r>
            <a:r>
              <a:rPr lang="en-US" sz="2000" dirty="0"/>
              <a:t>.  </a:t>
            </a:r>
            <a:r>
              <a:rPr lang="en-US" sz="2000" i="1" dirty="0" err="1"/>
              <a:t>Packt</a:t>
            </a:r>
            <a:r>
              <a:rPr lang="en-US" sz="2000" i="1" dirty="0"/>
              <a:t> Publishing</a:t>
            </a:r>
            <a:r>
              <a:rPr lang="en-US" sz="2000" dirty="0"/>
              <a:t>. 2013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000" dirty="0"/>
              <a:t>Larose, D. T. (2006). </a:t>
            </a:r>
            <a:r>
              <a:rPr lang="id-ID" sz="2000" dirty="0">
                <a:solidFill>
                  <a:srgbClr val="C00000"/>
                </a:solidFill>
              </a:rPr>
              <a:t>Data Mining Methods and Models. Data Mining Methods and Models</a:t>
            </a:r>
            <a:r>
              <a:rPr lang="id-ID" sz="2000" dirty="0"/>
              <a:t>. Canada: Willey Publishing, Inc. 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 err="1"/>
              <a:t>Noth</a:t>
            </a:r>
            <a:r>
              <a:rPr lang="en-US" sz="2000" dirty="0"/>
              <a:t>, Matthew. </a:t>
            </a:r>
            <a:r>
              <a:rPr lang="en-US" sz="2000" dirty="0">
                <a:solidFill>
                  <a:srgbClr val="C00000"/>
                </a:solidFill>
              </a:rPr>
              <a:t>Data Mining for The Masses</a:t>
            </a:r>
            <a:r>
              <a:rPr lang="en-US" sz="2000" dirty="0"/>
              <a:t>. </a:t>
            </a:r>
            <a:r>
              <a:rPr lang="en-US" sz="2000" i="1" dirty="0"/>
              <a:t>Creative Commons Attribution</a:t>
            </a:r>
            <a:r>
              <a:rPr lang="en-US" sz="2000" dirty="0"/>
              <a:t>. 2012</a:t>
            </a:r>
            <a:endParaRPr lang="id-ID" sz="2000" dirty="0"/>
          </a:p>
          <a:p>
            <a:pPr marL="514350" indent="-514350">
              <a:buFont typeface="+mj-lt"/>
              <a:buAutoNum type="arabicPeriod"/>
            </a:pPr>
            <a:r>
              <a:rPr lang="id-ID" sz="2000" dirty="0"/>
              <a:t>V. Kotu, </a:t>
            </a:r>
            <a:r>
              <a:rPr lang="id-ID" sz="2000" dirty="0">
                <a:solidFill>
                  <a:srgbClr val="C00000"/>
                </a:solidFill>
              </a:rPr>
              <a:t>Predictive analytics and data mining</a:t>
            </a:r>
            <a:r>
              <a:rPr lang="id-ID" sz="2000" dirty="0"/>
              <a:t>. USA: Elsevier Inc., 2015.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000" dirty="0"/>
              <a:t>Wahono, R. S. (2016). </a:t>
            </a:r>
            <a:r>
              <a:rPr lang="id-ID" sz="2000" dirty="0">
                <a:solidFill>
                  <a:srgbClr val="C00000"/>
                </a:solidFill>
              </a:rPr>
              <a:t>Computing Courses Data Mining</a:t>
            </a:r>
            <a:r>
              <a:rPr lang="id-ID" sz="2000" dirty="0"/>
              <a:t>. Retrieved from http://romisatriawahono.net/dm/</a:t>
            </a:r>
          </a:p>
        </p:txBody>
      </p:sp>
    </p:spTree>
    <p:extLst>
      <p:ext uri="{BB962C8B-B14F-4D97-AF65-F5344CB8AC3E}">
        <p14:creationId xmlns:p14="http://schemas.microsoft.com/office/powerpoint/2010/main" val="316322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Joko</a:t>
            </a:r>
            <a:r>
              <a:rPr lang="en-US" dirty="0" smtClean="0"/>
              <a:t> </a:t>
            </a:r>
            <a:r>
              <a:rPr lang="en-US" dirty="0" err="1" smtClean="0"/>
              <a:t>Suntoro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5148330"/>
          </a:xfrm>
        </p:spPr>
        <p:txBody>
          <a:bodyPr>
            <a:noAutofit/>
          </a:bodyPr>
          <a:lstStyle/>
          <a:p>
            <a:pPr marL="357188" indent="-357188" algn="just">
              <a:lnSpc>
                <a:spcPct val="100000"/>
              </a:lnSpc>
            </a:pPr>
            <a:r>
              <a:rPr lang="en-US" sz="2200" dirty="0" smtClean="0">
                <a:solidFill>
                  <a:srgbClr val="C00000"/>
                </a:solidFill>
              </a:rPr>
              <a:t>SDN Pandean </a:t>
            </a:r>
            <a:r>
              <a:rPr lang="en-US" sz="2200" dirty="0" err="1" smtClean="0">
                <a:solidFill>
                  <a:srgbClr val="C00000"/>
                </a:solidFill>
              </a:rPr>
              <a:t>Lamper</a:t>
            </a:r>
            <a:r>
              <a:rPr lang="en-US" sz="2200" dirty="0" smtClean="0">
                <a:solidFill>
                  <a:srgbClr val="C00000"/>
                </a:solidFill>
              </a:rPr>
              <a:t> 03</a:t>
            </a:r>
            <a:r>
              <a:rPr lang="en-US" sz="2200" dirty="0" smtClean="0"/>
              <a:t> Semarang (2001)</a:t>
            </a:r>
          </a:p>
          <a:p>
            <a:pPr marL="357188" indent="-357188" algn="just">
              <a:lnSpc>
                <a:spcPct val="100000"/>
              </a:lnSpc>
            </a:pPr>
            <a:r>
              <a:rPr lang="en-US" sz="2200" dirty="0" smtClean="0">
                <a:solidFill>
                  <a:srgbClr val="C00000"/>
                </a:solidFill>
              </a:rPr>
              <a:t>SMPN 32 </a:t>
            </a:r>
            <a:r>
              <a:rPr lang="en-US" sz="2200" dirty="0" smtClean="0"/>
              <a:t>Semarang (2004)</a:t>
            </a:r>
          </a:p>
          <a:p>
            <a:pPr marL="357188" indent="-357188" algn="just">
              <a:lnSpc>
                <a:spcPct val="100000"/>
              </a:lnSpc>
            </a:pPr>
            <a:r>
              <a:rPr lang="en-US" sz="2200" dirty="0" smtClean="0">
                <a:solidFill>
                  <a:srgbClr val="C00000"/>
                </a:solidFill>
              </a:rPr>
              <a:t>SMA </a:t>
            </a:r>
            <a:r>
              <a:rPr lang="en-US" sz="2200" dirty="0" err="1" smtClean="0">
                <a:solidFill>
                  <a:srgbClr val="C00000"/>
                </a:solidFill>
              </a:rPr>
              <a:t>Institut</a:t>
            </a:r>
            <a:r>
              <a:rPr lang="en-US" sz="2200" dirty="0" smtClean="0">
                <a:solidFill>
                  <a:srgbClr val="C00000"/>
                </a:solidFill>
              </a:rPr>
              <a:t> Indonesia </a:t>
            </a:r>
            <a:r>
              <a:rPr lang="en-US" sz="2200" dirty="0" smtClean="0"/>
              <a:t>Semarang (2007)</a:t>
            </a:r>
          </a:p>
          <a:p>
            <a:pPr marL="357188" indent="-357188" algn="just">
              <a:lnSpc>
                <a:spcPct val="100000"/>
              </a:lnSpc>
            </a:pPr>
            <a:r>
              <a:rPr lang="en-US" sz="2200" dirty="0" smtClean="0"/>
              <a:t>S1 </a:t>
            </a:r>
            <a:r>
              <a:rPr lang="en-US" sz="2200" dirty="0" err="1" smtClean="0"/>
              <a:t>Teknik</a:t>
            </a:r>
            <a:r>
              <a:rPr lang="en-US" sz="2200" dirty="0" smtClean="0"/>
              <a:t> </a:t>
            </a:r>
            <a:r>
              <a:rPr lang="en-US" sz="2200" dirty="0" err="1" smtClean="0"/>
              <a:t>Informatika</a:t>
            </a:r>
            <a:r>
              <a:rPr lang="en-US" sz="2200" dirty="0"/>
              <a:t> </a:t>
            </a:r>
            <a:r>
              <a:rPr lang="en-US" sz="2200" dirty="0" err="1" smtClean="0">
                <a:solidFill>
                  <a:srgbClr val="C00000"/>
                </a:solidFill>
              </a:rPr>
              <a:t>Universitas</a:t>
            </a:r>
            <a:r>
              <a:rPr lang="en-US" sz="2200" dirty="0" smtClean="0">
                <a:solidFill>
                  <a:srgbClr val="C00000"/>
                </a:solidFill>
              </a:rPr>
              <a:t> Semarang </a:t>
            </a:r>
            <a:r>
              <a:rPr lang="en-US" sz="2200" dirty="0" smtClean="0"/>
              <a:t>(2010-2015)</a:t>
            </a:r>
            <a:endParaRPr lang="en-US" sz="2200" dirty="0" smtClean="0">
              <a:solidFill>
                <a:srgbClr val="C00000"/>
              </a:solidFill>
            </a:endParaRPr>
          </a:p>
          <a:p>
            <a:pPr marL="357188" indent="-357188" algn="just">
              <a:lnSpc>
                <a:spcPct val="100000"/>
              </a:lnSpc>
            </a:pPr>
            <a:r>
              <a:rPr lang="en-US" sz="2200" dirty="0" smtClean="0"/>
              <a:t>S2 </a:t>
            </a:r>
            <a:r>
              <a:rPr lang="en-US" sz="2200" dirty="0" err="1" smtClean="0"/>
              <a:t>Teknik</a:t>
            </a:r>
            <a:r>
              <a:rPr lang="en-US" sz="2200" dirty="0" smtClean="0"/>
              <a:t> </a:t>
            </a:r>
            <a:r>
              <a:rPr lang="en-US" sz="2200" dirty="0" err="1" smtClean="0"/>
              <a:t>Informatika</a:t>
            </a:r>
            <a:r>
              <a:rPr lang="en-US" sz="2200" dirty="0"/>
              <a:t> </a:t>
            </a:r>
            <a:r>
              <a:rPr lang="en-US" sz="2200" dirty="0" err="1" smtClean="0">
                <a:solidFill>
                  <a:srgbClr val="C00000"/>
                </a:solidFill>
              </a:rPr>
              <a:t>Universitas</a:t>
            </a:r>
            <a:r>
              <a:rPr lang="en-US" sz="2200" dirty="0" smtClean="0">
                <a:solidFill>
                  <a:srgbClr val="C00000"/>
                </a:solidFill>
              </a:rPr>
              <a:t> Dian </a:t>
            </a:r>
            <a:r>
              <a:rPr lang="en-US" sz="2200" dirty="0" err="1" smtClean="0">
                <a:solidFill>
                  <a:srgbClr val="C00000"/>
                </a:solidFill>
              </a:rPr>
              <a:t>Nuswantoro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en-US" sz="2200" dirty="0" smtClean="0"/>
              <a:t>(2015-2016)</a:t>
            </a:r>
          </a:p>
          <a:p>
            <a:pPr marL="357188" indent="-357188" algn="just">
              <a:lnSpc>
                <a:spcPct val="100000"/>
              </a:lnSpc>
            </a:pPr>
            <a:r>
              <a:rPr lang="en-US" sz="2200" dirty="0" smtClean="0"/>
              <a:t>Tim </a:t>
            </a:r>
            <a:r>
              <a:rPr lang="en-US" sz="2200" dirty="0" err="1" smtClean="0"/>
              <a:t>Operasi</a:t>
            </a:r>
            <a:r>
              <a:rPr lang="en-US" sz="2200" dirty="0" smtClean="0"/>
              <a:t>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Teknik</a:t>
            </a:r>
            <a:r>
              <a:rPr lang="en-US" sz="2200" dirty="0" smtClean="0"/>
              <a:t>, </a:t>
            </a:r>
            <a:r>
              <a:rPr lang="en-US" sz="2200" dirty="0" smtClean="0">
                <a:solidFill>
                  <a:srgbClr val="C00000"/>
                </a:solidFill>
              </a:rPr>
              <a:t>Domestic Gas PT </a:t>
            </a:r>
            <a:r>
              <a:rPr lang="en-US" sz="2200" dirty="0" err="1" smtClean="0">
                <a:solidFill>
                  <a:srgbClr val="C00000"/>
                </a:solidFill>
              </a:rPr>
              <a:t>Pertamina</a:t>
            </a:r>
            <a:r>
              <a:rPr lang="en-US" sz="2200" dirty="0" smtClean="0">
                <a:solidFill>
                  <a:srgbClr val="C00000"/>
                </a:solidFill>
              </a:rPr>
              <a:t> (</a:t>
            </a:r>
            <a:r>
              <a:rPr lang="en-US" sz="2200" dirty="0" err="1" smtClean="0">
                <a:solidFill>
                  <a:srgbClr val="C00000"/>
                </a:solidFill>
              </a:rPr>
              <a:t>Persero</a:t>
            </a:r>
            <a:r>
              <a:rPr lang="en-US" sz="2200" dirty="0" smtClean="0">
                <a:solidFill>
                  <a:srgbClr val="C00000"/>
                </a:solidFill>
              </a:rPr>
              <a:t>)</a:t>
            </a:r>
            <a:r>
              <a:rPr lang="en-US" sz="2200" dirty="0" smtClean="0"/>
              <a:t> (2008-sekarang)</a:t>
            </a:r>
          </a:p>
          <a:p>
            <a:pPr marL="357188" indent="-357188" algn="just">
              <a:lnSpc>
                <a:spcPct val="100000"/>
              </a:lnSpc>
            </a:pPr>
            <a:r>
              <a:rPr lang="en-US" sz="2200" dirty="0" err="1" smtClean="0"/>
              <a:t>Dosen</a:t>
            </a:r>
            <a:r>
              <a:rPr lang="en-US" sz="2200" dirty="0" smtClean="0"/>
              <a:t>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Peneliti</a:t>
            </a:r>
            <a:r>
              <a:rPr lang="en-US" sz="2200" dirty="0" smtClean="0"/>
              <a:t> di </a:t>
            </a:r>
            <a:r>
              <a:rPr lang="en-US" sz="2200" dirty="0" err="1" smtClean="0">
                <a:solidFill>
                  <a:srgbClr val="C00000"/>
                </a:solidFill>
              </a:rPr>
              <a:t>Fakultas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en-US" sz="2200" dirty="0" err="1" smtClean="0">
                <a:solidFill>
                  <a:srgbClr val="C00000"/>
                </a:solidFill>
              </a:rPr>
              <a:t>Teknologi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en-US" sz="2200" dirty="0" err="1" smtClean="0">
                <a:solidFill>
                  <a:srgbClr val="C00000"/>
                </a:solidFill>
              </a:rPr>
              <a:t>Informasi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en-US" sz="2200" dirty="0" err="1" smtClean="0">
                <a:solidFill>
                  <a:srgbClr val="C00000"/>
                </a:solidFill>
              </a:rPr>
              <a:t>dan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en-US" sz="2200" dirty="0" err="1" smtClean="0">
                <a:solidFill>
                  <a:srgbClr val="C00000"/>
                </a:solidFill>
              </a:rPr>
              <a:t>Komunikasi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en-US" sz="2200" dirty="0" err="1" smtClean="0">
                <a:solidFill>
                  <a:srgbClr val="C00000"/>
                </a:solidFill>
              </a:rPr>
              <a:t>Universitas</a:t>
            </a:r>
            <a:r>
              <a:rPr lang="en-US" sz="2200" dirty="0" smtClean="0">
                <a:solidFill>
                  <a:srgbClr val="C00000"/>
                </a:solidFill>
              </a:rPr>
              <a:t> Semarang</a:t>
            </a:r>
          </a:p>
          <a:p>
            <a:pPr marL="357188" indent="-357188" algn="just">
              <a:lnSpc>
                <a:spcPct val="100000"/>
              </a:lnSpc>
            </a:pPr>
            <a:r>
              <a:rPr lang="en-US" sz="2200" dirty="0" err="1"/>
              <a:t>Peneliti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i="1" dirty="0"/>
              <a:t>Reviewer</a:t>
            </a:r>
            <a:r>
              <a:rPr lang="en-US" sz="2200" dirty="0"/>
              <a:t> di </a:t>
            </a:r>
            <a:r>
              <a:rPr lang="en-US" sz="2200" dirty="0" err="1">
                <a:solidFill>
                  <a:srgbClr val="C00000"/>
                </a:solidFill>
              </a:rPr>
              <a:t>Romi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Satria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Wahono</a:t>
            </a:r>
            <a:r>
              <a:rPr lang="en-US" sz="2200" dirty="0">
                <a:solidFill>
                  <a:srgbClr val="C00000"/>
                </a:solidFill>
              </a:rPr>
              <a:t> (RSW) Intelligent System Research </a:t>
            </a:r>
            <a:r>
              <a:rPr lang="en-US" sz="2200" dirty="0" smtClean="0">
                <a:solidFill>
                  <a:srgbClr val="C00000"/>
                </a:solidFill>
              </a:rPr>
              <a:t>Group</a:t>
            </a:r>
            <a:endParaRPr lang="en-US" sz="2200" dirty="0" smtClean="0"/>
          </a:p>
          <a:p>
            <a:pPr marL="357188" indent="-357188" algn="just">
              <a:lnSpc>
                <a:spcPct val="100000"/>
              </a:lnSpc>
            </a:pPr>
            <a:r>
              <a:rPr lang="en-US" sz="2200" dirty="0" err="1" smtClean="0"/>
              <a:t>Bidang</a:t>
            </a:r>
            <a:r>
              <a:rPr lang="en-US" sz="2200" dirty="0" smtClean="0"/>
              <a:t> </a:t>
            </a:r>
            <a:r>
              <a:rPr lang="en-US" sz="2200" dirty="0" err="1" smtClean="0"/>
              <a:t>Penelitian</a:t>
            </a:r>
            <a:r>
              <a:rPr lang="en-US" sz="2200" dirty="0" smtClean="0"/>
              <a:t>: </a:t>
            </a:r>
            <a:r>
              <a:rPr lang="en-US" sz="2200" dirty="0" smtClean="0">
                <a:solidFill>
                  <a:srgbClr val="C00000"/>
                </a:solidFill>
              </a:rPr>
              <a:t>Data Mining</a:t>
            </a:r>
            <a:r>
              <a:rPr lang="en-US" sz="2200" dirty="0" smtClean="0"/>
              <a:t>, Intelligent System </a:t>
            </a:r>
            <a:r>
              <a:rPr lang="en-US" sz="2200" dirty="0" err="1" smtClean="0"/>
              <a:t>dan</a:t>
            </a:r>
            <a:r>
              <a:rPr lang="en-US" sz="2200" dirty="0" smtClean="0"/>
              <a:t> Machine Learning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71"/>
          <a:stretch/>
        </p:blipFill>
        <p:spPr>
          <a:xfrm>
            <a:off x="6324600" y="42186"/>
            <a:ext cx="2438400" cy="2548614"/>
          </a:xfrm>
          <a:prstGeom prst="rect">
            <a:avLst/>
          </a:prstGeom>
          <a:noFill/>
          <a:effectLst>
            <a:reflection endPos="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2618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Textbooks</a:t>
            </a:r>
            <a:endParaRPr lang="id-ID" dirty="0"/>
          </a:p>
        </p:txBody>
      </p:sp>
      <p:pic>
        <p:nvPicPr>
          <p:cNvPr id="7" name="Picture 2" descr="C:\Users\joko\Pictures\RUMPI DOSA\DM-Ha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14466" y="3607183"/>
            <a:ext cx="2532235" cy="3129783"/>
          </a:xfrm>
          <a:prstGeom prst="rect">
            <a:avLst/>
          </a:prstGeom>
          <a:noFill/>
        </p:spPr>
      </p:pic>
      <p:pic>
        <p:nvPicPr>
          <p:cNvPr id="8" name="Picture 4" descr="C:\Users\joko\Pictures\RUMPI DOSA\DM-Witte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3211" y="2971800"/>
            <a:ext cx="2133600" cy="2663893"/>
          </a:xfrm>
          <a:prstGeom prst="rect">
            <a:avLst/>
          </a:prstGeom>
          <a:noFill/>
        </p:spPr>
      </p:pic>
      <p:pic>
        <p:nvPicPr>
          <p:cNvPr id="9" name="Picture 5" descr="C:\Users\joko\Pictures\RUMPI DOSA\index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66962" y="2743200"/>
            <a:ext cx="2346139" cy="2657475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05269" y="968759"/>
            <a:ext cx="2133600" cy="2769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47172" y="999936"/>
            <a:ext cx="1981200" cy="2567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4" t="1974" r="8267"/>
          <a:stretch/>
        </p:blipFill>
        <p:spPr>
          <a:xfrm>
            <a:off x="196852" y="1012832"/>
            <a:ext cx="2152798" cy="26730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589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012" y="4762"/>
            <a:ext cx="8229600" cy="1143000"/>
          </a:xfrm>
        </p:spPr>
        <p:txBody>
          <a:bodyPr/>
          <a:lstStyle/>
          <a:p>
            <a:pPr algn="l"/>
            <a:r>
              <a:rPr lang="en-US" dirty="0" err="1" smtClean="0"/>
              <a:t>Definisi</a:t>
            </a:r>
            <a:r>
              <a:rPr lang="en-US" dirty="0" smtClean="0"/>
              <a:t> </a:t>
            </a:r>
            <a:r>
              <a:rPr lang="en-US" dirty="0" err="1" smtClean="0"/>
              <a:t>Algoritme</a:t>
            </a:r>
            <a:r>
              <a:rPr lang="en-US" dirty="0" smtClean="0"/>
              <a:t> </a:t>
            </a:r>
            <a:r>
              <a:rPr lang="en-US" dirty="0" smtClean="0"/>
              <a:t>K-Means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k-means algorithm</a:t>
            </a:r>
            <a:r>
              <a:rPr lang="id-ID" dirty="0">
                <a:solidFill>
                  <a:srgbClr val="C00000"/>
                </a:solidFill>
              </a:rPr>
              <a:t> </a:t>
            </a:r>
            <a:r>
              <a:rPr lang="en-US" dirty="0"/>
              <a:t>defines the</a:t>
            </a:r>
            <a:r>
              <a:rPr lang="en-US" dirty="0">
                <a:solidFill>
                  <a:srgbClr val="0070C0"/>
                </a:solidFill>
              </a:rPr>
              <a:t> centroid</a:t>
            </a:r>
            <a:r>
              <a:rPr lang="id-ID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of a cluster</a:t>
            </a:r>
            <a:r>
              <a:rPr lang="en-US" dirty="0"/>
              <a:t> as the</a:t>
            </a:r>
            <a:r>
              <a:rPr lang="id-ID" dirty="0"/>
              <a:t> </a:t>
            </a:r>
            <a:r>
              <a:rPr lang="en-US" dirty="0">
                <a:solidFill>
                  <a:srgbClr val="0070C0"/>
                </a:solidFill>
              </a:rPr>
              <a:t>mean value</a:t>
            </a:r>
            <a:r>
              <a:rPr lang="en-US" dirty="0"/>
              <a:t> of the points within the </a:t>
            </a:r>
            <a:r>
              <a:rPr lang="en-US" dirty="0" smtClean="0">
                <a:solidFill>
                  <a:srgbClr val="0070C0"/>
                </a:solidFill>
              </a:rPr>
              <a:t>cluster</a:t>
            </a:r>
            <a:r>
              <a:rPr lang="id-ID" dirty="0" smtClean="0"/>
              <a:t> </a:t>
            </a:r>
            <a:r>
              <a:rPr lang="id-ID" sz="2600" dirty="0">
                <a:solidFill>
                  <a:srgbClr val="C00000"/>
                </a:solidFill>
              </a:rPr>
              <a:t>(</a:t>
            </a:r>
            <a:r>
              <a:rPr lang="en-US" sz="2600" dirty="0" smtClean="0">
                <a:solidFill>
                  <a:srgbClr val="C00000"/>
                </a:solidFill>
              </a:rPr>
              <a:t>Han et al., 2012</a:t>
            </a:r>
            <a:r>
              <a:rPr lang="en-US" sz="2600" dirty="0">
                <a:solidFill>
                  <a:srgbClr val="C00000"/>
                </a:solidFill>
              </a:rPr>
              <a:t>)</a:t>
            </a:r>
            <a:endParaRPr lang="en-US" sz="2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Tahapan</a:t>
            </a:r>
            <a:r>
              <a:rPr lang="en-US" dirty="0" smtClean="0"/>
              <a:t> </a:t>
            </a:r>
            <a:r>
              <a:rPr lang="en-US" dirty="0" err="1" smtClean="0"/>
              <a:t>Algoritme</a:t>
            </a:r>
            <a:r>
              <a:rPr lang="en-US" dirty="0" smtClean="0"/>
              <a:t> </a:t>
            </a:r>
            <a:r>
              <a:rPr lang="en-US" dirty="0" smtClean="0"/>
              <a:t>K-Means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9148410"/>
              </p:ext>
            </p:extLst>
          </p:nvPr>
        </p:nvGraphicFramePr>
        <p:xfrm>
          <a:off x="152400" y="990600"/>
          <a:ext cx="89154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Tahapan</a:t>
            </a:r>
            <a:r>
              <a:rPr lang="en-US" dirty="0" smtClean="0"/>
              <a:t> </a:t>
            </a:r>
            <a:r>
              <a:rPr lang="en-US" dirty="0" err="1" smtClean="0"/>
              <a:t>Algoritme</a:t>
            </a:r>
            <a:r>
              <a:rPr lang="en-US" dirty="0" smtClean="0"/>
              <a:t> </a:t>
            </a:r>
            <a:r>
              <a:rPr lang="en-US" dirty="0" smtClean="0"/>
              <a:t>K-Means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6200" y="914400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Menyiapkan</a:t>
            </a:r>
            <a:r>
              <a:rPr lang="en-US" dirty="0" smtClean="0"/>
              <a:t> dataset</a:t>
            </a:r>
          </a:p>
          <a:p>
            <a:pPr marL="514350" indent="-514350"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99682"/>
              </p:ext>
            </p:extLst>
          </p:nvPr>
        </p:nvGraphicFramePr>
        <p:xfrm>
          <a:off x="1524000" y="1524000"/>
          <a:ext cx="2895600" cy="452027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38200"/>
                <a:gridCol w="1066800"/>
                <a:gridCol w="990600"/>
              </a:tblGrid>
              <a:tr h="5006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latin typeface="+mn-lt"/>
                        </a:rPr>
                        <a:t>Data </a:t>
                      </a:r>
                      <a:r>
                        <a:rPr lang="en-US" sz="1600" u="none" strike="noStrike" dirty="0" err="1" smtClean="0">
                          <a:latin typeface="+mn-lt"/>
                        </a:rPr>
                        <a:t>ke</a:t>
                      </a:r>
                      <a:r>
                        <a:rPr lang="en-US" sz="1600" u="none" strike="noStrike" dirty="0" smtClean="0">
                          <a:latin typeface="+mn-lt"/>
                        </a:rPr>
                        <a:t>-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latin typeface="+mn-lt"/>
                        </a:rPr>
                        <a:t>X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latin typeface="+mn-lt"/>
                        </a:rPr>
                        <a:t>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3133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</a:tr>
              <a:tr h="250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</a:tr>
              <a:tr h="3133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</a:tr>
              <a:tr h="3133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</a:tr>
              <a:tr h="250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</a:tr>
              <a:tr h="2924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</a:tr>
              <a:tr h="250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</a:tr>
              <a:tr h="250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</a:tr>
              <a:tr h="250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</a:tr>
              <a:tr h="250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</a:tr>
              <a:tr h="250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</a:tr>
              <a:tr h="250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</a:tr>
              <a:tr h="250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</a:tr>
              <a:tr h="250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</a:tr>
              <a:tr h="250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pPr algn="l"/>
            <a:r>
              <a:rPr lang="en-US" dirty="0" err="1" smtClean="0"/>
              <a:t>Tahapan</a:t>
            </a:r>
            <a:r>
              <a:rPr lang="en-US" dirty="0" smtClean="0"/>
              <a:t> </a:t>
            </a:r>
            <a:r>
              <a:rPr lang="en-US" dirty="0" err="1" smtClean="0"/>
              <a:t>Algoritme</a:t>
            </a:r>
            <a:r>
              <a:rPr lang="en-US" dirty="0" smtClean="0"/>
              <a:t> </a:t>
            </a:r>
            <a:r>
              <a:rPr lang="en-US" dirty="0" smtClean="0"/>
              <a:t>K-Means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066800"/>
            <a:ext cx="8229600" cy="495300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cluster (K)</a:t>
            </a:r>
          </a:p>
          <a:p>
            <a:pPr marL="530225" indent="0"/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K=3</a:t>
            </a:r>
          </a:p>
          <a:p>
            <a:pPr marL="530225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centroid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acak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endParaRPr lang="en-US" dirty="0" smtClean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endParaRPr lang="en-US" dirty="0" smtClean="0"/>
          </a:p>
          <a:p>
            <a:pPr marL="514350" indent="-514350">
              <a:buFont typeface="+mj-lt"/>
              <a:buAutoNum type="arabicPeriod" startAt="3"/>
            </a:pPr>
            <a:endParaRPr lang="en-US" dirty="0" smtClean="0"/>
          </a:p>
          <a:p>
            <a:pPr marL="514350" indent="-514350">
              <a:buFont typeface="+mj-lt"/>
              <a:buAutoNum type="arabicPeriod" startAt="3"/>
            </a:pPr>
            <a:endParaRPr lang="en-US" dirty="0" smtClean="0"/>
          </a:p>
          <a:p>
            <a:pPr marL="514350" indent="-514350">
              <a:buFont typeface="+mj-lt"/>
              <a:buAutoNum type="arabicPeriod" startAt="3"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	</a:t>
            </a:r>
          </a:p>
          <a:p>
            <a:pPr marL="514350" indent="-51435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148705"/>
              </p:ext>
            </p:extLst>
          </p:nvPr>
        </p:nvGraphicFramePr>
        <p:xfrm>
          <a:off x="838200" y="27432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Titik</a:t>
                      </a:r>
                      <a:r>
                        <a:rPr lang="en-US" dirty="0" smtClean="0"/>
                        <a:t> centroid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Simbol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5-Point Star 5"/>
          <p:cNvSpPr/>
          <p:nvPr/>
        </p:nvSpPr>
        <p:spPr>
          <a:xfrm>
            <a:off x="6019800" y="3124200"/>
            <a:ext cx="304800" cy="304800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8" name="5-Point Star 7"/>
          <p:cNvSpPr/>
          <p:nvPr/>
        </p:nvSpPr>
        <p:spPr>
          <a:xfrm>
            <a:off x="6019800" y="3505200"/>
            <a:ext cx="304800" cy="304800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9" name="5-Point Star 8"/>
          <p:cNvSpPr/>
          <p:nvPr/>
        </p:nvSpPr>
        <p:spPr>
          <a:xfrm>
            <a:off x="6019800" y="38862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Tahapan</a:t>
            </a:r>
            <a:r>
              <a:rPr lang="en-US" dirty="0" smtClean="0"/>
              <a:t> </a:t>
            </a:r>
            <a:r>
              <a:rPr lang="en-US" dirty="0" err="1" smtClean="0"/>
              <a:t>Algoritme</a:t>
            </a:r>
            <a:r>
              <a:rPr lang="en-US" dirty="0" smtClean="0"/>
              <a:t> K-Means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914400"/>
            <a:ext cx="7886700" cy="4351338"/>
          </a:xfrm>
        </p:spPr>
        <p:txBody>
          <a:bodyPr/>
          <a:lstStyle/>
          <a:p>
            <a:r>
              <a:rPr lang="en-US" dirty="0" err="1" smtClean="0"/>
              <a:t>Visualisasi</a:t>
            </a:r>
            <a:r>
              <a:rPr lang="en-US" dirty="0" smtClean="0"/>
              <a:t> Data</a:t>
            </a:r>
            <a:endParaRPr 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6477000" cy="482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049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Tahapan</a:t>
            </a:r>
            <a:r>
              <a:rPr lang="en-US" dirty="0" smtClean="0"/>
              <a:t> </a:t>
            </a:r>
            <a:r>
              <a:rPr lang="en-US" dirty="0" err="1" smtClean="0"/>
              <a:t>Algoritme</a:t>
            </a:r>
            <a:r>
              <a:rPr lang="en-US" dirty="0" smtClean="0"/>
              <a:t> K-Means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982662"/>
                <a:ext cx="7886700" cy="5265738"/>
              </a:xfrm>
            </p:spPr>
            <p:txBody>
              <a:bodyPr>
                <a:normAutofit/>
              </a:bodyPr>
              <a:lstStyle/>
              <a:p>
                <a:pPr marL="514350" lvl="0" indent="-514350">
                  <a:buFont typeface="+mj-lt"/>
                  <a:buAutoNum type="arabicPeriod" startAt="4"/>
                </a:pPr>
                <a:r>
                  <a:rPr lang="id-ID" dirty="0"/>
                  <a:t>Kelompokkan data sehingga terbentuk K buah </a:t>
                </a:r>
                <a:r>
                  <a:rPr lang="id-ID" i="1" dirty="0"/>
                  <a:t>cluster</a:t>
                </a:r>
                <a:r>
                  <a:rPr lang="id-ID" dirty="0"/>
                  <a:t> dengan titik </a:t>
                </a:r>
                <a:r>
                  <a:rPr lang="id-ID" i="1" dirty="0"/>
                  <a:t>centroid</a:t>
                </a:r>
                <a:r>
                  <a:rPr lang="id-ID" dirty="0"/>
                  <a:t> dari setiap </a:t>
                </a:r>
                <a:r>
                  <a:rPr lang="id-ID" i="1" dirty="0" smtClean="0"/>
                  <a:t>cluster</a:t>
                </a:r>
                <a:endParaRPr lang="en-US" i="1" dirty="0" smtClean="0"/>
              </a:p>
              <a:p>
                <a:pPr marL="514350" lvl="0" indent="-514350">
                  <a:buFont typeface="+mj-lt"/>
                  <a:buAutoNum type="arabicPeriod" startAt="4"/>
                </a:pPr>
                <a:endParaRPr lang="en-US" i="1" dirty="0"/>
              </a:p>
              <a:p>
                <a:pPr algn="just"/>
                <a:endParaRPr lang="id-ID" b="1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d-ID" i="1">
                            <a:latin typeface="Cambria Math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id-ID" dirty="0"/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id-ID" i="1">
                            <a:latin typeface="Cambria Math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id-ID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id-ID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id-ID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id-ID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  <m:t>𝑖𝑘</m:t>
                                    </m:r>
                                  </m:sub>
                                </m:sSub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id-ID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  <m:t>𝑗𝑘</m:t>
                                    </m:r>
                                  </m:sub>
                                </m:sSub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id-ID" b="1" dirty="0"/>
              </a:p>
              <a:p>
                <a:pPr marL="0" indent="0">
                  <a:buNone/>
                </a:pPr>
                <a:endParaRPr lang="id-ID" i="1" dirty="0"/>
              </a:p>
              <a:p>
                <a:pPr marL="530225" indent="0">
                  <a:buNone/>
                </a:pPr>
                <a:r>
                  <a:rPr lang="id-ID" sz="2000" i="1" dirty="0"/>
                  <a:t>d</a:t>
                </a:r>
                <a:r>
                  <a:rPr lang="id-ID" sz="2000" i="1" baseline="-25000" dirty="0"/>
                  <a:t>ij</a:t>
                </a:r>
                <a:r>
                  <a:rPr lang="id-ID" sz="2000" dirty="0"/>
                  <a:t>  = </a:t>
                </a:r>
                <a:r>
                  <a:rPr lang="id-ID" sz="2000" dirty="0"/>
                  <a:t>Jarak objek antara objek i dan j </a:t>
                </a:r>
              </a:p>
              <a:p>
                <a:pPr marL="530225" indent="0">
                  <a:buNone/>
                </a:pPr>
                <a:r>
                  <a:rPr lang="id-ID" sz="2000" dirty="0"/>
                  <a:t>P  </a:t>
                </a:r>
                <a:r>
                  <a:rPr lang="id-ID" sz="2000" dirty="0"/>
                  <a:t> = Jumlah data</a:t>
                </a:r>
                <a:endParaRPr lang="id-ID" sz="2000" dirty="0"/>
              </a:p>
              <a:p>
                <a:pPr marL="530225" indent="0">
                  <a:buNone/>
                </a:pPr>
                <a:r>
                  <a:rPr lang="id-ID" sz="2000" i="1" dirty="0"/>
                  <a:t>X</a:t>
                </a:r>
                <a:r>
                  <a:rPr lang="id-ID" sz="2000" i="1" baseline="-25000" dirty="0"/>
                  <a:t>ik  </a:t>
                </a:r>
                <a:r>
                  <a:rPr lang="id-ID" sz="2000" dirty="0"/>
                  <a:t>= </a:t>
                </a:r>
                <a:r>
                  <a:rPr lang="id-ID" sz="2000" dirty="0"/>
                  <a:t>Koordinat dari obyek i pada dimensi k</a:t>
                </a:r>
              </a:p>
              <a:p>
                <a:pPr marL="530225" indent="0">
                  <a:buNone/>
                </a:pPr>
                <a:r>
                  <a:rPr lang="id-ID" sz="2000" i="1" dirty="0"/>
                  <a:t>X</a:t>
                </a:r>
                <a:r>
                  <a:rPr lang="id-ID" sz="2000" i="1" baseline="-25000" dirty="0"/>
                  <a:t>jk</a:t>
                </a:r>
                <a:r>
                  <a:rPr lang="id-ID" sz="2000" dirty="0"/>
                  <a:t> </a:t>
                </a:r>
                <a:r>
                  <a:rPr lang="id-ID" sz="2000" dirty="0"/>
                  <a:t> = </a:t>
                </a:r>
                <a:r>
                  <a:rPr lang="id-ID" sz="2000" dirty="0"/>
                  <a:t>Koordinat dari obyek j pada dimensi k</a:t>
                </a:r>
              </a:p>
              <a:p>
                <a:pPr algn="just"/>
                <a:endParaRPr lang="id-ID" b="1" dirty="0"/>
              </a:p>
              <a:p>
                <a:pPr algn="just"/>
                <a:endParaRPr lang="id-ID" b="1" dirty="0"/>
              </a:p>
              <a:p>
                <a:pPr marL="0" indent="0" algn="just">
                  <a:buNone/>
                </a:pPr>
                <a:endParaRPr lang="id-ID" dirty="0"/>
              </a:p>
              <a:p>
                <a:pPr marL="514350" lvl="0" indent="-514350">
                  <a:buFont typeface="+mj-lt"/>
                  <a:buAutoNum type="arabicPeriod" startAt="4"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982662"/>
                <a:ext cx="7886700" cy="5265738"/>
              </a:xfrm>
              <a:blipFill rotWithShape="1">
                <a:blip r:embed="rId2"/>
                <a:stretch>
                  <a:fillRect l="-1546" t="-1968" b="-45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187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Intteligent System Research New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teligent System Research New" id="{2F3EF713-A666-4616-915B-8E06C97B7913}" vid="{5F3A491F-98E1-4227-A79F-3686B42F8B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Intteligent System Research New</Template>
  <TotalTime>817</TotalTime>
  <Words>685</Words>
  <Application>Microsoft Office PowerPoint</Application>
  <PresentationFormat>On-screen Show (4:3)</PresentationFormat>
  <Paragraphs>154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Intteligent System Research New</vt:lpstr>
      <vt:lpstr>PENGANTAR ALGORITME K-MEANS</vt:lpstr>
      <vt:lpstr>Joko Suntoro</vt:lpstr>
      <vt:lpstr>Textbooks</vt:lpstr>
      <vt:lpstr>Definisi Algoritme K-Means</vt:lpstr>
      <vt:lpstr>Tahapan Algoritme K-Means</vt:lpstr>
      <vt:lpstr>Tahapan Algoritme K-Means</vt:lpstr>
      <vt:lpstr>Tahapan Algoritme K-Means</vt:lpstr>
      <vt:lpstr>Tahapan Algoritme K-Means</vt:lpstr>
      <vt:lpstr>Tahapan Algoritme K-Means</vt:lpstr>
      <vt:lpstr>Tahapan Algoritme K-Means</vt:lpstr>
      <vt:lpstr>Tahapan Algoritme K-Means</vt:lpstr>
      <vt:lpstr>Tahapan Algoritme K-Means</vt:lpstr>
      <vt:lpstr>Tahapan Algoritme K-Means</vt:lpstr>
      <vt:lpstr>Visualisasi Hasil Cluster Algoritme K-Means</vt:lpstr>
      <vt:lpstr>Penghitungan Manual</vt:lpstr>
      <vt:lpstr>Referensi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Algo C4.5</dc:title>
  <dc:creator>Joko Suntoro</dc:creator>
  <cp:lastModifiedBy>Windows User</cp:lastModifiedBy>
  <cp:revision>149</cp:revision>
  <dcterms:created xsi:type="dcterms:W3CDTF">2015-09-13T05:01:52Z</dcterms:created>
  <dcterms:modified xsi:type="dcterms:W3CDTF">2017-05-12T03:54:48Z</dcterms:modified>
</cp:coreProperties>
</file>