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1"/>
  </p:notesMasterIdLst>
  <p:sldIdLst>
    <p:sldId id="256" r:id="rId2"/>
    <p:sldId id="272" r:id="rId3"/>
    <p:sldId id="273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HF8ArczWa2QqeX4pX4tzGw==" hashData="eWOP/p4yoXgAbniS3reD2aU2k9c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4648-B636-46E1-BCD9-2ACBF26C528C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17A1-653C-4548-8301-6479C2E4A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3F78CEB2-A4F7-44EC-85E9-C04E72306E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70650"/>
            <a:ext cx="2092809" cy="3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t="-1" r="7766" b="46780"/>
          <a:stretch/>
        </p:blipFill>
        <p:spPr>
          <a:xfrm>
            <a:off x="8153400" y="6576562"/>
            <a:ext cx="935935" cy="2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343"/>
            <a:ext cx="7886700" cy="7107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35433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50D0DF-8C8D-4E93-8F87-AE9B69A7C297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85868"/>
            <a:ext cx="2092809" cy="364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r="7766" b="46968"/>
          <a:stretch/>
        </p:blipFill>
        <p:spPr>
          <a:xfrm>
            <a:off x="8135592" y="6577287"/>
            <a:ext cx="935935" cy="20451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28650" y="874644"/>
            <a:ext cx="78867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54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6" presetClass="emph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2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3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4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5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D35F-BE14-4736-BC14-13EA2E43CE81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831D-0E2B-4C9F-AA13-9D12376D83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674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2575"/>
            <a:ext cx="8305800" cy="2308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PENGANTAR METODE</a:t>
            </a:r>
            <a:br>
              <a:rPr lang="en-US" dirty="0" smtClean="0"/>
            </a:br>
            <a:r>
              <a:rPr lang="en-US" dirty="0" smtClean="0"/>
              <a:t>CRISP-DM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dirty="0" smtClean="0"/>
              <a:t>(</a:t>
            </a:r>
            <a:r>
              <a:rPr lang="en-US" sz="3300" b="1" dirty="0" err="1" smtClean="0">
                <a:solidFill>
                  <a:srgbClr val="C00000"/>
                </a:solidFill>
              </a:rPr>
              <a:t>C</a:t>
            </a:r>
            <a:r>
              <a:rPr lang="en-US" sz="3300" b="1" dirty="0" err="1" smtClean="0">
                <a:solidFill>
                  <a:srgbClr val="00B050"/>
                </a:solidFill>
              </a:rPr>
              <a:t>R</a:t>
            </a:r>
            <a:r>
              <a:rPr lang="en-US" sz="3300" dirty="0" err="1" smtClean="0"/>
              <a:t>oss</a:t>
            </a:r>
            <a:r>
              <a:rPr lang="en-US" sz="3300" dirty="0" smtClean="0"/>
              <a:t>-</a:t>
            </a:r>
            <a:r>
              <a:rPr lang="en-US" sz="3300" b="1" dirty="0" smtClean="0">
                <a:solidFill>
                  <a:srgbClr val="0070C0"/>
                </a:solidFill>
              </a:rPr>
              <a:t>I</a:t>
            </a:r>
            <a:r>
              <a:rPr lang="en-US" sz="3300" dirty="0" smtClean="0"/>
              <a:t>ndustry </a:t>
            </a:r>
            <a:r>
              <a:rPr lang="en-US" sz="3300" b="1" dirty="0" smtClean="0">
                <a:solidFill>
                  <a:srgbClr val="7030A0"/>
                </a:solidFill>
              </a:rPr>
              <a:t>S</a:t>
            </a:r>
            <a:r>
              <a:rPr lang="en-US" sz="3300" dirty="0" smtClean="0"/>
              <a:t>tandard 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3300" dirty="0" smtClean="0"/>
              <a:t>rocess for </a:t>
            </a:r>
            <a:r>
              <a:rPr lang="en-US" sz="3300" b="1" dirty="0" smtClean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sz="3300" dirty="0" smtClean="0"/>
              <a:t>ata </a:t>
            </a: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3300" dirty="0" smtClean="0"/>
              <a:t>ining) </a:t>
            </a:r>
            <a:endParaRPr lang="en-US" sz="33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14400" y="3657600"/>
            <a:ext cx="73152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sz="4900" dirty="0" err="1" smtClean="0">
                <a:solidFill>
                  <a:schemeClr val="tx1"/>
                </a:solidFill>
              </a:rPr>
              <a:t>Joko</a:t>
            </a:r>
            <a:r>
              <a:rPr lang="en-US" sz="4900" dirty="0" smtClean="0">
                <a:solidFill>
                  <a:schemeClr val="tx1"/>
                </a:solidFill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</a:rPr>
              <a:t>Suntoro</a:t>
            </a:r>
            <a:endParaRPr lang="en-US" sz="4900" dirty="0" smtClean="0">
              <a:solidFill>
                <a:schemeClr val="tx1"/>
              </a:solidFill>
            </a:endParaRPr>
          </a:p>
          <a:p>
            <a:r>
              <a:rPr lang="en-US" sz="3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joko@jokosuntoro.com</a:t>
            </a:r>
          </a:p>
          <a:p>
            <a:r>
              <a:rPr lang="en-US" sz="3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SMS/</a:t>
            </a:r>
            <a:r>
              <a:rPr lang="en-US" sz="37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Telp</a:t>
            </a:r>
            <a:r>
              <a:rPr lang="en-US" sz="3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0822-4236-9670</a:t>
            </a:r>
          </a:p>
          <a:p>
            <a:r>
              <a:rPr lang="en-US" sz="3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WA/Telegram: 085-641-970-170</a:t>
            </a:r>
          </a:p>
          <a:p>
            <a:r>
              <a:rPr lang="en-US" sz="3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http://jokosuntoro.com</a:t>
            </a:r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model, in data mining at least, is a </a:t>
            </a:r>
            <a:r>
              <a:rPr lang="en-US" dirty="0">
                <a:solidFill>
                  <a:srgbClr val="C00000"/>
                </a:solidFill>
              </a:rPr>
              <a:t>computerized representation</a:t>
            </a:r>
            <a:r>
              <a:rPr lang="en-US" dirty="0"/>
              <a:t> of </a:t>
            </a:r>
            <a:r>
              <a:rPr lang="en-US" dirty="0">
                <a:solidFill>
                  <a:srgbClr val="0070C0"/>
                </a:solidFill>
              </a:rPr>
              <a:t>real-world observations</a:t>
            </a:r>
            <a:r>
              <a:rPr lang="en-US" dirty="0" smtClean="0"/>
              <a:t>.</a:t>
            </a:r>
          </a:p>
          <a:p>
            <a:r>
              <a:rPr lang="en-US" dirty="0"/>
              <a:t>Models are the application of algorithms </a:t>
            </a:r>
            <a:r>
              <a:rPr lang="en-US" dirty="0">
                <a:solidFill>
                  <a:srgbClr val="C00000"/>
                </a:solidFill>
              </a:rPr>
              <a:t>to seek out, identify, and display any patterns or </a:t>
            </a:r>
            <a:r>
              <a:rPr lang="en-US" dirty="0" smtClean="0">
                <a:solidFill>
                  <a:srgbClr val="C00000"/>
                </a:solidFill>
              </a:rPr>
              <a:t>messages in </a:t>
            </a:r>
            <a:r>
              <a:rPr lang="en-US" dirty="0">
                <a:solidFill>
                  <a:srgbClr val="C00000"/>
                </a:solidFill>
              </a:rPr>
              <a:t>your </a:t>
            </a:r>
            <a:r>
              <a:rPr lang="en-US" dirty="0" smtClean="0">
                <a:solidFill>
                  <a:srgbClr val="C00000"/>
                </a:solidFill>
              </a:rPr>
              <a:t>data</a:t>
            </a:r>
          </a:p>
          <a:p>
            <a:r>
              <a:rPr lang="en-US" dirty="0" smtClean="0"/>
              <a:t>Models </a:t>
            </a:r>
            <a:r>
              <a:rPr lang="en-US" dirty="0"/>
              <a:t>are where data </a:t>
            </a:r>
            <a:r>
              <a:rPr lang="en-US" dirty="0">
                <a:solidFill>
                  <a:srgbClr val="C00000"/>
                </a:solidFill>
              </a:rPr>
              <a:t>mining moves from preparation and understanding</a:t>
            </a:r>
            <a:r>
              <a:rPr lang="en-US" dirty="0"/>
              <a:t> to </a:t>
            </a:r>
            <a:r>
              <a:rPr lang="en-US" dirty="0">
                <a:solidFill>
                  <a:srgbClr val="0070C0"/>
                </a:solidFill>
              </a:rPr>
              <a:t>development and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07560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Evaluate the one or more models delivered </a:t>
            </a:r>
            <a:r>
              <a:rPr lang="en-US" dirty="0"/>
              <a:t>in the modeling phase for quality</a:t>
            </a:r>
            <a:r>
              <a:rPr lang="id-ID" dirty="0"/>
              <a:t> </a:t>
            </a:r>
            <a:r>
              <a:rPr lang="en-US" dirty="0"/>
              <a:t>and effectiveness before deploying them for use in the field</a:t>
            </a:r>
            <a:endParaRPr lang="id-ID" dirty="0"/>
          </a:p>
          <a:p>
            <a:r>
              <a:rPr lang="en-US" dirty="0">
                <a:solidFill>
                  <a:srgbClr val="C00000"/>
                </a:solidFill>
              </a:rPr>
              <a:t>Determine whether the model in fact achieves the objectives set </a:t>
            </a:r>
            <a:r>
              <a:rPr lang="en-US" dirty="0"/>
              <a:t>for it in the</a:t>
            </a:r>
            <a:r>
              <a:rPr lang="id-ID" dirty="0"/>
              <a:t> first phase</a:t>
            </a:r>
          </a:p>
          <a:p>
            <a:r>
              <a:rPr lang="en-US" dirty="0"/>
              <a:t>Establish whether some important facet of the business or research problem</a:t>
            </a:r>
            <a:r>
              <a:rPr lang="id-ID" dirty="0"/>
              <a:t> </a:t>
            </a:r>
            <a:r>
              <a:rPr lang="en-US" dirty="0"/>
              <a:t>has not been accounted for sufficiently</a:t>
            </a:r>
            <a:endParaRPr lang="id-ID" dirty="0"/>
          </a:p>
          <a:p>
            <a:r>
              <a:rPr lang="en-US" dirty="0">
                <a:solidFill>
                  <a:srgbClr val="C00000"/>
                </a:solidFill>
              </a:rPr>
              <a:t>Come to a decision </a:t>
            </a:r>
            <a:r>
              <a:rPr lang="en-US" dirty="0"/>
              <a:t>regarding use of the data mining </a:t>
            </a:r>
            <a:r>
              <a:rPr lang="en-US" dirty="0" smtClean="0"/>
              <a:t>results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417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1.6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Make</a:t>
            </a:r>
            <a:r>
              <a:rPr lang="en-US" sz="3200" dirty="0">
                <a:solidFill>
                  <a:srgbClr val="C00000"/>
                </a:solidFill>
              </a:rPr>
              <a:t> use of the models created</a:t>
            </a:r>
            <a:r>
              <a:rPr lang="en-US" sz="3200" dirty="0"/>
              <a:t>:</a:t>
            </a:r>
          </a:p>
          <a:p>
            <a:pPr lvl="1"/>
            <a:r>
              <a:rPr lang="en-US" dirty="0"/>
              <a:t>model creation does </a:t>
            </a:r>
            <a:r>
              <a:rPr lang="en-US" dirty="0">
                <a:solidFill>
                  <a:srgbClr val="0070C0"/>
                </a:solidFill>
              </a:rPr>
              <a:t>not signify the completion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id-ID" dirty="0"/>
              <a:t>of a project</a:t>
            </a:r>
          </a:p>
          <a:p>
            <a:r>
              <a:rPr lang="en-US" sz="3200" dirty="0"/>
              <a:t>Example of a </a:t>
            </a:r>
            <a:r>
              <a:rPr lang="en-US" sz="3200" dirty="0">
                <a:solidFill>
                  <a:srgbClr val="C00000"/>
                </a:solidFill>
              </a:rPr>
              <a:t>simple deployment</a:t>
            </a:r>
            <a:r>
              <a:rPr lang="en-US" sz="3200" dirty="0"/>
              <a:t>:</a:t>
            </a:r>
          </a:p>
          <a:p>
            <a:pPr lvl="1"/>
            <a:r>
              <a:rPr lang="en-US" dirty="0"/>
              <a:t>Generate a </a:t>
            </a:r>
            <a:r>
              <a:rPr lang="en-US" dirty="0">
                <a:solidFill>
                  <a:srgbClr val="0070C0"/>
                </a:solidFill>
              </a:rPr>
              <a:t>report</a:t>
            </a:r>
            <a:endParaRPr lang="id-ID" dirty="0">
              <a:solidFill>
                <a:srgbClr val="0070C0"/>
              </a:solidFill>
            </a:endParaRPr>
          </a:p>
          <a:p>
            <a:r>
              <a:rPr lang="en-US" sz="3200" dirty="0"/>
              <a:t>Example of a </a:t>
            </a:r>
            <a:r>
              <a:rPr lang="en-US" sz="3200" dirty="0">
                <a:solidFill>
                  <a:srgbClr val="C00000"/>
                </a:solidFill>
              </a:rPr>
              <a:t>more complex deployment</a:t>
            </a:r>
            <a:r>
              <a:rPr lang="en-US" sz="3200" dirty="0"/>
              <a:t>:</a:t>
            </a:r>
          </a:p>
          <a:p>
            <a:pPr lvl="1"/>
            <a:r>
              <a:rPr lang="en-US" dirty="0"/>
              <a:t>Implement a </a:t>
            </a:r>
            <a:r>
              <a:rPr lang="en-US" dirty="0">
                <a:solidFill>
                  <a:srgbClr val="0070C0"/>
                </a:solidFill>
              </a:rPr>
              <a:t>parallel data mining</a:t>
            </a:r>
            <a:r>
              <a:rPr lang="id-ID" dirty="0">
                <a:solidFill>
                  <a:srgbClr val="0070C0"/>
                </a:solidFill>
              </a:rPr>
              <a:t> process </a:t>
            </a:r>
            <a:r>
              <a:rPr lang="id-ID" dirty="0"/>
              <a:t>in another department</a:t>
            </a:r>
          </a:p>
          <a:p>
            <a:r>
              <a:rPr lang="en-US" sz="3200" dirty="0"/>
              <a:t>For businesses, the </a:t>
            </a:r>
            <a:r>
              <a:rPr lang="en-US" sz="3200" dirty="0">
                <a:solidFill>
                  <a:srgbClr val="C00000"/>
                </a:solidFill>
              </a:rPr>
              <a:t>customer often carries out the deployment based on your</a:t>
            </a:r>
            <a:r>
              <a:rPr lang="id-ID" sz="3200" dirty="0">
                <a:solidFill>
                  <a:srgbClr val="C00000"/>
                </a:solidFill>
              </a:rPr>
              <a:t>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8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Differences Between Database, Data Warehouse and Datasets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30638"/>
            <a:ext cx="6858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7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Organisasi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r>
              <a:rPr lang="en-US" dirty="0" smtClean="0"/>
              <a:t>Di database, </a:t>
            </a:r>
            <a:r>
              <a:rPr lang="en-US" dirty="0" err="1" smtClean="0">
                <a:solidFill>
                  <a:srgbClr val="C00000"/>
                </a:solidFill>
              </a:rPr>
              <a:t>baris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</a:t>
            </a:r>
            <a:r>
              <a:rPr lang="en-US" dirty="0" smtClean="0">
                <a:solidFill>
                  <a:srgbClr val="0070C0"/>
                </a:solidFill>
              </a:rPr>
              <a:t>uples </a:t>
            </a:r>
            <a:r>
              <a:rPr lang="en-US" dirty="0" err="1" smtClean="0">
                <a:solidFill>
                  <a:srgbClr val="0070C0"/>
                </a:solidFill>
              </a:rPr>
              <a:t>atau</a:t>
            </a:r>
            <a:r>
              <a:rPr lang="en-US" dirty="0" smtClean="0">
                <a:solidFill>
                  <a:srgbClr val="0070C0"/>
                </a:solidFill>
              </a:rPr>
              <a:t> records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kolom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fields</a:t>
            </a:r>
          </a:p>
          <a:p>
            <a:r>
              <a:rPr lang="en-US" dirty="0" smtClean="0"/>
              <a:t>Di data warehouse </a:t>
            </a:r>
            <a:r>
              <a:rPr lang="en-US" dirty="0" err="1" smtClean="0"/>
              <a:t>dan</a:t>
            </a:r>
            <a:r>
              <a:rPr lang="en-US" dirty="0" smtClean="0"/>
              <a:t> dataset, </a:t>
            </a:r>
            <a:r>
              <a:rPr lang="en-US" dirty="0" err="1" smtClean="0">
                <a:solidFill>
                  <a:srgbClr val="C00000"/>
                </a:solidFill>
              </a:rPr>
              <a:t>baris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observations, examples </a:t>
            </a:r>
            <a:r>
              <a:rPr lang="en-US" dirty="0" err="1" smtClean="0">
                <a:solidFill>
                  <a:srgbClr val="0070C0"/>
                </a:solidFill>
              </a:rPr>
              <a:t>atau</a:t>
            </a:r>
            <a:r>
              <a:rPr lang="en-US" dirty="0" smtClean="0">
                <a:solidFill>
                  <a:srgbClr val="0070C0"/>
                </a:solidFill>
              </a:rPr>
              <a:t> cases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kolom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attributes </a:t>
            </a:r>
            <a:r>
              <a:rPr lang="en-US" dirty="0" err="1" smtClean="0">
                <a:solidFill>
                  <a:srgbClr val="0070C0"/>
                </a:solidFill>
              </a:rPr>
              <a:t>atau</a:t>
            </a:r>
            <a:r>
              <a:rPr lang="en-US" dirty="0" smtClean="0">
                <a:solidFill>
                  <a:srgbClr val="0070C0"/>
                </a:solidFill>
              </a:rPr>
              <a:t> columns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054" y="3886200"/>
            <a:ext cx="357874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88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is an organized </a:t>
            </a:r>
            <a:r>
              <a:rPr lang="en-US" dirty="0">
                <a:solidFill>
                  <a:srgbClr val="C00000"/>
                </a:solidFill>
              </a:rPr>
              <a:t>grouping of information </a:t>
            </a:r>
            <a:r>
              <a:rPr lang="en-US" dirty="0"/>
              <a:t>within a </a:t>
            </a:r>
            <a:r>
              <a:rPr lang="en-US" dirty="0">
                <a:solidFill>
                  <a:srgbClr val="C00000"/>
                </a:solidFill>
              </a:rPr>
              <a:t>specific structure</a:t>
            </a:r>
            <a:r>
              <a:rPr lang="en-US" dirty="0" smtClean="0"/>
              <a:t>.</a:t>
            </a:r>
          </a:p>
          <a:p>
            <a:r>
              <a:rPr lang="en-US" dirty="0"/>
              <a:t>By relating tables to one another, we </a:t>
            </a:r>
            <a:r>
              <a:rPr lang="en-US" dirty="0">
                <a:solidFill>
                  <a:srgbClr val="C00000"/>
                </a:solidFill>
              </a:rPr>
              <a:t>can reduce </a:t>
            </a:r>
            <a:r>
              <a:rPr lang="en-US" dirty="0" smtClean="0">
                <a:solidFill>
                  <a:srgbClr val="C00000"/>
                </a:solidFill>
              </a:rPr>
              <a:t>redundancy </a:t>
            </a:r>
            <a:r>
              <a:rPr lang="en-US" dirty="0">
                <a:solidFill>
                  <a:srgbClr val="C00000"/>
                </a:solidFill>
              </a:rPr>
              <a:t>of data </a:t>
            </a:r>
            <a:r>
              <a:rPr lang="en-US" dirty="0"/>
              <a:t>and improve </a:t>
            </a:r>
            <a:r>
              <a:rPr lang="en-US" dirty="0" smtClean="0"/>
              <a:t>database performance, we called </a:t>
            </a:r>
            <a:r>
              <a:rPr lang="en-US" dirty="0" smtClean="0">
                <a:solidFill>
                  <a:srgbClr val="C00000"/>
                </a:solidFill>
              </a:rPr>
              <a:t>normalization</a:t>
            </a:r>
          </a:p>
          <a:p>
            <a:r>
              <a:rPr lang="en-US" dirty="0"/>
              <a:t>Most relational databases which are </a:t>
            </a:r>
            <a:r>
              <a:rPr lang="en-US" dirty="0">
                <a:solidFill>
                  <a:srgbClr val="C00000"/>
                </a:solidFill>
              </a:rPr>
              <a:t>designed to handle a high number of reads and writes</a:t>
            </a:r>
            <a:r>
              <a:rPr lang="en-US" dirty="0"/>
              <a:t> (</a:t>
            </a:r>
            <a:r>
              <a:rPr lang="en-US" dirty="0" smtClean="0"/>
              <a:t>updates and </a:t>
            </a:r>
            <a:r>
              <a:rPr lang="en-US" dirty="0"/>
              <a:t>retrievals of information) are referred to as </a:t>
            </a:r>
            <a:r>
              <a:rPr lang="en-US" dirty="0">
                <a:solidFill>
                  <a:srgbClr val="0070C0"/>
                </a:solidFill>
              </a:rPr>
              <a:t>OLTP (online transaction processing) systems</a:t>
            </a:r>
          </a:p>
        </p:txBody>
      </p:sp>
    </p:spTree>
    <p:extLst>
      <p:ext uri="{BB962C8B-B14F-4D97-AF65-F5344CB8AC3E}">
        <p14:creationId xmlns:p14="http://schemas.microsoft.com/office/powerpoint/2010/main" val="354944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Database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3962400" cy="311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81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Data 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5062"/>
            <a:ext cx="7886700" cy="4351338"/>
          </a:xfrm>
        </p:spPr>
        <p:txBody>
          <a:bodyPr/>
          <a:lstStyle/>
          <a:p>
            <a:r>
              <a:rPr lang="en-US" dirty="0"/>
              <a:t>A data warehouse is a type of </a:t>
            </a:r>
            <a:r>
              <a:rPr lang="en-US" dirty="0">
                <a:solidFill>
                  <a:srgbClr val="C00000"/>
                </a:solidFill>
              </a:rPr>
              <a:t>large database </a:t>
            </a:r>
            <a:r>
              <a:rPr lang="en-US" dirty="0"/>
              <a:t>that has been </a:t>
            </a:r>
            <a:r>
              <a:rPr lang="en-US" dirty="0" err="1">
                <a:solidFill>
                  <a:srgbClr val="C00000"/>
                </a:solidFill>
              </a:rPr>
              <a:t>denormalized</a:t>
            </a:r>
            <a:r>
              <a:rPr lang="en-US" dirty="0">
                <a:solidFill>
                  <a:srgbClr val="C00000"/>
                </a:solidFill>
              </a:rPr>
              <a:t> and </a:t>
            </a:r>
            <a:r>
              <a:rPr lang="en-US" dirty="0" smtClean="0">
                <a:solidFill>
                  <a:srgbClr val="C00000"/>
                </a:solidFill>
              </a:rPr>
              <a:t>archived</a:t>
            </a:r>
          </a:p>
          <a:p>
            <a:r>
              <a:rPr lang="en-US" dirty="0" err="1"/>
              <a:t>Denormalization</a:t>
            </a:r>
            <a:r>
              <a:rPr lang="en-US" dirty="0"/>
              <a:t> is the </a:t>
            </a:r>
            <a:r>
              <a:rPr lang="en-US" dirty="0">
                <a:solidFill>
                  <a:srgbClr val="C00000"/>
                </a:solidFill>
              </a:rPr>
              <a:t>process of intentionally combining</a:t>
            </a:r>
            <a:r>
              <a:rPr lang="en-US" dirty="0"/>
              <a:t> some tables into a single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We </a:t>
            </a:r>
            <a:r>
              <a:rPr lang="en-US" dirty="0">
                <a:solidFill>
                  <a:srgbClr val="C00000"/>
                </a:solidFill>
              </a:rPr>
              <a:t>reduce </a:t>
            </a:r>
            <a:r>
              <a:rPr lang="en-US" dirty="0"/>
              <a:t>the number of joins necessary to </a:t>
            </a:r>
            <a:r>
              <a:rPr lang="en-US" dirty="0">
                <a:solidFill>
                  <a:srgbClr val="C00000"/>
                </a:solidFill>
              </a:rPr>
              <a:t>query related data</a:t>
            </a:r>
            <a:r>
              <a:rPr lang="en-US" dirty="0"/>
              <a:t>, thereby </a:t>
            </a:r>
            <a:r>
              <a:rPr lang="en-US" dirty="0">
                <a:solidFill>
                  <a:srgbClr val="0070C0"/>
                </a:solidFill>
              </a:rPr>
              <a:t>speeding up the process of analyzing our data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/>
              <a:t>Databases designed in this manner are called </a:t>
            </a:r>
            <a:r>
              <a:rPr lang="en-US" dirty="0">
                <a:solidFill>
                  <a:srgbClr val="0070C0"/>
                </a:solidFill>
              </a:rPr>
              <a:t>OLAP (online analytical processing) systems</a:t>
            </a:r>
            <a:r>
              <a:rPr lang="en-US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5029200"/>
            <a:ext cx="3200400" cy="147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01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set is a subset of a database or a data </a:t>
            </a:r>
            <a:r>
              <a:rPr lang="en-US" dirty="0" smtClean="0"/>
              <a:t>warehouse</a:t>
            </a:r>
          </a:p>
          <a:p>
            <a:r>
              <a:rPr lang="en-US" dirty="0"/>
              <a:t>It is usually </a:t>
            </a:r>
            <a:r>
              <a:rPr lang="en-US" dirty="0" err="1"/>
              <a:t>denormalized</a:t>
            </a:r>
            <a:r>
              <a:rPr lang="en-US" dirty="0"/>
              <a:t> so that only </a:t>
            </a:r>
            <a:r>
              <a:rPr lang="en-US" dirty="0" smtClean="0"/>
              <a:t>one </a:t>
            </a:r>
            <a:r>
              <a:rPr lang="en-US" dirty="0"/>
              <a:t>table is </a:t>
            </a:r>
            <a:r>
              <a:rPr lang="en-US" dirty="0" smtClean="0"/>
              <a:t>used</a:t>
            </a:r>
          </a:p>
          <a:p>
            <a:r>
              <a:rPr lang="en-US" dirty="0"/>
              <a:t>Data sets may be </a:t>
            </a:r>
            <a:r>
              <a:rPr lang="en-US" dirty="0" smtClean="0"/>
              <a:t>made </a:t>
            </a:r>
            <a:r>
              <a:rPr lang="en-US" dirty="0"/>
              <a:t>up of a representative sample of a larger set of data, or they may contain all observations </a:t>
            </a:r>
            <a:r>
              <a:rPr lang="en-US" dirty="0" smtClean="0"/>
              <a:t>relevant </a:t>
            </a:r>
            <a:r>
              <a:rPr lang="en-US" dirty="0"/>
              <a:t>to a specific group</a:t>
            </a:r>
          </a:p>
        </p:txBody>
      </p:sp>
    </p:spTree>
    <p:extLst>
      <p:ext uri="{BB962C8B-B14F-4D97-AF65-F5344CB8AC3E}">
        <p14:creationId xmlns:p14="http://schemas.microsoft.com/office/powerpoint/2010/main" val="275266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3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37693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000" dirty="0"/>
              <a:t>Bache, K., &amp; Lichman, M. (2013). </a:t>
            </a:r>
            <a:r>
              <a:rPr lang="id-ID" sz="2000" dirty="0">
                <a:solidFill>
                  <a:srgbClr val="C00000"/>
                </a:solidFill>
              </a:rPr>
              <a:t>UCI Machine Learning Repository</a:t>
            </a:r>
            <a:r>
              <a:rPr lang="id-ID" sz="2000" dirty="0"/>
              <a:t>. Retrieved from http://www.ics.uci.edu/~mlearn/MLRepository.html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Ethem</a:t>
            </a:r>
            <a:r>
              <a:rPr lang="en-US" sz="2000" dirty="0"/>
              <a:t> </a:t>
            </a:r>
            <a:r>
              <a:rPr lang="en-US" sz="2000" dirty="0" err="1"/>
              <a:t>Alpaydin</a:t>
            </a:r>
            <a:r>
              <a:rPr lang="en-US" sz="2000" dirty="0"/>
              <a:t>. </a:t>
            </a:r>
            <a:r>
              <a:rPr lang="en-US" sz="2000" dirty="0">
                <a:solidFill>
                  <a:srgbClr val="C00000"/>
                </a:solidFill>
              </a:rPr>
              <a:t>Introduction to Machine Learning.</a:t>
            </a:r>
            <a:r>
              <a:rPr lang="en-US" sz="2000" dirty="0"/>
              <a:t> 3rd ed. </a:t>
            </a:r>
            <a:r>
              <a:rPr lang="en-US" sz="2000" i="1" dirty="0"/>
              <a:t>MIT Press.</a:t>
            </a:r>
            <a:r>
              <a:rPr lang="en-US" sz="2000" dirty="0"/>
              <a:t> 2014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Harrington, P. (2012).</a:t>
            </a:r>
            <a:r>
              <a:rPr lang="id-ID" sz="2000" dirty="0">
                <a:solidFill>
                  <a:srgbClr val="C00000"/>
                </a:solidFill>
              </a:rPr>
              <a:t> Machine Learning in Action</a:t>
            </a:r>
            <a:r>
              <a:rPr lang="id-ID" sz="2000" dirty="0"/>
              <a:t>. United States of America: Manning Publications Co.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Hofmann, M., &amp; Klinkenberg, R. (2013). </a:t>
            </a:r>
            <a:r>
              <a:rPr lang="id-ID" sz="2000" dirty="0">
                <a:solidFill>
                  <a:srgbClr val="C00000"/>
                </a:solidFill>
              </a:rPr>
              <a:t>Rapid Miner Data Mining Use Cases and Business Analytics Applications</a:t>
            </a:r>
            <a:r>
              <a:rPr lang="id-ID" sz="2000" dirty="0"/>
              <a:t>. CRC Press Taylor &amp; Francis Group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Ian H. Witten, Frank Eibe, Mark A. Hall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 </a:t>
            </a:r>
            <a:r>
              <a:rPr lang="id-ID" sz="2000" dirty="0">
                <a:solidFill>
                  <a:srgbClr val="C00000"/>
                </a:solidFill>
              </a:rPr>
              <a:t>P</a:t>
            </a:r>
            <a:r>
              <a:rPr lang="en-US" sz="2000" dirty="0" err="1">
                <a:solidFill>
                  <a:srgbClr val="C00000"/>
                </a:solidFill>
              </a:rPr>
              <a:t>ractical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M</a:t>
            </a:r>
            <a:r>
              <a:rPr lang="en-US" sz="2000" dirty="0" err="1">
                <a:solidFill>
                  <a:srgbClr val="C00000"/>
                </a:solidFill>
              </a:rPr>
              <a:t>achine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L</a:t>
            </a:r>
            <a:r>
              <a:rPr lang="en-US" sz="2000" dirty="0">
                <a:solidFill>
                  <a:srgbClr val="C00000"/>
                </a:solidFill>
              </a:rPr>
              <a:t>earning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ools</a:t>
            </a:r>
            <a:r>
              <a:rPr lang="en-US" sz="2000" dirty="0">
                <a:solidFill>
                  <a:srgbClr val="C00000"/>
                </a:solidFill>
              </a:rPr>
              <a:t> and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3rd </a:t>
            </a:r>
            <a:r>
              <a:rPr lang="id-ID" sz="2000" dirty="0">
                <a:solidFill>
                  <a:srgbClr val="C00000"/>
                </a:solidFill>
              </a:rPr>
              <a:t>E</a:t>
            </a:r>
            <a:r>
              <a:rPr lang="en-US" sz="2000" dirty="0">
                <a:solidFill>
                  <a:srgbClr val="C00000"/>
                </a:solidFill>
              </a:rPr>
              <a:t>d</a:t>
            </a:r>
            <a:r>
              <a:rPr lang="id-ID" sz="2000" dirty="0">
                <a:solidFill>
                  <a:srgbClr val="C00000"/>
                </a:solidFill>
              </a:rPr>
              <a:t>ition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2011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Jiawei</a:t>
            </a:r>
            <a:r>
              <a:rPr lang="en-US" sz="2000" dirty="0"/>
              <a:t> Han</a:t>
            </a:r>
            <a:r>
              <a:rPr lang="id-ID" sz="2000" dirty="0"/>
              <a:t> and Micheline Kamber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Concepts and Techniques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Third Edition.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</a:t>
            </a:r>
            <a:r>
              <a:rPr lang="en-US" sz="2000" dirty="0"/>
              <a:t>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Lantz, Brett. </a:t>
            </a:r>
            <a:r>
              <a:rPr lang="en-US" sz="2000" dirty="0">
                <a:solidFill>
                  <a:srgbClr val="C00000"/>
                </a:solidFill>
              </a:rPr>
              <a:t>Machine Learning with R</a:t>
            </a:r>
            <a:r>
              <a:rPr lang="en-US" sz="2000" dirty="0"/>
              <a:t>.  </a:t>
            </a:r>
            <a:r>
              <a:rPr lang="en-US" sz="2000" i="1" dirty="0" err="1"/>
              <a:t>Packt</a:t>
            </a:r>
            <a:r>
              <a:rPr lang="en-US" sz="2000" i="1" dirty="0"/>
              <a:t> Publishing</a:t>
            </a:r>
            <a:r>
              <a:rPr lang="en-US" sz="2000" dirty="0"/>
              <a:t>. 2013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Larose, D. T. (2006). </a:t>
            </a:r>
            <a:r>
              <a:rPr lang="id-ID" sz="2000" dirty="0">
                <a:solidFill>
                  <a:srgbClr val="C00000"/>
                </a:solidFill>
              </a:rPr>
              <a:t>Data Mining Methods and Models. Data Mining Methods and Models</a:t>
            </a:r>
            <a:r>
              <a:rPr lang="id-ID" sz="2000" dirty="0"/>
              <a:t>. Canada: Willey Publishing, Inc.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Noth</a:t>
            </a:r>
            <a:r>
              <a:rPr lang="en-US" sz="2000" dirty="0"/>
              <a:t>, Matthew. </a:t>
            </a:r>
            <a:r>
              <a:rPr lang="en-US" sz="2000" dirty="0">
                <a:solidFill>
                  <a:srgbClr val="C00000"/>
                </a:solidFill>
              </a:rPr>
              <a:t>Data Mining for The Masses</a:t>
            </a:r>
            <a:r>
              <a:rPr lang="en-US" sz="2000" dirty="0"/>
              <a:t>. </a:t>
            </a:r>
            <a:r>
              <a:rPr lang="en-US" sz="2000" i="1" dirty="0"/>
              <a:t>Creative Commons Attribution</a:t>
            </a:r>
            <a:r>
              <a:rPr lang="en-US" sz="2000" dirty="0"/>
              <a:t>. 2012</a:t>
            </a:r>
            <a:endParaRPr lang="id-ID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V. Kotu, </a:t>
            </a:r>
            <a:r>
              <a:rPr lang="id-ID" sz="2000" dirty="0">
                <a:solidFill>
                  <a:srgbClr val="C00000"/>
                </a:solidFill>
              </a:rPr>
              <a:t>Predictive analytics and data mining</a:t>
            </a:r>
            <a:r>
              <a:rPr lang="id-ID" sz="2000" dirty="0"/>
              <a:t>. USA: Elsevier Inc., 2015.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Wahono, R. S. (2016). </a:t>
            </a:r>
            <a:r>
              <a:rPr lang="id-ID" sz="2000" dirty="0">
                <a:solidFill>
                  <a:srgbClr val="C00000"/>
                </a:solidFill>
              </a:rPr>
              <a:t>Computing Courses Data Mining</a:t>
            </a:r>
            <a:r>
              <a:rPr lang="id-ID" sz="2000" dirty="0"/>
              <a:t>. Retrieved from http://romisatriawahono.net/dm/</a:t>
            </a:r>
          </a:p>
        </p:txBody>
      </p:sp>
    </p:spTree>
    <p:extLst>
      <p:ext uri="{BB962C8B-B14F-4D97-AF65-F5344CB8AC3E}">
        <p14:creationId xmlns:p14="http://schemas.microsoft.com/office/powerpoint/2010/main" val="316322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Joko</a:t>
            </a:r>
            <a:r>
              <a:rPr lang="en-US" dirty="0" smtClean="0"/>
              <a:t> </a:t>
            </a:r>
            <a:r>
              <a:rPr lang="en-US" dirty="0" err="1" smtClean="0"/>
              <a:t>Suntoro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48330"/>
          </a:xfrm>
        </p:spPr>
        <p:txBody>
          <a:bodyPr>
            <a:noAutofit/>
          </a:bodyPr>
          <a:lstStyle/>
          <a:p>
            <a:pPr marL="357188" indent="-357188" algn="just">
              <a:lnSpc>
                <a:spcPct val="10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SDN Pandean </a:t>
            </a:r>
            <a:r>
              <a:rPr lang="en-US" sz="2200" dirty="0" err="1" smtClean="0">
                <a:solidFill>
                  <a:srgbClr val="C00000"/>
                </a:solidFill>
              </a:rPr>
              <a:t>Lamper</a:t>
            </a:r>
            <a:r>
              <a:rPr lang="en-US" sz="2200" dirty="0" smtClean="0">
                <a:solidFill>
                  <a:srgbClr val="C00000"/>
                </a:solidFill>
              </a:rPr>
              <a:t> 03</a:t>
            </a:r>
            <a:r>
              <a:rPr lang="en-US" sz="2200" dirty="0" smtClean="0"/>
              <a:t> Semarang (2001)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SMPN 32 </a:t>
            </a:r>
            <a:r>
              <a:rPr lang="en-US" sz="2200" dirty="0" smtClean="0"/>
              <a:t>Semarang (2004)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SMA </a:t>
            </a:r>
            <a:r>
              <a:rPr lang="en-US" sz="2200" dirty="0" err="1" smtClean="0">
                <a:solidFill>
                  <a:srgbClr val="C00000"/>
                </a:solidFill>
              </a:rPr>
              <a:t>Institut</a:t>
            </a:r>
            <a:r>
              <a:rPr lang="en-US" sz="2200" dirty="0" smtClean="0">
                <a:solidFill>
                  <a:srgbClr val="C00000"/>
                </a:solidFill>
              </a:rPr>
              <a:t> Indonesia </a:t>
            </a:r>
            <a:r>
              <a:rPr lang="en-US" sz="2200" dirty="0" smtClean="0"/>
              <a:t>Semarang (2007)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/>
              <a:t>S1 </a:t>
            </a:r>
            <a:r>
              <a:rPr lang="en-US" sz="2200" dirty="0" err="1" smtClean="0"/>
              <a:t>Teknik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Informatika</a:t>
            </a:r>
            <a:r>
              <a:rPr lang="en-US" sz="2200" dirty="0"/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Universitas</a:t>
            </a:r>
            <a:r>
              <a:rPr lang="en-US" sz="2200" dirty="0" smtClean="0">
                <a:solidFill>
                  <a:srgbClr val="C00000"/>
                </a:solidFill>
              </a:rPr>
              <a:t> Semarang </a:t>
            </a:r>
            <a:r>
              <a:rPr lang="en-US" sz="2200" dirty="0" smtClean="0"/>
              <a:t>(2010-2015)</a:t>
            </a:r>
            <a:endParaRPr lang="en-US" sz="2200" dirty="0" smtClean="0">
              <a:solidFill>
                <a:srgbClr val="C00000"/>
              </a:solidFill>
            </a:endParaRP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/>
              <a:t>S2 </a:t>
            </a:r>
            <a:r>
              <a:rPr lang="en-US" sz="2200" dirty="0" err="1" smtClean="0"/>
              <a:t>Teknik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Informatika</a:t>
            </a:r>
            <a:r>
              <a:rPr lang="en-US" sz="2200" dirty="0"/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Universitas</a:t>
            </a:r>
            <a:r>
              <a:rPr lang="en-US" sz="2200" dirty="0" smtClean="0">
                <a:solidFill>
                  <a:srgbClr val="C00000"/>
                </a:solidFill>
              </a:rPr>
              <a:t> Dian </a:t>
            </a:r>
            <a:r>
              <a:rPr lang="en-US" sz="2200" dirty="0" err="1" smtClean="0">
                <a:solidFill>
                  <a:srgbClr val="C00000"/>
                </a:solidFill>
              </a:rPr>
              <a:t>Nuswantoro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(2015-2016)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/>
              <a:t>Tim </a:t>
            </a:r>
            <a:r>
              <a:rPr lang="en-US" sz="2200" dirty="0" err="1" smtClean="0"/>
              <a:t>Operasi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Teknik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C00000"/>
                </a:solidFill>
              </a:rPr>
              <a:t>Domestic Gas PT </a:t>
            </a:r>
            <a:r>
              <a:rPr lang="en-US" sz="2200" dirty="0" err="1" smtClean="0">
                <a:solidFill>
                  <a:srgbClr val="C00000"/>
                </a:solidFill>
              </a:rPr>
              <a:t>Pertamina</a:t>
            </a:r>
            <a:r>
              <a:rPr lang="en-US" sz="2200" dirty="0" smtClean="0">
                <a:solidFill>
                  <a:srgbClr val="C00000"/>
                </a:solidFill>
              </a:rPr>
              <a:t> (</a:t>
            </a:r>
            <a:r>
              <a:rPr lang="en-US" sz="2200" dirty="0" err="1" smtClean="0">
                <a:solidFill>
                  <a:srgbClr val="C00000"/>
                </a:solidFill>
              </a:rPr>
              <a:t>Persero</a:t>
            </a:r>
            <a:r>
              <a:rPr lang="en-US" sz="2200" dirty="0" smtClean="0">
                <a:solidFill>
                  <a:srgbClr val="C00000"/>
                </a:solidFill>
              </a:rPr>
              <a:t>)</a:t>
            </a:r>
            <a:r>
              <a:rPr lang="en-US" sz="2200" dirty="0" smtClean="0"/>
              <a:t> (2008-sekarang)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 smtClean="0"/>
              <a:t>Dosen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Peneliti</a:t>
            </a:r>
            <a:r>
              <a:rPr lang="en-US" sz="2200" dirty="0" smtClean="0"/>
              <a:t> di </a:t>
            </a:r>
            <a:r>
              <a:rPr lang="en-US" sz="2200" dirty="0" err="1" smtClean="0">
                <a:solidFill>
                  <a:srgbClr val="C00000"/>
                </a:solidFill>
              </a:rPr>
              <a:t>Fakultas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Teknologi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Informasi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dan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Komunikasi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Universitas</a:t>
            </a:r>
            <a:r>
              <a:rPr lang="en-US" sz="2200" dirty="0" smtClean="0">
                <a:solidFill>
                  <a:srgbClr val="C00000"/>
                </a:solidFill>
              </a:rPr>
              <a:t> Semarang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/>
              <a:t>Peneliti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Reviewer</a:t>
            </a:r>
            <a:r>
              <a:rPr lang="en-US" sz="2200" dirty="0"/>
              <a:t> di </a:t>
            </a:r>
            <a:r>
              <a:rPr lang="en-US" sz="2200" dirty="0" err="1">
                <a:solidFill>
                  <a:srgbClr val="C00000"/>
                </a:solidFill>
              </a:rPr>
              <a:t>Romi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Satria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Wahono</a:t>
            </a:r>
            <a:r>
              <a:rPr lang="en-US" sz="2200" dirty="0">
                <a:solidFill>
                  <a:srgbClr val="C00000"/>
                </a:solidFill>
              </a:rPr>
              <a:t> (RSW) Intelligent System Research </a:t>
            </a:r>
            <a:r>
              <a:rPr lang="en-US" sz="2200" dirty="0" smtClean="0">
                <a:solidFill>
                  <a:srgbClr val="C00000"/>
                </a:solidFill>
              </a:rPr>
              <a:t>Group</a:t>
            </a:r>
            <a:endParaRPr lang="en-US" sz="2200" dirty="0" smtClean="0"/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 smtClean="0"/>
              <a:t>Bidang</a:t>
            </a:r>
            <a:r>
              <a:rPr lang="en-US" sz="2200" dirty="0" smtClean="0"/>
              <a:t> </a:t>
            </a:r>
            <a:r>
              <a:rPr lang="en-US" sz="2200" dirty="0" err="1" smtClean="0"/>
              <a:t>Penelitian</a:t>
            </a:r>
            <a:r>
              <a:rPr lang="en-US" sz="2200" dirty="0" smtClean="0"/>
              <a:t>: </a:t>
            </a:r>
            <a:r>
              <a:rPr lang="en-US" sz="2200" dirty="0" smtClean="0">
                <a:solidFill>
                  <a:srgbClr val="C00000"/>
                </a:solidFill>
              </a:rPr>
              <a:t>Data Mining</a:t>
            </a:r>
            <a:r>
              <a:rPr lang="en-US" sz="2200" dirty="0" smtClean="0"/>
              <a:t>, Intelligent System </a:t>
            </a:r>
            <a:r>
              <a:rPr lang="en-US" sz="2200" dirty="0" err="1" smtClean="0"/>
              <a:t>dan</a:t>
            </a:r>
            <a:r>
              <a:rPr lang="en-US" sz="2200" dirty="0" smtClean="0"/>
              <a:t> Machine 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1"/>
          <a:stretch/>
        </p:blipFill>
        <p:spPr>
          <a:xfrm>
            <a:off x="6324600" y="42186"/>
            <a:ext cx="2438400" cy="2548614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618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Textbooks</a:t>
            </a:r>
            <a:endParaRPr lang="id-ID" dirty="0"/>
          </a:p>
        </p:txBody>
      </p:sp>
      <p:pic>
        <p:nvPicPr>
          <p:cNvPr id="7" name="Picture 2" descr="C:\Users\joko\Pictures\RUMPI DOSA\DM-H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4466" y="3607183"/>
            <a:ext cx="2532235" cy="3129783"/>
          </a:xfrm>
          <a:prstGeom prst="rect">
            <a:avLst/>
          </a:prstGeom>
          <a:noFill/>
        </p:spPr>
      </p:pic>
      <p:pic>
        <p:nvPicPr>
          <p:cNvPr id="8" name="Picture 4" descr="C:\Users\joko\Pictures\RUMPI DOSA\DM-Witt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3211" y="2971800"/>
            <a:ext cx="2133600" cy="2663893"/>
          </a:xfrm>
          <a:prstGeom prst="rect">
            <a:avLst/>
          </a:prstGeom>
          <a:noFill/>
        </p:spPr>
      </p:pic>
      <p:pic>
        <p:nvPicPr>
          <p:cNvPr id="9" name="Picture 5" descr="C:\Users\joko\Pictures\RUMPI DOSA\inde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6962" y="2743200"/>
            <a:ext cx="2346139" cy="2657475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05269" y="968759"/>
            <a:ext cx="2133600" cy="276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47172" y="999936"/>
            <a:ext cx="1981200" cy="25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4" t="1974" r="8267"/>
          <a:stretch/>
        </p:blipFill>
        <p:spPr>
          <a:xfrm>
            <a:off x="196852" y="1012832"/>
            <a:ext cx="2152798" cy="267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589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CRISP-DM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0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Mining Standard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Cross-Industry Standard Process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for Data Mining </a:t>
            </a:r>
            <a:r>
              <a:rPr lang="en-US" dirty="0"/>
              <a:t>(CRISP–DM) was developed in 1996</a:t>
            </a:r>
            <a:r>
              <a:rPr lang="id-ID" dirty="0"/>
              <a:t> </a:t>
            </a:r>
            <a:r>
              <a:rPr lang="id-ID" i="1" dirty="0"/>
              <a:t>(Chapman, 2000)</a:t>
            </a:r>
            <a:r>
              <a:rPr lang="en-US" i="1" dirty="0"/>
              <a:t> </a:t>
            </a:r>
            <a:endParaRPr lang="en-US" i="1" dirty="0" smtClean="0"/>
          </a:p>
          <a:p>
            <a:r>
              <a:rPr lang="en-US" dirty="0"/>
              <a:t>A cross-industry standard was clearly required that is </a:t>
            </a:r>
            <a:r>
              <a:rPr lang="en-US" dirty="0">
                <a:solidFill>
                  <a:srgbClr val="C00000"/>
                </a:solidFill>
              </a:rPr>
              <a:t>industry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neutral</a:t>
            </a:r>
            <a:r>
              <a:rPr lang="en-US" dirty="0"/>
              <a:t>,</a:t>
            </a:r>
            <a:r>
              <a:rPr lang="id-ID" dirty="0"/>
              <a:t> </a:t>
            </a:r>
            <a:r>
              <a:rPr lang="en-US" dirty="0">
                <a:solidFill>
                  <a:srgbClr val="C00000"/>
                </a:solidFill>
              </a:rPr>
              <a:t>tool-neutral</a:t>
            </a:r>
            <a:r>
              <a:rPr lang="en-US" dirty="0"/>
              <a:t>, and </a:t>
            </a:r>
            <a:r>
              <a:rPr lang="en-US" dirty="0" smtClean="0">
                <a:solidFill>
                  <a:srgbClr val="C00000"/>
                </a:solidFill>
              </a:rPr>
              <a:t>application-neutral</a:t>
            </a:r>
          </a:p>
          <a:p>
            <a:r>
              <a:rPr lang="en-US" dirty="0"/>
              <a:t>CRISP</a:t>
            </a:r>
            <a:r>
              <a:rPr lang="id-ID" dirty="0"/>
              <a:t>-DM</a:t>
            </a:r>
            <a:r>
              <a:rPr lang="en-US" dirty="0"/>
              <a:t> provides a </a:t>
            </a:r>
            <a:r>
              <a:rPr lang="en-US" dirty="0">
                <a:solidFill>
                  <a:srgbClr val="C00000"/>
                </a:solidFill>
              </a:rPr>
              <a:t>nonproprietary and freely available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standard process </a:t>
            </a:r>
            <a:r>
              <a:rPr lang="en-US" dirty="0"/>
              <a:t>for fitting data mining into the general </a:t>
            </a:r>
            <a:r>
              <a:rPr lang="en-US" dirty="0">
                <a:solidFill>
                  <a:srgbClr val="0070C0"/>
                </a:solidFill>
              </a:rPr>
              <a:t>problem-solving strategy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of a business or research unit</a:t>
            </a:r>
            <a:endParaRPr lang="id-ID" i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8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CRISP-DM Conceptual Model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9" y="1524000"/>
            <a:ext cx="8305041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600" y="5306291"/>
            <a:ext cx="17315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(North, 2012)</a:t>
            </a:r>
            <a:endParaRPr 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7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Business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Understanding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Organization Understanding</a:t>
            </a:r>
          </a:p>
          <a:p>
            <a:r>
              <a:rPr lang="en-US" dirty="0" smtClean="0"/>
              <a:t>Business Understanding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langkah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awal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sangat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penting</a:t>
            </a:r>
            <a:r>
              <a:rPr lang="en-US" dirty="0" smtClean="0"/>
              <a:t> agar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data mining </a:t>
            </a:r>
            <a:r>
              <a:rPr lang="en-US" dirty="0" err="1" smtClean="0">
                <a:solidFill>
                  <a:srgbClr val="0070C0"/>
                </a:solidFill>
              </a:rPr>
              <a:t>berhasil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Memberitahukan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tujuan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persyaratan</a:t>
            </a:r>
            <a:r>
              <a:rPr lang="en-US" dirty="0" smtClean="0">
                <a:solidFill>
                  <a:srgbClr val="C00000"/>
                </a:solidFill>
              </a:rPr>
              <a:t> project </a:t>
            </a:r>
            <a:r>
              <a:rPr lang="en-US" dirty="0" err="1" smtClean="0">
                <a:solidFill>
                  <a:srgbClr val="C00000"/>
                </a:solidFill>
              </a:rPr>
              <a:t>secara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jelas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bisnis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atau</a:t>
            </a:r>
            <a:r>
              <a:rPr lang="en-US" dirty="0" smtClean="0">
                <a:solidFill>
                  <a:srgbClr val="0070C0"/>
                </a:solidFill>
              </a:rPr>
              <a:t> unit </a:t>
            </a:r>
            <a:r>
              <a:rPr lang="en-US" dirty="0" err="1" smtClean="0">
                <a:solidFill>
                  <a:srgbClr val="0070C0"/>
                </a:solidFill>
              </a:rPr>
              <a:t>penelitian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secara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keseluruhan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yang </a:t>
            </a:r>
            <a:r>
              <a:rPr lang="en-US" dirty="0" err="1" smtClean="0">
                <a:solidFill>
                  <a:srgbClr val="C00000"/>
                </a:solidFill>
              </a:rPr>
              <a:t>akan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Anda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bangun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2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Data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>
                <a:solidFill>
                  <a:srgbClr val="C00000"/>
                </a:solidFill>
              </a:rPr>
              <a:t>persiapan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pengumpulan</a:t>
            </a:r>
            <a:r>
              <a:rPr lang="en-US" dirty="0" smtClean="0">
                <a:solidFill>
                  <a:srgbClr val="C00000"/>
                </a:solidFill>
              </a:rPr>
              <a:t> data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Evaluasi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kualitas</a:t>
            </a:r>
            <a:r>
              <a:rPr lang="en-US" dirty="0" smtClean="0">
                <a:solidFill>
                  <a:srgbClr val="C00000"/>
                </a:solidFill>
              </a:rPr>
              <a:t> data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Pilih</a:t>
            </a:r>
            <a:r>
              <a:rPr lang="en-US" dirty="0" smtClean="0">
                <a:solidFill>
                  <a:srgbClr val="C00000"/>
                </a:solidFill>
              </a:rPr>
              <a:t> subset data </a:t>
            </a:r>
            <a:r>
              <a:rPr lang="en-US" dirty="0" smtClean="0"/>
              <a:t>yang </a:t>
            </a:r>
            <a:r>
              <a:rPr lang="en-US" dirty="0" err="1" smtClean="0"/>
              <a:t>menarik</a:t>
            </a:r>
            <a:r>
              <a:rPr lang="en-US" dirty="0" smtClean="0"/>
              <a:t>,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ditindaklanjuti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dianalisis</a:t>
            </a:r>
            <a:endParaRPr lang="en-US" dirty="0" smtClean="0"/>
          </a:p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data cleaning, data integration, data reduction </a:t>
            </a:r>
            <a:r>
              <a:rPr lang="en-US" dirty="0" err="1" smtClean="0">
                <a:solidFill>
                  <a:srgbClr val="C00000"/>
                </a:solidFill>
              </a:rPr>
              <a:t>dan</a:t>
            </a:r>
            <a:r>
              <a:rPr lang="en-US" dirty="0" smtClean="0">
                <a:solidFill>
                  <a:srgbClr val="C00000"/>
                </a:solidFill>
              </a:rPr>
              <a:t> data transformation</a:t>
            </a:r>
          </a:p>
          <a:p>
            <a:r>
              <a:rPr lang="en-US" dirty="0" smtClean="0"/>
              <a:t>Data preparation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meningkatkan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peluang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keberhasilan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3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teligent System Research N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teligent System Research New" id="{2F3EF713-A666-4616-915B-8E06C97B7913}" vid="{5F3A491F-98E1-4227-A79F-3686B42F8B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Intteligent System Research New</Template>
  <TotalTime>895</TotalTime>
  <Words>948</Words>
  <Application>Microsoft Office PowerPoint</Application>
  <PresentationFormat>On-screen Show (4:3)</PresentationFormat>
  <Paragraphs>85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Intteligent System Research New</vt:lpstr>
      <vt:lpstr>PENGANTAR METODE CRISP-DM (CRoss-Industry Standard Process for Data Mining) </vt:lpstr>
      <vt:lpstr>Joko Suntoro</vt:lpstr>
      <vt:lpstr>Textbooks</vt:lpstr>
      <vt:lpstr>1. Pengenalan Metode CRISP-DM</vt:lpstr>
      <vt:lpstr>The Data Mining Standard Process</vt:lpstr>
      <vt:lpstr>CRISP-DM Conceptual Model</vt:lpstr>
      <vt:lpstr>1.1 Business Understanding</vt:lpstr>
      <vt:lpstr>1.2 Data Understanding</vt:lpstr>
      <vt:lpstr>1.3 Data Preparation</vt:lpstr>
      <vt:lpstr>1.4 Modeling</vt:lpstr>
      <vt:lpstr>1.5 Evaluation</vt:lpstr>
      <vt:lpstr>1.6 Deployment</vt:lpstr>
      <vt:lpstr>2. Differences Between Database, Data Warehouse and Datasets</vt:lpstr>
      <vt:lpstr>Organisasi Data</vt:lpstr>
      <vt:lpstr>2.1 Database</vt:lpstr>
      <vt:lpstr>2.1 Database</vt:lpstr>
      <vt:lpstr>2.2 Data Warehouse</vt:lpstr>
      <vt:lpstr>2.3 Datasets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Algo C4.5</dc:title>
  <dc:creator>Joko Suntoro</dc:creator>
  <cp:lastModifiedBy>Windows User</cp:lastModifiedBy>
  <cp:revision>173</cp:revision>
  <dcterms:created xsi:type="dcterms:W3CDTF">2015-09-13T05:01:52Z</dcterms:created>
  <dcterms:modified xsi:type="dcterms:W3CDTF">2017-05-25T19:58:23Z</dcterms:modified>
</cp:coreProperties>
</file>