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F8ArczWa2QqeX4pX4tzGw==" hashData="eWOP/p4yoXgAbniS3reD2aU2k9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65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305800" cy="2613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CRISP-DM</a:t>
            </a:r>
            <a:br>
              <a:rPr lang="en-US" dirty="0" smtClean="0"/>
            </a:br>
            <a:r>
              <a:rPr lang="en-US" sz="3300" dirty="0"/>
              <a:t>Heating Oil Consumption – Attribute </a:t>
            </a:r>
            <a:r>
              <a:rPr lang="en-US" sz="3300" dirty="0" smtClean="0"/>
              <a:t>Correlation</a:t>
            </a:r>
            <a:br>
              <a:rPr lang="en-US" sz="3300" dirty="0" smtClean="0"/>
            </a:br>
            <a:r>
              <a:rPr lang="en-US" sz="2000" i="1" dirty="0"/>
              <a:t>(Matthew North, Data Mining for the Masses, 2012,</a:t>
            </a:r>
            <a:br>
              <a:rPr lang="en-US" sz="2000" i="1" dirty="0"/>
            </a:br>
            <a:r>
              <a:rPr lang="en-US" sz="2000" b="1" i="1" dirty="0">
                <a:solidFill>
                  <a:srgbClr val="C00000"/>
                </a:solidFill>
              </a:rPr>
              <a:t>Chapter 4 Correlation, pp. 59-72</a:t>
            </a:r>
            <a:r>
              <a:rPr lang="en-US" sz="2000" i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3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joko@jokosuntoro.com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Modeling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6900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7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Illustration</a:t>
            </a:r>
            <a:r>
              <a:rPr lang="id-ID" dirty="0"/>
              <a:t> of </a:t>
            </a:r>
            <a:r>
              <a:rPr lang="id-ID" dirty="0" err="1">
                <a:solidFill>
                  <a:srgbClr val="C00000"/>
                </a:solidFill>
              </a:rPr>
              <a:t>positive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correlations</a:t>
            </a:r>
            <a:endParaRPr lang="id-ID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Evaluation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94" t="47222" r="6250" b="26852"/>
          <a:stretch/>
        </p:blipFill>
        <p:spPr>
          <a:xfrm>
            <a:off x="152400" y="2783851"/>
            <a:ext cx="8839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Illustration</a:t>
            </a:r>
            <a:r>
              <a:rPr lang="id-ID" dirty="0"/>
              <a:t> of </a:t>
            </a:r>
            <a:r>
              <a:rPr lang="id-ID" dirty="0" err="1">
                <a:solidFill>
                  <a:srgbClr val="C00000"/>
                </a:solidFill>
              </a:rPr>
              <a:t>negative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correlations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Evaluation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417" t="38889" r="7639" b="35185"/>
          <a:stretch/>
        </p:blipFill>
        <p:spPr>
          <a:xfrm>
            <a:off x="116305" y="2514600"/>
            <a:ext cx="8991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strengths between -1 and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Evaluation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39" t="32408" r="7639" b="42592"/>
          <a:stretch/>
        </p:blipFill>
        <p:spPr>
          <a:xfrm>
            <a:off x="228600" y="2362200"/>
            <a:ext cx="8763000" cy="19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4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Evaluation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7"/>
          <a:stretch/>
        </p:blipFill>
        <p:spPr bwMode="auto">
          <a:xfrm>
            <a:off x="457200" y="1371600"/>
            <a:ext cx="83235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Evaluation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3"/>
          <a:stretch/>
        </p:blipFill>
        <p:spPr bwMode="auto">
          <a:xfrm>
            <a:off x="381000" y="1447800"/>
            <a:ext cx="827157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14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Dropping the </a:t>
            </a:r>
            <a:r>
              <a:rPr lang="en-US" dirty="0" err="1">
                <a:solidFill>
                  <a:srgbClr val="C00000"/>
                </a:solidFill>
              </a:rPr>
              <a:t>Num_Occupants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While </a:t>
            </a:r>
            <a:r>
              <a:rPr lang="en-US" dirty="0"/>
              <a:t>the number of people living in a </a:t>
            </a:r>
            <a:r>
              <a:rPr lang="en-US" dirty="0" smtClean="0"/>
              <a:t>home might </a:t>
            </a:r>
            <a:r>
              <a:rPr lang="en-US" dirty="0"/>
              <a:t>logically seem like a variable that would influence energy usage, in our model </a:t>
            </a:r>
            <a:r>
              <a:rPr lang="en-US" dirty="0">
                <a:solidFill>
                  <a:srgbClr val="0070C0"/>
                </a:solidFill>
              </a:rPr>
              <a:t>it </a:t>
            </a:r>
            <a:r>
              <a:rPr lang="en-US" dirty="0" smtClean="0">
                <a:solidFill>
                  <a:srgbClr val="0070C0"/>
                </a:solidFill>
              </a:rPr>
              <a:t>did not </a:t>
            </a:r>
            <a:r>
              <a:rPr lang="en-US" dirty="0">
                <a:solidFill>
                  <a:srgbClr val="0070C0"/>
                </a:solidFill>
              </a:rPr>
              <a:t>correlate in any significant way </a:t>
            </a:r>
            <a:r>
              <a:rPr lang="en-US" dirty="0"/>
              <a:t>with anything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Sometimes </a:t>
            </a:r>
            <a:r>
              <a:rPr lang="en-US" dirty="0"/>
              <a:t>there are </a:t>
            </a:r>
            <a:r>
              <a:rPr lang="en-US" dirty="0">
                <a:solidFill>
                  <a:srgbClr val="0070C0"/>
                </a:solidFill>
              </a:rPr>
              <a:t>attributes </a:t>
            </a:r>
            <a:r>
              <a:rPr lang="en-US" dirty="0" smtClean="0">
                <a:solidFill>
                  <a:srgbClr val="0070C0"/>
                </a:solidFill>
              </a:rPr>
              <a:t>that don’t </a:t>
            </a:r>
            <a:r>
              <a:rPr lang="en-US" dirty="0">
                <a:solidFill>
                  <a:srgbClr val="0070C0"/>
                </a:solidFill>
              </a:rPr>
              <a:t>turn out to be very </a:t>
            </a:r>
            <a:r>
              <a:rPr lang="en-US" dirty="0" smtClean="0">
                <a:solidFill>
                  <a:srgbClr val="0070C0"/>
                </a:solidFill>
              </a:rPr>
              <a:t>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Deployment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9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Investigating </a:t>
            </a:r>
            <a:r>
              <a:rPr lang="en-US" dirty="0">
                <a:solidFill>
                  <a:srgbClr val="C00000"/>
                </a:solidFill>
              </a:rPr>
              <a:t>the role of home </a:t>
            </a:r>
            <a:r>
              <a:rPr lang="en-US" dirty="0" smtClean="0">
                <a:solidFill>
                  <a:srgbClr val="C00000"/>
                </a:solidFill>
              </a:rPr>
              <a:t>insulation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Insulation rating attribute was fairly </a:t>
            </a:r>
            <a:r>
              <a:rPr lang="en-US" dirty="0" smtClean="0"/>
              <a:t>strongly correlated </a:t>
            </a:r>
            <a:r>
              <a:rPr lang="en-US" dirty="0"/>
              <a:t>with a number of other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There </a:t>
            </a:r>
            <a:r>
              <a:rPr lang="en-US" dirty="0"/>
              <a:t>may be some </a:t>
            </a:r>
            <a:r>
              <a:rPr lang="en-US" dirty="0">
                <a:solidFill>
                  <a:srgbClr val="0070C0"/>
                </a:solidFill>
              </a:rPr>
              <a:t>opportunity there </a:t>
            </a:r>
            <a:r>
              <a:rPr lang="en-US" dirty="0" smtClean="0">
                <a:solidFill>
                  <a:srgbClr val="0070C0"/>
                </a:solidFill>
              </a:rPr>
              <a:t>to partner </a:t>
            </a:r>
            <a:r>
              <a:rPr lang="en-US" dirty="0">
                <a:solidFill>
                  <a:srgbClr val="0070C0"/>
                </a:solidFill>
              </a:rPr>
              <a:t>with a company </a:t>
            </a:r>
            <a:r>
              <a:rPr lang="en-US" dirty="0" smtClean="0">
                <a:solidFill>
                  <a:srgbClr val="0070C0"/>
                </a:solidFill>
              </a:rPr>
              <a:t>that </a:t>
            </a:r>
            <a:r>
              <a:rPr lang="en-US" dirty="0">
                <a:solidFill>
                  <a:srgbClr val="0070C0"/>
                </a:solidFill>
              </a:rPr>
              <a:t>specializes in adding insulation </a:t>
            </a:r>
            <a:r>
              <a:rPr lang="en-US" dirty="0"/>
              <a:t>to </a:t>
            </a:r>
            <a:r>
              <a:rPr lang="en-US" dirty="0" smtClean="0"/>
              <a:t>existing homes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Deployment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12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1"/>
            <a:ext cx="813435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Adding greater granularity in the data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data set has yielded some </a:t>
            </a:r>
            <a:r>
              <a:rPr lang="en-US" dirty="0" smtClean="0"/>
              <a:t>interesting results</a:t>
            </a:r>
            <a:r>
              <a:rPr lang="en-US" dirty="0"/>
              <a:t>, but </a:t>
            </a:r>
            <a:r>
              <a:rPr lang="en-US" dirty="0" smtClean="0">
                <a:solidFill>
                  <a:srgbClr val="0070C0"/>
                </a:solidFill>
              </a:rPr>
              <a:t>it’s </a:t>
            </a:r>
            <a:r>
              <a:rPr lang="en-US" dirty="0">
                <a:solidFill>
                  <a:srgbClr val="0070C0"/>
                </a:solidFill>
              </a:rPr>
              <a:t>pretty </a:t>
            </a:r>
            <a:r>
              <a:rPr lang="en-US" dirty="0" smtClean="0">
                <a:solidFill>
                  <a:srgbClr val="0070C0"/>
                </a:solidFill>
              </a:rPr>
              <a:t>general</a:t>
            </a:r>
          </a:p>
          <a:p>
            <a:r>
              <a:rPr lang="en-US" dirty="0" smtClean="0"/>
              <a:t>We </a:t>
            </a:r>
            <a:r>
              <a:rPr lang="en-US" dirty="0"/>
              <a:t>have used average yearly temperatures and </a:t>
            </a:r>
            <a:r>
              <a:rPr lang="en-US" dirty="0" smtClean="0"/>
              <a:t>total annual </a:t>
            </a:r>
            <a:r>
              <a:rPr lang="en-US" dirty="0"/>
              <a:t>number of heating oil units in this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But </a:t>
            </a:r>
            <a:r>
              <a:rPr lang="en-US" dirty="0"/>
              <a:t>we also know that </a:t>
            </a:r>
            <a:r>
              <a:rPr lang="en-US" dirty="0" smtClean="0"/>
              <a:t>temperatures fluctuate </a:t>
            </a:r>
            <a:r>
              <a:rPr lang="en-US" dirty="0"/>
              <a:t>throughout the year in most areas of the world, and thus </a:t>
            </a:r>
            <a:r>
              <a:rPr lang="en-US" dirty="0">
                <a:solidFill>
                  <a:srgbClr val="0070C0"/>
                </a:solidFill>
              </a:rPr>
              <a:t>monthly, or even </a:t>
            </a:r>
            <a:r>
              <a:rPr lang="en-US" dirty="0" smtClean="0">
                <a:solidFill>
                  <a:srgbClr val="0070C0"/>
                </a:solidFill>
              </a:rPr>
              <a:t>weekly measures</a:t>
            </a:r>
            <a:r>
              <a:rPr lang="en-US" dirty="0" smtClean="0"/>
              <a:t> </a:t>
            </a:r>
            <a:r>
              <a:rPr lang="en-US" dirty="0"/>
              <a:t>would not only be likely to show more detailed results of demand and usage </a:t>
            </a:r>
            <a:r>
              <a:rPr lang="en-US" dirty="0" smtClean="0"/>
              <a:t>over time</a:t>
            </a:r>
            <a:r>
              <a:rPr lang="en-US" dirty="0"/>
              <a:t>, but the correlations between attributes would probably be more </a:t>
            </a:r>
            <a:r>
              <a:rPr lang="en-US" dirty="0" smtClean="0"/>
              <a:t>interesting</a:t>
            </a:r>
          </a:p>
          <a:p>
            <a:r>
              <a:rPr lang="en-US" dirty="0" smtClean="0"/>
              <a:t>From our </a:t>
            </a:r>
            <a:r>
              <a:rPr lang="en-US" dirty="0"/>
              <a:t>model, Sarah now knows how certain attributes interact with one another, but in </a:t>
            </a:r>
            <a:r>
              <a:rPr lang="en-US" dirty="0" smtClean="0"/>
              <a:t>the day-to-day </a:t>
            </a:r>
            <a:r>
              <a:rPr lang="en-US" dirty="0"/>
              <a:t>business of doing her job, </a:t>
            </a:r>
            <a:r>
              <a:rPr lang="en-US" dirty="0">
                <a:solidFill>
                  <a:srgbClr val="0070C0"/>
                </a:solidFill>
              </a:rPr>
              <a:t>she’ll probably want to know about usage over </a:t>
            </a:r>
            <a:r>
              <a:rPr lang="en-US" dirty="0" smtClean="0">
                <a:solidFill>
                  <a:srgbClr val="0070C0"/>
                </a:solidFill>
              </a:rPr>
              <a:t>time periods </a:t>
            </a:r>
            <a:r>
              <a:rPr lang="en-US" dirty="0">
                <a:solidFill>
                  <a:srgbClr val="0070C0"/>
                </a:solidFill>
              </a:rPr>
              <a:t>shorter than one </a:t>
            </a:r>
            <a:r>
              <a:rPr lang="en-US" dirty="0" smtClean="0">
                <a:solidFill>
                  <a:srgbClr val="0070C0"/>
                </a:solidFill>
              </a:rPr>
              <a:t>year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Deployment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714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533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Adding additional attributes to the data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turned out that the </a:t>
            </a:r>
            <a:r>
              <a:rPr lang="en-US" dirty="0">
                <a:solidFill>
                  <a:srgbClr val="0070C0"/>
                </a:solidFill>
              </a:rPr>
              <a:t>number of occupants </a:t>
            </a:r>
            <a:r>
              <a:rPr lang="en-US" dirty="0" smtClean="0">
                <a:solidFill>
                  <a:srgbClr val="0070C0"/>
                </a:solidFill>
              </a:rPr>
              <a:t>in the </a:t>
            </a:r>
            <a:r>
              <a:rPr lang="en-US" dirty="0">
                <a:solidFill>
                  <a:srgbClr val="0070C0"/>
                </a:solidFill>
              </a:rPr>
              <a:t>home didn’t correlate </a:t>
            </a:r>
            <a:r>
              <a:rPr lang="en-US" dirty="0"/>
              <a:t>much with other attributes, but that doesn’t mean that </a:t>
            </a:r>
            <a:r>
              <a:rPr lang="en-US" dirty="0" smtClean="0"/>
              <a:t>other attributes </a:t>
            </a:r>
            <a:r>
              <a:rPr lang="en-US" dirty="0"/>
              <a:t>would be equally </a:t>
            </a:r>
            <a:r>
              <a:rPr lang="en-US" dirty="0" smtClean="0"/>
              <a:t>uninteresting</a:t>
            </a:r>
          </a:p>
          <a:p>
            <a:r>
              <a:rPr lang="en-US" dirty="0" smtClean="0"/>
              <a:t>For </a:t>
            </a:r>
            <a:r>
              <a:rPr lang="en-US" dirty="0"/>
              <a:t>example, what if Sarah had access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number </a:t>
            </a:r>
            <a:r>
              <a:rPr lang="en-US" dirty="0">
                <a:solidFill>
                  <a:srgbClr val="0070C0"/>
                </a:solidFill>
              </a:rPr>
              <a:t>of furnaces and/or boilers </a:t>
            </a:r>
            <a:r>
              <a:rPr lang="en-US" dirty="0"/>
              <a:t>in each </a:t>
            </a:r>
            <a:r>
              <a:rPr lang="en-US" dirty="0" smtClean="0"/>
              <a:t>home?</a:t>
            </a:r>
          </a:p>
          <a:p>
            <a:r>
              <a:rPr lang="en-US" dirty="0" err="1" smtClean="0"/>
              <a:t>Home_size</a:t>
            </a:r>
            <a:r>
              <a:rPr lang="en-US" dirty="0" smtClean="0"/>
              <a:t> </a:t>
            </a:r>
            <a:r>
              <a:rPr lang="en-US" dirty="0"/>
              <a:t>was slightly correlated </a:t>
            </a:r>
            <a:r>
              <a:rPr lang="en-US" dirty="0" smtClean="0"/>
              <a:t>with </a:t>
            </a:r>
            <a:r>
              <a:rPr lang="en-US" dirty="0" err="1" smtClean="0"/>
              <a:t>Heating_Oil</a:t>
            </a:r>
            <a:r>
              <a:rPr lang="en-US" dirty="0" smtClean="0"/>
              <a:t> </a:t>
            </a:r>
            <a:r>
              <a:rPr lang="en-US" dirty="0"/>
              <a:t>usage, so perhaps the number of instruments that consume heating oil in </a:t>
            </a:r>
            <a:r>
              <a:rPr lang="en-US" dirty="0" smtClean="0"/>
              <a:t>each home </a:t>
            </a:r>
            <a:r>
              <a:rPr lang="en-US" dirty="0"/>
              <a:t>would tell an interesting story, or at least add to her </a:t>
            </a:r>
            <a:r>
              <a:rPr lang="en-US" dirty="0" smtClean="0"/>
              <a:t>insight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Deployment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36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1632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CRISP-DM</a:t>
            </a:r>
            <a:endParaRPr lang="id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250" t="29259" r="20833" b="17408"/>
          <a:stretch/>
        </p:blipFill>
        <p:spPr>
          <a:xfrm>
            <a:off x="76200" y="1656899"/>
            <a:ext cx="8958877" cy="3957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20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Sarah is a regional sales manager for a nationwide </a:t>
            </a:r>
            <a:r>
              <a:rPr lang="en-US" dirty="0">
                <a:solidFill>
                  <a:srgbClr val="C00000"/>
                </a:solidFill>
              </a:rPr>
              <a:t>supplier of fossil fuels for home </a:t>
            </a:r>
            <a:r>
              <a:rPr lang="en-US" dirty="0" smtClean="0">
                <a:solidFill>
                  <a:srgbClr val="C00000"/>
                </a:solidFill>
              </a:rPr>
              <a:t>heating</a:t>
            </a:r>
          </a:p>
          <a:p>
            <a:r>
              <a:rPr lang="en-US" dirty="0" smtClean="0"/>
              <a:t>Recent volatility </a:t>
            </a:r>
            <a:r>
              <a:rPr lang="en-US" dirty="0"/>
              <a:t>in market prices for heating oil specifically, coupled with wide variability in the size </a:t>
            </a:r>
            <a:r>
              <a:rPr lang="en-US" dirty="0" smtClean="0"/>
              <a:t>of each </a:t>
            </a:r>
            <a:r>
              <a:rPr lang="en-US" dirty="0"/>
              <a:t>order for home heating oil, has Sarah </a:t>
            </a:r>
            <a:r>
              <a:rPr lang="en-US" dirty="0" smtClean="0"/>
              <a:t>concerned</a:t>
            </a:r>
          </a:p>
          <a:p>
            <a:r>
              <a:rPr lang="en-US" dirty="0" smtClean="0"/>
              <a:t>She </a:t>
            </a:r>
            <a:r>
              <a:rPr lang="en-US" dirty="0"/>
              <a:t>feels a need to understand the types </a:t>
            </a:r>
            <a:r>
              <a:rPr lang="en-US" dirty="0" smtClean="0"/>
              <a:t>of behaviors </a:t>
            </a:r>
            <a:r>
              <a:rPr lang="en-US" dirty="0"/>
              <a:t>and other </a:t>
            </a:r>
            <a:r>
              <a:rPr lang="en-US" dirty="0">
                <a:solidFill>
                  <a:srgbClr val="C00000"/>
                </a:solidFill>
              </a:rPr>
              <a:t>factors that may influence the demand </a:t>
            </a:r>
            <a:r>
              <a:rPr lang="en-US" dirty="0"/>
              <a:t>for heating oil in the domestic </a:t>
            </a:r>
            <a:r>
              <a:rPr lang="en-US" dirty="0" smtClean="0"/>
              <a:t>market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What factors are related to heating oil usage</a:t>
            </a:r>
            <a:r>
              <a:rPr lang="en-US" dirty="0"/>
              <a:t>, and how might she use a knowledge of such </a:t>
            </a:r>
            <a:r>
              <a:rPr lang="en-US" dirty="0" smtClean="0"/>
              <a:t>factors to </a:t>
            </a:r>
            <a:r>
              <a:rPr lang="en-US" dirty="0"/>
              <a:t>better manage her </a:t>
            </a:r>
            <a:r>
              <a:rPr lang="en-US" dirty="0">
                <a:solidFill>
                  <a:srgbClr val="C00000"/>
                </a:solidFill>
              </a:rPr>
              <a:t>inventory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anticipate </a:t>
            </a:r>
            <a:r>
              <a:rPr lang="en-US" dirty="0" smtClean="0">
                <a:solidFill>
                  <a:srgbClr val="C00000"/>
                </a:solidFill>
              </a:rPr>
              <a:t>demand</a:t>
            </a:r>
            <a:r>
              <a:rPr lang="en-US" dirty="0" smtClean="0"/>
              <a:t>?</a:t>
            </a:r>
          </a:p>
          <a:p>
            <a:r>
              <a:rPr lang="en-US" dirty="0" smtClean="0"/>
              <a:t>Sarah </a:t>
            </a:r>
            <a:r>
              <a:rPr lang="en-US" dirty="0"/>
              <a:t>believes that data mining can </a:t>
            </a:r>
            <a:r>
              <a:rPr lang="en-US" dirty="0" smtClean="0"/>
              <a:t>help her </a:t>
            </a:r>
            <a:r>
              <a:rPr lang="en-US" dirty="0"/>
              <a:t>begin to formulate an understanding of these factors and </a:t>
            </a:r>
            <a:r>
              <a:rPr lang="en-US" dirty="0" smtClean="0"/>
              <a:t>interactions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and Perspective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54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Sarah’s goal is to better understand </a:t>
            </a:r>
            <a:r>
              <a:rPr lang="en-US" dirty="0">
                <a:solidFill>
                  <a:srgbClr val="C00000"/>
                </a:solidFill>
              </a:rPr>
              <a:t>how her company can succeed in the home heating oil </a:t>
            </a:r>
            <a:r>
              <a:rPr lang="en-US" dirty="0" smtClean="0">
                <a:solidFill>
                  <a:srgbClr val="C00000"/>
                </a:solidFill>
              </a:rPr>
              <a:t>market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She recognizes that </a:t>
            </a:r>
            <a:r>
              <a:rPr lang="en-US" dirty="0">
                <a:solidFill>
                  <a:srgbClr val="C00000"/>
                </a:solidFill>
              </a:rPr>
              <a:t>there are many factors that influence heating oil consumption</a:t>
            </a:r>
            <a:r>
              <a:rPr lang="en-US" dirty="0"/>
              <a:t>, and </a:t>
            </a:r>
            <a:r>
              <a:rPr lang="en-US" dirty="0" smtClean="0"/>
              <a:t>believes that </a:t>
            </a:r>
            <a:r>
              <a:rPr lang="en-US" dirty="0"/>
              <a:t>by investigating the </a:t>
            </a:r>
            <a:r>
              <a:rPr lang="en-US" dirty="0">
                <a:solidFill>
                  <a:srgbClr val="C00000"/>
                </a:solidFill>
              </a:rPr>
              <a:t>relationship between a number of those factors</a:t>
            </a:r>
            <a:r>
              <a:rPr lang="en-US" dirty="0"/>
              <a:t>, she will be </a:t>
            </a:r>
            <a:r>
              <a:rPr lang="en-US" dirty="0">
                <a:solidFill>
                  <a:srgbClr val="C00000"/>
                </a:solidFill>
              </a:rPr>
              <a:t>able to </a:t>
            </a:r>
            <a:r>
              <a:rPr lang="en-US" dirty="0" smtClean="0">
                <a:solidFill>
                  <a:srgbClr val="C00000"/>
                </a:solidFill>
              </a:rPr>
              <a:t>better monitor </a:t>
            </a:r>
            <a:r>
              <a:rPr lang="en-US" dirty="0">
                <a:solidFill>
                  <a:srgbClr val="C00000"/>
                </a:solidFill>
              </a:rPr>
              <a:t>and respond to heating oil </a:t>
            </a:r>
            <a:r>
              <a:rPr lang="en-US" dirty="0" smtClean="0">
                <a:solidFill>
                  <a:srgbClr val="C00000"/>
                </a:solidFill>
              </a:rPr>
              <a:t>demand</a:t>
            </a:r>
          </a:p>
          <a:p>
            <a:r>
              <a:rPr lang="en-US" dirty="0" smtClean="0"/>
              <a:t>She </a:t>
            </a:r>
            <a:r>
              <a:rPr lang="en-US" dirty="0"/>
              <a:t>has selected </a:t>
            </a:r>
            <a:r>
              <a:rPr lang="en-US" dirty="0">
                <a:solidFill>
                  <a:srgbClr val="C00000"/>
                </a:solidFill>
              </a:rPr>
              <a:t>correlation</a:t>
            </a:r>
            <a:r>
              <a:rPr lang="en-US" dirty="0"/>
              <a:t> as a way to model </a:t>
            </a:r>
            <a:r>
              <a:rPr lang="en-US" dirty="0" smtClean="0"/>
              <a:t>the relationship </a:t>
            </a:r>
            <a:r>
              <a:rPr lang="en-US" dirty="0"/>
              <a:t>between the factors she wishes to </a:t>
            </a:r>
            <a:r>
              <a:rPr lang="en-US" dirty="0" smtClean="0"/>
              <a:t>investigate</a:t>
            </a:r>
          </a:p>
          <a:p>
            <a:r>
              <a:rPr lang="en-US" dirty="0" smtClean="0"/>
              <a:t>Correlation </a:t>
            </a:r>
            <a:r>
              <a:rPr lang="en-US" dirty="0"/>
              <a:t>is a statistical measure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strong the relationships are between attributes</a:t>
            </a:r>
            <a:r>
              <a:rPr lang="en-US" dirty="0"/>
              <a:t> in a data set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Business Understanding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39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14400"/>
            <a:ext cx="813435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order to investigate her question, Sarah has enlisted our help in creating a </a:t>
            </a:r>
            <a:r>
              <a:rPr lang="en-US" dirty="0">
                <a:solidFill>
                  <a:srgbClr val="C00000"/>
                </a:solidFill>
              </a:rPr>
              <a:t>correlation matrix </a:t>
            </a:r>
            <a:r>
              <a:rPr lang="en-US" dirty="0" smtClean="0">
                <a:solidFill>
                  <a:srgbClr val="C00000"/>
                </a:solidFill>
              </a:rPr>
              <a:t>of six attributes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Sarah’s employer’s data resources which are </a:t>
            </a:r>
            <a:r>
              <a:rPr lang="en-US" dirty="0" smtClean="0"/>
              <a:t>primarily drawn </a:t>
            </a:r>
            <a:r>
              <a:rPr lang="en-US" dirty="0"/>
              <a:t>from the </a:t>
            </a:r>
            <a:r>
              <a:rPr lang="en-US" dirty="0" smtClean="0"/>
              <a:t>company’s </a:t>
            </a:r>
            <a:r>
              <a:rPr lang="en-US" dirty="0"/>
              <a:t>billing database, we create a data set comprised of the </a:t>
            </a:r>
            <a:r>
              <a:rPr lang="en-US" dirty="0" smtClean="0"/>
              <a:t>following attributes: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Insulation</a:t>
            </a:r>
            <a:r>
              <a:rPr lang="en-US" sz="2500" dirty="0"/>
              <a:t>: This is a density rating, ranging from one to ten, indicating the thickness </a:t>
            </a:r>
            <a:r>
              <a:rPr lang="en-US" sz="2500" dirty="0" smtClean="0"/>
              <a:t>of each </a:t>
            </a:r>
            <a:r>
              <a:rPr lang="en-US" sz="2500" dirty="0"/>
              <a:t>home’s insulation. A home with a density rating of one is poorly insulated, while </a:t>
            </a:r>
            <a:r>
              <a:rPr lang="en-US" sz="2500" dirty="0" smtClean="0"/>
              <a:t>a home </a:t>
            </a:r>
            <a:r>
              <a:rPr lang="en-US" sz="2500" dirty="0"/>
              <a:t>with a density of ten has excellent </a:t>
            </a:r>
            <a:r>
              <a:rPr lang="en-US" sz="2500" dirty="0" smtClean="0"/>
              <a:t>insulation</a:t>
            </a:r>
            <a:endParaRPr lang="en-US" sz="2500" dirty="0"/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Temperature</a:t>
            </a:r>
            <a:r>
              <a:rPr lang="en-US" sz="2500" dirty="0"/>
              <a:t>: This is the average outdoor ambient temperature at each home for </a:t>
            </a:r>
            <a:r>
              <a:rPr lang="en-US" sz="2500" dirty="0" smtClean="0"/>
              <a:t>the most </a:t>
            </a:r>
            <a:r>
              <a:rPr lang="en-US" sz="2500" dirty="0"/>
              <a:t>recent year, measure in degree </a:t>
            </a:r>
            <a:r>
              <a:rPr lang="en-US" sz="2500" dirty="0" smtClean="0"/>
              <a:t>Fahrenheit</a:t>
            </a:r>
          </a:p>
          <a:p>
            <a:pPr lvl="1"/>
            <a:r>
              <a:rPr lang="en-US" sz="2500" dirty="0" err="1" smtClean="0">
                <a:solidFill>
                  <a:srgbClr val="0070C0"/>
                </a:solidFill>
              </a:rPr>
              <a:t>Heating_Oil</a:t>
            </a:r>
            <a:r>
              <a:rPr lang="en-US" sz="2500" dirty="0"/>
              <a:t>: This is the total number of units of heating oil purchased by the owner </a:t>
            </a:r>
            <a:r>
              <a:rPr lang="en-US" sz="2500" dirty="0" smtClean="0"/>
              <a:t>of each </a:t>
            </a:r>
            <a:r>
              <a:rPr lang="en-US" sz="2500" dirty="0"/>
              <a:t>home in the most recent </a:t>
            </a:r>
            <a:r>
              <a:rPr lang="en-US" sz="2500" dirty="0" smtClean="0"/>
              <a:t>year</a:t>
            </a:r>
          </a:p>
          <a:p>
            <a:pPr lvl="1"/>
            <a:r>
              <a:rPr lang="en-US" sz="2500" dirty="0" err="1" smtClean="0">
                <a:solidFill>
                  <a:srgbClr val="0070C0"/>
                </a:solidFill>
              </a:rPr>
              <a:t>Num_Occupants</a:t>
            </a:r>
            <a:r>
              <a:rPr lang="en-US" sz="2500" dirty="0"/>
              <a:t>: This is the total number of occupants living in each </a:t>
            </a:r>
            <a:r>
              <a:rPr lang="en-US" sz="2500" dirty="0" smtClean="0"/>
              <a:t>home</a:t>
            </a:r>
            <a:endParaRPr lang="en-US" sz="2500" dirty="0"/>
          </a:p>
          <a:p>
            <a:pPr lvl="1"/>
            <a:r>
              <a:rPr lang="en-US" sz="2500" dirty="0" err="1" smtClean="0">
                <a:solidFill>
                  <a:srgbClr val="0070C0"/>
                </a:solidFill>
              </a:rPr>
              <a:t>Avg_Age</a:t>
            </a:r>
            <a:r>
              <a:rPr lang="en-US" sz="2500" dirty="0"/>
              <a:t>: This is the average age of those </a:t>
            </a:r>
            <a:r>
              <a:rPr lang="en-US" sz="2500" dirty="0" smtClean="0"/>
              <a:t>occupants</a:t>
            </a:r>
            <a:endParaRPr lang="en-US" sz="2500" dirty="0"/>
          </a:p>
          <a:p>
            <a:pPr lvl="1"/>
            <a:r>
              <a:rPr lang="en-US" sz="2500" dirty="0" err="1" smtClean="0">
                <a:solidFill>
                  <a:srgbClr val="0070C0"/>
                </a:solidFill>
              </a:rPr>
              <a:t>Home_Size</a:t>
            </a:r>
            <a:r>
              <a:rPr lang="en-US" sz="2500" dirty="0"/>
              <a:t>: This is a rating, on a scale of one to eight, of the home’s overall size. </a:t>
            </a:r>
            <a:r>
              <a:rPr lang="en-US" sz="2500" dirty="0" smtClean="0"/>
              <a:t>The higher </a:t>
            </a:r>
            <a:r>
              <a:rPr lang="en-US" sz="2500" dirty="0"/>
              <a:t>the number, the larger the </a:t>
            </a:r>
            <a:r>
              <a:rPr lang="en-US" sz="2500" dirty="0" smtClean="0"/>
              <a:t>home</a:t>
            </a:r>
            <a:endParaRPr lang="id-ID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Data Understanding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36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22" y="1524000"/>
            <a:ext cx="7886700" cy="4438602"/>
          </a:xfrm>
        </p:spPr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 smtClean="0">
                <a:solidFill>
                  <a:srgbClr val="0070C0"/>
                </a:solidFill>
              </a:rPr>
              <a:t>Chapter04DataSet.csv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Data Preparation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05800" cy="364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Modeling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12"/>
          <a:stretch/>
        </p:blipFill>
        <p:spPr bwMode="auto">
          <a:xfrm>
            <a:off x="762000" y="1600200"/>
            <a:ext cx="742545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2B5E6EC8-E3C0-4621-AAC5-6E5A3F66601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974</TotalTime>
  <Words>1139</Words>
  <Application>Microsoft Office PowerPoint</Application>
  <PresentationFormat>On-screen Show (4:3)</PresentationFormat>
  <Paragraphs>105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Intteligent System Research New</vt:lpstr>
      <vt:lpstr>Studi Kasus CRISP-DM Heating Oil Consumption – Attribute Correlation (Matthew North, Data Mining for the Masses, 2012, Chapter 4 Correlation, pp. 59-72) </vt:lpstr>
      <vt:lpstr>Joko Suntoro</vt:lpstr>
      <vt:lpstr>Textbooks</vt:lpstr>
      <vt:lpstr>CRISP-DM</vt:lpstr>
      <vt:lpstr>Context and Perspective</vt:lpstr>
      <vt:lpstr>1. Business Understanding</vt:lpstr>
      <vt:lpstr>2. Data Understanding</vt:lpstr>
      <vt:lpstr>3. Data Preparation</vt:lpstr>
      <vt:lpstr>4. Modeling</vt:lpstr>
      <vt:lpstr>4. Modeling</vt:lpstr>
      <vt:lpstr>5. Evaluation</vt:lpstr>
      <vt:lpstr>5. Evaluation</vt:lpstr>
      <vt:lpstr>5. Evaluation</vt:lpstr>
      <vt:lpstr>5. Evaluation</vt:lpstr>
      <vt:lpstr>5. Evaluation</vt:lpstr>
      <vt:lpstr>6. Deployment</vt:lpstr>
      <vt:lpstr>6. Deployment</vt:lpstr>
      <vt:lpstr>6. Deployment</vt:lpstr>
      <vt:lpstr>6. Deployment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Windows User</cp:lastModifiedBy>
  <cp:revision>180</cp:revision>
  <dcterms:created xsi:type="dcterms:W3CDTF">2015-09-13T05:01:52Z</dcterms:created>
  <dcterms:modified xsi:type="dcterms:W3CDTF">2017-05-26T04:03:09Z</dcterms:modified>
</cp:coreProperties>
</file>