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76" r:id="rId3"/>
    <p:sldId id="277" r:id="rId4"/>
    <p:sldId id="27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97A1F-B958-4DEE-8B97-827A25E1BB7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3CB4A-9E93-49E0-AF27-2DC9DEF8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2DDA5D3B-0AF9-4407-BEF5-DF6025E7559E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198-9F21-4758-8DC9-44C4FEF10CEA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5D3B-0AF9-4407-BEF5-DF6025E755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8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198-9F21-4758-8DC9-44C4FEF10CEA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5D3B-0AF9-4407-BEF5-DF6025E755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83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D198-9F21-4758-8DC9-44C4FEF10CEA}" type="datetimeFigureOut">
              <a:rPr lang="id-ID" smtClean="0"/>
              <a:t>04/12/2017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5D3B-0AF9-4407-BEF5-DF6025E755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NUAL%20SOM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ALGORTIME </a:t>
            </a:r>
            <a:br>
              <a:rPr lang="en-US" dirty="0" smtClean="0"/>
            </a:br>
            <a:r>
              <a:rPr lang="en-US" dirty="0" smtClean="0"/>
              <a:t>SELF ORGANIZING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808" y="34290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44" y="188640"/>
            <a:ext cx="7467600" cy="81307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  <a:defRPr/>
            </a:pPr>
            <a:r>
              <a:rPr lang="id-ID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id-ID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id-ID" dirty="0" smtClean="0">
                <a:solidFill>
                  <a:schemeClr val="tx2">
                    <a:satMod val="130000"/>
                  </a:schemeClr>
                </a:solidFill>
              </a:rPr>
              <a:t>2. </a:t>
            </a:r>
            <a:r>
              <a:rPr lang="id-ID" dirty="0" smtClean="0"/>
              <a:t>Hitung			            untuk </a:t>
            </a:r>
            <a:r>
              <a:rPr lang="id-ID" dirty="0"/>
              <a:t>semua </a:t>
            </a:r>
            <a:r>
              <a:rPr lang="id-ID" dirty="0" smtClean="0"/>
              <a:t>j</a:t>
            </a:r>
            <a:br>
              <a:rPr lang="id-ID" dirty="0" smtClean="0"/>
            </a:br>
            <a:r>
              <a:rPr lang="id-ID" dirty="0" smtClean="0"/>
              <a:t> 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 (data 1)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5D243E-D0D8-4E68-A0CB-D17F1F2EAE78}" type="slidenum">
              <a:rPr lang="id-ID">
                <a:solidFill>
                  <a:srgbClr val="B5A788"/>
                </a:solidFill>
              </a:rPr>
              <a:pPr/>
              <a:t>10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90339" y="1001712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Untuk</a:t>
            </a:r>
            <a:r>
              <a:rPr lang="en-US" dirty="0"/>
              <a:t> data 1 [1 1],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neuron: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048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45282"/>
              </p:ext>
            </p:extLst>
          </p:nvPr>
        </p:nvGraphicFramePr>
        <p:xfrm>
          <a:off x="1230313" y="1651000"/>
          <a:ext cx="3986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2654280" imgH="609480" progId="Equation.3">
                  <p:embed/>
                </p:oleObj>
              </mc:Choice>
              <mc:Fallback>
                <p:oleObj name="Equation" r:id="rId3" imgW="26542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651000"/>
                        <a:ext cx="3986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21041"/>
              </p:ext>
            </p:extLst>
          </p:nvPr>
        </p:nvGraphicFramePr>
        <p:xfrm>
          <a:off x="1314450" y="2781300"/>
          <a:ext cx="4057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5" imgW="2705040" imgH="609480" progId="Equation.3">
                  <p:embed/>
                </p:oleObj>
              </mc:Choice>
              <mc:Fallback>
                <p:oleObj name="Equation" r:id="rId5" imgW="2705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781300"/>
                        <a:ext cx="4057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04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7579"/>
              </p:ext>
            </p:extLst>
          </p:nvPr>
        </p:nvGraphicFramePr>
        <p:xfrm>
          <a:off x="1115616" y="3923010"/>
          <a:ext cx="4419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2844800" imgH="609600" progId="Equation.3">
                  <p:embed/>
                </p:oleObj>
              </mc:Choice>
              <mc:Fallback>
                <p:oleObj name="Equation" r:id="rId7" imgW="2844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23010"/>
                        <a:ext cx="4419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4600" y="2636838"/>
            <a:ext cx="2362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1"/>
              <a:t>Jarak terkecil (terdekat) adalah neuron ke-1, maka neuron 1 diperbarui bobotnya: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209800" y="5181600"/>
          <a:ext cx="45926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9" imgW="3403600" imgH="736600" progId="Equation.3">
                  <p:embed/>
                </p:oleObj>
              </mc:Choice>
              <mc:Fallback>
                <p:oleObj name="Equation" r:id="rId9" imgW="3403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45926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0" y="4724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baru menjadi:</a:t>
            </a:r>
          </a:p>
        </p:txBody>
      </p:sp>
      <p:sp>
        <p:nvSpPr>
          <p:cNvPr id="204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7086600" y="5094288"/>
          <a:ext cx="1585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1" imgW="1054100" imgH="457200" progId="Equation.3">
                  <p:embed/>
                </p:oleObj>
              </mc:Choice>
              <mc:Fallback>
                <p:oleObj name="Equation" r:id="rId11" imgW="1054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94288"/>
                        <a:ext cx="15859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err="1"/>
              <a:t>berikutnya</a:t>
            </a:r>
            <a:r>
              <a:rPr lang="en-US" sz="1400" dirty="0"/>
              <a:t>…</a:t>
            </a:r>
          </a:p>
        </p:txBody>
      </p:sp>
      <p:sp>
        <p:nvSpPr>
          <p:cNvPr id="20" name="Left Arrow 19"/>
          <p:cNvSpPr/>
          <p:nvPr/>
        </p:nvSpPr>
        <p:spPr>
          <a:xfrm rot="18308329">
            <a:off x="5679281" y="4488657"/>
            <a:ext cx="119221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0500" name="Object 11"/>
          <p:cNvGraphicFramePr>
            <a:graphicFrameLocks noChangeAspect="1"/>
          </p:cNvGraphicFramePr>
          <p:nvPr/>
        </p:nvGraphicFramePr>
        <p:xfrm>
          <a:off x="7010400" y="1709738"/>
          <a:ext cx="16764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3" imgW="952500" imgH="457200" progId="Equation.3">
                  <p:embed/>
                </p:oleObj>
              </mc:Choice>
              <mc:Fallback>
                <p:oleObj name="Equation" r:id="rId1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709738"/>
                        <a:ext cx="16764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894513" y="13716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lama:</a:t>
            </a:r>
          </a:p>
        </p:txBody>
      </p:sp>
      <p:sp>
        <p:nvSpPr>
          <p:cNvPr id="23" name="Oval 22"/>
          <p:cNvSpPr/>
          <p:nvPr/>
        </p:nvSpPr>
        <p:spPr>
          <a:xfrm>
            <a:off x="4644008" y="217552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5180796" y="1889657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terkecil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311547"/>
              </p:ext>
            </p:extLst>
          </p:nvPr>
        </p:nvGraphicFramePr>
        <p:xfrm>
          <a:off x="1619672" y="286544"/>
          <a:ext cx="2268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5" imgW="1511280" imgH="558720" progId="Equation.3">
                  <p:embed/>
                </p:oleObj>
              </mc:Choice>
              <mc:Fallback>
                <p:oleObj name="Equation" r:id="rId15" imgW="1511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6544"/>
                        <a:ext cx="2268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 (data 2)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2249BB-0356-44BD-A47F-4901E8CB68DC}" type="slidenum">
              <a:rPr lang="id-ID">
                <a:solidFill>
                  <a:srgbClr val="B5A788"/>
                </a:solidFill>
              </a:rPr>
              <a:pPr/>
              <a:t>11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65543" y="1001712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Untuk</a:t>
            </a:r>
            <a:r>
              <a:rPr lang="en-US" dirty="0"/>
              <a:t> data 2 [4 1],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neuron: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4600" y="2636838"/>
            <a:ext cx="2362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1"/>
              <a:t>Jarak terkecil (terdekat) adalah neuron ke-1, maka neuron 1 diperbarui bobotnya: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0" y="4724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baru menjadi: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err="1"/>
              <a:t>berikutnya</a:t>
            </a:r>
            <a:r>
              <a:rPr lang="en-US" sz="1400" dirty="0"/>
              <a:t>…</a:t>
            </a:r>
          </a:p>
        </p:txBody>
      </p:sp>
      <p:sp>
        <p:nvSpPr>
          <p:cNvPr id="20" name="Left Arrow 19"/>
          <p:cNvSpPr/>
          <p:nvPr/>
        </p:nvSpPr>
        <p:spPr>
          <a:xfrm rot="18308329">
            <a:off x="5679281" y="4488657"/>
            <a:ext cx="119221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6894513" y="13716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lama:</a:t>
            </a:r>
          </a:p>
        </p:txBody>
      </p:sp>
      <p:sp>
        <p:nvSpPr>
          <p:cNvPr id="215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15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00544"/>
              </p:ext>
            </p:extLst>
          </p:nvPr>
        </p:nvGraphicFramePr>
        <p:xfrm>
          <a:off x="1165580" y="1700808"/>
          <a:ext cx="4810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3848100" imgH="609600" progId="Equation.3">
                  <p:embed/>
                </p:oleObj>
              </mc:Choice>
              <mc:Fallback>
                <p:oleObj name="Equation" r:id="rId3" imgW="3848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580" y="1700808"/>
                        <a:ext cx="4810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0"/>
          <p:cNvGraphicFramePr>
            <a:graphicFrameLocks noChangeAspect="1"/>
          </p:cNvGraphicFramePr>
          <p:nvPr/>
        </p:nvGraphicFramePr>
        <p:xfrm>
          <a:off x="7162800" y="1752600"/>
          <a:ext cx="1585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1054100" imgH="457200" progId="Equation.3">
                  <p:embed/>
                </p:oleObj>
              </mc:Choice>
              <mc:Fallback>
                <p:oleObj name="Equation" r:id="rId5" imgW="1054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52600"/>
                        <a:ext cx="15859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15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65153"/>
              </p:ext>
            </p:extLst>
          </p:nvPr>
        </p:nvGraphicFramePr>
        <p:xfrm>
          <a:off x="1168865" y="2695699"/>
          <a:ext cx="4572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2933700" imgH="609600" progId="Equation.3">
                  <p:embed/>
                </p:oleObj>
              </mc:Choice>
              <mc:Fallback>
                <p:oleObj name="Equation" r:id="rId7" imgW="2933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865" y="2695699"/>
                        <a:ext cx="4572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15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848021"/>
              </p:ext>
            </p:extLst>
          </p:nvPr>
        </p:nvGraphicFramePr>
        <p:xfrm>
          <a:off x="1143000" y="3882752"/>
          <a:ext cx="4629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9" imgW="3086100" imgH="609600" progId="Equation.3">
                  <p:embed/>
                </p:oleObj>
              </mc:Choice>
              <mc:Fallback>
                <p:oleObj name="Equation" r:id="rId9" imgW="3086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2752"/>
                        <a:ext cx="4629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98239"/>
              </p:ext>
            </p:extLst>
          </p:nvPr>
        </p:nvGraphicFramePr>
        <p:xfrm>
          <a:off x="1093788" y="5084763"/>
          <a:ext cx="5743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1" imgW="5029200" imgH="736560" progId="Equation.3">
                  <p:embed/>
                </p:oleObj>
              </mc:Choice>
              <mc:Fallback>
                <p:oleObj name="Equation" r:id="rId11" imgW="50292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084763"/>
                        <a:ext cx="57435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7086600" y="518160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3" imgW="1143000" imgH="457200" progId="Equation.3">
                  <p:embed/>
                </p:oleObj>
              </mc:Choice>
              <mc:Fallback>
                <p:oleObj name="Equation" r:id="rId13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171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5580112" y="2060848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5796136" y="1556792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 (data 3)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DA73C-E231-424B-8C06-FE36E90DCF6D}" type="slidenum">
              <a:rPr lang="id-ID">
                <a:solidFill>
                  <a:srgbClr val="B5A788"/>
                </a:solidFill>
              </a:rPr>
              <a:pPr/>
              <a:t>12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62000" y="692696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Untuk</a:t>
            </a:r>
            <a:r>
              <a:rPr lang="en-US" dirty="0"/>
              <a:t> data 3 [1 2],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neuron: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4600" y="2636838"/>
            <a:ext cx="2362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1"/>
              <a:t>Jarak terkecil (terdekat) adalah neuron ke-2, maka neuron 2 diperbarui bobotnya: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72200" y="4724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err="1"/>
              <a:t>berikutnya</a:t>
            </a:r>
            <a:r>
              <a:rPr lang="en-US" sz="1400" dirty="0"/>
              <a:t>…</a:t>
            </a:r>
          </a:p>
        </p:txBody>
      </p:sp>
      <p:sp>
        <p:nvSpPr>
          <p:cNvPr id="20" name="Left Arrow 19"/>
          <p:cNvSpPr/>
          <p:nvPr/>
        </p:nvSpPr>
        <p:spPr>
          <a:xfrm rot="18308329">
            <a:off x="5594782" y="4325854"/>
            <a:ext cx="1590382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3" name="Rectangle 21"/>
          <p:cNvSpPr>
            <a:spLocks noChangeArrowheads="1"/>
          </p:cNvSpPr>
          <p:nvPr/>
        </p:nvSpPr>
        <p:spPr bwMode="auto">
          <a:xfrm>
            <a:off x="6894513" y="13716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/>
              <a:t>Bobot</a:t>
            </a:r>
            <a:r>
              <a:rPr lang="en-US" dirty="0"/>
              <a:t> lama:</a:t>
            </a:r>
          </a:p>
        </p:txBody>
      </p:sp>
      <p:sp>
        <p:nvSpPr>
          <p:cNvPr id="2254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4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5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88103"/>
              </p:ext>
            </p:extLst>
          </p:nvPr>
        </p:nvGraphicFramePr>
        <p:xfrm>
          <a:off x="6732240" y="167640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143000" imgH="457200" progId="Equation.3">
                  <p:embed/>
                </p:oleObj>
              </mc:Choice>
              <mc:Fallback>
                <p:oleObj name="Equation" r:id="rId3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676400"/>
                        <a:ext cx="171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5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68559"/>
              </p:ext>
            </p:extLst>
          </p:nvPr>
        </p:nvGraphicFramePr>
        <p:xfrm>
          <a:off x="1319934" y="1487487"/>
          <a:ext cx="3582008" cy="100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2857320" imgH="799920" progId="Equation.3">
                  <p:embed/>
                </p:oleObj>
              </mc:Choice>
              <mc:Fallback>
                <p:oleObj name="Equation" r:id="rId5" imgW="28573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934" y="1487487"/>
                        <a:ext cx="3582008" cy="100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55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24365"/>
              </p:ext>
            </p:extLst>
          </p:nvPr>
        </p:nvGraphicFramePr>
        <p:xfrm>
          <a:off x="1066800" y="2649665"/>
          <a:ext cx="3733800" cy="82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2857500" imgH="609600" progId="Equation.3">
                  <p:embed/>
                </p:oleObj>
              </mc:Choice>
              <mc:Fallback>
                <p:oleObj name="Equation" r:id="rId7" imgW="2857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49665"/>
                        <a:ext cx="3733800" cy="821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5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47766"/>
              </p:ext>
            </p:extLst>
          </p:nvPr>
        </p:nvGraphicFramePr>
        <p:xfrm>
          <a:off x="957777" y="3673852"/>
          <a:ext cx="41148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2844800" imgH="609600" progId="Equation.3">
                  <p:embed/>
                </p:oleObj>
              </mc:Choice>
              <mc:Fallback>
                <p:oleObj name="Equation" r:id="rId9" imgW="2844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77" y="3673852"/>
                        <a:ext cx="41148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29801"/>
              </p:ext>
            </p:extLst>
          </p:nvPr>
        </p:nvGraphicFramePr>
        <p:xfrm>
          <a:off x="962000" y="5305425"/>
          <a:ext cx="5257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4445000" imgH="736600" progId="Equation.3">
                  <p:embed/>
                </p:oleObj>
              </mc:Choice>
              <mc:Fallback>
                <p:oleObj name="Equation" r:id="rId11" imgW="4445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00" y="5305425"/>
                        <a:ext cx="5257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91782"/>
              </p:ext>
            </p:extLst>
          </p:nvPr>
        </p:nvGraphicFramePr>
        <p:xfrm>
          <a:off x="6734522" y="5094288"/>
          <a:ext cx="1885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3" imgW="1257300" imgH="457200" progId="Equation.3">
                  <p:embed/>
                </p:oleObj>
              </mc:Choice>
              <mc:Fallback>
                <p:oleObj name="Equation" r:id="rId13" imgW="125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522" y="5094288"/>
                        <a:ext cx="1885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4211960" y="3111624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ular Callout 34"/>
          <p:cNvSpPr/>
          <p:nvPr/>
        </p:nvSpPr>
        <p:spPr>
          <a:xfrm>
            <a:off x="4499992" y="270892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 (data 4)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CCEC36-30BE-464A-BA8D-74C57F67E56B}" type="slidenum">
              <a:rPr lang="id-ID">
                <a:solidFill>
                  <a:srgbClr val="B5A788"/>
                </a:solidFill>
              </a:rPr>
              <a:pPr/>
              <a:t>13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5616" y="814442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Untuk</a:t>
            </a:r>
            <a:r>
              <a:rPr lang="en-US" dirty="0"/>
              <a:t> data 4 [3 4],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neuron: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4600" y="2636838"/>
            <a:ext cx="2362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1"/>
              <a:t>Jarak terkecil (terdekat) adalah neuron ke-3, maka neuron 3 diperbarui bobotnya: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0" y="4724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baru menjadi:</a:t>
            </a: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324600" y="61722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err="1"/>
              <a:t>berikutnya</a:t>
            </a:r>
            <a:r>
              <a:rPr lang="en-US" sz="1400" dirty="0"/>
              <a:t>…</a:t>
            </a:r>
          </a:p>
        </p:txBody>
      </p:sp>
      <p:sp>
        <p:nvSpPr>
          <p:cNvPr id="20" name="Left Arrow 19"/>
          <p:cNvSpPr/>
          <p:nvPr/>
        </p:nvSpPr>
        <p:spPr>
          <a:xfrm rot="18308329">
            <a:off x="5830760" y="4557149"/>
            <a:ext cx="1559399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6894513" y="13716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lama:</a:t>
            </a:r>
          </a:p>
        </p:txBody>
      </p:sp>
      <p:sp>
        <p:nvSpPr>
          <p:cNvPr id="2356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357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3578" name="Object 17"/>
          <p:cNvGraphicFramePr>
            <a:graphicFrameLocks noChangeAspect="1"/>
          </p:cNvGraphicFramePr>
          <p:nvPr/>
        </p:nvGraphicFramePr>
        <p:xfrm>
          <a:off x="7029450" y="1752600"/>
          <a:ext cx="1885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752600"/>
                        <a:ext cx="1885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35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78872"/>
              </p:ext>
            </p:extLst>
          </p:nvPr>
        </p:nvGraphicFramePr>
        <p:xfrm>
          <a:off x="1181100" y="1556544"/>
          <a:ext cx="4152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4152900" imgH="1092200" progId="Equation.3">
                  <p:embed/>
                </p:oleObj>
              </mc:Choice>
              <mc:Fallback>
                <p:oleObj name="Equation" r:id="rId5" imgW="4152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556544"/>
                        <a:ext cx="4152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35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36571"/>
              </p:ext>
            </p:extLst>
          </p:nvPr>
        </p:nvGraphicFramePr>
        <p:xfrm>
          <a:off x="1139102" y="2839839"/>
          <a:ext cx="39909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3746500" imgH="1092200" progId="Equation.3">
                  <p:embed/>
                </p:oleObj>
              </mc:Choice>
              <mc:Fallback>
                <p:oleObj name="Equation" r:id="rId7" imgW="37465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02" y="2839839"/>
                        <a:ext cx="39909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3584" name="Object 12"/>
          <p:cNvGraphicFramePr>
            <a:graphicFrameLocks noChangeAspect="1"/>
          </p:cNvGraphicFramePr>
          <p:nvPr/>
        </p:nvGraphicFramePr>
        <p:xfrm>
          <a:off x="1171575" y="4267200"/>
          <a:ext cx="39417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2870200" imgH="609600" progId="Equation.3">
                  <p:embed/>
                </p:oleObj>
              </mc:Choice>
              <mc:Fallback>
                <p:oleObj name="Equation" r:id="rId9" imgW="2870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267200"/>
                        <a:ext cx="39417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295400" y="5334000"/>
          <a:ext cx="5545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4445000" imgH="736600" progId="Equation.3">
                  <p:embed/>
                </p:oleObj>
              </mc:Choice>
              <mc:Fallback>
                <p:oleObj name="Equation" r:id="rId11" imgW="4445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5545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7010400" y="5105400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1371600" imgH="457200" progId="Equation.3">
                  <p:embed/>
                </p:oleObj>
              </mc:Choice>
              <mc:Fallback>
                <p:oleObj name="Equation" r:id="rId13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5400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36"/>
          <p:cNvSpPr/>
          <p:nvPr/>
        </p:nvSpPr>
        <p:spPr>
          <a:xfrm>
            <a:off x="4762872" y="46958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181600" y="41910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 (data 5)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93D3AE-C3D9-4FB3-957C-A1087925E3A1}" type="slidenum">
              <a:rPr lang="id-ID">
                <a:solidFill>
                  <a:srgbClr val="B5A788"/>
                </a:solidFill>
              </a:rPr>
              <a:pPr/>
              <a:t>14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7624" y="872186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 err="1"/>
              <a:t>Untuk</a:t>
            </a:r>
            <a:r>
              <a:rPr lang="en-US" dirty="0"/>
              <a:t> data 5 [5 4],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neuron: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24600" y="2636838"/>
            <a:ext cx="2362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1"/>
              <a:t>Jarak terkecil (terdekat) adalah neuron ke-3, maka neuron 3 diperbarui bobotnya: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8800" y="1905000"/>
            <a:ext cx="6096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58000" y="47244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baru menjadi: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84168" y="630932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Iterasi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…</a:t>
            </a:r>
          </a:p>
        </p:txBody>
      </p:sp>
      <p:sp>
        <p:nvSpPr>
          <p:cNvPr id="20" name="Left Arrow 19"/>
          <p:cNvSpPr/>
          <p:nvPr/>
        </p:nvSpPr>
        <p:spPr>
          <a:xfrm rot="18308329">
            <a:off x="5657284" y="4488645"/>
            <a:ext cx="156885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91" name="Rectangle 21"/>
          <p:cNvSpPr>
            <a:spLocks noChangeArrowheads="1"/>
          </p:cNvSpPr>
          <p:nvPr/>
        </p:nvSpPr>
        <p:spPr bwMode="auto">
          <a:xfrm>
            <a:off x="6894513" y="13716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lama:</a:t>
            </a:r>
          </a:p>
        </p:txBody>
      </p:sp>
      <p:sp>
        <p:nvSpPr>
          <p:cNvPr id="245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59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460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4607" name="Object 16"/>
          <p:cNvGraphicFramePr>
            <a:graphicFrameLocks noChangeAspect="1"/>
          </p:cNvGraphicFramePr>
          <p:nvPr/>
        </p:nvGraphicFramePr>
        <p:xfrm>
          <a:off x="6858000" y="1676400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76400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46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27523"/>
              </p:ext>
            </p:extLst>
          </p:nvPr>
        </p:nvGraphicFramePr>
        <p:xfrm>
          <a:off x="1470025" y="1556544"/>
          <a:ext cx="41687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4165600" imgH="1092200" progId="Equation.3">
                  <p:embed/>
                </p:oleObj>
              </mc:Choice>
              <mc:Fallback>
                <p:oleObj name="Equation" r:id="rId5" imgW="4165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556544"/>
                        <a:ext cx="41687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46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07086"/>
              </p:ext>
            </p:extLst>
          </p:nvPr>
        </p:nvGraphicFramePr>
        <p:xfrm>
          <a:off x="1398587" y="2829719"/>
          <a:ext cx="37560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3759200" imgH="1092200" progId="Equation.3">
                  <p:embed/>
                </p:oleObj>
              </mc:Choice>
              <mc:Fallback>
                <p:oleObj name="Equation" r:id="rId7" imgW="37592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7" y="2829719"/>
                        <a:ext cx="37560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4613" name="Object 12"/>
          <p:cNvGraphicFramePr>
            <a:graphicFrameLocks noChangeAspect="1"/>
          </p:cNvGraphicFramePr>
          <p:nvPr/>
        </p:nvGraphicFramePr>
        <p:xfrm>
          <a:off x="1295400" y="4114800"/>
          <a:ext cx="38814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3670300" imgH="1092200" progId="Equation.3">
                  <p:embed/>
                </p:oleObj>
              </mc:Choice>
              <mc:Fallback>
                <p:oleObj name="Equation" r:id="rId9" imgW="36703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8814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219200" y="5410200"/>
          <a:ext cx="6459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1" imgW="5181600" imgH="736600" progId="Equation.3">
                  <p:embed/>
                </p:oleObj>
              </mc:Choice>
              <mc:Fallback>
                <p:oleObj name="Equation" r:id="rId11" imgW="5181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10200"/>
                        <a:ext cx="64595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7010400" y="5105400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3" imgW="1447800" imgH="457200" progId="Equation.3">
                  <p:embed/>
                </p:oleObj>
              </mc:Choice>
              <mc:Fallback>
                <p:oleObj name="Equation" r:id="rId13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5400"/>
                        <a:ext cx="193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1"/>
          <p:cNvSpPr/>
          <p:nvPr/>
        </p:nvSpPr>
        <p:spPr>
          <a:xfrm>
            <a:off x="2819400" y="4876800"/>
            <a:ext cx="457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3124200" y="4419600"/>
            <a:ext cx="1066800" cy="457200"/>
          </a:xfrm>
          <a:prstGeom prst="wedgeRectCallout">
            <a:avLst>
              <a:gd name="adj1" fmla="val -35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6" grpId="0" autoUpdateAnimBg="0"/>
      <p:bldP spid="19" grpId="0" animBg="1" autoUpdateAnimBg="0"/>
      <p:bldP spid="20" grpId="0" animBg="1" autoUpdateAnimBg="0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Hasil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Iterasi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4F81B6-65E8-4980-B9BB-953CA5B848FF}" type="slidenum">
              <a:rPr lang="id-ID">
                <a:solidFill>
                  <a:srgbClr val="B5A788"/>
                </a:solidFill>
              </a:rPr>
              <a:pPr/>
              <a:t>15</a:t>
            </a:fld>
            <a:endParaRPr lang="id-ID">
              <a:solidFill>
                <a:srgbClr val="B5A788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371600" y="1371600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Bobot baru setelah iterasi 1:</a:t>
            </a:r>
          </a:p>
        </p:txBody>
      </p:sp>
      <p:graphicFrame>
        <p:nvGraphicFramePr>
          <p:cNvPr id="25605" name="Object 16"/>
          <p:cNvGraphicFramePr>
            <a:graphicFrameLocks noChangeAspect="1"/>
          </p:cNvGraphicFramePr>
          <p:nvPr/>
        </p:nvGraphicFramePr>
        <p:xfrm>
          <a:off x="1524000" y="1752600"/>
          <a:ext cx="241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447800" imgH="457200" progId="Equation.3">
                  <p:embed/>
                </p:oleObj>
              </mc:Choice>
              <mc:Fallback>
                <p:oleObj name="Equation" r:id="rId3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241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371600" y="2590800"/>
            <a:ext cx="410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Laju pembelajaran yang baru menjadi: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5608" name="Object 3"/>
          <p:cNvGraphicFramePr>
            <a:graphicFrameLocks noChangeAspect="1"/>
          </p:cNvGraphicFramePr>
          <p:nvPr/>
        </p:nvGraphicFramePr>
        <p:xfrm>
          <a:off x="1447800" y="3048000"/>
          <a:ext cx="4495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2514600" imgH="203200" progId="Equation.3">
                  <p:embed/>
                </p:oleObj>
              </mc:Choice>
              <mc:Fallback>
                <p:oleObj name="Equation" r:id="rId5" imgW="251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4495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71600" y="3505200"/>
            <a:ext cx="346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Indeks cluster yang diikuti data: 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5611" name="Object 5"/>
          <p:cNvGraphicFramePr>
            <a:graphicFrameLocks noChangeAspect="1"/>
          </p:cNvGraphicFramePr>
          <p:nvPr/>
        </p:nvGraphicFramePr>
        <p:xfrm>
          <a:off x="1447800" y="3886200"/>
          <a:ext cx="914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532937" imgH="215713" progId="Equation.3">
                  <p:embed/>
                </p:oleObj>
              </mc:Choice>
              <mc:Fallback>
                <p:oleObj name="Equation" r:id="rId7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914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2133600" y="4343400"/>
            <a:ext cx="3810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09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F6B661-808F-4406-81A4-6D68833E7CAE}" type="slidenum">
              <a:rPr lang="id-ID">
                <a:solidFill>
                  <a:srgbClr val="B5A788"/>
                </a:solidFill>
              </a:rPr>
              <a:pPr/>
              <a:t>16</a:t>
            </a:fld>
            <a:endParaRPr lang="id-ID">
              <a:solidFill>
                <a:srgbClr val="B5A788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51704"/>
              </p:ext>
            </p:extLst>
          </p:nvPr>
        </p:nvGraphicFramePr>
        <p:xfrm>
          <a:off x="539552" y="369888"/>
          <a:ext cx="7620000" cy="638016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2077065"/>
                <a:gridCol w="857274"/>
                <a:gridCol w="482280"/>
                <a:gridCol w="1098846"/>
                <a:gridCol w="1809135"/>
              </a:tblGrid>
              <a:tr h="736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Iterasi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Data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Cluster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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Pembaruan Cluster Terdekat</a:t>
                      </a:r>
                      <a:endParaRPr lang="en-US" sz="18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18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Inisialisasi</a:t>
                      </a:r>
                      <a:r>
                        <a:rPr lang="en-US" sz="1400" b="1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14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2 2 2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2 3 5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= b*(a-d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prev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 = a+c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2 5 17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1.5 2 2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1.5 3 5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6.5 8 20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2.75 2 2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1.25 3 5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3.625 2 10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7.625 4.5 2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2.75 1.5 2.5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1.25 2.5 4.5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12.625 14.5 6.5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3.125 2.5 18.125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-0.15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-0.45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2.75 1.35 3.75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1.25 2.05 4.25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1.625 8.125 10.625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3.125 1.35 3.75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1.175 2.05 4.25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5.1962 0.125 12.625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-0.105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-0.015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3.125 1.245 3.75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1.175 2.035 4.25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7.9962 6.9412 0.625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-0.2250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-0.0750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3.125 1.245 3.525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1.175 2.035 4.175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11.4962 17.9612 2.2062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0.4425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-0.0525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3.125 1.245 3.9675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1.175 2.035 4.1225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733" name="Rectangle 5"/>
          <p:cNvSpPr>
            <a:spLocks noChangeArrowheads="1"/>
          </p:cNvSpPr>
          <p:nvPr/>
        </p:nvSpPr>
        <p:spPr bwMode="auto">
          <a:xfrm>
            <a:off x="3352800" y="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Iterasi 1 - 2</a:t>
            </a:r>
          </a:p>
        </p:txBody>
      </p:sp>
    </p:spTree>
    <p:extLst>
      <p:ext uri="{BB962C8B-B14F-4D97-AF65-F5344CB8AC3E}">
        <p14:creationId xmlns:p14="http://schemas.microsoft.com/office/powerpoint/2010/main" val="39663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E3C46F-0CB2-43C7-93B0-F925A6911E97}" type="slidenum">
              <a:rPr lang="id-ID">
                <a:solidFill>
                  <a:srgbClr val="B5A788"/>
                </a:solidFill>
              </a:rPr>
              <a:pPr/>
              <a:t>17</a:t>
            </a:fld>
            <a:endParaRPr lang="id-ID">
              <a:solidFill>
                <a:srgbClr val="B5A788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43775"/>
              </p:ext>
            </p:extLst>
          </p:nvPr>
        </p:nvGraphicFramePr>
        <p:xfrm>
          <a:off x="573910" y="369888"/>
          <a:ext cx="7086600" cy="6169099"/>
        </p:xfrm>
        <a:graphic>
          <a:graphicData uri="http://schemas.openxmlformats.org/drawingml/2006/table">
            <a:tbl>
              <a:tblPr/>
              <a:tblGrid>
                <a:gridCol w="709996"/>
                <a:gridCol w="784173"/>
                <a:gridCol w="265496"/>
                <a:gridCol w="838200"/>
                <a:gridCol w="702058"/>
                <a:gridCol w="1729277"/>
                <a:gridCol w="2057400"/>
              </a:tblGrid>
              <a:tr h="8412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Iterasi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Data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Cluster Terdekat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</a:t>
                      </a:r>
                      <a:endParaRPr lang="en-US" sz="20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Pembaruan</a:t>
                      </a: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 Cluster </a:t>
                      </a: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Terdekat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Calibri"/>
                          <a:cs typeface="Times New Roman"/>
                        </a:rPr>
                        <a:t>Bobot</a:t>
                      </a:r>
                      <a:endParaRPr lang="en-US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= b*(a-d</a:t>
                      </a:r>
                      <a:r>
                        <a:rPr lang="en-US" sz="1600" baseline="-25000">
                          <a:latin typeface="Times New Roman"/>
                          <a:ea typeface="Calibri"/>
                          <a:cs typeface="Times New Roman"/>
                        </a:rPr>
                        <a:t>prev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 = a+c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3.2825 1.1647 4.0105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1.1435 1.8759 4.0824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0.108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3.3600 1.1311 4.0201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1.1280 1.8049 4.0655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4 1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1 2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5 4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0.0648</a:t>
                      </a: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3.4015 1.1146 4.0217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1.1197 1.7688 4.0573</a:t>
                      </a: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6229" marR="46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785" name="Rectangle 4"/>
          <p:cNvSpPr>
            <a:spLocks noChangeArrowheads="1"/>
          </p:cNvSpPr>
          <p:nvPr/>
        </p:nvSpPr>
        <p:spPr bwMode="auto">
          <a:xfrm>
            <a:off x="3352800" y="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Iterasi 3 - 5</a:t>
            </a:r>
          </a:p>
        </p:txBody>
      </p:sp>
      <p:sp>
        <p:nvSpPr>
          <p:cNvPr id="6" name="Oval 5"/>
          <p:cNvSpPr/>
          <p:nvPr/>
        </p:nvSpPr>
        <p:spPr>
          <a:xfrm>
            <a:off x="5263108" y="5638800"/>
            <a:ext cx="2362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9752" y="4704928"/>
            <a:ext cx="762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915816" y="4293096"/>
            <a:ext cx="1529308" cy="838200"/>
          </a:xfrm>
          <a:prstGeom prst="wedgeRectCallout">
            <a:avLst>
              <a:gd name="adj1" fmla="val -35416"/>
              <a:gd name="adj2" fmla="val 7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Indeks</a:t>
            </a:r>
            <a:r>
              <a:rPr lang="en-US" sz="1400" dirty="0"/>
              <a:t> (</a:t>
            </a:r>
            <a:r>
              <a:rPr lang="en-US" sz="1400" dirty="0" err="1"/>
              <a:t>nomor</a:t>
            </a:r>
            <a:r>
              <a:rPr lang="en-US" sz="1400" dirty="0"/>
              <a:t>) cluster yang </a:t>
            </a:r>
            <a:r>
              <a:rPr lang="en-US" sz="1400" dirty="0" err="1"/>
              <a:t>diikuti</a:t>
            </a:r>
            <a:r>
              <a:rPr lang="en-US" sz="1400" dirty="0"/>
              <a:t> data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43092" y="4953566"/>
            <a:ext cx="1382216" cy="762000"/>
          </a:xfrm>
          <a:prstGeom prst="wedgeRectCallout">
            <a:avLst>
              <a:gd name="adj1" fmla="val -35416"/>
              <a:gd name="adj2" fmla="val 7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5 </a:t>
            </a:r>
            <a:r>
              <a:rPr lang="en-US" sz="1400" dirty="0" err="1"/>
              <a:t>iterasi</a:t>
            </a:r>
            <a:r>
              <a:rPr lang="en-US" sz="1400" dirty="0"/>
              <a:t> </a:t>
            </a:r>
            <a:r>
              <a:rPr lang="en-US" sz="1400" dirty="0" err="1"/>
              <a:t>pelatihan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92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060848"/>
            <a:ext cx="4680520" cy="67022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Penerapan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924944"/>
            <a:ext cx="6172200" cy="1371600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accent4">
                    <a:lumMod val="75000"/>
                  </a:schemeClr>
                </a:solidFill>
                <a:hlinkClick r:id="rId2" action="ppaction://hlinkfile"/>
              </a:rPr>
              <a:t>SILAHKAN KLIK</a:t>
            </a:r>
            <a:endParaRPr lang="id-ID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7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10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9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</a:t>
            </a:r>
            <a:r>
              <a:rPr lang="id-ID" sz="2000" dirty="0" smtClean="0"/>
              <a:t>2016). </a:t>
            </a:r>
            <a:r>
              <a:rPr lang="id-ID" sz="2000" dirty="0">
                <a:solidFill>
                  <a:srgbClr val="C00000"/>
                </a:solidFill>
              </a:rPr>
              <a:t>Computing </a:t>
            </a:r>
            <a:r>
              <a:rPr lang="id-ID" sz="2000" dirty="0" smtClean="0">
                <a:solidFill>
                  <a:srgbClr val="C00000"/>
                </a:solidFill>
              </a:rPr>
              <a:t>Courses Data Mining</a:t>
            </a:r>
            <a:r>
              <a:rPr lang="id-ID" sz="2000" dirty="0" smtClean="0"/>
              <a:t>. </a:t>
            </a:r>
            <a:r>
              <a:rPr lang="id-ID" sz="2000" dirty="0"/>
              <a:t>Retrieved from http://</a:t>
            </a:r>
            <a:r>
              <a:rPr lang="id-ID" sz="2000" dirty="0" smtClean="0"/>
              <a:t>romisatriawahono.net/dm/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307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Definisi SOM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704856" cy="5472608"/>
          </a:xfrm>
        </p:spPr>
        <p:txBody>
          <a:bodyPr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Self-Organizing Map (SOM)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Teuvo</a:t>
            </a:r>
            <a:r>
              <a:rPr lang="en-US" dirty="0"/>
              <a:t> </a:t>
            </a:r>
            <a:r>
              <a:rPr lang="en-US" dirty="0" err="1"/>
              <a:t>Kohonen</a:t>
            </a:r>
            <a:endParaRPr lang="en-US" dirty="0"/>
          </a:p>
          <a:p>
            <a:pPr lvl="1" indent="-237744">
              <a:buFont typeface="Verdana"/>
              <a:buChar char="◦"/>
              <a:defRPr/>
            </a:pP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ANN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winner take all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neuron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pemenang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bobotnya</a:t>
            </a:r>
            <a:r>
              <a:rPr lang="en-US" dirty="0" smtClean="0"/>
              <a:t>.</a:t>
            </a:r>
            <a:r>
              <a:rPr lang="id-ID" dirty="0"/>
              <a:t> </a:t>
            </a:r>
            <a:r>
              <a:rPr lang="id-ID" dirty="0" smtClean="0"/>
              <a:t>(Siang JJ,2004</a:t>
            </a:r>
            <a:r>
              <a:rPr lang="id-ID" dirty="0"/>
              <a:t>)</a:t>
            </a: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ANN, SOM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target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</a:t>
            </a:r>
          </a:p>
          <a:p>
            <a:pPr lvl="1" indent="-237744">
              <a:buFont typeface="Verdana"/>
              <a:buChar char="◦"/>
              <a:defRPr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SOM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clustering (</a:t>
            </a:r>
            <a:r>
              <a:rPr lang="en-US" dirty="0" err="1"/>
              <a:t>berbasis</a:t>
            </a:r>
            <a:r>
              <a:rPr lang="en-US" dirty="0"/>
              <a:t> ANN</a:t>
            </a:r>
            <a:r>
              <a:rPr lang="en-US" dirty="0" smtClean="0"/>
              <a:t>)</a:t>
            </a: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Arsitektir</a:t>
            </a:r>
            <a:r>
              <a:rPr lang="en-US" dirty="0"/>
              <a:t> SOM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topografi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smtClean="0"/>
              <a:t>clustering</a:t>
            </a:r>
            <a:r>
              <a:rPr lang="id-ID" dirty="0" smtClean="0"/>
              <a:t>.  (Siang JJ,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Topografi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SOM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7300"/>
            <a:ext cx="23717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336923" y="2604655"/>
            <a:ext cx="230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Linear neighborhood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3020"/>
            <a:ext cx="21812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5560508"/>
            <a:ext cx="290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Rectangular neighborhood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29" y="2932545"/>
            <a:ext cx="26765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10771" y="5519376"/>
            <a:ext cx="276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Hexagonal neighborhood</a:t>
            </a:r>
          </a:p>
        </p:txBody>
      </p:sp>
    </p:spTree>
    <p:extLst>
      <p:ext uri="{BB962C8B-B14F-4D97-AF65-F5344CB8AC3E}">
        <p14:creationId xmlns:p14="http://schemas.microsoft.com/office/powerpoint/2010/main" val="42733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7746064" cy="590465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(</a:t>
            </a:r>
            <a:r>
              <a:rPr lang="en-US" dirty="0">
                <a:sym typeface="Symbol"/>
              </a:rPr>
              <a:t></a:t>
            </a:r>
            <a:r>
              <a:rPr lang="en-US" dirty="0"/>
              <a:t>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ANN perceptron,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</a:t>
            </a:r>
          </a:p>
          <a:p>
            <a:pPr lvl="1">
              <a:defRPr/>
            </a:pP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(</a:t>
            </a:r>
            <a:r>
              <a:rPr lang="en-US" i="1" dirty="0"/>
              <a:t>learning function</a:t>
            </a:r>
            <a:r>
              <a:rPr lang="en-US" dirty="0"/>
              <a:t>);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geometrik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endParaRPr lang="id-ID" dirty="0" smtClean="0"/>
          </a:p>
          <a:p>
            <a:pPr marL="36576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penurunan</a:t>
            </a:r>
            <a:r>
              <a:rPr lang="en-US" dirty="0"/>
              <a:t> (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) </a:t>
            </a:r>
            <a:r>
              <a:rPr lang="en-US" dirty="0" err="1"/>
              <a:t>sebesar</a:t>
            </a:r>
            <a:r>
              <a:rPr lang="en-US" dirty="0"/>
              <a:t> 0.6</a:t>
            </a:r>
            <a:r>
              <a:rPr lang="en-US" dirty="0">
                <a:sym typeface="Symbol"/>
              </a:rPr>
              <a:t>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</a:t>
            </a:r>
            <a:r>
              <a:rPr lang="en-US" dirty="0"/>
              <a:t>=0.5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</a:t>
            </a:r>
            <a:r>
              <a:rPr lang="en-US" dirty="0"/>
              <a:t>=0.6</a:t>
            </a:r>
            <a:r>
              <a:rPr lang="en-US" dirty="0">
                <a:sym typeface="Symbol"/>
              </a:rPr>
              <a:t>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</a:t>
            </a:r>
            <a:r>
              <a:rPr lang="en-US" dirty="0"/>
              <a:t>=0.6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0.6</a:t>
            </a:r>
            <a:r>
              <a:rPr lang="en-US" dirty="0">
                <a:sym typeface="Symbol"/>
              </a:rPr>
              <a:t></a:t>
            </a:r>
            <a:r>
              <a:rPr lang="en-US" dirty="0"/>
              <a:t>. </a:t>
            </a:r>
            <a:endParaRPr lang="id-ID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-0.5 </a:t>
            </a:r>
            <a:r>
              <a:rPr lang="en-US" dirty="0" err="1"/>
              <a:t>sampai</a:t>
            </a:r>
            <a:r>
              <a:rPr lang="en-US" dirty="0"/>
              <a:t> +0.5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 smtClean="0"/>
              <a:t>masukan</a:t>
            </a:r>
            <a:r>
              <a:rPr lang="id-ID" dirty="0"/>
              <a:t>. (Siang JJ,2004)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9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6800" cy="1143000"/>
          </a:xfrm>
        </p:spPr>
        <p:txBody>
          <a:bodyPr>
            <a:noAutofit/>
          </a:bodyPr>
          <a:lstStyle/>
          <a:p>
            <a:r>
              <a:rPr lang="id-ID" sz="4000" dirty="0" smtClean="0"/>
              <a:t>Tahapan Algoritma Self Organizing Map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554461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Algoritma </a:t>
            </a:r>
            <a:r>
              <a:rPr lang="en-US" dirty="0"/>
              <a:t>Clustering </a:t>
            </a:r>
            <a:r>
              <a:rPr lang="en-US" dirty="0" err="1"/>
              <a:t>dengan</a:t>
            </a:r>
            <a:r>
              <a:rPr lang="en-US" dirty="0"/>
              <a:t> Self-Organizing Map:</a:t>
            </a:r>
          </a:p>
          <a:p>
            <a:pPr marL="402336" lvl="1" indent="0">
              <a:buNone/>
              <a:defRPr/>
            </a:pPr>
            <a:r>
              <a:rPr lang="id-ID" dirty="0" smtClean="0"/>
              <a:t>1. 	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parameter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ketetanggaan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parameter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</a:t>
            </a:r>
            <a:r>
              <a:rPr lang="id-ID" dirty="0" smtClean="0"/>
              <a:t>	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 smtClean="0"/>
              <a:t>pelatihan</a:t>
            </a:r>
            <a:endParaRPr lang="id-ID" dirty="0" smtClean="0"/>
          </a:p>
          <a:p>
            <a:pPr marL="402336" lvl="1" indent="0">
              <a:buNone/>
              <a:defRPr/>
            </a:pPr>
            <a:endParaRPr lang="id-ID" dirty="0" smtClean="0"/>
          </a:p>
          <a:p>
            <a:pPr marL="916686" lvl="1" indent="-514350">
              <a:buAutoNum type="arabicPeriod" startAt="2"/>
              <a:defRPr/>
            </a:pPr>
            <a:r>
              <a:rPr lang="id-ID" dirty="0" smtClean="0"/>
              <a:t>Hitung  			      untuk semua j </a:t>
            </a:r>
          </a:p>
          <a:p>
            <a:pPr marL="402336" lvl="1" indent="0">
              <a:buNone/>
              <a:defRPr/>
            </a:pPr>
            <a:endParaRPr lang="id-ID" dirty="0" smtClean="0"/>
          </a:p>
          <a:p>
            <a:pPr marL="916686" lvl="1" indent="-514350">
              <a:buAutoNum type="arabicPeriod" startAt="3"/>
              <a:defRPr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neuron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,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id-ID" dirty="0" smtClean="0"/>
              <a:t>. Lalu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perbaruan</a:t>
            </a:r>
            <a:r>
              <a:rPr lang="en-US" dirty="0"/>
              <a:t> </a:t>
            </a:r>
            <a:r>
              <a:rPr lang="en-US" dirty="0" err="1" smtClean="0"/>
              <a:t>bobot</a:t>
            </a:r>
            <a:r>
              <a:rPr lang="id-ID" dirty="0" smtClean="0"/>
              <a:t> pada </a:t>
            </a:r>
            <a:r>
              <a:rPr lang="en-US" dirty="0" smtClean="0"/>
              <a:t>neuron </a:t>
            </a:r>
            <a:r>
              <a:rPr lang="en-US" dirty="0"/>
              <a:t>j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neuron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J </a:t>
            </a:r>
            <a:endParaRPr lang="id-ID" dirty="0"/>
          </a:p>
          <a:p>
            <a:pPr marL="402336" lvl="1" indent="0">
              <a:buNone/>
              <a:defRPr/>
            </a:pPr>
            <a:endParaRPr lang="en-US" dirty="0"/>
          </a:p>
          <a:p>
            <a:pPr marL="402336" lvl="1" indent="0">
              <a:buNone/>
              <a:defRPr/>
            </a:pPr>
            <a:r>
              <a:rPr lang="id-ID" dirty="0"/>
              <a:t>4</a:t>
            </a:r>
            <a:r>
              <a:rPr lang="id-ID" dirty="0" smtClean="0"/>
              <a:t>. 	</a:t>
            </a:r>
            <a:r>
              <a:rPr lang="en-US" dirty="0" err="1" smtClean="0"/>
              <a:t>Perbarui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r>
              <a:rPr lang="id-ID" dirty="0" smtClean="0"/>
              <a:t> pada iterasi berikutnya</a:t>
            </a:r>
          </a:p>
          <a:p>
            <a:pPr marL="402336" lvl="1" indent="0">
              <a:buNone/>
              <a:defRPr/>
            </a:pPr>
            <a:r>
              <a:rPr lang="id-ID" dirty="0" smtClean="0"/>
              <a:t>5.     Uji kondisi penghentian</a:t>
            </a:r>
          </a:p>
          <a:p>
            <a:pPr marL="402336" lvl="1" indent="0">
              <a:buNone/>
              <a:defRPr/>
            </a:pPr>
            <a:endParaRPr lang="id-ID" dirty="0" smtClean="0"/>
          </a:p>
          <a:p>
            <a:pPr marL="402336" lvl="1" indent="0">
              <a:buNone/>
              <a:defRPr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masukan</a:t>
            </a:r>
            <a:r>
              <a:rPr lang="en-US" dirty="0"/>
              <a:t> X,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id-ID" dirty="0" smtClean="0"/>
              <a:t>2-3.</a:t>
            </a:r>
          </a:p>
          <a:p>
            <a:pPr marL="402336" lvl="1" indent="0">
              <a:buNone/>
              <a:defRPr/>
            </a:pP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id-ID" dirty="0" smtClean="0"/>
              <a:t>2-5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6601"/>
              </p:ext>
            </p:extLst>
          </p:nvPr>
        </p:nvGraphicFramePr>
        <p:xfrm>
          <a:off x="2411760" y="2636912"/>
          <a:ext cx="2268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11280" imgH="558720" progId="Equation.3">
                  <p:embed/>
                </p:oleObj>
              </mc:Choice>
              <mc:Fallback>
                <p:oleObj name="Equation" r:id="rId3" imgW="1511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36912"/>
                        <a:ext cx="22685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55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864096"/>
          </a:xfrm>
        </p:spPr>
        <p:txBody>
          <a:bodyPr>
            <a:noAutofit/>
          </a:bodyPr>
          <a:lstStyle/>
          <a:p>
            <a:r>
              <a:rPr lang="id-ID" sz="2200" dirty="0" smtClean="0">
                <a:solidFill>
                  <a:schemeClr val="tx1"/>
                </a:solidFill>
              </a:rPr>
              <a:t>1. </a:t>
            </a:r>
            <a:r>
              <a:rPr lang="en-US" sz="2200" dirty="0" err="1" smtClean="0">
                <a:solidFill>
                  <a:schemeClr val="tx1"/>
                </a:solidFill>
              </a:rPr>
              <a:t>Inisialisasi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bobot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</a:t>
            </a:r>
            <a:r>
              <a:rPr lang="en-US" sz="2200" baseline="-25000" dirty="0" err="1">
                <a:solidFill>
                  <a:schemeClr val="tx1"/>
                </a:solidFill>
              </a:rPr>
              <a:t>ij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Tentukan</a:t>
            </a:r>
            <a:r>
              <a:rPr lang="en-US" sz="2200" dirty="0">
                <a:solidFill>
                  <a:schemeClr val="tx1"/>
                </a:solidFill>
              </a:rPr>
              <a:t> parameter </a:t>
            </a:r>
            <a:r>
              <a:rPr lang="en-US" sz="2200" dirty="0" err="1">
                <a:solidFill>
                  <a:schemeClr val="tx1"/>
                </a:solidFill>
              </a:rPr>
              <a:t>topologi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ketetanggaan</a:t>
            </a:r>
            <a:r>
              <a:rPr lang="id-ID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smtClean="0">
                <a:solidFill>
                  <a:schemeClr val="tx1"/>
                </a:solidFill>
              </a:rPr>
              <a:t>parameter </a:t>
            </a:r>
            <a:r>
              <a:rPr lang="en-US" sz="2200" dirty="0" err="1">
                <a:solidFill>
                  <a:schemeClr val="tx1"/>
                </a:solidFill>
              </a:rPr>
              <a:t>laju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pembelajaran</a:t>
            </a:r>
            <a:r>
              <a:rPr lang="id-ID" sz="2200" dirty="0">
                <a:solidFill>
                  <a:schemeClr val="tx1"/>
                </a:solidFill>
              </a:rPr>
              <a:t>,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jumlah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maksimal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iterasi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pelatihan</a:t>
            </a:r>
            <a:endParaRPr lang="id-ID" sz="22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4608512" cy="5328592"/>
          </a:xfrm>
        </p:spPr>
        <p:txBody>
          <a:bodyPr>
            <a:normAutofit fontScale="850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Akan </a:t>
            </a:r>
            <a:r>
              <a:rPr lang="en-US" dirty="0" err="1"/>
              <a:t>dilakukan</a:t>
            </a:r>
            <a:r>
              <a:rPr lang="en-US" dirty="0"/>
              <a:t> clustering </a:t>
            </a:r>
            <a:r>
              <a:rPr lang="en-US" dirty="0" err="1"/>
              <a:t>pada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dimensinya</a:t>
            </a:r>
            <a:r>
              <a:rPr lang="en-US" dirty="0"/>
              <a:t> 2: X </a:t>
            </a:r>
            <a:r>
              <a:rPr lang="en-US" dirty="0" err="1"/>
              <a:t>dan</a:t>
            </a:r>
            <a:r>
              <a:rPr lang="en-US" dirty="0"/>
              <a:t> Y</a:t>
            </a:r>
            <a:r>
              <a:rPr lang="en-US" dirty="0" smtClean="0"/>
              <a:t>.</a:t>
            </a:r>
            <a:endParaRPr lang="id-ID" dirty="0" smtClean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/>
              <a:t>bobot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2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3,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pPr marL="365760" indent="-283464">
              <a:buFont typeface="Wingdings 2"/>
              <a:buChar char=""/>
              <a:defRPr/>
            </a:pPr>
            <a:endParaRPr lang="id-ID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Parameter yang </a:t>
            </a:r>
            <a:r>
              <a:rPr lang="en-US" dirty="0" err="1" smtClean="0"/>
              <a:t>digunakan</a:t>
            </a:r>
            <a:r>
              <a:rPr lang="en-US" dirty="0" smtClean="0"/>
              <a:t>: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Jumlah</a:t>
            </a:r>
            <a:r>
              <a:rPr lang="en-US" dirty="0" smtClean="0"/>
              <a:t> cluster 3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0.5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0.6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) </a:t>
            </a:r>
            <a:r>
              <a:rPr lang="en-US" dirty="0" err="1" smtClean="0"/>
              <a:t>darinya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id-ID" dirty="0" smtClean="0"/>
          </a:p>
          <a:p>
            <a:pPr lvl="1" indent="-237744">
              <a:buFont typeface="Verdana"/>
              <a:buChar char="◦"/>
              <a:defRPr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18018"/>
              </p:ext>
            </p:extLst>
          </p:nvPr>
        </p:nvGraphicFramePr>
        <p:xfrm>
          <a:off x="5994796" y="1700808"/>
          <a:ext cx="1839914" cy="2103438"/>
        </p:xfrm>
        <a:graphic>
          <a:graphicData uri="http://schemas.openxmlformats.org/drawingml/2006/table">
            <a:tbl>
              <a:tblPr/>
              <a:tblGrid>
                <a:gridCol w="697110"/>
                <a:gridCol w="571402"/>
                <a:gridCol w="571402"/>
              </a:tblGrid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Calibri"/>
                          <a:cs typeface="Times New Roman"/>
                        </a:rPr>
                        <a:t>Data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Calibri"/>
                          <a:cs typeface="Times New Roman"/>
                        </a:rPr>
                        <a:t>X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Y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68" marR="685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08" y="4581128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73415" y="1215015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Data </a:t>
            </a:r>
            <a:r>
              <a:rPr lang="en-US" dirty="0" err="1"/>
              <a:t>asli</a:t>
            </a: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20558"/>
              </p:ext>
            </p:extLst>
          </p:nvPr>
        </p:nvGraphicFramePr>
        <p:xfrm>
          <a:off x="2699792" y="3895328"/>
          <a:ext cx="1428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952500" imgH="457200" progId="Equation.3">
                  <p:embed/>
                </p:oleObj>
              </mc:Choice>
              <mc:Fallback>
                <p:oleObj name="Equation" r:id="rId4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95328"/>
                        <a:ext cx="1428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31</TotalTime>
  <Words>1265</Words>
  <Application>Microsoft Office PowerPoint</Application>
  <PresentationFormat>On-screen Show (4:3)</PresentationFormat>
  <Paragraphs>301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Intteligent System Research New</vt:lpstr>
      <vt:lpstr>Equation</vt:lpstr>
      <vt:lpstr>ALGORTIME  SELF ORGANIZING MAP</vt:lpstr>
      <vt:lpstr>Joko Suntoro</vt:lpstr>
      <vt:lpstr>Textbooks</vt:lpstr>
      <vt:lpstr>Referensi</vt:lpstr>
      <vt:lpstr>Definisi SOM</vt:lpstr>
      <vt:lpstr>Topografi SOM</vt:lpstr>
      <vt:lpstr>PowerPoint Presentation</vt:lpstr>
      <vt:lpstr>Tahapan Algoritma Self Organizing Map</vt:lpstr>
      <vt:lpstr>1. Inisialisasi bobot wij. Tentukan parameter topologi ketetanggaan, parameter laju pembelajaran, Tentukan jumlah maksimal iterasi pelatihan</vt:lpstr>
      <vt:lpstr> 2. Hitung               untuk semua j   Iterasi 1 (data 1)</vt:lpstr>
      <vt:lpstr>Iterasi 1 (data 2) </vt:lpstr>
      <vt:lpstr>Iterasi 1 (data 3) </vt:lpstr>
      <vt:lpstr>Iterasi 1 (data 4) </vt:lpstr>
      <vt:lpstr>Iterasi 1 (data 5) </vt:lpstr>
      <vt:lpstr>Hasil Iterasi 1</vt:lpstr>
      <vt:lpstr>PowerPoint Presentation</vt:lpstr>
      <vt:lpstr>PowerPoint Presentation</vt:lpstr>
      <vt:lpstr>Contoh Penerapan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Self-Organizing Map</dc:title>
  <dc:creator>ARGA</dc:creator>
  <cp:lastModifiedBy>Joko Suntoro</cp:lastModifiedBy>
  <cp:revision>5</cp:revision>
  <dcterms:created xsi:type="dcterms:W3CDTF">2015-07-30T02:31:47Z</dcterms:created>
  <dcterms:modified xsi:type="dcterms:W3CDTF">2017-12-04T12:42:04Z</dcterms:modified>
</cp:coreProperties>
</file>