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4" r:id="rId3"/>
    <p:sldId id="333" r:id="rId4"/>
    <p:sldId id="335" r:id="rId5"/>
    <p:sldId id="327" r:id="rId6"/>
    <p:sldId id="337" r:id="rId7"/>
    <p:sldId id="329" r:id="rId8"/>
    <p:sldId id="336" r:id="rId9"/>
    <p:sldId id="334" r:id="rId10"/>
    <p:sldId id="343" r:id="rId11"/>
    <p:sldId id="328" r:id="rId12"/>
    <p:sldId id="338" r:id="rId13"/>
    <p:sldId id="331" r:id="rId14"/>
    <p:sldId id="340" r:id="rId15"/>
    <p:sldId id="344" r:id="rId16"/>
    <p:sldId id="348" r:id="rId17"/>
    <p:sldId id="349" r:id="rId18"/>
    <p:sldId id="350" r:id="rId19"/>
    <p:sldId id="345" r:id="rId20"/>
    <p:sldId id="347" r:id="rId21"/>
    <p:sldId id="330" r:id="rId22"/>
    <p:sldId id="341" r:id="rId23"/>
    <p:sldId id="342" r:id="rId24"/>
    <p:sldId id="346" r:id="rId25"/>
    <p:sldId id="332" r:id="rId26"/>
    <p:sldId id="339" r:id="rId27"/>
    <p:sldId id="26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8921" autoAdjust="0"/>
  </p:normalViewPr>
  <p:slideViewPr>
    <p:cSldViewPr>
      <p:cViewPr>
        <p:scale>
          <a:sx n="90" d="100"/>
          <a:sy n="90" d="100"/>
        </p:scale>
        <p:origin x="-8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DC3A-1FA0-4F60-BCE6-4BD51397E7ED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479CD-9791-4EDE-B85A-88AE199C2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9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23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23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234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234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0/06/ieee_floating-point_representation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1.DBF</a:t>
            </a:r>
            <a:r>
              <a:rPr lang="zh-CN" altLang="en-US" dirty="0" smtClean="0"/>
              <a:t>是一种行列的结构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文件锁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RFC7159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ABNF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（扩展巴科斯范式）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的语法子集</a:t>
            </a:r>
            <a:endParaRPr lang="en-US" altLang="zh-CN" b="1" dirty="0" smtClean="0"/>
          </a:p>
          <a:p>
            <a:r>
              <a:rPr lang="en-US" altLang="zh-CN" dirty="0" smtClean="0"/>
              <a:t>%</a:t>
            </a:r>
            <a:r>
              <a:rPr lang="en-US" altLang="zh-CN" dirty="0" smtClean="0"/>
              <a:t>x20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空格；</a:t>
            </a:r>
            <a:r>
              <a:rPr lang="en-US" altLang="zh-CN" baseline="0" dirty="0" smtClean="0"/>
              <a:t>%x09 </a:t>
            </a:r>
            <a:r>
              <a:rPr lang="zh-CN" altLang="en-US" baseline="0" dirty="0" smtClean="0"/>
              <a:t>制表符；</a:t>
            </a:r>
            <a:r>
              <a:rPr lang="en-US" altLang="zh-CN" baseline="0" dirty="0" smtClean="0"/>
              <a:t>%x0A </a:t>
            </a:r>
            <a:r>
              <a:rPr lang="zh-CN" altLang="en-US" baseline="0" dirty="0" smtClean="0"/>
              <a:t>换行符；</a:t>
            </a:r>
            <a:r>
              <a:rPr lang="en-US" altLang="zh-CN" baseline="0" dirty="0" smtClean="0"/>
              <a:t>%x0D </a:t>
            </a:r>
            <a:r>
              <a:rPr lang="zh-CN" altLang="en-US" baseline="0" dirty="0" smtClean="0"/>
              <a:t>回车符</a:t>
            </a:r>
            <a:endParaRPr lang="en-US" altLang="zh-CN" baseline="0" dirty="0" smtClean="0"/>
          </a:p>
          <a:p>
            <a:r>
              <a:rPr lang="en-US" altLang="zh-CN" baseline="0" dirty="0" smtClean="0"/>
              <a:t>%x5B </a:t>
            </a:r>
            <a:r>
              <a:rPr lang="zh-CN" altLang="en-US" baseline="0" dirty="0" smtClean="0"/>
              <a:t>左中括号</a:t>
            </a:r>
            <a:r>
              <a:rPr lang="en-US" altLang="zh-CN" baseline="0" dirty="0" smtClean="0"/>
              <a:t>[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%x5D </a:t>
            </a:r>
            <a:r>
              <a:rPr lang="zh-CN" altLang="en-US" baseline="0" dirty="0" smtClean="0"/>
              <a:t>右中括号</a:t>
            </a:r>
            <a:r>
              <a:rPr lang="en-US" altLang="zh-CN" baseline="0" dirty="0" smtClean="0"/>
              <a:t>]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%x7B </a:t>
            </a:r>
            <a:r>
              <a:rPr lang="zh-CN" altLang="en-US" baseline="0" dirty="0" smtClean="0"/>
              <a:t>左大括号；</a:t>
            </a:r>
            <a:r>
              <a:rPr lang="en-US" altLang="zh-CN" baseline="0" dirty="0" smtClean="0"/>
              <a:t>%x7D </a:t>
            </a:r>
            <a:r>
              <a:rPr lang="zh-CN" altLang="en-US" baseline="0" dirty="0" smtClean="0"/>
              <a:t>右大括号</a:t>
            </a:r>
            <a:endParaRPr lang="en-US" altLang="zh-CN" baseline="0" dirty="0" smtClean="0"/>
          </a:p>
          <a:p>
            <a:r>
              <a:rPr lang="en-US" altLang="zh-CN" baseline="0" dirty="0" smtClean="0"/>
              <a:t>/ </a:t>
            </a:r>
            <a:r>
              <a:rPr lang="zh-CN" altLang="en-US" baseline="0" dirty="0" smtClean="0"/>
              <a:t>多选一；* 零或多个；</a:t>
            </a:r>
            <a:r>
              <a:rPr lang="en-US" altLang="zh-CN" baseline="0" dirty="0" smtClean="0"/>
              <a:t>() </a:t>
            </a:r>
            <a:r>
              <a:rPr lang="zh-CN" altLang="en-US" baseline="0" dirty="0" smtClean="0"/>
              <a:t>分组；</a:t>
            </a:r>
            <a:r>
              <a:rPr lang="en-US" altLang="zh-CN" baseline="0" dirty="0" smtClean="0"/>
              <a:t>[]</a:t>
            </a:r>
            <a:r>
              <a:rPr lang="zh-CN" altLang="en-US" baseline="0" dirty="0" smtClean="0"/>
              <a:t> 可选项</a:t>
            </a:r>
            <a:endParaRPr lang="en-US" altLang="zh-CN" baseline="0" dirty="0" smtClean="0"/>
          </a:p>
          <a:p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[]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ABNF</a:t>
            </a:r>
            <a:r>
              <a:rPr lang="zh-CN" altLang="en-US" baseline="0" dirty="0" smtClean="0"/>
              <a:t>格式的一部分，不是</a:t>
            </a:r>
            <a:r>
              <a:rPr lang="en-US" altLang="zh-CN" baseline="0" dirty="0" err="1" smtClean="0"/>
              <a:t>JSOn</a:t>
            </a:r>
            <a:r>
              <a:rPr lang="zh-CN" altLang="en-US" baseline="0" dirty="0" smtClean="0"/>
              <a:t>的关键字符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RFC7159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ABNF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的语法子集</a:t>
            </a:r>
            <a:endParaRPr lang="en-US" altLang="zh-CN" dirty="0" smtClean="0"/>
          </a:p>
          <a:p>
            <a:r>
              <a:rPr lang="en-US" altLang="zh-CN" dirty="0" smtClean="0"/>
              <a:t>%x20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空格；</a:t>
            </a:r>
            <a:r>
              <a:rPr lang="en-US" altLang="zh-CN" baseline="0" dirty="0" smtClean="0"/>
              <a:t>%x09 </a:t>
            </a:r>
            <a:r>
              <a:rPr lang="zh-CN" altLang="en-US" baseline="0" dirty="0" smtClean="0"/>
              <a:t>制表符；</a:t>
            </a:r>
            <a:r>
              <a:rPr lang="en-US" altLang="zh-CN" baseline="0" dirty="0" smtClean="0"/>
              <a:t>%x0A </a:t>
            </a:r>
            <a:r>
              <a:rPr lang="zh-CN" altLang="en-US" baseline="0" dirty="0" smtClean="0"/>
              <a:t>换行符；</a:t>
            </a:r>
            <a:r>
              <a:rPr lang="en-US" altLang="zh-CN" baseline="0" dirty="0" smtClean="0"/>
              <a:t>%x0D </a:t>
            </a:r>
            <a:r>
              <a:rPr lang="zh-CN" altLang="en-US" baseline="0" dirty="0" smtClean="0"/>
              <a:t>回车符</a:t>
            </a:r>
            <a:endParaRPr lang="en-US" altLang="zh-CN" baseline="0" dirty="0" smtClean="0"/>
          </a:p>
          <a:p>
            <a:r>
              <a:rPr lang="en-US" altLang="zh-CN" baseline="0" dirty="0" smtClean="0"/>
              <a:t>%x5B </a:t>
            </a:r>
            <a:r>
              <a:rPr lang="zh-CN" altLang="en-US" baseline="0" dirty="0" smtClean="0"/>
              <a:t>左中括号</a:t>
            </a:r>
            <a:r>
              <a:rPr lang="en-US" altLang="zh-CN" baseline="0" dirty="0" smtClean="0"/>
              <a:t>[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%x5D </a:t>
            </a:r>
            <a:r>
              <a:rPr lang="zh-CN" altLang="en-US" baseline="0" dirty="0" smtClean="0"/>
              <a:t>右中括号</a:t>
            </a:r>
            <a:r>
              <a:rPr lang="en-US" altLang="zh-CN" baseline="0" dirty="0" smtClean="0"/>
              <a:t>]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%x7B </a:t>
            </a:r>
            <a:r>
              <a:rPr lang="zh-CN" altLang="en-US" baseline="0" dirty="0" smtClean="0"/>
              <a:t>左大括号；</a:t>
            </a:r>
            <a:r>
              <a:rPr lang="en-US" altLang="zh-CN" baseline="0" dirty="0" smtClean="0"/>
              <a:t>%x7D </a:t>
            </a:r>
            <a:r>
              <a:rPr lang="zh-CN" altLang="en-US" baseline="0" dirty="0" smtClean="0"/>
              <a:t>右大括号</a:t>
            </a:r>
            <a:endParaRPr lang="en-US" altLang="zh-CN" baseline="0" dirty="0" smtClean="0"/>
          </a:p>
          <a:p>
            <a:r>
              <a:rPr lang="en-US" altLang="zh-CN" baseline="0" dirty="0" smtClean="0"/>
              <a:t>/ </a:t>
            </a:r>
            <a:r>
              <a:rPr lang="zh-CN" altLang="en-US" baseline="0" dirty="0" smtClean="0"/>
              <a:t>多选一；* 零或多个；</a:t>
            </a:r>
            <a:r>
              <a:rPr lang="en-US" altLang="zh-CN" baseline="0" dirty="0" smtClean="0"/>
              <a:t>() </a:t>
            </a:r>
            <a:r>
              <a:rPr lang="zh-CN" altLang="en-US" baseline="0" dirty="0" smtClean="0"/>
              <a:t>分组；</a:t>
            </a:r>
            <a:r>
              <a:rPr lang="en-US" altLang="zh-CN" baseline="0" dirty="0" smtClean="0"/>
              <a:t>[]</a:t>
            </a:r>
            <a:r>
              <a:rPr lang="zh-CN" altLang="en-US" baseline="0" dirty="0" smtClean="0"/>
              <a:t> 可选项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[]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ABNF</a:t>
            </a:r>
            <a:r>
              <a:rPr lang="zh-CN" altLang="en-US" baseline="0" dirty="0" smtClean="0"/>
              <a:t>格式的一部分，不是</a:t>
            </a:r>
            <a:r>
              <a:rPr lang="en-US" altLang="zh-CN" baseline="0" dirty="0" err="1" smtClean="0"/>
              <a:t>JSOn</a:t>
            </a:r>
            <a:r>
              <a:rPr lang="zh-CN" altLang="en-US" baseline="0" dirty="0" smtClean="0"/>
              <a:t>的关键字符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RFC7159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ABNF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的语法子集</a:t>
            </a:r>
            <a:endParaRPr lang="en-US" altLang="zh-CN" dirty="0" smtClean="0"/>
          </a:p>
          <a:p>
            <a:r>
              <a:rPr lang="en-US" altLang="zh-CN" dirty="0" smtClean="0"/>
              <a:t>%x20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空格；</a:t>
            </a:r>
            <a:r>
              <a:rPr lang="en-US" altLang="zh-CN" baseline="0" dirty="0" smtClean="0"/>
              <a:t>%x09 </a:t>
            </a:r>
            <a:r>
              <a:rPr lang="zh-CN" altLang="en-US" baseline="0" dirty="0" smtClean="0"/>
              <a:t>制表符；</a:t>
            </a:r>
            <a:r>
              <a:rPr lang="en-US" altLang="zh-CN" baseline="0" dirty="0" smtClean="0"/>
              <a:t>%x0A </a:t>
            </a:r>
            <a:r>
              <a:rPr lang="zh-CN" altLang="en-US" baseline="0" dirty="0" smtClean="0"/>
              <a:t>换行符；</a:t>
            </a:r>
            <a:r>
              <a:rPr lang="en-US" altLang="zh-CN" baseline="0" dirty="0" smtClean="0"/>
              <a:t>%x0D </a:t>
            </a:r>
            <a:r>
              <a:rPr lang="zh-CN" altLang="en-US" baseline="0" dirty="0" smtClean="0"/>
              <a:t>回车符</a:t>
            </a:r>
            <a:endParaRPr lang="en-US" altLang="zh-CN" baseline="0" dirty="0" smtClean="0"/>
          </a:p>
          <a:p>
            <a:r>
              <a:rPr lang="en-US" altLang="zh-CN" baseline="0" dirty="0" smtClean="0"/>
              <a:t>%x5B </a:t>
            </a:r>
            <a:r>
              <a:rPr lang="zh-CN" altLang="en-US" baseline="0" dirty="0" smtClean="0"/>
              <a:t>左中括号</a:t>
            </a:r>
            <a:r>
              <a:rPr lang="en-US" altLang="zh-CN" baseline="0" dirty="0" smtClean="0"/>
              <a:t>[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%x5D </a:t>
            </a:r>
            <a:r>
              <a:rPr lang="zh-CN" altLang="en-US" baseline="0" dirty="0" smtClean="0"/>
              <a:t>右中括号</a:t>
            </a:r>
            <a:r>
              <a:rPr lang="en-US" altLang="zh-CN" baseline="0" dirty="0" smtClean="0"/>
              <a:t>]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%x7B </a:t>
            </a:r>
            <a:r>
              <a:rPr lang="zh-CN" altLang="en-US" baseline="0" dirty="0" smtClean="0"/>
              <a:t>左大括号；</a:t>
            </a:r>
            <a:r>
              <a:rPr lang="en-US" altLang="zh-CN" baseline="0" dirty="0" smtClean="0"/>
              <a:t>%x7D </a:t>
            </a:r>
            <a:r>
              <a:rPr lang="zh-CN" altLang="en-US" baseline="0" dirty="0" smtClean="0"/>
              <a:t>右大括号</a:t>
            </a:r>
            <a:endParaRPr lang="en-US" altLang="zh-CN" baseline="0" dirty="0" smtClean="0"/>
          </a:p>
          <a:p>
            <a:r>
              <a:rPr lang="en-US" altLang="zh-CN" baseline="0" dirty="0" smtClean="0"/>
              <a:t>/ </a:t>
            </a:r>
            <a:r>
              <a:rPr lang="zh-CN" altLang="en-US" baseline="0" dirty="0" smtClean="0"/>
              <a:t>多选一；* 零或多个；</a:t>
            </a:r>
            <a:r>
              <a:rPr lang="en-US" altLang="zh-CN" baseline="0" dirty="0" smtClean="0"/>
              <a:t>() </a:t>
            </a:r>
            <a:r>
              <a:rPr lang="zh-CN" altLang="en-US" baseline="0" dirty="0" smtClean="0"/>
              <a:t>分组；</a:t>
            </a:r>
            <a:r>
              <a:rPr lang="en-US" altLang="zh-CN" baseline="0" dirty="0" smtClean="0"/>
              <a:t>[]</a:t>
            </a:r>
            <a:r>
              <a:rPr lang="zh-CN" altLang="en-US" baseline="0" dirty="0" smtClean="0"/>
              <a:t> 可选项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[]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ABNF</a:t>
            </a:r>
            <a:r>
              <a:rPr lang="zh-CN" altLang="en-US" baseline="0" dirty="0" smtClean="0"/>
              <a:t>格式的一部分，不是</a:t>
            </a:r>
            <a:r>
              <a:rPr lang="en-US" altLang="zh-CN" baseline="0" dirty="0" err="1" smtClean="0"/>
              <a:t>JSOn</a:t>
            </a:r>
            <a:r>
              <a:rPr lang="zh-CN" altLang="en-US" baseline="0" dirty="0" smtClean="0"/>
              <a:t>的关键字符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RFC7159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ABNF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的语法子集</a:t>
            </a:r>
            <a:endParaRPr lang="en-US" altLang="zh-CN" dirty="0" smtClean="0"/>
          </a:p>
          <a:p>
            <a:r>
              <a:rPr lang="en-US" altLang="zh-CN" dirty="0" smtClean="0"/>
              <a:t>%x20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空格；</a:t>
            </a:r>
            <a:r>
              <a:rPr lang="en-US" altLang="zh-CN" baseline="0" dirty="0" smtClean="0"/>
              <a:t>%x09 </a:t>
            </a:r>
            <a:r>
              <a:rPr lang="zh-CN" altLang="en-US" baseline="0" dirty="0" smtClean="0"/>
              <a:t>制表符；</a:t>
            </a:r>
            <a:r>
              <a:rPr lang="en-US" altLang="zh-CN" baseline="0" dirty="0" smtClean="0"/>
              <a:t>%x0A </a:t>
            </a:r>
            <a:r>
              <a:rPr lang="zh-CN" altLang="en-US" baseline="0" dirty="0" smtClean="0"/>
              <a:t>换行符；</a:t>
            </a:r>
            <a:r>
              <a:rPr lang="en-US" altLang="zh-CN" baseline="0" dirty="0" smtClean="0"/>
              <a:t>%x0D </a:t>
            </a:r>
            <a:r>
              <a:rPr lang="zh-CN" altLang="en-US" baseline="0" dirty="0" smtClean="0"/>
              <a:t>回车符</a:t>
            </a:r>
            <a:endParaRPr lang="en-US" altLang="zh-CN" baseline="0" dirty="0" smtClean="0"/>
          </a:p>
          <a:p>
            <a:r>
              <a:rPr lang="en-US" altLang="zh-CN" baseline="0" dirty="0" smtClean="0"/>
              <a:t>%x5B </a:t>
            </a:r>
            <a:r>
              <a:rPr lang="zh-CN" altLang="en-US" baseline="0" dirty="0" smtClean="0"/>
              <a:t>左中括号</a:t>
            </a:r>
            <a:r>
              <a:rPr lang="en-US" altLang="zh-CN" baseline="0" dirty="0" smtClean="0"/>
              <a:t>[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%x5D </a:t>
            </a:r>
            <a:r>
              <a:rPr lang="zh-CN" altLang="en-US" baseline="0" dirty="0" smtClean="0"/>
              <a:t>右中括号</a:t>
            </a:r>
            <a:r>
              <a:rPr lang="en-US" altLang="zh-CN" baseline="0" dirty="0" smtClean="0"/>
              <a:t>]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%x7B </a:t>
            </a:r>
            <a:r>
              <a:rPr lang="zh-CN" altLang="en-US" baseline="0" dirty="0" smtClean="0"/>
              <a:t>左大括号；</a:t>
            </a:r>
            <a:r>
              <a:rPr lang="en-US" altLang="zh-CN" baseline="0" dirty="0" smtClean="0"/>
              <a:t>%x7D </a:t>
            </a:r>
            <a:r>
              <a:rPr lang="zh-CN" altLang="en-US" baseline="0" dirty="0" smtClean="0"/>
              <a:t>右大括号</a:t>
            </a:r>
            <a:endParaRPr lang="en-US" altLang="zh-CN" baseline="0" dirty="0" smtClean="0"/>
          </a:p>
          <a:p>
            <a:r>
              <a:rPr lang="en-US" altLang="zh-CN" baseline="0" dirty="0" smtClean="0"/>
              <a:t>/ </a:t>
            </a:r>
            <a:r>
              <a:rPr lang="zh-CN" altLang="en-US" baseline="0" dirty="0" smtClean="0"/>
              <a:t>多选一；* 零或多个；</a:t>
            </a:r>
            <a:r>
              <a:rPr lang="en-US" altLang="zh-CN" baseline="0" dirty="0" smtClean="0"/>
              <a:t>() </a:t>
            </a:r>
            <a:r>
              <a:rPr lang="zh-CN" altLang="en-US" baseline="0" dirty="0" smtClean="0"/>
              <a:t>分组；</a:t>
            </a:r>
            <a:r>
              <a:rPr lang="en-US" altLang="zh-CN" baseline="0" dirty="0" smtClean="0"/>
              <a:t>[]</a:t>
            </a:r>
            <a:r>
              <a:rPr lang="zh-CN" altLang="en-US" baseline="0" dirty="0" smtClean="0"/>
              <a:t> 可选项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[]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ABNF</a:t>
            </a:r>
            <a:r>
              <a:rPr lang="zh-CN" altLang="en-US" baseline="0" dirty="0" smtClean="0"/>
              <a:t>格式的一部分，不是</a:t>
            </a:r>
            <a:r>
              <a:rPr lang="en-US" altLang="zh-CN" baseline="0" dirty="0" err="1" smtClean="0"/>
              <a:t>JSOn</a:t>
            </a:r>
            <a:r>
              <a:rPr lang="zh-CN" altLang="en-US" baseline="0" dirty="0" smtClean="0"/>
              <a:t>的关键字符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现在的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都提供了单指令流多数据流指令集，最常见的是用于大量浮点数计算，但也可以用在字符串处理方面</a:t>
            </a:r>
            <a:endParaRPr lang="en-US" altLang="zh-CN" dirty="0" smtClean="0"/>
          </a:p>
          <a:p>
            <a:r>
              <a:rPr lang="en-US" altLang="zh-CN" dirty="0" smtClean="0"/>
              <a:t>2.C</a:t>
            </a:r>
            <a:r>
              <a:rPr lang="zh-CN" altLang="en-US" dirty="0" smtClean="0"/>
              <a:t>标准库自带了</a:t>
            </a:r>
            <a:r>
              <a:rPr lang="en-US" altLang="zh-CN" dirty="0" err="1" smtClean="0"/>
              <a:t>strtod</a:t>
            </a:r>
            <a:r>
              <a:rPr lang="zh-CN" altLang="en-US" dirty="0" smtClean="0"/>
              <a:t>字符串转浮点型的函数，还有更快的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Grisu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3.《</a:t>
            </a:r>
            <a:r>
              <a:rPr lang="zh-CN" altLang="en-US" dirty="0" smtClean="0">
                <a:hlinkClick r:id="rId3"/>
              </a:rPr>
              <a:t>浮点数的二进制表示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对象下的键值对信息可使用哈希表、数组、链表存储，不同的数据结构有不同的性能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6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RapidJSON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7.9ms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4.6MB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json4delphi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FIX</a:t>
            </a:r>
            <a:r>
              <a:rPr lang="zh-CN" altLang="en-US" dirty="0" smtClean="0"/>
              <a:t>也是一种树形结构，和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FIX</a:t>
            </a:r>
            <a:r>
              <a:rPr lang="zh-CN" altLang="en-US" dirty="0" smtClean="0"/>
              <a:t>有什么特点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JSON</a:t>
            </a:r>
            <a:r>
              <a:rPr lang="zh-CN" altLang="en-US" dirty="0" smtClean="0"/>
              <a:t>的重复组是怎么表示的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的每个节点都有结束标志，而</a:t>
            </a:r>
            <a:r>
              <a:rPr lang="en-US" altLang="zh-CN" dirty="0" smtClean="0"/>
              <a:t>FIX</a:t>
            </a:r>
            <a:r>
              <a:rPr lang="zh-CN" altLang="en-US" dirty="0" smtClean="0"/>
              <a:t>的节点没有结束标志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JSON&lt;-&gt;Python</a:t>
            </a:r>
            <a:r>
              <a:rPr lang="zh-CN" altLang="en-US" dirty="0" smtClean="0"/>
              <a:t>；</a:t>
            </a:r>
            <a:r>
              <a:rPr lang="en-US" altLang="zh-CN" dirty="0" smtClean="0"/>
              <a:t>XML/JSON&lt;-&gt;Delphi/C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先设计接口，从使用者的角度考虑这个接口怎么用着好用、合乎逻辑和感觉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针对接口思考内部该怎么实现解析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DBF</a:t>
            </a:r>
            <a:r>
              <a:rPr lang="zh-CN" altLang="en-US" dirty="0" smtClean="0"/>
              <a:t>文件就是二进制文件</a:t>
            </a:r>
            <a:endParaRPr lang="en-US" altLang="zh-CN" dirty="0" smtClean="0"/>
          </a:p>
          <a:p>
            <a:r>
              <a:rPr lang="en-US" altLang="zh-CN" dirty="0" smtClean="0"/>
              <a:t>Binary</a:t>
            </a:r>
            <a:r>
              <a:rPr lang="zh-CN" altLang="en-US" dirty="0" smtClean="0"/>
              <a:t>报盘、进程化框架共享内存直接</a:t>
            </a:r>
            <a:r>
              <a:rPr lang="zh-CN" altLang="en-US" smtClean="0"/>
              <a:t>传送结构体数据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缺点：不易读、无法像</a:t>
            </a:r>
            <a:r>
              <a:rPr lang="en-US" altLang="zh-CN" dirty="0" smtClean="0"/>
              <a:t>XML/JSON/FIX</a:t>
            </a:r>
            <a:r>
              <a:rPr lang="zh-CN" altLang="en-US" dirty="0" smtClean="0"/>
              <a:t>表示复杂的树形结构</a:t>
            </a:r>
            <a:endParaRPr lang="en-US" altLang="zh-CN" dirty="0" smtClean="0"/>
          </a:p>
          <a:p>
            <a:r>
              <a:rPr lang="en-US" altLang="zh-CN" dirty="0" smtClean="0"/>
              <a:t>0x01E1C5</a:t>
            </a:r>
            <a:r>
              <a:rPr lang="zh-CN" altLang="en-US" dirty="0" smtClean="0"/>
              <a:t>，小端：</a:t>
            </a:r>
            <a:r>
              <a:rPr lang="en-US" altLang="zh-CN" dirty="0" smtClean="0"/>
              <a:t>C5E101</a:t>
            </a:r>
            <a:r>
              <a:rPr lang="zh-CN" altLang="en-US" dirty="0" smtClean="0"/>
              <a:t>；大端：</a:t>
            </a:r>
            <a:r>
              <a:rPr lang="en-US" altLang="zh-CN" dirty="0" smtClean="0"/>
              <a:t>01E1C5</a:t>
            </a:r>
            <a:r>
              <a:rPr lang="zh-CN" altLang="en-US" dirty="0" smtClean="0"/>
              <a:t>。这里是小端存储模式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本次主要讲解一些典型的接口类型，帮助开发和测试看懂各种接口的日志、文件中的内容，对各种接口类型有一个初步直观的感受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开发新的直连任务接口可以快速了解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另外会涉及到如何实现</a:t>
            </a:r>
            <a:r>
              <a:rPr lang="en-US" altLang="zh-CN" dirty="0" smtClean="0"/>
              <a:t>DBF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的解析，推荐几个开源项目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SQL Server</a:t>
            </a:r>
          </a:p>
          <a:p>
            <a:r>
              <a:rPr lang="zh-CN" altLang="en-US" dirty="0" smtClean="0"/>
              <a:t>行列结构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格式会在后面专门讲解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文件头：</a:t>
            </a:r>
            <a:r>
              <a:rPr lang="en-US" altLang="zh-CN" dirty="0" smtClean="0"/>
              <a:t>DBF</a:t>
            </a:r>
            <a:r>
              <a:rPr lang="zh-CN" altLang="en-US" dirty="0" smtClean="0"/>
              <a:t>头（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字节）、各列信息（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字节）</a:t>
            </a:r>
            <a:endParaRPr lang="en-US" altLang="zh-CN" dirty="0" smtClean="0"/>
          </a:p>
          <a:p>
            <a:r>
              <a:rPr lang="zh-CN" altLang="en-US" dirty="0" smtClean="0"/>
              <a:t>文件体：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479CD-9791-4EDE-B85A-88AE199C2B4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2807-AB89-41B6-8359-FE74C551ECE5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EFA2-0BEE-496C-9067-9107C641BEB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 Box 30"/>
          <p:cNvSpPr txBox="1">
            <a:spLocks noChangeArrowheads="1"/>
          </p:cNvSpPr>
          <p:nvPr userDrawn="1"/>
        </p:nvSpPr>
        <p:spPr bwMode="auto">
          <a:xfrm>
            <a:off x="5682248" y="6465244"/>
            <a:ext cx="1877427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黑体" pitchFamily="2" charset="-122"/>
                <a:ea typeface="黑体" pitchFamily="2" charset="-122"/>
              </a:rPr>
              <a:t>恒生电子股份有限公司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黑体" pitchFamily="2" charset="-122"/>
                <a:ea typeface="黑体" pitchFamily="2" charset="-122"/>
              </a:rPr>
              <a:t>|</a:t>
            </a:r>
          </a:p>
        </p:txBody>
      </p:sp>
      <p:sp>
        <p:nvSpPr>
          <p:cNvPr id="12" name="Text Box 30"/>
          <p:cNvSpPr txBox="1">
            <a:spLocks noChangeArrowheads="1"/>
          </p:cNvSpPr>
          <p:nvPr userDrawn="1"/>
        </p:nvSpPr>
        <p:spPr bwMode="auto">
          <a:xfrm>
            <a:off x="7452320" y="6449855"/>
            <a:ext cx="1531178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itchFamily="2" charset="-122"/>
                <a:ea typeface="黑体" pitchFamily="2" charset="-122"/>
              </a:rPr>
              <a:t>www.hundsun.com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21158209" flipV="1">
            <a:off x="1475656" y="6237312"/>
            <a:ext cx="288032" cy="3600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"/>
            <a:ext cx="9144000" cy="6856598"/>
          </a:xfrm>
          <a:prstGeom prst="rect">
            <a:avLst/>
          </a:prstGeom>
        </p:spPr>
      </p:pic>
      <p:pic>
        <p:nvPicPr>
          <p:cNvPr id="20" name="Picture 25" descr="网址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2" y="200235"/>
            <a:ext cx="2585178" cy="9965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75" y="325112"/>
            <a:ext cx="4049523" cy="5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88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4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0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5"/>
            <a:ext cx="9144000" cy="685379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827584" y="980728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3224" y="274638"/>
            <a:ext cx="749917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电子文档演示稿模板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6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publications/files/ECMA-ST/ECMA-404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ckfixengine.org/quickfix/doc/htm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网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62856" y="34719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512" y="2534434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直连报盘接口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0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706" y="1077148"/>
            <a:ext cx="4799709" cy="432049"/>
            <a:chOff x="453883" y="504053"/>
            <a:chExt cx="4799709" cy="701676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3883" y="504053"/>
              <a:ext cx="4797878" cy="701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lt1"/>
                  </a:solidFill>
                </a:rPr>
                <a:t>2.3. </a:t>
              </a:r>
              <a:r>
                <a:rPr lang="zh-CN" altLang="en-US" dirty="0" smtClean="0"/>
                <a:t>如何实现对</a:t>
              </a:r>
              <a:r>
                <a:rPr lang="en-US" altLang="zh-CN" dirty="0" smtClean="0"/>
                <a:t>DBF</a:t>
              </a:r>
              <a:r>
                <a:rPr lang="zh-CN" altLang="en-US" dirty="0" smtClean="0"/>
                <a:t>的解析？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0914" y="58003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DBF</a:t>
            </a:r>
            <a:r>
              <a:rPr lang="zh-CN" altLang="en-US" dirty="0" smtClean="0">
                <a:solidFill>
                  <a:srgbClr val="7030A0"/>
                </a:solidFill>
              </a:rPr>
              <a:t>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74002"/>
            <a:ext cx="6019196" cy="701675"/>
            <a:chOff x="423815" y="504054"/>
            <a:chExt cx="4829777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23815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3. XML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972" y="5859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XML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816" y="2348880"/>
            <a:ext cx="7228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XML</a:t>
            </a:r>
            <a:r>
              <a:rPr lang="zh-CN" altLang="en-US" dirty="0" smtClean="0"/>
              <a:t>指</a:t>
            </a:r>
            <a:r>
              <a:rPr lang="zh-CN" altLang="en-US" dirty="0"/>
              <a:t>可扩展标记语言（</a:t>
            </a:r>
            <a:r>
              <a:rPr lang="en-US" altLang="zh-CN" dirty="0"/>
              <a:t> </a:t>
            </a:r>
            <a:r>
              <a:rPr lang="en-US" altLang="zh-CN" b="1" dirty="0"/>
              <a:t>Ex</a:t>
            </a:r>
            <a:r>
              <a:rPr lang="en-US" altLang="zh-CN" dirty="0"/>
              <a:t>tensible </a:t>
            </a:r>
            <a:r>
              <a:rPr lang="en-US" altLang="zh-CN" b="1" dirty="0"/>
              <a:t>M</a:t>
            </a:r>
            <a:r>
              <a:rPr lang="en-US" altLang="zh-CN" dirty="0"/>
              <a:t>arkup </a:t>
            </a:r>
            <a:r>
              <a:rPr lang="en-US" altLang="zh-CN" b="1" dirty="0"/>
              <a:t>L</a:t>
            </a:r>
            <a:r>
              <a:rPr lang="en-US" altLang="zh-CN" dirty="0"/>
              <a:t>anguage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DCOM</a:t>
            </a:r>
            <a:r>
              <a:rPr lang="zh-CN" altLang="en-US" dirty="0" smtClean="0"/>
              <a:t>直连报盘使用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作为数据传输的格式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09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74003"/>
            <a:ext cx="5011084" cy="482790"/>
            <a:chOff x="423815" y="504054"/>
            <a:chExt cx="4829777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23815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3.1.XML</a:t>
              </a:r>
              <a:r>
                <a:rPr lang="zh-CN" altLang="en-US" dirty="0" smtClean="0"/>
                <a:t>是一种树形结构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972" y="5859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XML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36512" y="1563464"/>
            <a:ext cx="505931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Msg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AppHdr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CharSet</a:t>
            </a:r>
            <a:r>
              <a:rPr lang="en-US" altLang="zh-CN" dirty="0"/>
              <a:t>&gt;UTF-8&lt;/</a:t>
            </a:r>
            <a:r>
              <a:rPr lang="en-US" altLang="zh-CN" dirty="0" err="1"/>
              <a:t>CharSet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&lt;Fr&gt;A_SDC&lt;/Fr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&lt;</a:t>
            </a:r>
            <a:r>
              <a:rPr lang="en-US" altLang="zh-CN" dirty="0" err="1"/>
              <a:t>BizSvc</a:t>
            </a:r>
            <a:r>
              <a:rPr lang="en-US" altLang="zh-CN" dirty="0"/>
              <a:t>&gt;201&lt;/</a:t>
            </a:r>
            <a:r>
              <a:rPr lang="en-US" altLang="zh-CN" dirty="0" err="1"/>
              <a:t>BizSvc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CreDt</a:t>
            </a:r>
            <a:r>
              <a:rPr lang="en-US" altLang="zh-CN" dirty="0"/>
              <a:t>&gt;20150813113152&lt;/</a:t>
            </a:r>
            <a:r>
              <a:rPr lang="en-US" altLang="zh-CN" dirty="0" err="1"/>
              <a:t>CreDt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&lt;</a:t>
            </a:r>
            <a:r>
              <a:rPr lang="en-US" altLang="zh-CN" dirty="0" err="1" smtClean="0"/>
              <a:t>Sgntr</a:t>
            </a:r>
            <a:r>
              <a:rPr lang="en-US" altLang="zh-CN" dirty="0" smtClean="0"/>
              <a:t>&gt;FwZbGyv9gU5lXow</a:t>
            </a:r>
            <a:r>
              <a:rPr lang="en-US" altLang="zh-CN" dirty="0"/>
              <a:t>==&lt;/</a:t>
            </a:r>
            <a:r>
              <a:rPr lang="en-US" altLang="zh-CN" dirty="0" err="1"/>
              <a:t>Sgntr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&lt;/</a:t>
            </a:r>
            <a:r>
              <a:rPr lang="en-US" altLang="zh-CN" dirty="0" err="1"/>
              <a:t>AppHdr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&lt;Data&gt;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ScCd</a:t>
            </a:r>
            <a:r>
              <a:rPr lang="en-US" altLang="zh-CN" dirty="0"/>
              <a:t>&gt;119999&lt;/</a:t>
            </a:r>
            <a:r>
              <a:rPr lang="en-US" altLang="zh-CN" dirty="0" err="1"/>
              <a:t>ScCd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DscntRt</a:t>
            </a:r>
            <a:r>
              <a:rPr lang="en-US" altLang="zh-CN" dirty="0"/>
              <a:t>&gt;0.9210&lt;/</a:t>
            </a:r>
            <a:r>
              <a:rPr lang="en-US" altLang="zh-CN" dirty="0" err="1"/>
              <a:t>DscntRt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SndDt</a:t>
            </a:r>
            <a:r>
              <a:rPr lang="en-US" altLang="zh-CN" dirty="0" smtClean="0"/>
              <a:t>&gt;20150813&lt;/</a:t>
            </a:r>
            <a:r>
              <a:rPr lang="en-US" altLang="zh-CN" dirty="0" err="1" smtClean="0"/>
              <a:t>SndDt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&lt;</a:t>
            </a:r>
            <a:r>
              <a:rPr lang="en-US" altLang="zh-CN" dirty="0" err="1"/>
              <a:t>RtrCd</a:t>
            </a:r>
            <a:r>
              <a:rPr lang="en-US" altLang="zh-CN" dirty="0"/>
              <a:t>&gt;0000&lt;/</a:t>
            </a:r>
            <a:r>
              <a:rPr lang="en-US" altLang="zh-CN" dirty="0" err="1"/>
              <a:t>RtrCd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&lt;/Data&gt;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Msg</a:t>
            </a:r>
            <a:r>
              <a:rPr lang="en-US" altLang="zh-CN" dirty="0"/>
              <a:t>&gt;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452355"/>
              </p:ext>
            </p:extLst>
          </p:nvPr>
        </p:nvGraphicFramePr>
        <p:xfrm>
          <a:off x="3131840" y="2636912"/>
          <a:ext cx="6077226" cy="261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5" name="Visio" r:id="rId4" imgW="6731246" imgH="2897197" progId="Visio.Drawing.11">
                  <p:embed/>
                </p:oleObj>
              </mc:Choice>
              <mc:Fallback>
                <p:oleObj name="Visio" r:id="rId4" imgW="6731246" imgH="289719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636912"/>
                        <a:ext cx="6077226" cy="2615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0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71141"/>
            <a:ext cx="4797878" cy="701675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4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 GTP(JSON)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238" y="580038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GTP(JSON)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4816" y="2060848"/>
            <a:ext cx="72288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hlinkClick r:id="rId3"/>
              </a:rPr>
              <a:t>JSON</a:t>
            </a:r>
            <a:r>
              <a:rPr lang="en-US" altLang="zh-CN" dirty="0" smtClean="0"/>
              <a:t> </a:t>
            </a:r>
            <a:r>
              <a:rPr lang="zh-CN" altLang="en-US" dirty="0"/>
              <a:t>是一种轻量级的数据交换</a:t>
            </a:r>
            <a:r>
              <a:rPr lang="zh-CN" altLang="en-US" dirty="0" smtClean="0"/>
              <a:t>格式（</a:t>
            </a:r>
            <a:r>
              <a:rPr lang="en-US" altLang="zh-CN" dirty="0" smtClean="0"/>
              <a:t>JavaScript Object Notation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JS </a:t>
            </a:r>
            <a:r>
              <a:rPr lang="zh-CN" altLang="en-US" dirty="0"/>
              <a:t>对象</a:t>
            </a:r>
            <a:r>
              <a:rPr lang="zh-CN" altLang="en-US" dirty="0" smtClean="0"/>
              <a:t>标记）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黄金直连报盘对接黄金交易所使用类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的格式</a:t>
            </a:r>
            <a:r>
              <a:rPr lang="en-US" altLang="zh-CN" dirty="0" smtClean="0"/>
              <a:t>GTP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 JSON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{"</a:t>
            </a:r>
            <a:r>
              <a:rPr lang="en-US" altLang="zh-CN" dirty="0"/>
              <a:t>name":"json","age":100,"weight":154.42,"education":[{"</a:t>
            </a:r>
            <a:r>
              <a:rPr lang="en-US" altLang="zh-CN" dirty="0" err="1"/>
              <a:t>type":"middle","address":"HZ</a:t>
            </a:r>
            <a:r>
              <a:rPr lang="en-US" altLang="zh-CN" dirty="0"/>
              <a:t>"},{"</a:t>
            </a:r>
            <a:r>
              <a:rPr lang="en-US" altLang="zh-CN" dirty="0" err="1"/>
              <a:t>type":"college","address":"BJ</a:t>
            </a:r>
            <a:r>
              <a:rPr lang="en-US" altLang="zh-CN" dirty="0"/>
              <a:t>"}]}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GTP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{</a:t>
            </a:r>
            <a:r>
              <a:rPr lang="en-US" altLang="zh-CN" dirty="0"/>
              <a:t>name:json,age:100,weight:154.42,education:[{</a:t>
            </a:r>
            <a:r>
              <a:rPr lang="en-US" altLang="zh-CN" dirty="0" err="1"/>
              <a:t>type:middle,address:HZ</a:t>
            </a:r>
            <a:r>
              <a:rPr lang="en-US" altLang="zh-CN" dirty="0"/>
              <a:t>},{</a:t>
            </a:r>
            <a:r>
              <a:rPr lang="en-US" altLang="zh-CN" dirty="0" err="1"/>
              <a:t>type:college,address:BJ</a:t>
            </a:r>
            <a:r>
              <a:rPr lang="en-US" altLang="zh-CN" dirty="0"/>
              <a:t>}]}</a:t>
            </a:r>
          </a:p>
        </p:txBody>
      </p:sp>
    </p:spTree>
    <p:extLst>
      <p:ext uri="{BB962C8B-B14F-4D97-AF65-F5344CB8AC3E}">
        <p14:creationId xmlns:p14="http://schemas.microsoft.com/office/powerpoint/2010/main" val="14057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71141"/>
            <a:ext cx="4797878" cy="485651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4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.1. JSON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也是一种树形结构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238" y="580038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GTP(JSON)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629" y="1772816"/>
            <a:ext cx="3404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"name": "</a:t>
            </a:r>
            <a:r>
              <a:rPr lang="en-US" altLang="zh-CN" dirty="0" err="1"/>
              <a:t>json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"age": 100,</a:t>
            </a:r>
          </a:p>
          <a:p>
            <a:r>
              <a:rPr lang="en-US" altLang="zh-CN" dirty="0"/>
              <a:t>      "weight": 154.42,</a:t>
            </a:r>
          </a:p>
          <a:p>
            <a:r>
              <a:rPr lang="en-US" altLang="zh-CN" dirty="0"/>
              <a:t>      "education": </a:t>
            </a:r>
          </a:p>
          <a:p>
            <a:r>
              <a:rPr lang="en-US" altLang="zh-CN" dirty="0"/>
              <a:t>      [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  "type": "middle",</a:t>
            </a:r>
          </a:p>
          <a:p>
            <a:r>
              <a:rPr lang="en-US" altLang="zh-CN" dirty="0"/>
              <a:t>                  "address": "</a:t>
            </a:r>
            <a:r>
              <a:rPr lang="en-US" altLang="zh-CN" dirty="0" smtClean="0"/>
              <a:t>HZ"</a:t>
            </a:r>
            <a:endParaRPr lang="en-US" altLang="zh-CN" dirty="0"/>
          </a:p>
          <a:p>
            <a:r>
              <a:rPr lang="en-US" altLang="zh-CN" dirty="0"/>
              <a:t>            },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  "type": "college",</a:t>
            </a:r>
          </a:p>
          <a:p>
            <a:r>
              <a:rPr lang="en-US" altLang="zh-CN" dirty="0"/>
              <a:t>                  "address": "</a:t>
            </a:r>
            <a:r>
              <a:rPr lang="en-US" altLang="zh-CN" dirty="0" smtClean="0"/>
              <a:t>BJ"</a:t>
            </a:r>
            <a:endParaRPr lang="en-US" altLang="zh-CN" dirty="0"/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]</a:t>
            </a:r>
          </a:p>
          <a:p>
            <a:r>
              <a:rPr lang="en-US" altLang="zh-CN" dirty="0" smtClean="0"/>
              <a:t>}</a:t>
            </a:r>
            <a:endParaRPr lang="zh-CN" altLang="en-US" sz="28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86564"/>
              </p:ext>
            </p:extLst>
          </p:nvPr>
        </p:nvGraphicFramePr>
        <p:xfrm>
          <a:off x="2987824" y="1700807"/>
          <a:ext cx="6048672" cy="356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" name="Visio" r:id="rId4" imgW="5705200" imgH="3364182" progId="Visio.Drawing.11">
                  <p:embed/>
                </p:oleObj>
              </mc:Choice>
              <mc:Fallback>
                <p:oleObj name="Visio" r:id="rId4" imgW="5705200" imgH="3364182" progId="Visio.Drawing.11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700807"/>
                        <a:ext cx="6048672" cy="356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71141"/>
            <a:ext cx="4797878" cy="485651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4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.2. JSON null/false/true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的语法描述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238" y="580038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GTP(JSON)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844825"/>
            <a:ext cx="378872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323528" y="3818364"/>
            <a:ext cx="72288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true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91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71141"/>
            <a:ext cx="4797878" cy="485651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4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.3. JSON</a:t>
              </a:r>
              <a:r>
                <a:rPr lang="zh-CN" altLang="en-US" dirty="0" smtClean="0"/>
                <a:t>数值类型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238" y="580038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GTP(JSON)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132856"/>
            <a:ext cx="4824536" cy="146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295516" y="3789040"/>
            <a:ext cx="7228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123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-23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1.23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10E-123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89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71141"/>
            <a:ext cx="4797878" cy="485651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4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.4. JSON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字符串描述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238" y="580038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GTP(JSON)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2" y="1628800"/>
            <a:ext cx="533901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5796136" y="1651760"/>
            <a:ext cx="34563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"</a:t>
            </a:r>
            <a:r>
              <a:rPr lang="en-US" altLang="zh-CN" dirty="0" smtClean="0"/>
              <a:t>Hello World</a:t>
            </a:r>
            <a:r>
              <a:rPr lang="en-US" altLang="zh-CN" dirty="0"/>
              <a:t>"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"</a:t>
            </a:r>
            <a:r>
              <a:rPr lang="en-US" altLang="zh-CN" dirty="0" smtClean="0"/>
              <a:t>\\\"\t</a:t>
            </a:r>
            <a:r>
              <a:rPr lang="en-US" altLang="zh-CN" dirty="0"/>
              <a:t>"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"\"\\uD834\\uDD1E\""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97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71141"/>
            <a:ext cx="4797878" cy="485651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4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.5. JSON</a:t>
              </a:r>
              <a:r>
                <a:rPr lang="zh-CN" altLang="en-US" dirty="0" smtClean="0"/>
                <a:t>数组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对象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描述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238" y="580038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GTP(JSON)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4" y="2060848"/>
            <a:ext cx="6601164" cy="67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4" y="3898308"/>
            <a:ext cx="6529156" cy="82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203598" y="2852936"/>
            <a:ext cx="7228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[123, </a:t>
            </a:r>
            <a:r>
              <a:rPr lang="en-US" altLang="zh-CN" dirty="0" smtClean="0"/>
              <a:t>"string"]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[123</a:t>
            </a:r>
            <a:r>
              <a:rPr lang="en-US" altLang="zh-CN" dirty="0"/>
              <a:t>, </a:t>
            </a:r>
            <a:r>
              <a:rPr lang="en-US" altLang="zh-CN" dirty="0" smtClean="0"/>
              <a:t>"Hello", [1,2,3], [1234, "string"]]</a:t>
            </a:r>
          </a:p>
        </p:txBody>
      </p:sp>
      <p:sp>
        <p:nvSpPr>
          <p:cNvPr id="16" name="矩形 15"/>
          <p:cNvSpPr/>
          <p:nvPr/>
        </p:nvSpPr>
        <p:spPr>
          <a:xfrm>
            <a:off x="200778" y="4708871"/>
            <a:ext cx="7228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{}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{"key1": "value1", </a:t>
            </a:r>
            <a:r>
              <a:rPr lang="en-US" altLang="zh-CN" dirty="0"/>
              <a:t>"</a:t>
            </a:r>
            <a:r>
              <a:rPr lang="en-US" altLang="zh-CN" dirty="0" smtClean="0"/>
              <a:t>key2": </a:t>
            </a:r>
            <a:r>
              <a:rPr lang="en-US" altLang="zh-CN" dirty="0"/>
              <a:t>"</a:t>
            </a:r>
            <a:r>
              <a:rPr lang="en-US" altLang="zh-CN" dirty="0" smtClean="0"/>
              <a:t>value2"}</a:t>
            </a:r>
          </a:p>
        </p:txBody>
      </p:sp>
    </p:spTree>
    <p:extLst>
      <p:ext uri="{BB962C8B-B14F-4D97-AF65-F5344CB8AC3E}">
        <p14:creationId xmlns:p14="http://schemas.microsoft.com/office/powerpoint/2010/main" val="37166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71141"/>
            <a:ext cx="4797878" cy="485651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4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.6. 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扩展信息：性能优化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238" y="580038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GTP(JSON)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3528" y="2132856"/>
            <a:ext cx="722881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使用宏代替函数调用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提升字符串处理性能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字符串</a:t>
            </a:r>
            <a:r>
              <a:rPr lang="zh-CN" altLang="en-US" dirty="0"/>
              <a:t>和</a:t>
            </a:r>
            <a:r>
              <a:rPr lang="zh-CN" altLang="en-US" dirty="0" smtClean="0"/>
              <a:t>数值型转换（</a:t>
            </a:r>
            <a:r>
              <a:rPr lang="en-US" altLang="zh-CN" dirty="0" err="1" smtClean="0"/>
              <a:t>strtod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Grisu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数据结构</a:t>
            </a:r>
            <a:r>
              <a:rPr lang="zh-CN" altLang="en-US" dirty="0" smtClean="0"/>
              <a:t>设计（数组、哈希、</a:t>
            </a:r>
            <a:r>
              <a:rPr lang="en-US" altLang="zh-CN" dirty="0" smtClean="0"/>
              <a:t>STL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73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403648" y="1988887"/>
            <a:ext cx="4797878" cy="551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 smtClean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SQL Server</a:t>
            </a:r>
            <a:endParaRPr lang="zh-CN" altLang="en-US" sz="24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6206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大纲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96463" y="2717177"/>
            <a:ext cx="4797878" cy="551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 smtClean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 DBF</a:t>
            </a:r>
            <a:r>
              <a:rPr lang="zh-CN" altLang="en-US" sz="2400" b="1" kern="1200" dirty="0" smtClean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03648" y="3456100"/>
            <a:ext cx="4797878" cy="551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 smtClean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 XML</a:t>
            </a:r>
            <a:endParaRPr lang="zh-CN" altLang="en-US" sz="24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96463" y="4205656"/>
            <a:ext cx="4797878" cy="551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dirty="0" smtClean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GTP(JSON)</a:t>
            </a:r>
            <a:endParaRPr lang="zh-CN" altLang="en-US" sz="24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07096" y="4944579"/>
            <a:ext cx="4797878" cy="551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FIX/STEP</a:t>
            </a:r>
            <a:endParaRPr lang="zh-CN" altLang="en-US" sz="24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09040" y="5685925"/>
            <a:ext cx="4797878" cy="551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endParaRPr lang="zh-CN" altLang="en-US" sz="24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6463" y="1266384"/>
            <a:ext cx="4797878" cy="551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kern="1200" dirty="0" smtClean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 kern="1200" dirty="0" smtClean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为什么讲这个主题</a:t>
            </a:r>
            <a:endParaRPr lang="zh-CN" altLang="en-US" sz="24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9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38" y="580038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GTP(JSON)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2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39" y="1371876"/>
            <a:ext cx="7560840" cy="54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64972" y="1071141"/>
            <a:ext cx="4797878" cy="485651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矩形 15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4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.7. 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扩展：</a:t>
              </a:r>
              <a:r>
                <a:rPr lang="zh-CN" altLang="en-US" dirty="0" smtClean="0"/>
                <a:t>开</a:t>
              </a:r>
              <a:r>
                <a:rPr lang="zh-CN" altLang="en-US" dirty="0"/>
                <a:t>源项目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3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77008"/>
            <a:ext cx="4797878" cy="701675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5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 FIX/STEP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972" y="5800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FIX/STEP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132856"/>
            <a:ext cx="7228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FIX</a:t>
            </a:r>
            <a:r>
              <a:rPr lang="zh-CN" altLang="en-US" dirty="0" smtClean="0"/>
              <a:t>（</a:t>
            </a:r>
            <a:r>
              <a:rPr lang="en-US" altLang="zh-CN" b="1" dirty="0" smtClean="0"/>
              <a:t>F</a:t>
            </a:r>
            <a:r>
              <a:rPr lang="en-US" altLang="zh-CN" dirty="0" smtClean="0"/>
              <a:t>inancial </a:t>
            </a:r>
            <a:r>
              <a:rPr lang="en-US" altLang="zh-CN" b="1" dirty="0"/>
              <a:t>I</a:t>
            </a:r>
            <a:r>
              <a:rPr lang="en-US" altLang="zh-CN" dirty="0"/>
              <a:t>nformation e</a:t>
            </a:r>
            <a:r>
              <a:rPr lang="en-US" altLang="zh-CN" b="1" dirty="0"/>
              <a:t>x</a:t>
            </a:r>
            <a:r>
              <a:rPr lang="en-US" altLang="zh-CN" dirty="0"/>
              <a:t>change</a:t>
            </a:r>
            <a:r>
              <a:rPr lang="zh-CN" altLang="en-US" dirty="0" smtClean="0"/>
              <a:t>）从格式上看，就是一个键值对结构的字符串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</a:t>
            </a:r>
            <a:r>
              <a:rPr lang="en-US" altLang="zh-CN" dirty="0" err="1" smtClean="0">
                <a:hlinkClick r:id="rId3"/>
              </a:rPr>
              <a:t>QuickFIX</a:t>
            </a:r>
            <a:r>
              <a:rPr lang="zh-CN" altLang="en-US" dirty="0" smtClean="0"/>
              <a:t>是</a:t>
            </a:r>
            <a:r>
              <a:rPr lang="en-US" altLang="zh-CN" dirty="0"/>
              <a:t>FIX</a:t>
            </a:r>
            <a:r>
              <a:rPr lang="zh-CN" altLang="en-US" dirty="0"/>
              <a:t>协议的一个免费实现，包含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/>
              <a:t>四个版本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98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77009"/>
            <a:ext cx="4797878" cy="479784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5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.1. FIX</a:t>
              </a:r>
              <a:r>
                <a:rPr lang="zh-CN" altLang="en-US" dirty="0"/>
                <a:t>也</a:t>
              </a:r>
              <a:r>
                <a:rPr lang="zh-CN" altLang="en-US" dirty="0" smtClean="0"/>
                <a:t>是一种树形结构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972" y="5800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FIX/STEP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908115"/>
            <a:ext cx="48965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1=2&lt;SOH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    20=S&lt;SOH&gt;10=2&lt;SOH&gt;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101=600000&lt;SOH&gt;102</a:t>
            </a:r>
            <a:r>
              <a:rPr lang="en-US" altLang="zh-CN" sz="1400" dirty="0"/>
              <a:t>=</a:t>
            </a:r>
            <a:r>
              <a:rPr lang="zh-CN" altLang="en-US" sz="1400" dirty="0"/>
              <a:t>浦发银行</a:t>
            </a:r>
            <a:r>
              <a:rPr lang="en-US" altLang="zh-CN" sz="1400" dirty="0"/>
              <a:t>&lt;</a:t>
            </a:r>
            <a:r>
              <a:rPr lang="en-US" altLang="zh-CN" sz="1400" dirty="0" smtClean="0"/>
              <a:t>SOH&gt;103=100&lt;SOH&gt;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101=600005&lt;SOH&gt;102</a:t>
            </a:r>
            <a:r>
              <a:rPr lang="en-US" altLang="zh-CN" sz="1400" dirty="0"/>
              <a:t>=</a:t>
            </a:r>
            <a:r>
              <a:rPr lang="zh-CN" altLang="en-US" sz="1400" dirty="0"/>
              <a:t>武钢股份</a:t>
            </a:r>
            <a:r>
              <a:rPr lang="en-US" altLang="zh-CN" sz="1400" dirty="0"/>
              <a:t>&lt;</a:t>
            </a:r>
            <a:r>
              <a:rPr lang="en-US" altLang="zh-CN" sz="1400" dirty="0" smtClean="0"/>
              <a:t>SOH&gt;103=300&lt;SOH&gt;</a:t>
            </a:r>
          </a:p>
          <a:p>
            <a:r>
              <a:rPr lang="en-US" altLang="zh-CN" sz="1400" dirty="0" smtClean="0"/>
              <a:t>    20=B&lt;SOH&gt;10=1&lt;SOH&gt;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101=600006&lt;SOH&gt;102</a:t>
            </a:r>
            <a:r>
              <a:rPr lang="en-US" altLang="zh-CN" sz="1400" dirty="0"/>
              <a:t>=</a:t>
            </a:r>
            <a:r>
              <a:rPr lang="zh-CN" altLang="en-US" sz="1400" dirty="0"/>
              <a:t>东风汽车</a:t>
            </a:r>
            <a:r>
              <a:rPr lang="en-US" altLang="zh-CN" sz="1400" dirty="0"/>
              <a:t>&lt;</a:t>
            </a:r>
            <a:r>
              <a:rPr lang="en-US" altLang="zh-CN" sz="1400" dirty="0" smtClean="0"/>
              <a:t>SOH&gt;103=600&lt;SOH&gt;</a:t>
            </a:r>
          </a:p>
          <a:p>
            <a:endParaRPr lang="en-US" altLang="zh-CN" sz="1400" dirty="0"/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：买卖记录数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20</a:t>
            </a:r>
            <a:r>
              <a:rPr lang="zh-CN" altLang="en-US" sz="1400" dirty="0" smtClean="0">
                <a:solidFill>
                  <a:schemeClr val="tx1"/>
                </a:solidFill>
              </a:rPr>
              <a:t>：买卖方向；</a:t>
            </a:r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</a:rPr>
              <a:t>：代码个数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/>
              <a:t>101</a:t>
            </a:r>
            <a:r>
              <a:rPr lang="zh-CN" altLang="en-US" sz="1400" dirty="0" smtClean="0"/>
              <a:t>：证券代码；</a:t>
            </a:r>
            <a:r>
              <a:rPr lang="en-US" altLang="zh-CN" sz="1400" dirty="0" smtClean="0"/>
              <a:t>102</a:t>
            </a:r>
            <a:r>
              <a:rPr lang="zh-CN" altLang="en-US" sz="1400" dirty="0" smtClean="0"/>
              <a:t>：证券名称；</a:t>
            </a:r>
            <a:r>
              <a:rPr lang="en-US" altLang="zh-CN" sz="1400" dirty="0" smtClean="0"/>
              <a:t>103</a:t>
            </a:r>
            <a:r>
              <a:rPr lang="zh-CN" altLang="en-US" sz="1400" dirty="0" smtClean="0"/>
              <a:t>：张数</a:t>
            </a:r>
            <a:endParaRPr lang="en-US" altLang="zh-CN" sz="1400" dirty="0" smtClean="0"/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04209"/>
              </p:ext>
            </p:extLst>
          </p:nvPr>
        </p:nvGraphicFramePr>
        <p:xfrm>
          <a:off x="3203848" y="1628800"/>
          <a:ext cx="5938622" cy="3984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6" name="Visio" r:id="rId4" imgW="8031821" imgH="5387604" progId="Visio.Drawing.11">
                  <p:embed/>
                </p:oleObj>
              </mc:Choice>
              <mc:Fallback>
                <p:oleObj name="Visio" r:id="rId4" imgW="8031821" imgH="538760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628800"/>
                        <a:ext cx="5938622" cy="3984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14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63369"/>
            <a:ext cx="4797878" cy="479784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5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.2. FIX vs XML vs JSON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972" y="5800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FIX/STEP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1052736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1=2&lt;SOH&gt;</a:t>
            </a:r>
          </a:p>
          <a:p>
            <a:r>
              <a:rPr lang="en-US" altLang="zh-CN" sz="1100" dirty="0"/>
              <a:t>    20=S&lt;SOH&gt;10=2&lt;SOH&gt;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smtClean="0"/>
              <a:t>101=600000&lt;SOH&gt;102</a:t>
            </a:r>
            <a:r>
              <a:rPr lang="en-US" altLang="zh-CN" sz="1100" dirty="0"/>
              <a:t>=</a:t>
            </a:r>
            <a:r>
              <a:rPr lang="zh-CN" altLang="en-US" sz="1100" dirty="0"/>
              <a:t>浦发银行</a:t>
            </a:r>
            <a:r>
              <a:rPr lang="en-US" altLang="zh-CN" sz="1100" dirty="0"/>
              <a:t>&lt;SOH&gt;103=100&lt;SOH&gt;</a:t>
            </a:r>
          </a:p>
          <a:p>
            <a:r>
              <a:rPr lang="en-US" altLang="zh-CN" sz="1100" dirty="0"/>
              <a:t>        101=600005&lt;SOH&gt;102=</a:t>
            </a:r>
            <a:r>
              <a:rPr lang="zh-CN" altLang="en-US" sz="1100" dirty="0"/>
              <a:t>武钢股份</a:t>
            </a:r>
            <a:r>
              <a:rPr lang="en-US" altLang="zh-CN" sz="1100" dirty="0"/>
              <a:t>&lt;SOH&gt;103=300&lt;SOH&gt;</a:t>
            </a:r>
          </a:p>
          <a:p>
            <a:r>
              <a:rPr lang="en-US" altLang="zh-CN" sz="1100" dirty="0"/>
              <a:t>    20=B&lt;SOH&gt;10=1&lt;SOH&gt;</a:t>
            </a:r>
          </a:p>
          <a:p>
            <a:r>
              <a:rPr lang="en-US" altLang="zh-CN" sz="1100" dirty="0"/>
              <a:t>        101=600006&lt;SOH&gt;102=</a:t>
            </a:r>
            <a:r>
              <a:rPr lang="zh-CN" altLang="en-US" sz="1100" dirty="0"/>
              <a:t>东风汽车</a:t>
            </a:r>
            <a:r>
              <a:rPr lang="en-US" altLang="zh-CN" sz="1100" dirty="0"/>
              <a:t>&lt;SOH&gt;103=600&lt;SOH&gt;</a:t>
            </a:r>
          </a:p>
        </p:txBody>
      </p:sp>
      <p:sp>
        <p:nvSpPr>
          <p:cNvPr id="9" name="矩形 8"/>
          <p:cNvSpPr/>
          <p:nvPr/>
        </p:nvSpPr>
        <p:spPr>
          <a:xfrm>
            <a:off x="3491880" y="1844824"/>
            <a:ext cx="28994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&lt;XML&gt;</a:t>
            </a:r>
          </a:p>
          <a:p>
            <a:r>
              <a:rPr lang="en-US" altLang="zh-CN" sz="1100" dirty="0"/>
              <a:t>    &lt;</a:t>
            </a:r>
            <a:r>
              <a:rPr lang="en-US" altLang="zh-CN" sz="1100" dirty="0" err="1"/>
              <a:t>TradeRecord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        &lt;Side&gt;S&lt;/Side&gt;</a:t>
            </a:r>
          </a:p>
          <a:p>
            <a:r>
              <a:rPr lang="en-US" altLang="zh-CN" sz="1100" dirty="0"/>
              <a:t>        &lt;Securities&gt;</a:t>
            </a:r>
          </a:p>
          <a:p>
            <a:r>
              <a:rPr lang="en-US" altLang="zh-CN" sz="1100" dirty="0"/>
              <a:t>            &lt;Security&gt;</a:t>
            </a:r>
          </a:p>
          <a:p>
            <a:r>
              <a:rPr lang="en-US" altLang="zh-CN" sz="1100" dirty="0"/>
              <a:t>                &lt;Code&gt;600000&lt;/Code&gt;</a:t>
            </a:r>
          </a:p>
          <a:p>
            <a:r>
              <a:rPr lang="en-US" altLang="zh-CN" sz="1100" dirty="0"/>
              <a:t>                &lt;Name&gt;</a:t>
            </a:r>
            <a:r>
              <a:rPr lang="zh-CN" altLang="en-US" sz="1100" dirty="0"/>
              <a:t>浦发银行</a:t>
            </a:r>
            <a:r>
              <a:rPr lang="en-US" altLang="zh-CN" sz="1100" dirty="0"/>
              <a:t>&lt;/Name&gt;</a:t>
            </a:r>
          </a:p>
          <a:p>
            <a:r>
              <a:rPr lang="en-US" altLang="zh-CN" sz="1100" dirty="0"/>
              <a:t>                &lt;Amount&gt;100&lt;/Amount&gt;</a:t>
            </a:r>
          </a:p>
          <a:p>
            <a:r>
              <a:rPr lang="en-US" altLang="zh-CN" sz="1100" dirty="0"/>
              <a:t>            &lt;/Security&gt;</a:t>
            </a:r>
          </a:p>
          <a:p>
            <a:r>
              <a:rPr lang="en-US" altLang="zh-CN" sz="1100" dirty="0"/>
              <a:t>            &lt;Security&gt;</a:t>
            </a:r>
          </a:p>
          <a:p>
            <a:r>
              <a:rPr lang="en-US" altLang="zh-CN" sz="1100" dirty="0"/>
              <a:t>                &lt;Code&gt;600005&lt;/Code&gt;</a:t>
            </a:r>
          </a:p>
          <a:p>
            <a:r>
              <a:rPr lang="en-US" altLang="zh-CN" sz="1100" dirty="0"/>
              <a:t>                &lt;Name&gt;</a:t>
            </a:r>
            <a:r>
              <a:rPr lang="zh-CN" altLang="en-US" sz="1100" dirty="0"/>
              <a:t>武钢股份</a:t>
            </a:r>
            <a:r>
              <a:rPr lang="en-US" altLang="zh-CN" sz="1100" dirty="0"/>
              <a:t>&lt;/Name&gt;</a:t>
            </a:r>
          </a:p>
          <a:p>
            <a:r>
              <a:rPr lang="en-US" altLang="zh-CN" sz="1100" dirty="0"/>
              <a:t>                &lt;Amount&gt;300&lt;/Amount&gt;</a:t>
            </a:r>
          </a:p>
          <a:p>
            <a:r>
              <a:rPr lang="en-US" altLang="zh-CN" sz="1100" dirty="0"/>
              <a:t>            &lt;/Security&gt;</a:t>
            </a:r>
          </a:p>
          <a:p>
            <a:r>
              <a:rPr lang="en-US" altLang="zh-CN" sz="1100" dirty="0"/>
              <a:t>        &lt;/Securities&gt;</a:t>
            </a:r>
          </a:p>
          <a:p>
            <a:r>
              <a:rPr lang="en-US" altLang="zh-CN" sz="1100" dirty="0"/>
              <a:t>    &lt;/</a:t>
            </a:r>
            <a:r>
              <a:rPr lang="en-US" altLang="zh-CN" sz="1100" dirty="0" err="1"/>
              <a:t>TradeRecord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    &lt;</a:t>
            </a:r>
            <a:r>
              <a:rPr lang="en-US" altLang="zh-CN" sz="1100" dirty="0" err="1"/>
              <a:t>TradeRecord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        &lt;Securities&gt;</a:t>
            </a:r>
          </a:p>
          <a:p>
            <a:r>
              <a:rPr lang="en-US" altLang="zh-CN" sz="1100" dirty="0"/>
              <a:t>            &lt;Security&gt;</a:t>
            </a:r>
          </a:p>
          <a:p>
            <a:r>
              <a:rPr lang="en-US" altLang="zh-CN" sz="1100" dirty="0"/>
              <a:t>                &lt;Code&gt;600006&lt;/Code&gt;</a:t>
            </a:r>
          </a:p>
          <a:p>
            <a:r>
              <a:rPr lang="en-US" altLang="zh-CN" sz="1100" dirty="0"/>
              <a:t>                &lt;Name&gt;</a:t>
            </a:r>
            <a:r>
              <a:rPr lang="zh-CN" altLang="en-US" sz="1100" dirty="0"/>
              <a:t>东风汽车</a:t>
            </a:r>
            <a:r>
              <a:rPr lang="en-US" altLang="zh-CN" sz="1100" dirty="0"/>
              <a:t>&lt;/Name&gt;</a:t>
            </a:r>
          </a:p>
          <a:p>
            <a:r>
              <a:rPr lang="en-US" altLang="zh-CN" sz="1100" dirty="0"/>
              <a:t>                &lt;Amount&gt;600&lt;/Amount&gt;</a:t>
            </a:r>
          </a:p>
          <a:p>
            <a:r>
              <a:rPr lang="en-US" altLang="zh-CN" sz="1100" dirty="0"/>
              <a:t>            &lt;/Security&gt;</a:t>
            </a:r>
          </a:p>
          <a:p>
            <a:r>
              <a:rPr lang="en-US" altLang="zh-CN" sz="1100" dirty="0"/>
              <a:t>        &lt;/Securities&gt;</a:t>
            </a:r>
          </a:p>
          <a:p>
            <a:r>
              <a:rPr lang="en-US" altLang="zh-CN" sz="1100" dirty="0"/>
              <a:t>    &lt;/</a:t>
            </a:r>
            <a:r>
              <a:rPr lang="en-US" altLang="zh-CN" sz="1100" dirty="0" err="1"/>
              <a:t>TradeRecord</a:t>
            </a:r>
            <a:r>
              <a:rPr lang="en-US" altLang="zh-CN" sz="1100" dirty="0"/>
              <a:t>&gt;</a:t>
            </a:r>
          </a:p>
          <a:p>
            <a:r>
              <a:rPr lang="en-US" altLang="zh-CN" sz="1100" dirty="0"/>
              <a:t>&lt;/XML&gt;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1474635"/>
            <a:ext cx="3275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smtClean="0"/>
              <a:t>“JSON":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        "</a:t>
            </a:r>
            <a:r>
              <a:rPr lang="en-US" altLang="zh-CN" sz="1100" dirty="0" err="1"/>
              <a:t>TradeRecord</a:t>
            </a:r>
            <a:r>
              <a:rPr lang="en-US" altLang="zh-CN" sz="1100" dirty="0"/>
              <a:t>": [</a:t>
            </a:r>
          </a:p>
          <a:p>
            <a:r>
              <a:rPr lang="en-US" altLang="zh-CN" sz="1100" dirty="0"/>
              <a:t>            {</a:t>
            </a:r>
          </a:p>
          <a:p>
            <a:r>
              <a:rPr lang="en-US" altLang="zh-CN" sz="1100" dirty="0"/>
              <a:t>                "Side": "S",</a:t>
            </a:r>
          </a:p>
          <a:p>
            <a:r>
              <a:rPr lang="en-US" altLang="zh-CN" sz="1100" dirty="0"/>
              <a:t>                "Securities": {</a:t>
            </a:r>
          </a:p>
          <a:p>
            <a:r>
              <a:rPr lang="en-US" altLang="zh-CN" sz="1100" dirty="0"/>
              <a:t>                    "Security": [</a:t>
            </a:r>
          </a:p>
          <a:p>
            <a:r>
              <a:rPr lang="en-US" altLang="zh-CN" sz="1100" dirty="0"/>
              <a:t>                        {</a:t>
            </a:r>
          </a:p>
          <a:p>
            <a:r>
              <a:rPr lang="en-US" altLang="zh-CN" sz="1100" dirty="0"/>
              <a:t>                            "Code": "600000",</a:t>
            </a:r>
          </a:p>
          <a:p>
            <a:r>
              <a:rPr lang="en-US" altLang="zh-CN" sz="1100" dirty="0"/>
              <a:t>                            "Name": "</a:t>
            </a:r>
            <a:r>
              <a:rPr lang="zh-CN" altLang="en-US" sz="1100" dirty="0"/>
              <a:t>浦发银行</a:t>
            </a:r>
            <a:r>
              <a:rPr lang="en-US" altLang="zh-CN" sz="1100" dirty="0"/>
              <a:t>",</a:t>
            </a:r>
          </a:p>
          <a:p>
            <a:r>
              <a:rPr lang="en-US" altLang="zh-CN" sz="1100" dirty="0"/>
              <a:t>                            "Amount": "100"</a:t>
            </a:r>
          </a:p>
          <a:p>
            <a:r>
              <a:rPr lang="en-US" altLang="zh-CN" sz="1100" dirty="0"/>
              <a:t>                        },</a:t>
            </a:r>
          </a:p>
          <a:p>
            <a:r>
              <a:rPr lang="en-US" altLang="zh-CN" sz="1100" dirty="0"/>
              <a:t>                        {</a:t>
            </a:r>
          </a:p>
          <a:p>
            <a:r>
              <a:rPr lang="en-US" altLang="zh-CN" sz="1100" dirty="0"/>
              <a:t>                            "Code": "600005",</a:t>
            </a:r>
          </a:p>
          <a:p>
            <a:r>
              <a:rPr lang="en-US" altLang="zh-CN" sz="1100" dirty="0"/>
              <a:t>                            "Name": "</a:t>
            </a:r>
            <a:r>
              <a:rPr lang="zh-CN" altLang="en-US" sz="1100" dirty="0"/>
              <a:t>武钢股份</a:t>
            </a:r>
            <a:r>
              <a:rPr lang="en-US" altLang="zh-CN" sz="1100" dirty="0"/>
              <a:t>",</a:t>
            </a:r>
          </a:p>
          <a:p>
            <a:r>
              <a:rPr lang="en-US" altLang="zh-CN" sz="1100" dirty="0"/>
              <a:t>                            "Amount": "300"</a:t>
            </a:r>
          </a:p>
          <a:p>
            <a:r>
              <a:rPr lang="en-US" altLang="zh-CN" sz="1100" dirty="0"/>
              <a:t>                        }</a:t>
            </a:r>
          </a:p>
          <a:p>
            <a:r>
              <a:rPr lang="en-US" altLang="zh-CN" sz="1100" dirty="0"/>
              <a:t>                    ]</a:t>
            </a:r>
          </a:p>
          <a:p>
            <a:r>
              <a:rPr lang="en-US" altLang="zh-CN" sz="1100" dirty="0"/>
              <a:t>                }</a:t>
            </a:r>
          </a:p>
          <a:p>
            <a:r>
              <a:rPr lang="en-US" altLang="zh-CN" sz="1100" dirty="0"/>
              <a:t>            },</a:t>
            </a:r>
          </a:p>
          <a:p>
            <a:r>
              <a:rPr lang="en-US" altLang="zh-CN" sz="1100" dirty="0"/>
              <a:t>            {</a:t>
            </a:r>
          </a:p>
          <a:p>
            <a:r>
              <a:rPr lang="en-US" altLang="zh-CN" sz="1100" dirty="0"/>
              <a:t>                "Securities": {</a:t>
            </a:r>
          </a:p>
          <a:p>
            <a:r>
              <a:rPr lang="en-US" altLang="zh-CN" sz="1100" dirty="0"/>
              <a:t>                    "Security": {</a:t>
            </a:r>
          </a:p>
          <a:p>
            <a:r>
              <a:rPr lang="en-US" altLang="zh-CN" sz="1100" dirty="0"/>
              <a:t>                        "Code": "600006",</a:t>
            </a:r>
          </a:p>
          <a:p>
            <a:r>
              <a:rPr lang="en-US" altLang="zh-CN" sz="1100" dirty="0"/>
              <a:t>                        "Name": "</a:t>
            </a:r>
            <a:r>
              <a:rPr lang="zh-CN" altLang="en-US" sz="1100" dirty="0"/>
              <a:t>东风汽车</a:t>
            </a:r>
            <a:r>
              <a:rPr lang="en-US" altLang="zh-CN" sz="1100" dirty="0"/>
              <a:t>",</a:t>
            </a:r>
          </a:p>
          <a:p>
            <a:r>
              <a:rPr lang="en-US" altLang="zh-CN" sz="1100" dirty="0"/>
              <a:t>                        "Amount": "600"</a:t>
            </a:r>
          </a:p>
          <a:p>
            <a:r>
              <a:rPr lang="en-US" altLang="zh-CN" sz="1100" dirty="0"/>
              <a:t>                    }</a:t>
            </a:r>
          </a:p>
          <a:p>
            <a:r>
              <a:rPr lang="en-US" altLang="zh-CN" sz="1100" dirty="0"/>
              <a:t>                }</a:t>
            </a:r>
          </a:p>
          <a:p>
            <a:r>
              <a:rPr lang="en-US" altLang="zh-CN" sz="1100" dirty="0"/>
              <a:t>            }</a:t>
            </a:r>
          </a:p>
          <a:p>
            <a:r>
              <a:rPr lang="en-US" altLang="zh-CN" sz="1100" dirty="0"/>
              <a:t>        ]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9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972" y="1063369"/>
            <a:ext cx="4797878" cy="479784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5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.3. 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如何</a:t>
              </a:r>
              <a:r>
                <a:rPr lang="zh-CN" altLang="en-US" dirty="0" smtClean="0"/>
                <a:t>实现一个通用的</a:t>
              </a:r>
              <a:r>
                <a:rPr lang="en-US" altLang="zh-CN" dirty="0" smtClean="0">
                  <a:solidFill>
                    <a:schemeClr val="lt1"/>
                  </a:solidFill>
                </a:rPr>
                <a:t>FIX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解析器？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972" y="5800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FIX/STEP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7395" y="1063369"/>
            <a:ext cx="4797878" cy="701675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lt1"/>
                  </a:solidFill>
                </a:rPr>
                <a:t>6. 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二进制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5605" y="580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二进制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132856"/>
            <a:ext cx="72288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深圳五代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、进程化框架共享内存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用二进制协议最大的好处就是快！大大节省了字符串解析、字符串转数值型等的耗时！</a:t>
            </a:r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645024"/>
            <a:ext cx="4865587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3176"/>
            <a:ext cx="646929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0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7395" y="1089515"/>
            <a:ext cx="4797878" cy="479254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lt1"/>
                  </a:solidFill>
                </a:rPr>
                <a:t>6.1. Delphi/C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结构体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5605" y="580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二进制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512" y="1628800"/>
            <a:ext cx="416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Delphi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Person </a:t>
            </a:r>
            <a:r>
              <a:rPr lang="en-US" altLang="zh-CN" dirty="0"/>
              <a:t>= record</a:t>
            </a:r>
          </a:p>
          <a:p>
            <a:r>
              <a:rPr lang="en-US" altLang="zh-CN" dirty="0"/>
              <a:t>    Name: array[0..</a:t>
            </a:r>
            <a:r>
              <a:rPr lang="en-US" altLang="zh-CN" dirty="0" smtClean="0"/>
              <a:t>15] </a:t>
            </a:r>
            <a:r>
              <a:rPr lang="en-US" altLang="zh-CN" dirty="0"/>
              <a:t>of Char;    </a:t>
            </a:r>
            <a:r>
              <a:rPr lang="en-US" altLang="zh-CN" dirty="0" smtClean="0"/>
              <a:t>    //16</a:t>
            </a:r>
            <a:endParaRPr lang="en-US" altLang="zh-CN" dirty="0"/>
          </a:p>
          <a:p>
            <a:r>
              <a:rPr lang="en-US" altLang="zh-CN" dirty="0"/>
              <a:t>    Age: Integer;                </a:t>
            </a:r>
            <a:r>
              <a:rPr lang="en-US" altLang="zh-CN" dirty="0" smtClean="0"/>
              <a:t>                  //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    Address: array[0..</a:t>
            </a:r>
            <a:r>
              <a:rPr lang="en-US" altLang="zh-CN" dirty="0" smtClean="0"/>
              <a:t>15] </a:t>
            </a:r>
            <a:r>
              <a:rPr lang="en-US" altLang="zh-CN" dirty="0"/>
              <a:t>of Char; </a:t>
            </a:r>
            <a:r>
              <a:rPr lang="en-US" altLang="zh-CN" dirty="0" smtClean="0"/>
              <a:t>    </a:t>
            </a:r>
            <a:r>
              <a:rPr lang="en-US" altLang="zh-CN" dirty="0"/>
              <a:t>//</a:t>
            </a:r>
            <a:r>
              <a:rPr lang="en-US" altLang="zh-CN" dirty="0" smtClean="0"/>
              <a:t>16</a:t>
            </a:r>
            <a:endParaRPr lang="en-US" altLang="zh-CN" dirty="0"/>
          </a:p>
          <a:p>
            <a:r>
              <a:rPr lang="en-US" altLang="zh-CN" dirty="0"/>
              <a:t>    Other: Int64;                   </a:t>
            </a:r>
            <a:r>
              <a:rPr lang="en-US" altLang="zh-CN" dirty="0" smtClean="0"/>
              <a:t>               //</a:t>
            </a:r>
            <a:r>
              <a:rPr lang="en-US" altLang="zh-CN" dirty="0"/>
              <a:t>8</a:t>
            </a:r>
          </a:p>
          <a:p>
            <a:r>
              <a:rPr lang="en-US" altLang="zh-CN" dirty="0"/>
              <a:t>end;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2951" y="1628800"/>
            <a:ext cx="4608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C/C++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Person</a:t>
            </a:r>
          </a:p>
          <a:p>
            <a:r>
              <a:rPr lang="en-US" altLang="zh-CN" dirty="0"/>
              <a:t>{   </a:t>
            </a:r>
          </a:p>
          <a:p>
            <a:r>
              <a:rPr lang="en-US" altLang="zh-CN" dirty="0"/>
              <a:t>    char </a:t>
            </a:r>
            <a:r>
              <a:rPr lang="en-US" altLang="zh-CN" dirty="0" smtClean="0"/>
              <a:t>Name[16];</a:t>
            </a:r>
            <a:r>
              <a:rPr lang="en-US" altLang="zh-CN" dirty="0"/>
              <a:t>	 </a:t>
            </a:r>
            <a:r>
              <a:rPr lang="en-US" altLang="zh-CN" dirty="0" smtClean="0"/>
              <a:t>   //</a:t>
            </a:r>
            <a:r>
              <a:rPr lang="zh-CN" altLang="en-US" dirty="0"/>
              <a:t>姓名，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Age;	</a:t>
            </a:r>
            <a:r>
              <a:rPr lang="en-US" altLang="zh-CN" dirty="0" smtClean="0"/>
              <a:t>    //</a:t>
            </a:r>
            <a:r>
              <a:rPr lang="zh-CN" altLang="en-US" dirty="0"/>
              <a:t>年龄，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char </a:t>
            </a:r>
            <a:r>
              <a:rPr lang="en-US" altLang="zh-CN" dirty="0" smtClean="0"/>
              <a:t>Address[16];    //</a:t>
            </a:r>
            <a:r>
              <a:rPr lang="zh-CN" altLang="en-US" dirty="0"/>
              <a:t>地址，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_int64 Other;	</a:t>
            </a:r>
            <a:r>
              <a:rPr lang="en-US" altLang="zh-CN" dirty="0" smtClean="0"/>
              <a:t>    //</a:t>
            </a:r>
            <a:r>
              <a:rPr lang="zh-CN" altLang="en-US" dirty="0"/>
              <a:t>其他，</a:t>
            </a:r>
            <a:r>
              <a:rPr lang="en-US" altLang="zh-CN" dirty="0"/>
              <a:t>64</a:t>
            </a:r>
            <a:r>
              <a:rPr lang="zh-CN" altLang="en-US" dirty="0"/>
              <a:t>位，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</a:p>
          <a:p>
            <a:r>
              <a:rPr lang="en-US" altLang="zh-CN" dirty="0"/>
              <a:t>};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92966"/>
              </p:ext>
            </p:extLst>
          </p:nvPr>
        </p:nvGraphicFramePr>
        <p:xfrm>
          <a:off x="1115616" y="5648180"/>
          <a:ext cx="96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2" name="包装程序外壳对象" showAsIcon="1" r:id="rId4" imgW="965520" imgH="711360" progId="Package">
                  <p:embed/>
                </p:oleObj>
              </mc:Choice>
              <mc:Fallback>
                <p:oleObj name="包装程序外壳对象" showAsIcon="1" r:id="rId4" imgW="9655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5648180"/>
                        <a:ext cx="965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76" name="Picture 8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61" y="4170346"/>
            <a:ext cx="5759323" cy="210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0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6" y="0"/>
            <a:ext cx="9144000" cy="6856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7824" y="3493457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61" y="1484784"/>
            <a:ext cx="1680743" cy="2016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2" y="200235"/>
            <a:ext cx="2585178" cy="9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15" y="1066377"/>
            <a:ext cx="4797878" cy="490415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lt1"/>
                  </a:solidFill>
                </a:rPr>
                <a:t>0.1. 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分仓报盘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415" y="58003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为什么讲这个主题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2000024"/>
            <a:ext cx="7228812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分仓报盘的模式就是转换机通过</a:t>
            </a:r>
            <a:r>
              <a:rPr lang="en-US" altLang="zh-CN" dirty="0" smtClean="0">
                <a:solidFill>
                  <a:schemeClr val="tx1"/>
                </a:solidFill>
              </a:rPr>
              <a:t>T2</a:t>
            </a:r>
            <a:r>
              <a:rPr lang="zh-CN" altLang="en-US" dirty="0" smtClean="0">
                <a:solidFill>
                  <a:schemeClr val="tx1"/>
                </a:solidFill>
              </a:rPr>
              <a:t>连接</a:t>
            </a:r>
            <a:r>
              <a:rPr lang="en-US" altLang="zh-CN" dirty="0" smtClean="0">
                <a:solidFill>
                  <a:schemeClr val="tx1"/>
                </a:solidFill>
              </a:rPr>
              <a:t>AR</a:t>
            </a:r>
            <a:r>
              <a:rPr lang="zh-CN" altLang="en-US" dirty="0" smtClean="0">
                <a:solidFill>
                  <a:schemeClr val="tx1"/>
                </a:solidFill>
              </a:rPr>
              <a:t>，然后再连接前置机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83975"/>
            <a:ext cx="6138863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9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15" y="1066378"/>
            <a:ext cx="4797878" cy="478630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lt1"/>
                  </a:solidFill>
                </a:rPr>
                <a:t>0.2. </a:t>
              </a:r>
              <a:r>
                <a:rPr lang="zh-CN" altLang="en-US" dirty="0"/>
                <a:t>直连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报盘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415" y="58003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为什么讲这个主题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617015"/>
            <a:ext cx="722881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但直</a:t>
            </a:r>
            <a:r>
              <a:rPr lang="zh-CN" altLang="en-US" dirty="0"/>
              <a:t>连报</a:t>
            </a:r>
            <a:r>
              <a:rPr lang="zh-CN" altLang="en-US" dirty="0" smtClean="0"/>
              <a:t>盘对接</a:t>
            </a:r>
            <a:r>
              <a:rPr lang="zh-CN" altLang="en-US" dirty="0"/>
              <a:t>不同的平台（上交所竞价、上交所固定收益、上交所大宗、深交所、中登</a:t>
            </a:r>
            <a:r>
              <a:rPr lang="en-US" altLang="zh-CN" dirty="0"/>
              <a:t>……</a:t>
            </a:r>
            <a:r>
              <a:rPr lang="zh-CN" altLang="en-US" dirty="0"/>
              <a:t>），而不同的平台规定了完全不同的</a:t>
            </a:r>
            <a:r>
              <a:rPr lang="zh-CN" altLang="en-US" dirty="0" smtClean="0"/>
              <a:t>接口</a:t>
            </a:r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407150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5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073" y="1042103"/>
            <a:ext cx="4797878" cy="442681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lt1"/>
                  </a:solidFill>
                </a:rPr>
                <a:t>1.1. 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新上海</a:t>
              </a:r>
              <a:endParaRPr lang="en-US" altLang="zh-CN" dirty="0" smtClean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073" y="580038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SQL Server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1658124"/>
            <a:ext cx="87594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SQL Server</a:t>
            </a:r>
            <a:r>
              <a:rPr lang="zh-CN" altLang="en-US" dirty="0" smtClean="0">
                <a:solidFill>
                  <a:schemeClr val="tx1"/>
                </a:solidFill>
              </a:rPr>
              <a:t>模式的直连报盘有新上海、上海</a:t>
            </a:r>
            <a:r>
              <a:rPr lang="en-US" altLang="zh-CN" dirty="0" err="1" smtClean="0">
                <a:solidFill>
                  <a:schemeClr val="tx1"/>
                </a:solidFill>
              </a:rPr>
              <a:t>EzStep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新上海的三张表分别用于委托、确认、成交。表中的各个字段分别表示报单的关键要素：价格、数量、买卖、申报号、代码、股东、席位等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" y="3068960"/>
            <a:ext cx="9113720" cy="387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3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073" y="1042103"/>
            <a:ext cx="4797878" cy="442681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1.2.</a:t>
              </a:r>
              <a:r>
                <a:rPr lang="zh-CN" altLang="en-US" dirty="0" smtClean="0"/>
                <a:t>上海</a:t>
              </a:r>
              <a:r>
                <a:rPr lang="en-US" altLang="zh-CN" dirty="0" err="1" smtClean="0"/>
                <a:t>EzStep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073" y="580038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SQL Server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700808"/>
            <a:ext cx="84969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不同于新上海，上海</a:t>
            </a:r>
            <a:r>
              <a:rPr lang="en-US" altLang="zh-CN" dirty="0" err="1" smtClean="0">
                <a:solidFill>
                  <a:schemeClr val="tx1"/>
                </a:solidFill>
              </a:rPr>
              <a:t>EzStep</a:t>
            </a:r>
            <a:r>
              <a:rPr lang="zh-CN" altLang="en-US" dirty="0" smtClean="0"/>
              <a:t>虽然也同样使用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作为接口，但是报单、回报的主要要素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价格、数量、股东等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还是通过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字符串。</a:t>
            </a:r>
            <a:r>
              <a:rPr lang="zh-CN" altLang="en-US" dirty="0"/>
              <a:t>即</a:t>
            </a:r>
            <a:r>
              <a:rPr lang="zh-CN" altLang="en-US" dirty="0" smtClean="0"/>
              <a:t>下图中的</a:t>
            </a:r>
            <a:r>
              <a:rPr lang="en-US" altLang="zh-CN" dirty="0" err="1" smtClean="0"/>
              <a:t>reqtext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resptext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execreporttext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3" y="3177544"/>
            <a:ext cx="9110927" cy="349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7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208" y="1039796"/>
            <a:ext cx="4797878" cy="701675"/>
            <a:chOff x="455714" y="504054"/>
            <a:chExt cx="4797878" cy="701675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lt1"/>
                  </a:solidFill>
                </a:rPr>
                <a:t>2. DBF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文件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208" y="58003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DBF</a:t>
            </a:r>
            <a:r>
              <a:rPr lang="zh-CN" altLang="en-US" dirty="0" smtClean="0">
                <a:solidFill>
                  <a:srgbClr val="7030A0"/>
                </a:solidFill>
              </a:rPr>
              <a:t>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2864" y="2636912"/>
            <a:ext cx="7228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DBF</a:t>
            </a:r>
            <a:r>
              <a:rPr lang="zh-CN" altLang="en-US" dirty="0" smtClean="0"/>
              <a:t>是一种二进制格式的文件，可分为</a:t>
            </a:r>
            <a:r>
              <a:rPr lang="en-US" altLang="zh-CN" dirty="0" smtClean="0"/>
              <a:t>dBase III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Foxpro</a:t>
            </a:r>
            <a:r>
              <a:rPr lang="zh-CN" altLang="en-US" dirty="0" smtClean="0"/>
              <a:t>等类型。目前主要在股转、固定收益的任务中使用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706" y="1077148"/>
            <a:ext cx="4799709" cy="432049"/>
            <a:chOff x="453883" y="504053"/>
            <a:chExt cx="4799709" cy="701676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3883" y="504053"/>
              <a:ext cx="4797878" cy="701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lt1"/>
                  </a:solidFill>
                </a:rPr>
                <a:t>2.1. DBF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文件示例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0914" y="58003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DBF</a:t>
            </a:r>
            <a:r>
              <a:rPr lang="zh-CN" altLang="en-US" dirty="0" smtClean="0">
                <a:solidFill>
                  <a:srgbClr val="7030A0"/>
                </a:solidFill>
              </a:rPr>
              <a:t>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" y="1509197"/>
            <a:ext cx="7627937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54" y="2292307"/>
            <a:ext cx="55054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11793"/>
              </p:ext>
            </p:extLst>
          </p:nvPr>
        </p:nvGraphicFramePr>
        <p:xfrm>
          <a:off x="796925" y="4508500"/>
          <a:ext cx="1879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" name="包装程序外壳对象" showAsIcon="1" r:id="rId6" imgW="1879920" imgH="711360" progId="Package">
                  <p:embed/>
                </p:oleObj>
              </mc:Choice>
              <mc:Fallback>
                <p:oleObj name="包装程序外壳对象" showAsIcon="1" r:id="rId6" imgW="18799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925" y="4508500"/>
                        <a:ext cx="1879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1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706" y="1077148"/>
            <a:ext cx="4799709" cy="432049"/>
            <a:chOff x="453883" y="504053"/>
            <a:chExt cx="4799709" cy="701676"/>
          </a:xfrm>
          <a:solidFill>
            <a:srgbClr val="00B0F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455714" y="504054"/>
              <a:ext cx="4797878" cy="70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453883" y="504053"/>
              <a:ext cx="4797878" cy="701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lt1"/>
                  </a:solidFill>
                </a:rPr>
                <a:t>2.2. DBF</a:t>
              </a:r>
              <a:r>
                <a:rPr lang="zh-CN" altLang="en-US" dirty="0" smtClean="0">
                  <a:solidFill>
                    <a:schemeClr val="lt1"/>
                  </a:solidFill>
                </a:rPr>
                <a:t>文件格式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0914" y="58003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DBF</a:t>
            </a:r>
            <a:r>
              <a:rPr lang="zh-CN" altLang="en-US" dirty="0" smtClean="0">
                <a:solidFill>
                  <a:srgbClr val="7030A0"/>
                </a:solidFill>
              </a:rPr>
              <a:t>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79" y="1306785"/>
            <a:ext cx="54483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6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6198</TotalTime>
  <Words>1913</Words>
  <Application>Microsoft Office PowerPoint</Application>
  <PresentationFormat>全屏显示(4:3)</PresentationFormat>
  <Paragraphs>292</Paragraphs>
  <Slides>27</Slides>
  <Notes>26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Office 主题​​</vt:lpstr>
      <vt:lpstr>包装程序外壳对象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徐猛</cp:lastModifiedBy>
  <cp:revision>1082</cp:revision>
  <dcterms:created xsi:type="dcterms:W3CDTF">2014-12-25T08:50:47Z</dcterms:created>
  <dcterms:modified xsi:type="dcterms:W3CDTF">2017-08-16T07:02:51Z</dcterms:modified>
</cp:coreProperties>
</file>