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12FAE-CFDA-4C74-83D4-C24C3E77F2C3}" v="87" dt="2024-04-05T08:18:53.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varScale="1">
        <p:scale>
          <a:sx n="114" d="100"/>
          <a:sy n="114" d="100"/>
        </p:scale>
        <p:origin x="444"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 Jeslin" userId="6f93fb2e91781877" providerId="LiveId" clId="{B0CEB89C-26FD-420D-8812-7A4E4B777B88}"/>
    <pc:docChg chg="modSld">
      <pc:chgData name="Dani Jeslin" userId="6f93fb2e91781877" providerId="LiveId" clId="{B0CEB89C-26FD-420D-8812-7A4E4B777B88}" dt="2024-04-05T08:24:04.541" v="23" actId="20577"/>
      <pc:docMkLst>
        <pc:docMk/>
      </pc:docMkLst>
      <pc:sldChg chg="modSp mod">
        <pc:chgData name="Dani Jeslin" userId="6f93fb2e91781877" providerId="LiveId" clId="{B0CEB89C-26FD-420D-8812-7A4E4B777B88}" dt="2024-04-05T08:24:04.541" v="23" actId="20577"/>
        <pc:sldMkLst>
          <pc:docMk/>
          <pc:sldMk cId="824922311" sldId="256"/>
        </pc:sldMkLst>
        <pc:spChg chg="mod">
          <ac:chgData name="Dani Jeslin" userId="6f93fb2e91781877" providerId="LiveId" clId="{B0CEB89C-26FD-420D-8812-7A4E4B777B88}" dt="2024-04-05T08:24:04.541" v="23" actId="20577"/>
          <ac:spMkLst>
            <pc:docMk/>
            <pc:sldMk cId="824922311" sldId="256"/>
            <ac:spMk id="28" creationId="{00000000-0000-0000-0000-000000000000}"/>
          </ac:spMkLst>
        </pc:spChg>
      </pc:sldChg>
    </pc:docChg>
  </pc:docChgLst>
  <pc:docChgLst>
    <pc:chgData name="Dani Jeslin" userId="6f93fb2e91781877" providerId="LiveId" clId="{982AF0C9-09AA-46B0-9570-A8877A86A91F}"/>
    <pc:docChg chg="modSld">
      <pc:chgData name="Dani Jeslin" userId="6f93fb2e91781877" providerId="LiveId" clId="{982AF0C9-09AA-46B0-9570-A8877A86A91F}" dt="2024-04-05T08:45:49.417" v="19" actId="20577"/>
      <pc:docMkLst>
        <pc:docMk/>
      </pc:docMkLst>
      <pc:sldChg chg="modSp mod">
        <pc:chgData name="Dani Jeslin" userId="6f93fb2e91781877" providerId="LiveId" clId="{982AF0C9-09AA-46B0-9570-A8877A86A91F}" dt="2024-04-05T08:45:49.417" v="19" actId="20577"/>
        <pc:sldMkLst>
          <pc:docMk/>
          <pc:sldMk cId="824922311" sldId="256"/>
        </pc:sldMkLst>
        <pc:spChg chg="mod">
          <ac:chgData name="Dani Jeslin" userId="6f93fb2e91781877" providerId="LiveId" clId="{982AF0C9-09AA-46B0-9570-A8877A86A91F}" dt="2024-04-05T08:45:49.417" v="19" actId="20577"/>
          <ac:spMkLst>
            <pc:docMk/>
            <pc:sldMk cId="824922311" sldId="256"/>
            <ac:spMk id="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4/12/2024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4/12/2024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chemeClr val="accent1"/>
                </a:solidFill>
                <a:latin typeface="Arial" pitchFamily="34" charset="0"/>
                <a:ea typeface="华文中宋" charset="0"/>
                <a:cs typeface="Arial" pitchFamily="34" charset="0"/>
              </a:rPr>
              <a:t>EXPLORING MOVIE REVIEW</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314363" y="3585333"/>
            <a:ext cx="7980183"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0" i="0" u="none" strike="noStrike" kern="1200" cap="none" spc="0" baseline="0" dirty="0" smtClean="0">
                <a:solidFill>
                  <a:srgbClr val="000000"/>
                </a:solidFill>
                <a:latin typeface="Arial" pitchFamily="34" charset="0"/>
                <a:ea typeface="华文中宋" charset="0"/>
                <a:cs typeface="Arial" pitchFamily="34" charset="0"/>
              </a:rPr>
              <a:t>1.Jeffrin</a:t>
            </a:r>
            <a:r>
              <a:rPr lang="en-US" altLang="zh-CN" sz="2000" b="0" i="0" u="none" strike="noStrike" kern="1200" cap="none" spc="0" dirty="0" smtClean="0">
                <a:solidFill>
                  <a:srgbClr val="000000"/>
                </a:solidFill>
                <a:latin typeface="Arial" pitchFamily="34" charset="0"/>
                <a:ea typeface="华文中宋" charset="0"/>
                <a:cs typeface="Arial" pitchFamily="34" charset="0"/>
              </a:rPr>
              <a:t> </a:t>
            </a:r>
            <a:r>
              <a:rPr lang="en-US" altLang="zh-CN" sz="2000" b="0" i="0" u="none" strike="noStrike" kern="1200" cap="none" spc="0" smtClean="0">
                <a:solidFill>
                  <a:srgbClr val="000000"/>
                </a:solidFill>
                <a:latin typeface="Arial" pitchFamily="34" charset="0"/>
                <a:ea typeface="华文中宋" charset="0"/>
                <a:cs typeface="Arial" pitchFamily="34" charset="0"/>
              </a:rPr>
              <a:t>shiju.v.k</a:t>
            </a:r>
            <a:r>
              <a:rPr lang="en-US" altLang="zh-CN" sz="2000" b="0" i="0" u="none" strike="noStrike" kern="1200" cap="none" spc="0" baseline="0" smtClean="0">
                <a:solidFill>
                  <a:srgbClr val="000000"/>
                </a:solidFill>
                <a:latin typeface="Arial" pitchFamily="34" charset="0"/>
                <a:ea typeface="华文中宋" charset="0"/>
                <a:cs typeface="Arial" pitchFamily="34" charset="0"/>
              </a:rPr>
              <a:t> </a:t>
            </a:r>
            <a:r>
              <a:rPr lang="en-US" altLang="zh-CN" sz="2000" b="0" i="0" u="none" strike="noStrike" kern="1200" cap="none" spc="0" baseline="0" dirty="0">
                <a:solidFill>
                  <a:srgbClr val="000000"/>
                </a:solidFill>
                <a:latin typeface="Arial" pitchFamily="34" charset="0"/>
                <a:ea typeface="华文中宋" charset="0"/>
                <a:cs typeface="Arial" pitchFamily="34" charset="0"/>
              </a:rPr>
              <a:t>-</a:t>
            </a:r>
            <a:r>
              <a:rPr lang="en-US" altLang="zh-CN" sz="2000" b="0" i="0" u="none" strike="noStrike" kern="1200" cap="none" spc="0" baseline="0" dirty="0" err="1">
                <a:solidFill>
                  <a:srgbClr val="000000"/>
                </a:solidFill>
                <a:latin typeface="Arial" pitchFamily="34" charset="0"/>
                <a:ea typeface="华文中宋" charset="0"/>
                <a:cs typeface="Arial" pitchFamily="34" charset="0"/>
              </a:rPr>
              <a:t>Ponjesly</a:t>
            </a:r>
            <a:r>
              <a:rPr lang="en-US" altLang="zh-CN" sz="2000" b="0" i="0" u="none" strike="noStrike" kern="1200" cap="none" spc="0" baseline="0" dirty="0">
                <a:solidFill>
                  <a:srgbClr val="000000"/>
                </a:solidFill>
                <a:latin typeface="Arial" pitchFamily="34" charset="0"/>
                <a:ea typeface="华文中宋" charset="0"/>
                <a:cs typeface="Arial" pitchFamily="34" charset="0"/>
              </a:rPr>
              <a:t> College of Engineering-Civil Engineering</a:t>
            </a:r>
            <a:endParaRPr lang="zh-CN" altLang="en-US" sz="2000" b="0" i="0" u="none" strike="noStrike" kern="1200" cap="none" spc="0" baseline="0" dirty="0">
              <a:solidFill>
                <a:srgbClr val="00000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endParaRPr lang="en-IN" altLang="zh-CN" sz="20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zh-CN" altLang="en-US" sz="20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Calibri" charset="0"/>
              </a:rPr>
              <a:t>System </a:t>
            </a: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Development Approach</a:t>
            </a:r>
            <a:endParaRPr lang="en-US" altLang="zh-CN" sz="1700" b="0" i="0" u="none" strike="noStrike" kern="1200" cap="none" spc="0" baseline="0" dirty="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dirty="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1" i="0" u="none" strike="noStrike" kern="1200" cap="none" spc="0" baseline="0" dirty="0">
                <a:solidFill>
                  <a:srgbClr val="404040"/>
                </a:solidFill>
                <a:latin typeface="Franklin Gothic Book" charset="0"/>
                <a:ea typeface="华文中宋"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8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35224" y="2454061"/>
            <a:ext cx="11321551"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Bookman Old Style" panose="02050604050505020204" pitchFamily="18" charset="0"/>
                <a:cs typeface="Calibri" charset="0"/>
              </a:rPr>
              <a:t>BENEFITS</a:t>
            </a:r>
            <a:r>
              <a:rPr lang="en-US" altLang="zh-CN" sz="2000" b="1" i="0" u="none" strike="noStrike" kern="1200" cap="none" spc="0" baseline="0" dirty="0">
                <a:solidFill>
                  <a:srgbClr val="404040"/>
                </a:solidFill>
                <a:latin typeface="Calibri" charset="0"/>
                <a:cs typeface="Calibri" charset="0"/>
              </a:rPr>
              <a:t> :</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Informed Decision Making: Movie reviews help viewers make informed decisions about which movies to watch, saving time and money by avoiding disappointing films.</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Diverse Perspectives: Reading reviews from critics and fellow moviegoers provides diverse perspectives on a film,  </a:t>
            </a:r>
            <a:r>
              <a:rPr lang="en-US" altLang="zh-CN" sz="2000" b="1" dirty="0">
                <a:cs typeface="Calibri" panose="020F0502020204030204" pitchFamily="34" charset="0"/>
              </a:rPr>
              <a:t>O</a:t>
            </a:r>
            <a:r>
              <a:rPr lang="en-US" altLang="zh-CN" sz="2000" b="1" i="0" u="none" strike="noStrike" kern="1200" cap="none" spc="0" baseline="0" dirty="0">
                <a:solidFill>
                  <a:srgbClr val="404040"/>
                </a:solidFill>
                <a:cs typeface="Calibri" panose="020F0502020204030204" pitchFamily="34" charset="0"/>
              </a:rPr>
              <a:t>ffering insights into its quality, themes, and entertainment value.</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Discovering Hidden Gems : Exploring reviews can uncover lesser-known movies that may not have received widespread attention but are highly acclaimed by critics or loved by audiences.</a:t>
            </a:r>
            <a:endParaRPr lang="zh-CN" altLang="en-US" sz="2000" b="1" i="0" u="none" strike="noStrike" kern="1200" cap="none" spc="0" baseline="0" dirty="0">
              <a:solidFill>
                <a:srgbClr val="404040"/>
              </a:solidFill>
              <a:cs typeface="Calibri" panose="020F0502020204030204" pitchFamily="34" charset="0"/>
            </a:endParaRPr>
          </a:p>
        </p:txBody>
      </p:sp>
      <p:sp>
        <p:nvSpPr>
          <p:cNvPr id="9" name="TextBox 8">
            <a:extLst>
              <a:ext uri="{FF2B5EF4-FFF2-40B4-BE49-F238E27FC236}">
                <a16:creationId xmlns:a16="http://schemas.microsoft.com/office/drawing/2014/main" id="{6454B223-D735-F767-B49D-530AFAF53E3D}"/>
              </a:ext>
            </a:extLst>
          </p:cNvPr>
          <p:cNvSpPr txBox="1"/>
          <p:nvPr/>
        </p:nvSpPr>
        <p:spPr>
          <a:xfrm>
            <a:off x="581192" y="1193123"/>
            <a:ext cx="10519427" cy="286232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Exploring movie reviews can be approached in several ways. One effective solution is to create a web application or mobile app that aggregates reviews from multiple sources such as IMDb, Rotten Tomatoes, Metacritic, and user-generated reviews from platforms like </a:t>
            </a:r>
            <a:r>
              <a:rPr lang="en-US" sz="2000" b="1" dirty="0" err="1">
                <a:latin typeface="Calibri" panose="020F0502020204030204" pitchFamily="34" charset="0"/>
                <a:ea typeface="Calibri" panose="020F0502020204030204" pitchFamily="34" charset="0"/>
                <a:cs typeface="Calibri" panose="020F0502020204030204" pitchFamily="34" charset="0"/>
              </a:rPr>
              <a:t>Letterboxd</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The app could allow users to search for movies, view aggregated ratings, read critic and user reviews, and even provide personalized recommendations based on their viewing history and preferences. Additionally, implementing features like filtering by genre, release year, and director can enhance the user experience.</a:t>
            </a: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458288" y="2084438"/>
            <a:ext cx="11275423" cy="359971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i="0" u="none" strike="noStrike" kern="1200" cap="none" spc="0" baseline="0" dirty="0">
                <a:solidFill>
                  <a:srgbClr val="0F0F0F"/>
                </a:solidFill>
                <a:latin typeface="Franklin Gothic Book" charset="0"/>
                <a:ea typeface="华文中宋" charset="0"/>
                <a:cs typeface="Lucida Sans"/>
              </a:rPr>
              <a:t>A systematic approach to exploring movie reviews involves several steps:</a:t>
            </a:r>
            <a:endParaRPr lang="en-US" altLang="zh-CN" sz="1800" dirty="0">
              <a:solidFill>
                <a:srgbClr val="0F0F0F"/>
              </a:solidFill>
              <a:cs typeface="Lucida Sans"/>
            </a:endParaRP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Identify Sources</a:t>
            </a:r>
            <a:r>
              <a:rPr lang="en-US" altLang="zh-CN" sz="1800" i="0" u="none" strike="noStrike" kern="1200" cap="none" spc="0" baseline="0" dirty="0">
                <a:solidFill>
                  <a:srgbClr val="0F0F0F"/>
                </a:solidFill>
                <a:latin typeface="Franklin Gothic Book" charset="0"/>
                <a:ea typeface="华文中宋" charset="0"/>
                <a:cs typeface="Lucida Sans"/>
              </a:rPr>
              <a:t>: Start by identifying reputable sources of movie reviews, such as professional critics, film websites, or audience-based platforms like Rotten Tomatoes, IMDb, or Metacritic.</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Set Criteria</a:t>
            </a:r>
            <a:r>
              <a:rPr lang="en-US" altLang="zh-CN" sz="1800" i="0" u="none" strike="noStrike" kern="1200" cap="none" spc="0" baseline="0" dirty="0">
                <a:solidFill>
                  <a:srgbClr val="0F0F0F"/>
                </a:solidFill>
                <a:latin typeface="Franklin Gothic Book" charset="0"/>
                <a:ea typeface="华文中宋" charset="0"/>
                <a:cs typeface="Lucida Sans"/>
              </a:rPr>
              <a:t>: Determine what criteria are important to you when evaluating a movie, such as genre, director, cast, or thematic elements. This will help you narrow down your search and focus on relevant reviews.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Read Multiple Reviews</a:t>
            </a:r>
            <a:r>
              <a:rPr lang="en-US" altLang="zh-CN" sz="1800" i="0" u="none" strike="noStrike" kern="1200" cap="none" spc="0" baseline="0" dirty="0">
                <a:solidFill>
                  <a:srgbClr val="0F0F0F"/>
                </a:solidFill>
                <a:latin typeface="Franklin Gothic Book" charset="0"/>
                <a:ea typeface="华文中宋" charset="0"/>
                <a:cs typeface="Lucida Sans"/>
              </a:rPr>
              <a:t>: Don't rely solely on one review; instead, read multiple reviews from different sources to get a comprehensive understanding of a movie's strengths and weaknesses. Look for patterns or consensus among reviewers.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Consider Different Perspectives</a:t>
            </a:r>
            <a:r>
              <a:rPr lang="en-US" altLang="zh-CN" sz="1800" i="0" u="none" strike="noStrike" kern="1200" cap="none" spc="0" baseline="0" dirty="0">
                <a:solidFill>
                  <a:srgbClr val="0F0F0F"/>
                </a:solidFill>
                <a:latin typeface="Franklin Gothic Book" charset="0"/>
                <a:ea typeface="华文中宋" charset="0"/>
                <a:cs typeface="Lucida Sans"/>
              </a:rPr>
              <a:t>: Pay attention to the perspective and biases of the reviewers. Some may focus more on technical aspects, while others may prioritize emotional impact or cultural relevance. Consider how these perspectives align with your own preferences.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Analyze Critically</a:t>
            </a:r>
            <a:r>
              <a:rPr lang="en-US" altLang="zh-CN" sz="1800" i="0" u="none" strike="noStrike" kern="1200" cap="none" spc="0" baseline="0" dirty="0">
                <a:solidFill>
                  <a:srgbClr val="0F0F0F"/>
                </a:solidFill>
                <a:latin typeface="Franklin Gothic Book" charset="0"/>
                <a:ea typeface="华文中宋" charset="0"/>
                <a:cs typeface="Lucida Sans"/>
              </a:rPr>
              <a:t>: Approach reviews with a critical mindset, considering the credibility of the source, the depth of analysis, and the coherence of arguments. Look for reviews that provide thoughtful insights and analysis rather than just subjective opinions.</a:t>
            </a:r>
            <a:endParaRPr lang="zh-CN" altLang="en-US" sz="1800" i="0" u="none" strike="noStrike" kern="1200" cap="none" spc="0" baseline="0" dirty="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43163"/>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455173"/>
            <a:ext cx="10873390" cy="150433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Developing an algorithm for exploring movie reviews involves several steps. </a:t>
            </a: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Here's a basic outline:</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Data Collection</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Gather movie review data from various sources such as IMDb, Rotten Tomatoes, Metacritic, or specialized film critics' websites.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Sentiment Analysis</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    Utilize sentiment analysis techniques to classify the sentiment of each review (positive, negative, or neutral).</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Topic Modeling:</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Apply topic modeling algorithms such as Latent Dirichlet Allocation (LDA) or Non-Negative Matrix Factorization (NMF) to identify key topics or themes discussed in the reviews.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Recommendation System: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Develop a recommendation system that suggests movies to users based on their preferences and past interactions.</a:t>
            </a:r>
          </a:p>
          <a:p>
            <a:pPr marL="0" indent="0" algn="l">
              <a:lnSpc>
                <a:spcPct val="110000"/>
              </a:lnSpc>
              <a:spcBef>
                <a:spcPct val="20000"/>
              </a:spcBef>
              <a:spcAft>
                <a:spcPts val="600"/>
              </a:spcAft>
              <a:buClr>
                <a:schemeClr val="accent1"/>
              </a:buClr>
              <a:buSzPct val="92000"/>
              <a:buNone/>
            </a:pPr>
            <a:r>
              <a:rPr lang="en-US" altLang="zh-CN" sz="1700" b="1" i="0" strike="noStrike" kern="1200" cap="none" spc="0" baseline="0" dirty="0">
                <a:solidFill>
                  <a:srgbClr val="404040"/>
                </a:solidFill>
                <a:latin typeface="Franklin Gothic Book" charset="0"/>
                <a:ea typeface="华文中宋" charset="0"/>
                <a:cs typeface="Lucida Sans"/>
              </a:rPr>
              <a:t>User Interface Development: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Design and develop a user-friendly interface where users can interact with the system.</a:t>
            </a:r>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2235777" y="4493342"/>
            <a:ext cx="4735294" cy="1673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pic>
        <p:nvPicPr>
          <p:cNvPr id="1026" name="Picture 2">
            <a:extLst>
              <a:ext uri="{FF2B5EF4-FFF2-40B4-BE49-F238E27FC236}">
                <a16:creationId xmlns:a16="http://schemas.microsoft.com/office/drawing/2014/main" id="{80739C6B-F16A-823E-AFC9-671989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92" y="1489200"/>
            <a:ext cx="3544293" cy="195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BE3D76-5844-8A34-B3EE-5BD9DD6F37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661" y="1514370"/>
            <a:ext cx="3544293" cy="2171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266351-228F-BEC2-DA43-3E574D749F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1030" y="1492157"/>
            <a:ext cx="3499778" cy="226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9067EC-EE2D-5ACE-EA16-4159050301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94" y="3873910"/>
            <a:ext cx="3544293" cy="28016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6609D3-0908-6209-9C82-6E349A572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1991" y="3974445"/>
            <a:ext cx="4459757" cy="23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Franklin Gothic Book" charset="0"/>
                <a:ea typeface="华文中宋" charset="0"/>
                <a:cs typeface="Lucida Sans"/>
              </a:rPr>
              <a:t>In conclusion, exploring movie reviews offers valuable insights into audience perceptions, critical analysis, and cultural impact. By delving into various reviews, one gains a nuanced understanding of a film's strengths, weaknesses, and overall reception. Whether for personal enjoyment, academic study, or professional critique, analyzing movie reviews provides a multifaceted perspective that enhances appreciation and understanding of cinema as an art form</a:t>
            </a:r>
            <a:endParaRPr lang="zh-CN" altLang="en-US" sz="20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
        <p:nvSpPr>
          <p:cNvPr id="3" name="TextBox 2">
            <a:extLst>
              <a:ext uri="{FF2B5EF4-FFF2-40B4-BE49-F238E27FC236}">
                <a16:creationId xmlns:a16="http://schemas.microsoft.com/office/drawing/2014/main" id="{612D1D87-D111-75F1-040C-BE2A0895A34B}"/>
              </a:ext>
            </a:extLst>
          </p:cNvPr>
          <p:cNvSpPr txBox="1"/>
          <p:nvPr/>
        </p:nvSpPr>
        <p:spPr>
          <a:xfrm>
            <a:off x="535670" y="1474668"/>
            <a:ext cx="11213878" cy="4524315"/>
          </a:xfrm>
          <a:prstGeom prst="rect">
            <a:avLst/>
          </a:prstGeom>
          <a:noFill/>
        </p:spPr>
        <p:txBody>
          <a:bodyPr wrap="square">
            <a:spAutoFit/>
          </a:bodyPr>
          <a:lstStyle/>
          <a:p>
            <a:r>
              <a:rPr lang="en-US" dirty="0"/>
              <a:t>The future scope for movie reviews encompasses several exciting avenues:</a:t>
            </a:r>
          </a:p>
          <a:p>
            <a:endParaRPr lang="en-US" dirty="0"/>
          </a:p>
          <a:p>
            <a:r>
              <a:rPr lang="en-US" b="1" u="sng" dirty="0"/>
              <a:t>AI-Driven Analysis: </a:t>
            </a:r>
          </a:p>
          <a:p>
            <a:r>
              <a:rPr lang="en-US" dirty="0"/>
              <a:t>       Continued advancements in artificial intelligence and natural language processing will enable more sophisticated analysis of movie reviews. AI algorithms could extract deeper insights from reviews, such as identifying subtle themes, character analyses, and predicting box office success.</a:t>
            </a:r>
          </a:p>
          <a:p>
            <a:endParaRPr lang="en-US" dirty="0"/>
          </a:p>
          <a:p>
            <a:r>
              <a:rPr lang="en-US" b="1" u="sng" dirty="0"/>
              <a:t>Personalized Recommendations:</a:t>
            </a:r>
          </a:p>
          <a:p>
            <a:r>
              <a:rPr lang="en-US" dirty="0"/>
              <a:t>      With the abundance of data available, personalized movie recommendations will become more precise. AI algorithms will tailor suggestions based on individual preferences, viewing history, and even mood, leading to a more satisfying movie-watching experience.</a:t>
            </a:r>
          </a:p>
          <a:p>
            <a:endParaRPr lang="en-US" b="1" u="sng" dirty="0"/>
          </a:p>
          <a:p>
            <a:r>
              <a:rPr lang="en-US" b="1" u="sng" dirty="0"/>
              <a:t>Global Reach: </a:t>
            </a:r>
          </a:p>
          <a:p>
            <a:r>
              <a:rPr lang="en-US" dirty="0"/>
              <a:t>      With the globalization of cinema, there will be an increased demand for reviews that cater to diverse cultural contexts. Platforms may offer translations, localized content, and regional perspectives to accommodate global audiences.</a:t>
            </a:r>
            <a:endParaRPr lang="en-IN" dirty="0"/>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101</TotalTime>
  <Words>862</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宋体</vt:lpstr>
      <vt:lpstr>Arial</vt:lpstr>
      <vt:lpstr>Bookman Old Style</vt:lpstr>
      <vt:lpstr>Calibri</vt:lpstr>
      <vt:lpstr>Calibri Light</vt:lpstr>
      <vt:lpstr>等线</vt:lpstr>
      <vt:lpstr>Droid Sans</vt:lpstr>
      <vt:lpstr>Franklin Gothic Book</vt:lpstr>
      <vt:lpstr>Franklin Gothic Demi</vt:lpstr>
      <vt:lpstr>Lucida Sans</vt:lpstr>
      <vt:lpstr>华文中宋</vt:lpstr>
      <vt:lpstr>Wingdings 2</vt:lpstr>
      <vt:lpstr>DividendVTI</vt:lpstr>
      <vt:lpstr>EXPLORING MOVIE REVIEW</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25</cp:revision>
  <dcterms:created xsi:type="dcterms:W3CDTF">2021-05-26T16:50:10Z</dcterms:created>
  <dcterms:modified xsi:type="dcterms:W3CDTF">2024-04-12T05:46:39Z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