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sldIdLst>
    <p:sldId id="278" r:id="rId5"/>
    <p:sldId id="257" r:id="rId6"/>
    <p:sldId id="258" r:id="rId7"/>
    <p:sldId id="276" r:id="rId8"/>
    <p:sldId id="277" r:id="rId9"/>
    <p:sldId id="285" r:id="rId10"/>
    <p:sldId id="275" r:id="rId11"/>
    <p:sldId id="284" r:id="rId12"/>
    <p:sldId id="279" r:id="rId13"/>
    <p:sldId id="260" r:id="rId14"/>
    <p:sldId id="270" r:id="rId15"/>
    <p:sldId id="263" r:id="rId16"/>
    <p:sldId id="282" r:id="rId17"/>
    <p:sldId id="264" r:id="rId18"/>
    <p:sldId id="286" r:id="rId19"/>
    <p:sldId id="287" r:id="rId20"/>
    <p:sldId id="268" r:id="rId21"/>
    <p:sldId id="288" r:id="rId22"/>
    <p:sldId id="265" r:id="rId23"/>
    <p:sldId id="274" r:id="rId24"/>
    <p:sldId id="280" r:id="rId25"/>
    <p:sldId id="281"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92" autoAdjust="0"/>
    <p:restoredTop sz="94660"/>
  </p:normalViewPr>
  <p:slideViewPr>
    <p:cSldViewPr snapToGrid="0">
      <p:cViewPr varScale="1">
        <p:scale>
          <a:sx n="82" d="100"/>
          <a:sy n="82" d="100"/>
        </p:scale>
        <p:origin x="66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bubby-2003/CSE--G16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0648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sz="3600" dirty="0">
                <a:latin typeface="Times New Roman" panose="02020603050405020304" pitchFamily="18" charset="0"/>
                <a:ea typeface="Cambria" panose="02040503050406030204" pitchFamily="18" charset="0"/>
                <a:cs typeface="Times New Roman" panose="02020603050405020304" pitchFamily="18" charset="0"/>
              </a:rPr>
              <a:t>Smart Charging App For EV</a:t>
            </a:r>
            <a:endParaRPr sz="36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88" name="Google Shape;88;p13"/>
          <p:cNvSpPr txBox="1">
            <a:spLocks noGrp="1"/>
          </p:cNvSpPr>
          <p:nvPr>
            <p:ph type="subTitle" idx="1"/>
          </p:nvPr>
        </p:nvSpPr>
        <p:spPr>
          <a:xfrm>
            <a:off x="790469" y="1893955"/>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sz="1800" b="1" i="0" u="none" strike="noStrike" dirty="0">
                <a:solidFill>
                  <a:srgbClr val="17375E"/>
                </a:solidFill>
                <a:effectLst/>
                <a:latin typeface="Times New Roman" panose="02020603050405020304" pitchFamily="18" charset="0"/>
              </a:rPr>
              <a:t>CSE-G162</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604534212"/>
              </p:ext>
            </p:extLst>
          </p:nvPr>
        </p:nvGraphicFramePr>
        <p:xfrm>
          <a:off x="569151" y="2299510"/>
          <a:ext cx="5650808" cy="1828850"/>
        </p:xfrm>
        <a:graphic>
          <a:graphicData uri="http://schemas.openxmlformats.org/drawingml/2006/table">
            <a:tbl>
              <a:tblPr firstRow="1" bandRow="1">
                <a:noFill/>
              </a:tblPr>
              <a:tblGrid>
                <a:gridCol w="2174320">
                  <a:extLst>
                    <a:ext uri="{9D8B030D-6E8A-4147-A177-3AD203B41FA5}">
                      <a16:colId xmlns:a16="http://schemas.microsoft.com/office/drawing/2014/main" val="20000"/>
                    </a:ext>
                  </a:extLst>
                </a:gridCol>
                <a:gridCol w="3476488">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20211CSE0430</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strike="noStrike" cap="none" dirty="0"/>
                        <a:t>           Venkat B M</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t>20211CSE0406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u="none" strike="noStrike" cap="none" dirty="0"/>
                        <a:t>           </a:t>
                      </a:r>
                      <a:r>
                        <a:rPr lang="en-IN" sz="1800" u="none" strike="noStrike" cap="none" dirty="0" err="1"/>
                        <a:t>Arunkumar</a:t>
                      </a:r>
                      <a:r>
                        <a:rPr lang="en-IN" sz="1800" u="none" strike="noStrike" cap="none" dirty="0"/>
                        <a:t> H </a:t>
                      </a:r>
                      <a:r>
                        <a:rPr lang="en-IN" sz="1800" u="none" strike="noStrike" cap="none" dirty="0" err="1"/>
                        <a:t>Gurav</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20211CSE0435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strike="noStrike" cap="none" dirty="0"/>
                        <a:t>           Nagendra B S</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US" sz="1800" u="none" strike="noStrike" cap="none" dirty="0"/>
                        <a:t>20211CSE0422</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strike="noStrike" cap="none" dirty="0"/>
                        <a:t>           Kushal C S</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IN" sz="1700" b="1" dirty="0">
                <a:solidFill>
                  <a:schemeClr val="tx2">
                    <a:lumMod val="75000"/>
                  </a:schemeClr>
                </a:solidFill>
                <a:latin typeface="Cambria" panose="02040503050406030204" pitchFamily="18" charset="0"/>
                <a:ea typeface="Cambria" panose="02040503050406030204" pitchFamily="18" charset="0"/>
              </a:rPr>
              <a:t>Ms. </a:t>
            </a:r>
            <a:r>
              <a:rPr lang="en-IN" sz="1700" b="1" dirty="0" err="1">
                <a:solidFill>
                  <a:schemeClr val="tx2">
                    <a:lumMod val="75000"/>
                  </a:schemeClr>
                </a:solidFill>
                <a:latin typeface="Cambria" panose="02040503050406030204" pitchFamily="18" charset="0"/>
                <a:ea typeface="Cambria" panose="02040503050406030204" pitchFamily="18" charset="0"/>
              </a:rPr>
              <a:t>Dornadhula</a:t>
            </a:r>
            <a:r>
              <a:rPr lang="en-IN" sz="1700" b="1" dirty="0">
                <a:solidFill>
                  <a:schemeClr val="tx2">
                    <a:lumMod val="75000"/>
                  </a:schemeClr>
                </a:solidFill>
                <a:latin typeface="Cambria" panose="02040503050406030204" pitchFamily="18" charset="0"/>
                <a:ea typeface="Cambria" panose="02040503050406030204" pitchFamily="18" charset="0"/>
              </a:rPr>
              <a:t> </a:t>
            </a:r>
            <a:r>
              <a:rPr lang="en-IN" sz="1700" b="1" dirty="0" err="1">
                <a:solidFill>
                  <a:schemeClr val="tx2">
                    <a:lumMod val="75000"/>
                  </a:schemeClr>
                </a:solidFill>
                <a:latin typeface="Cambria" panose="02040503050406030204" pitchFamily="18" charset="0"/>
                <a:ea typeface="Cambria" panose="02040503050406030204" pitchFamily="18" charset="0"/>
              </a:rPr>
              <a:t>Dhanya</a:t>
            </a:r>
            <a:endParaRPr lang="en-IN" sz="1700" b="1" dirty="0">
              <a:solidFill>
                <a:schemeClr val="tx2">
                  <a:lumMod val="75000"/>
                </a:schemeClr>
              </a:solidFill>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US" sz="1800" b="1" i="0" u="none" strike="noStrike" dirty="0">
                <a:solidFill>
                  <a:srgbClr val="17365D"/>
                </a:solidFill>
                <a:effectLst/>
                <a:latin typeface="Times New Roman" panose="02020603050405020304" pitchFamily="18" charset="0"/>
              </a:rPr>
              <a:t>Assistant Professor</a:t>
            </a:r>
            <a:r>
              <a:rPr lang="en-IN" sz="1700" b="1" dirty="0">
                <a:solidFill>
                  <a:schemeClr val="tx2">
                    <a:lumMod val="75000"/>
                  </a:schemeClr>
                </a:solidFill>
                <a:latin typeface="Cambria" panose="02040503050406030204" pitchFamily="18" charset="0"/>
                <a:ea typeface="Cambria" panose="02040503050406030204" pitchFamily="18" charset="0"/>
              </a:rPr>
              <a:t> </a:t>
            </a:r>
            <a:endParaRPr lang="en-GB" sz="1700" b="1" i="0" u="none" strike="noStrike" cap="none" dirty="0">
              <a:solidFill>
                <a:schemeClr val="tx2">
                  <a:lumMod val="75000"/>
                </a:schemeClr>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IN" sz="2000" dirty="0"/>
              <a:t>Final Review</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648929" y="4533900"/>
            <a:ext cx="11543071"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tx1"/>
                </a:solidFill>
                <a:latin typeface="Cambria" panose="02040503050406030204" pitchFamily="18" charset="0"/>
                <a:ea typeface="Cambria" panose="02040503050406030204" pitchFamily="18" charset="0"/>
                <a:cs typeface="Verdana"/>
                <a:sym typeface="Verdana"/>
              </a:rPr>
              <a:t>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Asif Mohamed H B</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i="0" u="none" strike="noStrike" dirty="0">
                <a:solidFill>
                  <a:srgbClr val="000000"/>
                </a:solidFill>
                <a:effectLst/>
                <a:latin typeface="Times New Roman" panose="02020603050405020304" pitchFamily="18" charset="0"/>
              </a:rPr>
              <a:t>Mr. Amarnath J.L </a:t>
            </a: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a:t>
            </a:r>
            <a:r>
              <a:rPr lang="en-US" sz="1800" b="1" dirty="0">
                <a:solidFill>
                  <a:schemeClr val="accent1"/>
                </a:solidFill>
                <a:latin typeface="Cambria" panose="02040503050406030204" pitchFamily="18" charset="0"/>
                <a:ea typeface="Cambria" panose="02040503050406030204" pitchFamily="18" charset="0"/>
                <a:cs typeface="Verdana"/>
                <a:sym typeface="Verdana"/>
              </a:rPr>
              <a:t>: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5" name="Rectangle 2">
            <a:extLst>
              <a:ext uri="{FF2B5EF4-FFF2-40B4-BE49-F238E27FC236}">
                <a16:creationId xmlns:a16="http://schemas.microsoft.com/office/drawing/2014/main" id="{65F7A0FF-7992-4F76-1AB6-C9B53C287BB8}"/>
              </a:ext>
            </a:extLst>
          </p:cNvPr>
          <p:cNvSpPr>
            <a:spLocks noGrp="1" noChangeArrowheads="1"/>
          </p:cNvSpPr>
          <p:nvPr>
            <p:ph idx="1"/>
          </p:nvPr>
        </p:nvSpPr>
        <p:spPr bwMode="auto">
          <a:xfrm>
            <a:off x="899319" y="1166842"/>
            <a:ext cx="1049496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 Charging Processes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Efficiently manage and allocate charging resources to reduce energy costs and peak demand.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User Experience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a seamless and intuitive interface for EV users to locate, book, and manage charging sessions.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Promote Sustainable Energy Use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 renewable energy sources and prioritize off-peak charging to reduce the carbon footprint.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Real-Time Monitoring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 users to monitor charging status and costs in real time, ensuring transparency and control.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 Grid Stability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load balancing features to support grid stability and avoid overloads.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Incorporate Predictive Analytics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data analytics to predict charging demand and improve service reliability. </a:t>
            </a:r>
          </a:p>
        </p:txBody>
      </p:sp>
    </p:spTree>
    <p:extLst>
      <p:ext uri="{BB962C8B-B14F-4D97-AF65-F5344CB8AC3E}">
        <p14:creationId xmlns:p14="http://schemas.microsoft.com/office/powerpoint/2010/main" val="2666729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t>Timeline of Project</a:t>
            </a:r>
            <a:endParaRPr dirty="0">
              <a:latin typeface="Cambria" panose="02040503050406030204" pitchFamily="18" charset="0"/>
              <a:ea typeface="Cambria" panose="02040503050406030204" pitchFamily="18" charset="0"/>
            </a:endParaRPr>
          </a:p>
        </p:txBody>
      </p:sp>
      <p:pic>
        <p:nvPicPr>
          <p:cNvPr id="12" name="Picture 11">
            <a:extLst>
              <a:ext uri="{FF2B5EF4-FFF2-40B4-BE49-F238E27FC236}">
                <a16:creationId xmlns:a16="http://schemas.microsoft.com/office/drawing/2014/main" id="{3EDB87C2-75B0-0C49-724E-F3B6B6E72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800" y="1048531"/>
            <a:ext cx="10388600" cy="4983133"/>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a:t>
            </a:r>
          </a:p>
        </p:txBody>
      </p:sp>
      <p:sp>
        <p:nvSpPr>
          <p:cNvPr id="5" name="Rectangle 1">
            <a:extLst>
              <a:ext uri="{FF2B5EF4-FFF2-40B4-BE49-F238E27FC236}">
                <a16:creationId xmlns:a16="http://schemas.microsoft.com/office/drawing/2014/main" id="{66423F92-F173-12E4-3735-2985221D95F8}"/>
              </a:ext>
            </a:extLst>
          </p:cNvPr>
          <p:cNvSpPr>
            <a:spLocks noGrp="1" noChangeArrowheads="1"/>
          </p:cNvSpPr>
          <p:nvPr>
            <p:ph idx="1"/>
          </p:nvPr>
        </p:nvSpPr>
        <p:spPr bwMode="auto">
          <a:xfrm>
            <a:off x="1042988" y="1357342"/>
            <a:ext cx="1043781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Energy Efficiency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app ensures efficient utilization of electricity by optimizing charging schedules, reducing energy waste, and promoting off-peak usage.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Reduced Charging Costs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guiding users to charge during low-demand hours or using renewable energy, the app helps lower energy costs for EV owners.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User Convenience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Features like real-time monitoring, booking, and notifications improve the overall charging experience for EV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Renewable Energy Integration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app supports renewable energy sources, enabling more sustainable EV charging and reducing reliance on fossil fuels.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Better Grid Management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balancing the load across the grid and avoiding peak demand, the app contributes to grid stability and prevents overloading.</a:t>
            </a:r>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90FCFA-FF66-131D-3813-7FF6EBD4C713}"/>
              </a:ext>
            </a:extLst>
          </p:cNvPr>
          <p:cNvSpPr txBox="1"/>
          <p:nvPr/>
        </p:nvSpPr>
        <p:spPr>
          <a:xfrm>
            <a:off x="942975" y="1228725"/>
            <a:ext cx="10329863" cy="34163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Scalable Charging Infrastructure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app lays the foundation for scaling charging networks by offering insights into user demand and behavior, aiding infrastructure planning.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Data-Driven Insights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app collects and analyzes data to provide actionable insights for EV users, charging station operators, and utility providers.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Reduced Carbon Footprint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Encouraging the use of cleaner energy sources and reducing energy waste contributes to lowering the overall environmental impact of EV charging.</a:t>
            </a:r>
          </a:p>
          <a:p>
            <a:endParaRPr lang="en-IN" sz="2400" dirty="0"/>
          </a:p>
        </p:txBody>
      </p:sp>
      <p:sp>
        <p:nvSpPr>
          <p:cNvPr id="4" name="TextBox 3">
            <a:extLst>
              <a:ext uri="{FF2B5EF4-FFF2-40B4-BE49-F238E27FC236}">
                <a16:creationId xmlns:a16="http://schemas.microsoft.com/office/drawing/2014/main" id="{B0F2BAC4-82AF-63CE-283C-64E9BB7DB774}"/>
              </a:ext>
            </a:extLst>
          </p:cNvPr>
          <p:cNvSpPr txBox="1"/>
          <p:nvPr/>
        </p:nvSpPr>
        <p:spPr>
          <a:xfrm>
            <a:off x="942975" y="142876"/>
            <a:ext cx="4129088" cy="646331"/>
          </a:xfrm>
          <a:prstGeom prst="rect">
            <a:avLst/>
          </a:prstGeom>
          <a:noFill/>
        </p:spPr>
        <p:txBody>
          <a:bodyPr wrap="square" rtlCol="0">
            <a:spAutoFit/>
          </a:bodyPr>
          <a:lstStyle/>
          <a:p>
            <a:r>
              <a:rPr lang="en-GB" sz="3600" b="1">
                <a:solidFill>
                  <a:schemeClr val="tx2">
                    <a:lumMod val="75000"/>
                  </a:schemeClr>
                </a:solidFill>
                <a:latin typeface="Verdana" panose="020B0604030504040204" pitchFamily="34" charset="0"/>
                <a:ea typeface="Verdana" panose="020B0604030504040204" pitchFamily="34" charset="0"/>
              </a:rPr>
              <a:t>Outcomes</a:t>
            </a:r>
            <a:endParaRPr lang="en-IN" sz="3600" b="1" dirty="0">
              <a:solidFill>
                <a:schemeClr val="tx2">
                  <a:lumMod val="7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76234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630365"/>
            <a:ext cx="10331450" cy="4952997"/>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development and implementation of a Smart Charging App for EVs represent a significant step toward achieving sustainable and efficient electric vehicle charging solutions. By optimizing charging schedules, integrating renewable energy, and providing real-time data, the app not only enhances the user experience but also contributes to energy conservation and grid stability.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Furthermore, it promotes cost savings for users and supports the adoption of clean energy technologies, aligning with global efforts to reduce carbon emissions. The app's scalability and data-driven insights pave the way for future advancements in EV infrastructure, making it an essential tool in the transition toward a greener and smarter transportation ecosystem.</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D866D5-1476-304D-7B8F-D49B4F9E3B4A}"/>
              </a:ext>
            </a:extLst>
          </p:cNvPr>
          <p:cNvSpPr txBox="1"/>
          <p:nvPr/>
        </p:nvSpPr>
        <p:spPr>
          <a:xfrm>
            <a:off x="771525" y="214313"/>
            <a:ext cx="5324475" cy="646331"/>
          </a:xfrm>
          <a:prstGeom prst="rect">
            <a:avLst/>
          </a:prstGeom>
          <a:noFill/>
        </p:spPr>
        <p:txBody>
          <a:bodyPr wrap="square" rtlCol="0">
            <a:spAutoFit/>
          </a:bodyPr>
          <a:lstStyle/>
          <a:p>
            <a:r>
              <a:rPr lang="en-IN" sz="3600" b="1" dirty="0">
                <a:solidFill>
                  <a:schemeClr val="tx2">
                    <a:lumMod val="75000"/>
                  </a:schemeClr>
                </a:solidFill>
                <a:latin typeface="Verdana" panose="020B0604030504040204" pitchFamily="34" charset="0"/>
                <a:ea typeface="Verdana" panose="020B0604030504040204" pitchFamily="34" charset="0"/>
              </a:rPr>
              <a:t>Results</a:t>
            </a:r>
          </a:p>
        </p:txBody>
      </p:sp>
      <p:pic>
        <p:nvPicPr>
          <p:cNvPr id="20" name="Picture 19">
            <a:extLst>
              <a:ext uri="{FF2B5EF4-FFF2-40B4-BE49-F238E27FC236}">
                <a16:creationId xmlns:a16="http://schemas.microsoft.com/office/drawing/2014/main" id="{9821518D-1831-E3A8-A45D-418859B58036}"/>
              </a:ext>
            </a:extLst>
          </p:cNvPr>
          <p:cNvPicPr>
            <a:picLocks noChangeAspect="1"/>
          </p:cNvPicPr>
          <p:nvPr/>
        </p:nvPicPr>
        <p:blipFill>
          <a:blip r:embed="rId2">
            <a:extLst>
              <a:ext uri="{28A0092B-C50C-407E-A947-70E740481C1C}">
                <a14:useLocalDpi xmlns:a14="http://schemas.microsoft.com/office/drawing/2010/main" val="0"/>
              </a:ext>
            </a:extLst>
          </a:blip>
          <a:srcRect b="9538"/>
          <a:stretch/>
        </p:blipFill>
        <p:spPr>
          <a:xfrm>
            <a:off x="1681010" y="1504763"/>
            <a:ext cx="3505504" cy="4067362"/>
          </a:xfrm>
          <a:prstGeom prst="rect">
            <a:avLst/>
          </a:prstGeom>
        </p:spPr>
      </p:pic>
      <p:pic>
        <p:nvPicPr>
          <p:cNvPr id="24" name="Picture 23">
            <a:extLst>
              <a:ext uri="{FF2B5EF4-FFF2-40B4-BE49-F238E27FC236}">
                <a16:creationId xmlns:a16="http://schemas.microsoft.com/office/drawing/2014/main" id="{C7FDAA58-3AFB-E019-760A-56945BB9B9FE}"/>
              </a:ext>
            </a:extLst>
          </p:cNvPr>
          <p:cNvPicPr>
            <a:picLocks noChangeAspect="1"/>
          </p:cNvPicPr>
          <p:nvPr/>
        </p:nvPicPr>
        <p:blipFill>
          <a:blip r:embed="rId3">
            <a:extLst>
              <a:ext uri="{28A0092B-C50C-407E-A947-70E740481C1C}">
                <a14:useLocalDpi xmlns:a14="http://schemas.microsoft.com/office/drawing/2010/main" val="0"/>
              </a:ext>
            </a:extLst>
          </a:blip>
          <a:srcRect b="11182"/>
          <a:stretch/>
        </p:blipFill>
        <p:spPr>
          <a:xfrm>
            <a:off x="6487281" y="1457134"/>
            <a:ext cx="4023709" cy="4162620"/>
          </a:xfrm>
          <a:prstGeom prst="rect">
            <a:avLst/>
          </a:prstGeom>
        </p:spPr>
      </p:pic>
      <p:sp>
        <p:nvSpPr>
          <p:cNvPr id="25" name="TextBox 24">
            <a:extLst>
              <a:ext uri="{FF2B5EF4-FFF2-40B4-BE49-F238E27FC236}">
                <a16:creationId xmlns:a16="http://schemas.microsoft.com/office/drawing/2014/main" id="{F62AFD61-033D-E75A-0CBC-DB6465351DDA}"/>
              </a:ext>
            </a:extLst>
          </p:cNvPr>
          <p:cNvSpPr txBox="1"/>
          <p:nvPr/>
        </p:nvSpPr>
        <p:spPr>
          <a:xfrm>
            <a:off x="1425348" y="5524508"/>
            <a:ext cx="203630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Welcome screen </a:t>
            </a:r>
          </a:p>
        </p:txBody>
      </p:sp>
      <p:sp>
        <p:nvSpPr>
          <p:cNvPr id="26" name="TextBox 25">
            <a:extLst>
              <a:ext uri="{FF2B5EF4-FFF2-40B4-BE49-F238E27FC236}">
                <a16:creationId xmlns:a16="http://schemas.microsoft.com/office/drawing/2014/main" id="{B5EBF337-C67F-8F1D-52DD-179E2F12E6E4}"/>
              </a:ext>
            </a:extLst>
          </p:cNvPr>
          <p:cNvSpPr txBox="1"/>
          <p:nvPr/>
        </p:nvSpPr>
        <p:spPr>
          <a:xfrm>
            <a:off x="3613829" y="5524508"/>
            <a:ext cx="1665514"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Login Screen</a:t>
            </a:r>
          </a:p>
        </p:txBody>
      </p:sp>
      <p:sp>
        <p:nvSpPr>
          <p:cNvPr id="27" name="TextBox 26">
            <a:extLst>
              <a:ext uri="{FF2B5EF4-FFF2-40B4-BE49-F238E27FC236}">
                <a16:creationId xmlns:a16="http://schemas.microsoft.com/office/drawing/2014/main" id="{5D158AE7-CE67-1C4C-8DA6-358C66E77DD1}"/>
              </a:ext>
            </a:extLst>
          </p:cNvPr>
          <p:cNvSpPr txBox="1"/>
          <p:nvPr/>
        </p:nvSpPr>
        <p:spPr>
          <a:xfrm>
            <a:off x="6577202" y="5518682"/>
            <a:ext cx="1921933"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Home Screen of the Smart Charging App</a:t>
            </a:r>
            <a:endParaRPr lang="en-IN" b="1"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1A1AEFEB-421A-85AF-8EFA-9B0544CD66B2}"/>
              </a:ext>
            </a:extLst>
          </p:cNvPr>
          <p:cNvSpPr txBox="1"/>
          <p:nvPr/>
        </p:nvSpPr>
        <p:spPr>
          <a:xfrm>
            <a:off x="8564604" y="5619754"/>
            <a:ext cx="2036307"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Station Selection Screen </a:t>
            </a:r>
          </a:p>
        </p:txBody>
      </p:sp>
    </p:spTree>
    <p:extLst>
      <p:ext uri="{BB962C8B-B14F-4D97-AF65-F5344CB8AC3E}">
        <p14:creationId xmlns:p14="http://schemas.microsoft.com/office/powerpoint/2010/main" val="2027491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90206B-731F-F21B-7CCE-551E9B700BDB}"/>
              </a:ext>
            </a:extLst>
          </p:cNvPr>
          <p:cNvPicPr>
            <a:picLocks noChangeAspect="1"/>
          </p:cNvPicPr>
          <p:nvPr/>
        </p:nvPicPr>
        <p:blipFill>
          <a:blip r:embed="rId2">
            <a:extLst>
              <a:ext uri="{28A0092B-C50C-407E-A947-70E740481C1C}">
                <a14:useLocalDpi xmlns:a14="http://schemas.microsoft.com/office/drawing/2010/main" val="0"/>
              </a:ext>
            </a:extLst>
          </a:blip>
          <a:srcRect l="-6691" r="6691" b="7191"/>
          <a:stretch/>
        </p:blipFill>
        <p:spPr>
          <a:xfrm>
            <a:off x="1274262" y="1257102"/>
            <a:ext cx="4214225" cy="4243586"/>
          </a:xfrm>
          <a:prstGeom prst="rect">
            <a:avLst/>
          </a:prstGeom>
        </p:spPr>
      </p:pic>
      <p:pic>
        <p:nvPicPr>
          <p:cNvPr id="5" name="Picture 4">
            <a:extLst>
              <a:ext uri="{FF2B5EF4-FFF2-40B4-BE49-F238E27FC236}">
                <a16:creationId xmlns:a16="http://schemas.microsoft.com/office/drawing/2014/main" id="{7480D1FE-5772-2C07-49ED-863613A69B02}"/>
              </a:ext>
            </a:extLst>
          </p:cNvPr>
          <p:cNvPicPr>
            <a:picLocks noChangeAspect="1"/>
          </p:cNvPicPr>
          <p:nvPr/>
        </p:nvPicPr>
        <p:blipFill>
          <a:blip r:embed="rId3">
            <a:extLst>
              <a:ext uri="{28A0092B-C50C-407E-A947-70E740481C1C}">
                <a14:useLocalDpi xmlns:a14="http://schemas.microsoft.com/office/drawing/2010/main" val="0"/>
              </a:ext>
            </a:extLst>
          </a:blip>
          <a:srcRect l="-7170" t="-712" r="7170" b="12637"/>
          <a:stretch/>
        </p:blipFill>
        <p:spPr>
          <a:xfrm>
            <a:off x="6703515" y="1257103"/>
            <a:ext cx="3932261" cy="3772098"/>
          </a:xfrm>
          <a:prstGeom prst="rect">
            <a:avLst/>
          </a:prstGeom>
        </p:spPr>
      </p:pic>
      <p:sp>
        <p:nvSpPr>
          <p:cNvPr id="6" name="TextBox 5">
            <a:extLst>
              <a:ext uri="{FF2B5EF4-FFF2-40B4-BE49-F238E27FC236}">
                <a16:creationId xmlns:a16="http://schemas.microsoft.com/office/drawing/2014/main" id="{A2A67908-8A9A-04FC-A8E3-3AA74586F483}"/>
              </a:ext>
            </a:extLst>
          </p:cNvPr>
          <p:cNvSpPr txBox="1"/>
          <p:nvPr/>
        </p:nvSpPr>
        <p:spPr>
          <a:xfrm>
            <a:off x="1698171" y="5500688"/>
            <a:ext cx="179614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Charging Status </a:t>
            </a:r>
          </a:p>
        </p:txBody>
      </p:sp>
      <p:sp>
        <p:nvSpPr>
          <p:cNvPr id="7" name="TextBox 6">
            <a:extLst>
              <a:ext uri="{FF2B5EF4-FFF2-40B4-BE49-F238E27FC236}">
                <a16:creationId xmlns:a16="http://schemas.microsoft.com/office/drawing/2014/main" id="{150DA421-BBDA-261F-92DE-4086E6406E8F}"/>
              </a:ext>
            </a:extLst>
          </p:cNvPr>
          <p:cNvSpPr txBox="1"/>
          <p:nvPr/>
        </p:nvSpPr>
        <p:spPr>
          <a:xfrm>
            <a:off x="3788229" y="5600898"/>
            <a:ext cx="2188028"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Payment Screen </a:t>
            </a:r>
          </a:p>
        </p:txBody>
      </p:sp>
      <p:sp>
        <p:nvSpPr>
          <p:cNvPr id="8" name="TextBox 7">
            <a:extLst>
              <a:ext uri="{FF2B5EF4-FFF2-40B4-BE49-F238E27FC236}">
                <a16:creationId xmlns:a16="http://schemas.microsoft.com/office/drawing/2014/main" id="{2098E0B3-3A04-D3D3-2D04-47066190FBC0}"/>
              </a:ext>
            </a:extLst>
          </p:cNvPr>
          <p:cNvSpPr txBox="1"/>
          <p:nvPr/>
        </p:nvSpPr>
        <p:spPr>
          <a:xfrm>
            <a:off x="7086600" y="5029201"/>
            <a:ext cx="4098471"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Payment Gateway Integration for EV Charging</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5406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558800" y="9906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sz="2200" dirty="0">
                <a:latin typeface="Arial" panose="020B0604020202020204" pitchFamily="34" charset="0"/>
                <a:ea typeface="Verdana" panose="020B0604030504040204" pitchFamily="34" charset="0"/>
                <a:cs typeface="Arial" panose="020B0604020202020204" pitchFamily="34" charset="0"/>
                <a:hlinkClick r:id="rId3"/>
              </a:rPr>
              <a:t>https://github.com/bubby-2003/CSE--G162</a:t>
            </a:r>
            <a:endParaRPr lang="en-US" sz="2200"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856357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58646-9243-7CAC-7AC4-F37F0E0853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A3599E-D203-126F-A63D-73D8B1921231}"/>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BD6E25E6-A618-F2DB-A0F4-42B08A324AC7}"/>
              </a:ext>
            </a:extLst>
          </p:cNvPr>
          <p:cNvSpPr>
            <a:spLocks noGrp="1"/>
          </p:cNvSpPr>
          <p:nvPr>
            <p:ph idx="1"/>
          </p:nvPr>
        </p:nvSpPr>
        <p:spPr>
          <a:xfrm>
            <a:off x="812800" y="952501"/>
            <a:ext cx="10668000" cy="5364323"/>
          </a:xfrm>
        </p:spPr>
        <p:txBody>
          <a:bodyPr>
            <a:noAutofit/>
          </a:bodyPr>
          <a:lstStyle/>
          <a:p>
            <a:pPr marL="0" indent="0" algn="just">
              <a:buNone/>
            </a:pPr>
            <a:r>
              <a:rPr lang="en-US" sz="1200" dirty="0">
                <a:effectLst/>
                <a:latin typeface="Times New Roman" panose="02020603050405020304" pitchFamily="18" charset="0"/>
                <a:ea typeface="Times New Roman" panose="02020603050405020304" pitchFamily="18" charset="0"/>
              </a:rPr>
              <a:t>[1] Mandala, V., &amp; Surabhi, S. N. R. D. (2020). Integration of AI-Driven Predictive Analytics into Connected Car Platforms. </a:t>
            </a:r>
            <a:r>
              <a:rPr lang="en-US" sz="1200" i="1" dirty="0">
                <a:effectLst/>
                <a:latin typeface="Times New Roman" panose="02020603050405020304" pitchFamily="18" charset="0"/>
                <a:ea typeface="Times New Roman" panose="02020603050405020304" pitchFamily="18" charset="0"/>
              </a:rPr>
              <a:t>IARJSET, 7</a:t>
            </a:r>
            <a:r>
              <a:rPr lang="en-US" sz="1200" dirty="0">
                <a:effectLst/>
                <a:latin typeface="Times New Roman" panose="02020603050405020304" pitchFamily="18" charset="0"/>
                <a:ea typeface="Times New Roman" panose="02020603050405020304" pitchFamily="18" charset="0"/>
              </a:rPr>
              <a:t>(12).</a:t>
            </a:r>
            <a:endParaRPr lang="en-IN" sz="1200" dirty="0">
              <a:effectLst/>
              <a:latin typeface="Times New Roman" panose="02020603050405020304" pitchFamily="18" charset="0"/>
              <a:ea typeface="Times New Roman" panose="02020603050405020304" pitchFamily="18" charset="0"/>
            </a:endParaRPr>
          </a:p>
          <a:p>
            <a:pPr marL="0" indent="0" algn="just">
              <a:buNone/>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0" indent="0" algn="just">
              <a:buNone/>
            </a:pPr>
            <a:r>
              <a:rPr lang="en-US" sz="1200" dirty="0">
                <a:effectLst/>
                <a:latin typeface="Times New Roman" panose="02020603050405020304" pitchFamily="18" charset="0"/>
                <a:ea typeface="Times New Roman" panose="02020603050405020304" pitchFamily="18" charset="0"/>
              </a:rPr>
              <a:t>[2] </a:t>
            </a:r>
            <a:r>
              <a:rPr lang="en-US" sz="1200" dirty="0" err="1">
                <a:effectLst/>
                <a:latin typeface="Times New Roman" panose="02020603050405020304" pitchFamily="18" charset="0"/>
                <a:ea typeface="Times New Roman" panose="02020603050405020304" pitchFamily="18" charset="0"/>
              </a:rPr>
              <a:t>Shern</a:t>
            </a:r>
            <a:r>
              <a:rPr lang="en-US" sz="1200" dirty="0">
                <a:effectLst/>
                <a:latin typeface="Times New Roman" panose="02020603050405020304" pitchFamily="18" charset="0"/>
                <a:ea typeface="Times New Roman" panose="02020603050405020304" pitchFamily="18" charset="0"/>
              </a:rPr>
              <a:t>, S. J., Sarker, M. T., Ramasamy, G., Thiagarajah, S. P., Al Farid, F., &amp; </a:t>
            </a:r>
            <a:r>
              <a:rPr lang="en-US" sz="1200" dirty="0" err="1">
                <a:effectLst/>
                <a:latin typeface="Times New Roman" panose="02020603050405020304" pitchFamily="18" charset="0"/>
                <a:ea typeface="Times New Roman" panose="02020603050405020304" pitchFamily="18" charset="0"/>
              </a:rPr>
              <a:t>Suganthi</a:t>
            </a:r>
            <a:r>
              <a:rPr lang="en-US" sz="1200" dirty="0">
                <a:effectLst/>
                <a:latin typeface="Times New Roman" panose="02020603050405020304" pitchFamily="18" charset="0"/>
                <a:ea typeface="Times New Roman" panose="02020603050405020304" pitchFamily="18" charset="0"/>
              </a:rPr>
              <a:t>, S. T. (2024). Artificial Intelligence-Based Electric Vehicle Smart Charging System in Malaysia. </a:t>
            </a:r>
            <a:r>
              <a:rPr lang="en-US" sz="1200" i="1" dirty="0">
                <a:effectLst/>
                <a:latin typeface="Times New Roman" panose="02020603050405020304" pitchFamily="18" charset="0"/>
                <a:ea typeface="Times New Roman" panose="02020603050405020304" pitchFamily="18" charset="0"/>
              </a:rPr>
              <a:t>World Electric Vehicle Journal, 15</a:t>
            </a:r>
            <a:r>
              <a:rPr lang="en-US" sz="1200" dirty="0">
                <a:effectLst/>
                <a:latin typeface="Times New Roman" panose="02020603050405020304" pitchFamily="18" charset="0"/>
                <a:ea typeface="Times New Roman" panose="02020603050405020304" pitchFamily="18" charset="0"/>
              </a:rPr>
              <a:t>(10), 440.</a:t>
            </a:r>
            <a:endParaRPr lang="en-IN" sz="1200" dirty="0">
              <a:effectLst/>
              <a:latin typeface="Times New Roman" panose="02020603050405020304" pitchFamily="18" charset="0"/>
              <a:ea typeface="Times New Roman" panose="02020603050405020304" pitchFamily="18" charset="0"/>
            </a:endParaRPr>
          </a:p>
          <a:p>
            <a:pPr marL="0" indent="0" algn="just">
              <a:buNone/>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0" indent="0" algn="just">
              <a:buNone/>
            </a:pPr>
            <a:r>
              <a:rPr lang="en-US" sz="1200" dirty="0">
                <a:effectLst/>
                <a:latin typeface="Times New Roman" panose="02020603050405020304" pitchFamily="18" charset="0"/>
                <a:ea typeface="Times New Roman" panose="02020603050405020304" pitchFamily="18" charset="0"/>
              </a:rPr>
              <a:t>[3] Abi </a:t>
            </a:r>
            <a:r>
              <a:rPr lang="en-US" sz="1200" dirty="0" err="1">
                <a:effectLst/>
                <a:latin typeface="Times New Roman" panose="02020603050405020304" pitchFamily="18" charset="0"/>
                <a:ea typeface="Times New Roman" panose="02020603050405020304" pitchFamily="18" charset="0"/>
              </a:rPr>
              <a:t>Tirshan</a:t>
            </a:r>
            <a:r>
              <a:rPr lang="en-US" sz="1200" dirty="0">
                <a:effectLst/>
                <a:latin typeface="Times New Roman" panose="02020603050405020304" pitchFamily="18" charset="0"/>
                <a:ea typeface="Times New Roman" panose="02020603050405020304" pitchFamily="18" charset="0"/>
              </a:rPr>
              <a:t>, Y., </a:t>
            </a:r>
            <a:r>
              <a:rPr lang="en-US" sz="1200" dirty="0" err="1">
                <a:effectLst/>
                <a:latin typeface="Times New Roman" panose="02020603050405020304" pitchFamily="18" charset="0"/>
                <a:ea typeface="Times New Roman" panose="02020603050405020304" pitchFamily="18" charset="0"/>
              </a:rPr>
              <a:t>Ajaikrishnan</a:t>
            </a:r>
            <a:r>
              <a:rPr lang="en-US" sz="1200" dirty="0">
                <a:effectLst/>
                <a:latin typeface="Times New Roman" panose="02020603050405020304" pitchFamily="18" charset="0"/>
                <a:ea typeface="Times New Roman" panose="02020603050405020304" pitchFamily="18" charset="0"/>
              </a:rPr>
              <a:t>, S., &amp; Suresh, S. Charging Slot Prediction and Automation System for Electric Vehicle Charging Station.</a:t>
            </a:r>
            <a:endParaRPr lang="en-IN" sz="1200" dirty="0">
              <a:effectLst/>
              <a:latin typeface="Times New Roman" panose="02020603050405020304" pitchFamily="18" charset="0"/>
              <a:ea typeface="Times New Roman" panose="02020603050405020304" pitchFamily="18" charset="0"/>
            </a:endParaRPr>
          </a:p>
          <a:p>
            <a:pPr marL="0" indent="0" algn="just">
              <a:buNone/>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0" indent="0" algn="just">
              <a:buNone/>
            </a:pPr>
            <a:r>
              <a:rPr lang="en-US" sz="1200" dirty="0">
                <a:effectLst/>
                <a:latin typeface="Times New Roman" panose="02020603050405020304" pitchFamily="18" charset="0"/>
                <a:ea typeface="Times New Roman" panose="02020603050405020304" pitchFamily="18" charset="0"/>
              </a:rPr>
              <a:t>[4] </a:t>
            </a:r>
            <a:r>
              <a:rPr lang="en-US" sz="1200" dirty="0" err="1">
                <a:effectLst/>
                <a:latin typeface="Times New Roman" panose="02020603050405020304" pitchFamily="18" charset="0"/>
                <a:ea typeface="Times New Roman" panose="02020603050405020304" pitchFamily="18" charset="0"/>
              </a:rPr>
              <a:t>Kazemtarghi</a:t>
            </a:r>
            <a:r>
              <a:rPr lang="en-US" sz="1200" dirty="0">
                <a:effectLst/>
                <a:latin typeface="Times New Roman" panose="02020603050405020304" pitchFamily="18" charset="0"/>
                <a:ea typeface="Times New Roman" panose="02020603050405020304" pitchFamily="18" charset="0"/>
              </a:rPr>
              <a:t>, A., Mallik, A., &amp; Chen, Y. (2024). Dynamic pricing strategy for electric vehicle charging stations to distribute the congestion and maximize the revenue. </a:t>
            </a:r>
            <a:r>
              <a:rPr lang="en-US" sz="1200" i="1" dirty="0">
                <a:effectLst/>
                <a:latin typeface="Times New Roman" panose="02020603050405020304" pitchFamily="18" charset="0"/>
                <a:ea typeface="Times New Roman" panose="02020603050405020304" pitchFamily="18" charset="0"/>
              </a:rPr>
              <a:t>International Journal of Electrical Power &amp; Energy Systems, 158</a:t>
            </a:r>
            <a:r>
              <a:rPr lang="en-US" sz="1200" dirty="0">
                <a:effectLst/>
                <a:latin typeface="Times New Roman" panose="02020603050405020304" pitchFamily="18" charset="0"/>
                <a:ea typeface="Times New Roman" panose="02020603050405020304" pitchFamily="18" charset="0"/>
              </a:rPr>
              <a:t>, 109946.</a:t>
            </a:r>
            <a:endParaRPr lang="en-IN" sz="1200" dirty="0">
              <a:effectLst/>
              <a:latin typeface="Times New Roman" panose="02020603050405020304" pitchFamily="18" charset="0"/>
              <a:ea typeface="Times New Roman" panose="02020603050405020304" pitchFamily="18" charset="0"/>
            </a:endParaRPr>
          </a:p>
          <a:p>
            <a:pPr marL="0" indent="0" algn="just">
              <a:buNone/>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0" indent="0" algn="just">
              <a:buNone/>
            </a:pPr>
            <a:r>
              <a:rPr lang="en-US" sz="1200" dirty="0">
                <a:effectLst/>
                <a:latin typeface="Times New Roman" panose="02020603050405020304" pitchFamily="18" charset="0"/>
                <a:ea typeface="Times New Roman" panose="02020603050405020304" pitchFamily="18" charset="0"/>
              </a:rPr>
              <a:t>[5] Chakraborty, P., &amp; Pal, M. (2024). Planning of fast charging infrastructure for electric vehicles in a distribution system and prediction of dynamic price. </a:t>
            </a:r>
            <a:r>
              <a:rPr lang="en-US" sz="1200" i="1" dirty="0">
                <a:effectLst/>
                <a:latin typeface="Times New Roman" panose="02020603050405020304" pitchFamily="18" charset="0"/>
                <a:ea typeface="Times New Roman" panose="02020603050405020304" pitchFamily="18" charset="0"/>
              </a:rPr>
              <a:t>International Journal of Electrical Power &amp; Energy Systems, 155</a:t>
            </a:r>
            <a:r>
              <a:rPr lang="en-US" sz="1200" dirty="0">
                <a:effectLst/>
                <a:latin typeface="Times New Roman" panose="02020603050405020304" pitchFamily="18" charset="0"/>
                <a:ea typeface="Times New Roman" panose="02020603050405020304" pitchFamily="18" charset="0"/>
              </a:rPr>
              <a:t>, 109502.</a:t>
            </a:r>
            <a:endParaRPr lang="en-IN" sz="1200" dirty="0">
              <a:effectLst/>
              <a:latin typeface="Times New Roman" panose="02020603050405020304" pitchFamily="18" charset="0"/>
              <a:ea typeface="Times New Roman" panose="02020603050405020304" pitchFamily="18" charset="0"/>
            </a:endParaRPr>
          </a:p>
          <a:p>
            <a:pPr marL="0" indent="0" algn="just">
              <a:buNone/>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0" indent="0" algn="just">
              <a:buNone/>
            </a:pPr>
            <a:r>
              <a:rPr lang="en-US" sz="1200" dirty="0">
                <a:effectLst/>
                <a:latin typeface="Times New Roman" panose="02020603050405020304" pitchFamily="18" charset="0"/>
                <a:ea typeface="Times New Roman" panose="02020603050405020304" pitchFamily="18" charset="0"/>
              </a:rPr>
              <a:t>[6] Amin, A., Tareen, W. U. K., Usman, M., Ali, H., Bari, I., Horan, B., ... &amp; Mahmood, A. (2020). A review of optimal charging strategy for electric vehicles under dynamic pricing schemes in the distribution charging network. </a:t>
            </a:r>
            <a:r>
              <a:rPr lang="en-US" sz="1200" i="1" dirty="0">
                <a:effectLst/>
                <a:latin typeface="Times New Roman" panose="02020603050405020304" pitchFamily="18" charset="0"/>
                <a:ea typeface="Times New Roman" panose="02020603050405020304" pitchFamily="18" charset="0"/>
              </a:rPr>
              <a:t>Sustainability, 12</a:t>
            </a:r>
            <a:r>
              <a:rPr lang="en-US" sz="1200" dirty="0">
                <a:effectLst/>
                <a:latin typeface="Times New Roman" panose="02020603050405020304" pitchFamily="18" charset="0"/>
                <a:ea typeface="Times New Roman" panose="02020603050405020304" pitchFamily="18" charset="0"/>
              </a:rPr>
              <a:t>(23), 10160.</a:t>
            </a:r>
            <a:endParaRPr lang="en-IN" sz="1200" dirty="0">
              <a:effectLst/>
              <a:latin typeface="Times New Roman" panose="02020603050405020304" pitchFamily="18" charset="0"/>
              <a:ea typeface="Times New Roman" panose="02020603050405020304" pitchFamily="18" charset="0"/>
            </a:endParaRPr>
          </a:p>
          <a:p>
            <a:pPr marL="0" indent="0" algn="just">
              <a:buNone/>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0" indent="0" algn="just">
              <a:buNone/>
            </a:pPr>
            <a:r>
              <a:rPr lang="en-US" sz="1200" dirty="0">
                <a:effectLst/>
                <a:latin typeface="Times New Roman" panose="02020603050405020304" pitchFamily="18" charset="0"/>
                <a:ea typeface="Times New Roman" panose="02020603050405020304" pitchFamily="18" charset="0"/>
              </a:rPr>
              <a:t>[7] Limmer, S. (2019). Dynamic pricing for electric vehicle charging—A literature review. </a:t>
            </a:r>
            <a:r>
              <a:rPr lang="en-US" sz="1200" i="1" dirty="0">
                <a:effectLst/>
                <a:latin typeface="Times New Roman" panose="02020603050405020304" pitchFamily="18" charset="0"/>
                <a:ea typeface="Times New Roman" panose="02020603050405020304" pitchFamily="18" charset="0"/>
              </a:rPr>
              <a:t>Energies, 12</a:t>
            </a:r>
            <a:r>
              <a:rPr lang="en-US" sz="1200" dirty="0">
                <a:effectLst/>
                <a:latin typeface="Times New Roman" panose="02020603050405020304" pitchFamily="18" charset="0"/>
                <a:ea typeface="Times New Roman" panose="02020603050405020304" pitchFamily="18" charset="0"/>
              </a:rPr>
              <a:t>(18), 3574.</a:t>
            </a:r>
          </a:p>
          <a:p>
            <a:pPr marL="0" indent="0" algn="just">
              <a:buNone/>
            </a:pPr>
            <a:endParaRPr lang="en-IN" sz="1200" dirty="0">
              <a:effectLst/>
              <a:latin typeface="Times New Roman" panose="02020603050405020304" pitchFamily="18" charset="0"/>
              <a:ea typeface="Times New Roman" panose="02020603050405020304" pitchFamily="18" charset="0"/>
            </a:endParaRPr>
          </a:p>
          <a:p>
            <a:pPr marL="0" indent="0" algn="just">
              <a:buNone/>
            </a:pPr>
            <a:r>
              <a:rPr lang="en-US" sz="1200" dirty="0">
                <a:effectLst/>
                <a:latin typeface="Times New Roman" panose="02020603050405020304" pitchFamily="18" charset="0"/>
                <a:ea typeface="Times New Roman" panose="02020603050405020304" pitchFamily="18" charset="0"/>
              </a:rPr>
              <a:t> [8] de Souza Brito, J. A. Electrical Vehicles and Charger Stations: State-of-Art.</a:t>
            </a:r>
            <a:endParaRPr lang="en-IN" sz="1200" dirty="0">
              <a:effectLst/>
              <a:latin typeface="Times New Roman" panose="02020603050405020304" pitchFamily="18" charset="0"/>
              <a:ea typeface="Times New Roman" panose="02020603050405020304" pitchFamily="18" charset="0"/>
            </a:endParaRPr>
          </a:p>
          <a:p>
            <a:pPr marL="0" indent="0" algn="just">
              <a:buNone/>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0" indent="0" algn="just">
              <a:buNone/>
            </a:pPr>
            <a:r>
              <a:rPr lang="en-US" sz="1200" dirty="0">
                <a:effectLst/>
                <a:latin typeface="Times New Roman" panose="02020603050405020304" pitchFamily="18" charset="0"/>
                <a:ea typeface="Times New Roman" panose="02020603050405020304" pitchFamily="18" charset="0"/>
              </a:rPr>
              <a:t>[9] Tahir, Y., Khan, I., Rahman, S., Nadeem, M. F., Iqbal, A., Xu, Y., &amp; Rafi, M. (2021). A state‐of‐the‐art review on topologies and control techniques of solid‐state transformers for electric vehicle extreme fast charging. </a:t>
            </a:r>
            <a:r>
              <a:rPr lang="en-US" sz="1200" i="1" dirty="0">
                <a:effectLst/>
                <a:latin typeface="Times New Roman" panose="02020603050405020304" pitchFamily="18" charset="0"/>
                <a:ea typeface="Times New Roman" panose="02020603050405020304" pitchFamily="18" charset="0"/>
              </a:rPr>
              <a:t>IET Power Electronics, 14</a:t>
            </a:r>
            <a:r>
              <a:rPr lang="en-US" sz="1200" dirty="0">
                <a:effectLst/>
                <a:latin typeface="Times New Roman" panose="02020603050405020304" pitchFamily="18" charset="0"/>
                <a:ea typeface="Times New Roman" panose="02020603050405020304" pitchFamily="18" charset="0"/>
              </a:rPr>
              <a:t>(9), 1560-1576.</a:t>
            </a:r>
            <a:endParaRPr lang="en-IN" sz="1200" dirty="0">
              <a:effectLst/>
              <a:latin typeface="Times New Roman" panose="02020603050405020304" pitchFamily="18" charset="0"/>
              <a:ea typeface="Times New Roman" panose="02020603050405020304" pitchFamily="18" charset="0"/>
            </a:endParaRPr>
          </a:p>
          <a:p>
            <a:pPr marL="0" indent="0" algn="just">
              <a:buNone/>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0" indent="0" algn="just">
              <a:buNone/>
            </a:pPr>
            <a:r>
              <a:rPr lang="en-US" sz="1200" dirty="0">
                <a:effectLst/>
                <a:latin typeface="Times New Roman" panose="02020603050405020304" pitchFamily="18" charset="0"/>
                <a:ea typeface="Times New Roman" panose="02020603050405020304" pitchFamily="18" charset="0"/>
              </a:rPr>
              <a:t>[10] </a:t>
            </a:r>
            <a:r>
              <a:rPr lang="en-US" sz="1200" dirty="0" err="1">
                <a:effectLst/>
                <a:latin typeface="Times New Roman" panose="02020603050405020304" pitchFamily="18" charset="0"/>
                <a:ea typeface="Times New Roman" panose="02020603050405020304" pitchFamily="18" charset="0"/>
              </a:rPr>
              <a:t>Elkasrawy</a:t>
            </a:r>
            <a:r>
              <a:rPr lang="en-US" sz="1200" dirty="0">
                <a:effectLst/>
                <a:latin typeface="Times New Roman" panose="02020603050405020304" pitchFamily="18" charset="0"/>
                <a:ea typeface="Times New Roman" panose="02020603050405020304" pitchFamily="18" charset="0"/>
              </a:rPr>
              <a:t>, M. A., Abdellatif, S. O., Ebrahim, G. A., &amp; Ghali, H. A. (2023). Real-time optimization in electric vehicle stations using artificial neural networks. </a:t>
            </a:r>
            <a:r>
              <a:rPr lang="en-US" sz="1200" i="1" dirty="0">
                <a:effectLst/>
                <a:latin typeface="Times New Roman" panose="02020603050405020304" pitchFamily="18" charset="0"/>
                <a:ea typeface="Times New Roman" panose="02020603050405020304" pitchFamily="18" charset="0"/>
              </a:rPr>
              <a:t>Electrical Engineering, 105</a:t>
            </a:r>
            <a:r>
              <a:rPr lang="en-US" sz="1200" dirty="0">
                <a:effectLst/>
                <a:latin typeface="Times New Roman" panose="02020603050405020304" pitchFamily="18" charset="0"/>
                <a:ea typeface="Times New Roman" panose="02020603050405020304" pitchFamily="18" charset="0"/>
              </a:rPr>
              <a:t>(1), 79-89.</a:t>
            </a:r>
            <a:endParaRPr lang="en-IN" sz="1200" dirty="0">
              <a:effectLst/>
              <a:latin typeface="Times New Roman" panose="02020603050405020304" pitchFamily="18" charset="0"/>
              <a:ea typeface="Times New Roman" panose="02020603050405020304" pitchFamily="18" charset="0"/>
            </a:endParaRPr>
          </a:p>
          <a:p>
            <a:pPr marL="0" indent="0" algn="just">
              <a:buNone/>
            </a:pPr>
            <a:endParaRPr lang="en-IN" sz="1200" dirty="0">
              <a:effectLst/>
              <a:latin typeface="Times New Roman" panose="02020603050405020304" pitchFamily="18" charset="0"/>
              <a:ea typeface="Times New Roman" panose="02020603050405020304" pitchFamily="18" charset="0"/>
            </a:endParaRPr>
          </a:p>
          <a:p>
            <a:pPr marL="0" indent="0" algn="ctr">
              <a:buNone/>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0" indent="0" algn="ctr">
              <a:buNone/>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152400" indent="0" algn="just">
              <a:spcBef>
                <a:spcPts val="0"/>
              </a:spcBef>
              <a:buNone/>
            </a:pPr>
            <a:endParaRPr lang="en-GB"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3269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761999" y="762000"/>
            <a:ext cx="10807959" cy="5377543"/>
          </a:xfrm>
        </p:spPr>
        <p:txBody>
          <a:bodyPr>
            <a:noAutofit/>
          </a:bodyPr>
          <a:lstStyle/>
          <a:p>
            <a:pPr marL="0" indent="0" algn="just">
              <a:spcBef>
                <a:spcPts val="100"/>
              </a:spcBef>
              <a:buNone/>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0" indent="0" algn="just">
              <a:spcBef>
                <a:spcPts val="100"/>
              </a:spcBef>
              <a:buNone/>
            </a:pPr>
            <a:r>
              <a:rPr lang="en-US" sz="1200" dirty="0">
                <a:effectLst/>
                <a:latin typeface="Times New Roman" panose="02020603050405020304" pitchFamily="18" charset="0"/>
                <a:ea typeface="Times New Roman" panose="02020603050405020304" pitchFamily="18" charset="0"/>
              </a:rPr>
              <a:t>[11] </a:t>
            </a:r>
            <a:r>
              <a:rPr lang="en-US" sz="1200" dirty="0" err="1">
                <a:effectLst/>
                <a:latin typeface="Times New Roman" panose="02020603050405020304" pitchFamily="18" charset="0"/>
                <a:ea typeface="Times New Roman" panose="02020603050405020304" pitchFamily="18" charset="0"/>
              </a:rPr>
              <a:t>Linja-aho</a:t>
            </a:r>
            <a:r>
              <a:rPr lang="en-US" sz="1200" dirty="0">
                <a:effectLst/>
                <a:latin typeface="Times New Roman" panose="02020603050405020304" pitchFamily="18" charset="0"/>
                <a:ea typeface="Times New Roman" panose="02020603050405020304" pitchFamily="18" charset="0"/>
              </a:rPr>
              <a:t>, V., &amp; Expert, I. E. S. (2024). Electric Vehicle Charging Safety–State of Art, Best Practices, and Regulatory Aspects. In </a:t>
            </a:r>
            <a:r>
              <a:rPr lang="en-US" sz="1200" i="1" dirty="0">
                <a:effectLst/>
                <a:latin typeface="Times New Roman" panose="02020603050405020304" pitchFamily="18" charset="0"/>
                <a:ea typeface="Times New Roman" panose="02020603050405020304" pitchFamily="18" charset="0"/>
              </a:rPr>
              <a:t>IEEE </a:t>
            </a:r>
            <a:r>
              <a:rPr lang="en-US" sz="1200" i="1" dirty="0" err="1">
                <a:effectLst/>
                <a:latin typeface="Times New Roman" panose="02020603050405020304" pitchFamily="18" charset="0"/>
                <a:ea typeface="Times New Roman" panose="02020603050405020304" pitchFamily="18" charset="0"/>
              </a:rPr>
              <a:t>Electr</a:t>
            </a:r>
            <a:r>
              <a:rPr lang="en-US" sz="1200" i="1" dirty="0">
                <a:effectLst/>
                <a:latin typeface="Times New Roman" panose="02020603050405020304" pitchFamily="18" charset="0"/>
                <a:ea typeface="Times New Roman" panose="02020603050405020304" pitchFamily="18" charset="0"/>
              </a:rPr>
              <a:t>. Saf. Workshop</a:t>
            </a:r>
            <a:r>
              <a:rPr lang="en-US" sz="1200" dirty="0">
                <a:effectLst/>
                <a:latin typeface="Times New Roman" panose="02020603050405020304" pitchFamily="18" charset="0"/>
                <a:ea typeface="Times New Roman" panose="02020603050405020304" pitchFamily="18" charset="0"/>
              </a:rPr>
              <a:t> (Vol. 150, pp. 150-159).</a:t>
            </a:r>
            <a:endParaRPr lang="en-IN" sz="1200" dirty="0">
              <a:effectLst/>
              <a:latin typeface="Times New Roman" panose="02020603050405020304" pitchFamily="18" charset="0"/>
              <a:ea typeface="Times New Roman" panose="02020603050405020304" pitchFamily="18" charset="0"/>
            </a:endParaRPr>
          </a:p>
          <a:p>
            <a:pPr marL="0" indent="0" algn="just">
              <a:spcBef>
                <a:spcPts val="100"/>
              </a:spcBef>
              <a:buNone/>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0" indent="0" algn="just">
              <a:spcBef>
                <a:spcPts val="100"/>
              </a:spcBef>
              <a:buNone/>
            </a:pPr>
            <a:r>
              <a:rPr lang="en-US" sz="1200" dirty="0">
                <a:effectLst/>
                <a:latin typeface="Times New Roman" panose="02020603050405020304" pitchFamily="18" charset="0"/>
                <a:ea typeface="Times New Roman" panose="02020603050405020304" pitchFamily="18" charset="0"/>
              </a:rPr>
              <a:t>[12] Maurya, A., Kubal, V., Adhikari, Y., </a:t>
            </a:r>
            <a:r>
              <a:rPr lang="en-US" sz="1200" dirty="0" err="1">
                <a:effectLst/>
                <a:latin typeface="Times New Roman" panose="02020603050405020304" pitchFamily="18" charset="0"/>
                <a:ea typeface="Times New Roman" panose="02020603050405020304" pitchFamily="18" charset="0"/>
              </a:rPr>
              <a:t>Sonkawade</a:t>
            </a:r>
            <a:r>
              <a:rPr lang="en-US" sz="1200" dirty="0">
                <a:effectLst/>
                <a:latin typeface="Times New Roman" panose="02020603050405020304" pitchFamily="18" charset="0"/>
                <a:ea typeface="Times New Roman" panose="02020603050405020304" pitchFamily="18" charset="0"/>
              </a:rPr>
              <a:t>, A., &amp; </a:t>
            </a:r>
            <a:r>
              <a:rPr lang="en-US" sz="1200" dirty="0" err="1">
                <a:effectLst/>
                <a:latin typeface="Times New Roman" panose="02020603050405020304" pitchFamily="18" charset="0"/>
                <a:ea typeface="Times New Roman" panose="02020603050405020304" pitchFamily="18" charset="0"/>
              </a:rPr>
              <a:t>Hatkar</a:t>
            </a:r>
            <a:r>
              <a:rPr lang="en-US" sz="1200" dirty="0">
                <a:effectLst/>
                <a:latin typeface="Times New Roman" panose="02020603050405020304" pitchFamily="18" charset="0"/>
                <a:ea typeface="Times New Roman" panose="02020603050405020304" pitchFamily="18" charset="0"/>
              </a:rPr>
              <a:t>, M. CHARGEEV: AN EV CHARGING STATION FINDER BRIDGING THE GAP IN EV CHARGING INFRASTRUCTURE.</a:t>
            </a:r>
            <a:endParaRPr lang="en-IN" sz="1200" dirty="0">
              <a:effectLst/>
              <a:latin typeface="Times New Roman" panose="02020603050405020304" pitchFamily="18" charset="0"/>
              <a:ea typeface="Times New Roman" panose="02020603050405020304" pitchFamily="18" charset="0"/>
            </a:endParaRPr>
          </a:p>
          <a:p>
            <a:pPr marL="0" indent="0" algn="just">
              <a:spcBef>
                <a:spcPts val="100"/>
              </a:spcBef>
              <a:buNone/>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0" indent="0" algn="just">
              <a:spcBef>
                <a:spcPts val="100"/>
              </a:spcBef>
              <a:buNone/>
            </a:pPr>
            <a:r>
              <a:rPr lang="en-US" sz="1200" dirty="0">
                <a:effectLst/>
                <a:latin typeface="Times New Roman" panose="02020603050405020304" pitchFamily="18" charset="0"/>
                <a:ea typeface="Times New Roman" panose="02020603050405020304" pitchFamily="18" charset="0"/>
              </a:rPr>
              <a:t>[13] Zhang, H., &amp; Qiu, J. (2024). A novel navigation and charging strategy for electric vehicles based on customer classification in power-traffic network. </a:t>
            </a:r>
            <a:r>
              <a:rPr lang="en-US" sz="1200" i="1" dirty="0">
                <a:effectLst/>
                <a:latin typeface="Times New Roman" panose="02020603050405020304" pitchFamily="18" charset="0"/>
                <a:ea typeface="Times New Roman" panose="02020603050405020304" pitchFamily="18" charset="0"/>
              </a:rPr>
              <a:t>International Journal of Electrical Power &amp; Energy Systems, 158</a:t>
            </a:r>
            <a:r>
              <a:rPr lang="en-US" sz="1200" dirty="0">
                <a:effectLst/>
                <a:latin typeface="Times New Roman" panose="02020603050405020304" pitchFamily="18" charset="0"/>
                <a:ea typeface="Times New Roman" panose="02020603050405020304" pitchFamily="18" charset="0"/>
              </a:rPr>
              <a:t>, 109931.</a:t>
            </a:r>
            <a:endParaRPr lang="en-IN" sz="1200" dirty="0">
              <a:effectLst/>
              <a:latin typeface="Times New Roman" panose="02020603050405020304" pitchFamily="18" charset="0"/>
              <a:ea typeface="Times New Roman" panose="02020603050405020304" pitchFamily="18" charset="0"/>
            </a:endParaRPr>
          </a:p>
          <a:p>
            <a:pPr marL="0" indent="0" algn="just">
              <a:spcBef>
                <a:spcPts val="100"/>
              </a:spcBef>
              <a:buNone/>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0" indent="0" algn="just">
              <a:spcBef>
                <a:spcPts val="100"/>
              </a:spcBef>
              <a:buNone/>
            </a:pPr>
            <a:r>
              <a:rPr lang="en-US" sz="1200" dirty="0">
                <a:effectLst/>
                <a:latin typeface="Times New Roman" panose="02020603050405020304" pitchFamily="18" charset="0"/>
                <a:ea typeface="Times New Roman" panose="02020603050405020304" pitchFamily="18" charset="0"/>
              </a:rPr>
              <a:t>[14] </a:t>
            </a:r>
            <a:r>
              <a:rPr lang="en-US" sz="1200" dirty="0" err="1">
                <a:effectLst/>
                <a:latin typeface="Times New Roman" panose="02020603050405020304" pitchFamily="18" charset="0"/>
                <a:ea typeface="Times New Roman" panose="02020603050405020304" pitchFamily="18" charset="0"/>
              </a:rPr>
              <a:t>Paneru</a:t>
            </a:r>
            <a:r>
              <a:rPr lang="en-US" sz="1200" dirty="0">
                <a:effectLst/>
                <a:latin typeface="Times New Roman" panose="02020603050405020304" pitchFamily="18" charset="0"/>
                <a:ea typeface="Times New Roman" panose="02020603050405020304" pitchFamily="18" charset="0"/>
              </a:rPr>
              <a:t>, B., </a:t>
            </a:r>
            <a:r>
              <a:rPr lang="en-US" sz="1200" dirty="0" err="1">
                <a:effectLst/>
                <a:latin typeface="Times New Roman" panose="02020603050405020304" pitchFamily="18" charset="0"/>
                <a:ea typeface="Times New Roman" panose="02020603050405020304" pitchFamily="18" charset="0"/>
              </a:rPr>
              <a:t>Mainalil</a:t>
            </a:r>
            <a:r>
              <a:rPr lang="en-US" sz="1200" dirty="0">
                <a:effectLst/>
                <a:latin typeface="Times New Roman" panose="02020603050405020304" pitchFamily="18" charset="0"/>
                <a:ea typeface="Times New Roman" panose="02020603050405020304" pitchFamily="18" charset="0"/>
              </a:rPr>
              <a:t>, D. S., </a:t>
            </a:r>
            <a:r>
              <a:rPr lang="en-US" sz="1200" dirty="0" err="1">
                <a:effectLst/>
                <a:latin typeface="Times New Roman" panose="02020603050405020304" pitchFamily="18" charset="0"/>
                <a:ea typeface="Times New Roman" panose="02020603050405020304" pitchFamily="18" charset="0"/>
              </a:rPr>
              <a:t>Paneru</a:t>
            </a:r>
            <a:r>
              <a:rPr lang="en-US" sz="1200" dirty="0">
                <a:effectLst/>
                <a:latin typeface="Times New Roman" panose="02020603050405020304" pitchFamily="18" charset="0"/>
                <a:ea typeface="Times New Roman" panose="02020603050405020304" pitchFamily="18" charset="0"/>
              </a:rPr>
              <a:t>, B., &amp; Sapkota, S. C. (2024). Advancing Sustainable Mobility: Dynamic Predictive Modeling of Charging Cycles in Electric Vehicles Using Machine Learning Techniques and Predictive Application Development. </a:t>
            </a:r>
            <a:r>
              <a:rPr lang="en-US" sz="1200" i="1" dirty="0">
                <a:effectLst/>
                <a:latin typeface="Times New Roman" panose="02020603050405020304" pitchFamily="18" charset="0"/>
                <a:ea typeface="Times New Roman" panose="02020603050405020304" pitchFamily="18" charset="0"/>
              </a:rPr>
              <a:t>Systems and Soft Computing, 200157</a:t>
            </a: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0" indent="0" algn="just">
              <a:spcBef>
                <a:spcPts val="100"/>
              </a:spcBef>
              <a:buNone/>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0" indent="0" algn="just">
              <a:spcBef>
                <a:spcPts val="100"/>
              </a:spcBef>
              <a:buNone/>
            </a:pPr>
            <a:r>
              <a:rPr lang="en-US" sz="1200" dirty="0">
                <a:effectLst/>
                <a:latin typeface="Times New Roman" panose="02020603050405020304" pitchFamily="18" charset="0"/>
                <a:ea typeface="Times New Roman" panose="02020603050405020304" pitchFamily="18" charset="0"/>
              </a:rPr>
              <a:t>[15] Chen, Q., &amp; Folly, K. A. (2022). Application of artificial intelligence for EV charging and discharging scheduling and dynamic pricing: A review. </a:t>
            </a:r>
            <a:r>
              <a:rPr lang="en-US" sz="1200" i="1" dirty="0">
                <a:effectLst/>
                <a:latin typeface="Times New Roman" panose="02020603050405020304" pitchFamily="18" charset="0"/>
                <a:ea typeface="Times New Roman" panose="02020603050405020304" pitchFamily="18" charset="0"/>
              </a:rPr>
              <a:t>Energies, 16</a:t>
            </a:r>
            <a:r>
              <a:rPr lang="en-US" sz="1200" dirty="0">
                <a:effectLst/>
                <a:latin typeface="Times New Roman" panose="02020603050405020304" pitchFamily="18" charset="0"/>
                <a:ea typeface="Times New Roman" panose="02020603050405020304" pitchFamily="18" charset="0"/>
              </a:rPr>
              <a:t>(1), 146.</a:t>
            </a:r>
            <a:endParaRPr lang="en-IN" sz="1200" dirty="0">
              <a:effectLst/>
              <a:latin typeface="Times New Roman" panose="02020603050405020304" pitchFamily="18" charset="0"/>
              <a:ea typeface="Times New Roman" panose="02020603050405020304" pitchFamily="18" charset="0"/>
            </a:endParaRPr>
          </a:p>
          <a:p>
            <a:pPr marL="0" indent="0" algn="just">
              <a:spcBef>
                <a:spcPts val="100"/>
              </a:spcBef>
              <a:buNone/>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0" indent="0" algn="just">
              <a:spcBef>
                <a:spcPts val="100"/>
              </a:spcBef>
              <a:buNone/>
            </a:pPr>
            <a:r>
              <a:rPr lang="en-US" sz="1200" dirty="0">
                <a:effectLst/>
                <a:latin typeface="Times New Roman" panose="02020603050405020304" pitchFamily="18" charset="0"/>
                <a:ea typeface="Times New Roman" panose="02020603050405020304" pitchFamily="18" charset="0"/>
              </a:rPr>
              <a:t>[16] Rigas, E. S., </a:t>
            </a:r>
            <a:r>
              <a:rPr lang="en-US" sz="1200" dirty="0" err="1">
                <a:effectLst/>
                <a:latin typeface="Times New Roman" panose="02020603050405020304" pitchFamily="18" charset="0"/>
                <a:ea typeface="Times New Roman" panose="02020603050405020304" pitchFamily="18" charset="0"/>
              </a:rPr>
              <a:t>Ramchurn</a:t>
            </a:r>
            <a:r>
              <a:rPr lang="en-US" sz="1200" dirty="0">
                <a:effectLst/>
                <a:latin typeface="Times New Roman" panose="02020603050405020304" pitchFamily="18" charset="0"/>
                <a:ea typeface="Times New Roman" panose="02020603050405020304" pitchFamily="18" charset="0"/>
              </a:rPr>
              <a:t>, S. D., &amp; </a:t>
            </a:r>
            <a:r>
              <a:rPr lang="en-US" sz="1200" dirty="0" err="1">
                <a:effectLst/>
                <a:latin typeface="Times New Roman" panose="02020603050405020304" pitchFamily="18" charset="0"/>
                <a:ea typeface="Times New Roman" panose="02020603050405020304" pitchFamily="18" charset="0"/>
              </a:rPr>
              <a:t>Bassiliades</a:t>
            </a:r>
            <a:r>
              <a:rPr lang="en-US" sz="1200" dirty="0">
                <a:effectLst/>
                <a:latin typeface="Times New Roman" panose="02020603050405020304" pitchFamily="18" charset="0"/>
                <a:ea typeface="Times New Roman" panose="02020603050405020304" pitchFamily="18" charset="0"/>
              </a:rPr>
              <a:t>, N. (2018). Algorithms for electric vehicle scheduling in large-scale mobility-on-demand schemes. </a:t>
            </a:r>
            <a:r>
              <a:rPr lang="en-US" sz="1200" i="1" dirty="0">
                <a:effectLst/>
                <a:latin typeface="Times New Roman" panose="02020603050405020304" pitchFamily="18" charset="0"/>
                <a:ea typeface="Times New Roman" panose="02020603050405020304" pitchFamily="18" charset="0"/>
              </a:rPr>
              <a:t>Artificial Intelligence, 262</a:t>
            </a:r>
            <a:r>
              <a:rPr lang="en-US" sz="1200" dirty="0">
                <a:effectLst/>
                <a:latin typeface="Times New Roman" panose="02020603050405020304" pitchFamily="18" charset="0"/>
                <a:ea typeface="Times New Roman" panose="02020603050405020304" pitchFamily="18" charset="0"/>
              </a:rPr>
              <a:t>, 248-278.</a:t>
            </a:r>
            <a:endParaRPr lang="en-IN" sz="1200" dirty="0">
              <a:effectLst/>
              <a:latin typeface="Times New Roman" panose="02020603050405020304" pitchFamily="18" charset="0"/>
              <a:ea typeface="Times New Roman" panose="02020603050405020304" pitchFamily="18" charset="0"/>
            </a:endParaRPr>
          </a:p>
          <a:p>
            <a:pPr marL="0" indent="0" algn="just">
              <a:spcBef>
                <a:spcPts val="100"/>
              </a:spcBef>
              <a:buNone/>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0" indent="0" algn="just">
              <a:spcBef>
                <a:spcPts val="100"/>
              </a:spcBef>
              <a:buNone/>
            </a:pPr>
            <a:r>
              <a:rPr lang="en-US" sz="1200" dirty="0">
                <a:effectLst/>
                <a:latin typeface="Times New Roman" panose="02020603050405020304" pitchFamily="18" charset="0"/>
                <a:ea typeface="Times New Roman" panose="02020603050405020304" pitchFamily="18" charset="0"/>
              </a:rPr>
              <a:t>[17] </a:t>
            </a:r>
            <a:r>
              <a:rPr lang="en-US" sz="1200" dirty="0" err="1">
                <a:effectLst/>
                <a:latin typeface="Times New Roman" panose="02020603050405020304" pitchFamily="18" charset="0"/>
                <a:ea typeface="Times New Roman" panose="02020603050405020304" pitchFamily="18" charset="0"/>
              </a:rPr>
              <a:t>Kalakanti</a:t>
            </a:r>
            <a:r>
              <a:rPr lang="en-US" sz="1200" dirty="0">
                <a:effectLst/>
                <a:latin typeface="Times New Roman" panose="02020603050405020304" pitchFamily="18" charset="0"/>
                <a:ea typeface="Times New Roman" panose="02020603050405020304" pitchFamily="18" charset="0"/>
              </a:rPr>
              <a:t>, A. K., &amp; Rao, S. (2024). Dynamic Pricing for Electric Vehicle Charging. </a:t>
            </a:r>
            <a:r>
              <a:rPr lang="en-US" sz="1200" i="1" dirty="0" err="1">
                <a:effectLst/>
                <a:latin typeface="Times New Roman" panose="02020603050405020304" pitchFamily="18" charset="0"/>
                <a:ea typeface="Times New Roman" panose="02020603050405020304" pitchFamily="18" charset="0"/>
              </a:rPr>
              <a:t>arXiv</a:t>
            </a:r>
            <a:r>
              <a:rPr lang="en-US" sz="1200" i="1" dirty="0">
                <a:effectLst/>
                <a:latin typeface="Times New Roman" panose="02020603050405020304" pitchFamily="18" charset="0"/>
                <a:ea typeface="Times New Roman" panose="02020603050405020304" pitchFamily="18" charset="0"/>
              </a:rPr>
              <a:t> preprint</a:t>
            </a:r>
            <a:r>
              <a:rPr lang="en-US" sz="1200" dirty="0">
                <a:effectLst/>
                <a:latin typeface="Times New Roman" panose="02020603050405020304" pitchFamily="18" charset="0"/>
                <a:ea typeface="Times New Roman" panose="02020603050405020304" pitchFamily="18" charset="0"/>
              </a:rPr>
              <a:t> arXiv:2408.14169.</a:t>
            </a:r>
            <a:endParaRPr lang="en-IN" sz="1200" dirty="0">
              <a:effectLst/>
              <a:latin typeface="Times New Roman" panose="02020603050405020304" pitchFamily="18" charset="0"/>
              <a:ea typeface="Times New Roman" panose="02020603050405020304" pitchFamily="18" charset="0"/>
            </a:endParaRPr>
          </a:p>
          <a:p>
            <a:pPr marL="0" indent="0" algn="just">
              <a:spcBef>
                <a:spcPts val="100"/>
              </a:spcBef>
              <a:buNone/>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0" indent="0" algn="just">
              <a:spcBef>
                <a:spcPts val="100"/>
              </a:spcBef>
              <a:buNone/>
            </a:pPr>
            <a:r>
              <a:rPr lang="en-US" sz="1200" dirty="0">
                <a:effectLst/>
                <a:latin typeface="Times New Roman" panose="02020603050405020304" pitchFamily="18" charset="0"/>
                <a:ea typeface="Times New Roman" panose="02020603050405020304" pitchFamily="18" charset="0"/>
              </a:rPr>
              <a:t>[18] </a:t>
            </a:r>
            <a:r>
              <a:rPr lang="en-US" sz="1200" dirty="0" err="1">
                <a:effectLst/>
                <a:latin typeface="Times New Roman" panose="02020603050405020304" pitchFamily="18" charset="0"/>
                <a:ea typeface="Times New Roman" panose="02020603050405020304" pitchFamily="18" charset="0"/>
              </a:rPr>
              <a:t>Mrkos</a:t>
            </a:r>
            <a:r>
              <a:rPr lang="en-US" sz="1200" dirty="0">
                <a:effectLst/>
                <a:latin typeface="Times New Roman" panose="02020603050405020304" pitchFamily="18" charset="0"/>
                <a:ea typeface="Times New Roman" panose="02020603050405020304" pitchFamily="18" charset="0"/>
              </a:rPr>
              <a:t>, J., Komenda, A., Fiedler, D., &amp; </a:t>
            </a:r>
            <a:r>
              <a:rPr lang="en-US" sz="1200" dirty="0" err="1">
                <a:effectLst/>
                <a:latin typeface="Times New Roman" panose="02020603050405020304" pitchFamily="18" charset="0"/>
                <a:ea typeface="Times New Roman" panose="02020603050405020304" pitchFamily="18" charset="0"/>
              </a:rPr>
              <a:t>Vokřínek</a:t>
            </a:r>
            <a:r>
              <a:rPr lang="en-US" sz="1200" dirty="0">
                <a:effectLst/>
                <a:latin typeface="Times New Roman" panose="02020603050405020304" pitchFamily="18" charset="0"/>
                <a:ea typeface="Times New Roman" panose="02020603050405020304" pitchFamily="18" charset="0"/>
              </a:rPr>
              <a:t>, J. (2024). Online Dynamic Pricing for Electric Vehicle Charging Stations with Reservations. </a:t>
            </a:r>
            <a:r>
              <a:rPr lang="en-US" sz="1200" i="1" dirty="0" err="1">
                <a:effectLst/>
                <a:latin typeface="Times New Roman" panose="02020603050405020304" pitchFamily="18" charset="0"/>
                <a:ea typeface="Times New Roman" panose="02020603050405020304" pitchFamily="18" charset="0"/>
              </a:rPr>
              <a:t>arXiv</a:t>
            </a:r>
            <a:r>
              <a:rPr lang="en-US" sz="1200" i="1" dirty="0">
                <a:effectLst/>
                <a:latin typeface="Times New Roman" panose="02020603050405020304" pitchFamily="18" charset="0"/>
                <a:ea typeface="Times New Roman" panose="02020603050405020304" pitchFamily="18" charset="0"/>
              </a:rPr>
              <a:t> preprint</a:t>
            </a:r>
            <a:r>
              <a:rPr lang="en-US" sz="1200" dirty="0">
                <a:effectLst/>
                <a:latin typeface="Times New Roman" panose="02020603050405020304" pitchFamily="18" charset="0"/>
                <a:ea typeface="Times New Roman" panose="02020603050405020304" pitchFamily="18" charset="0"/>
              </a:rPr>
              <a:t> arXiv:2410.05538.</a:t>
            </a:r>
            <a:endParaRPr lang="en-IN" sz="1200" dirty="0">
              <a:effectLst/>
              <a:latin typeface="Times New Roman" panose="02020603050405020304" pitchFamily="18" charset="0"/>
              <a:ea typeface="Times New Roman" panose="02020603050405020304" pitchFamily="18" charset="0"/>
            </a:endParaRPr>
          </a:p>
          <a:p>
            <a:pPr marL="0" indent="0" algn="just">
              <a:spcBef>
                <a:spcPts val="100"/>
              </a:spcBef>
              <a:buNone/>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0" indent="0" algn="just">
              <a:spcBef>
                <a:spcPts val="100"/>
              </a:spcBef>
              <a:buNone/>
            </a:pPr>
            <a:r>
              <a:rPr lang="en-US" sz="1200" dirty="0">
                <a:effectLst/>
                <a:latin typeface="Times New Roman" panose="02020603050405020304" pitchFamily="18" charset="0"/>
                <a:ea typeface="Times New Roman" panose="02020603050405020304" pitchFamily="18" charset="0"/>
              </a:rPr>
              <a:t>[19] Kala, M. C. K. Charging Slot Prediction and Automation System for Electric Vehicle Charging Station.</a:t>
            </a:r>
            <a:endParaRPr lang="en-IN" sz="1200" dirty="0">
              <a:effectLst/>
              <a:latin typeface="Times New Roman" panose="02020603050405020304" pitchFamily="18" charset="0"/>
              <a:ea typeface="Times New Roman" panose="02020603050405020304" pitchFamily="18" charset="0"/>
            </a:endParaRPr>
          </a:p>
          <a:p>
            <a:pPr marL="0" indent="0" algn="just">
              <a:spcBef>
                <a:spcPts val="100"/>
              </a:spcBef>
              <a:buNone/>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0" indent="0" algn="just">
              <a:spcBef>
                <a:spcPts val="100"/>
              </a:spcBef>
              <a:buNone/>
            </a:pPr>
            <a:r>
              <a:rPr lang="en-US" sz="1200" dirty="0">
                <a:effectLst/>
                <a:latin typeface="Times New Roman" panose="02020603050405020304" pitchFamily="18" charset="0"/>
                <a:ea typeface="Times New Roman" panose="02020603050405020304" pitchFamily="18" charset="0"/>
              </a:rPr>
              <a:t>[20] Pena-Perez, F. R. A. N. C. I. S. C. O. (2019). Smart navigation system for electric vehicles charging (Doctoral dissertation, Durham University).</a:t>
            </a:r>
            <a:endParaRPr lang="en-IN" sz="1200" dirty="0">
              <a:effectLst/>
              <a:latin typeface="Times New Roman" panose="02020603050405020304" pitchFamily="18" charset="0"/>
              <a:ea typeface="Times New Roman" panose="02020603050405020304" pitchFamily="18" charset="0"/>
            </a:endParaRPr>
          </a:p>
          <a:p>
            <a:pPr marL="152400" indent="0" algn="just">
              <a:spcBef>
                <a:spcPts val="100"/>
              </a:spcBef>
              <a:buNone/>
            </a:pPr>
            <a:endParaRPr lang="en-GB"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5" name="Rectangle 3">
            <a:extLst>
              <a:ext uri="{FF2B5EF4-FFF2-40B4-BE49-F238E27FC236}">
                <a16:creationId xmlns:a16="http://schemas.microsoft.com/office/drawing/2014/main" id="{BC0D04CA-9041-0F89-7BD7-3CB96B05CCA3}"/>
              </a:ext>
            </a:extLst>
          </p:cNvPr>
          <p:cNvSpPr>
            <a:spLocks noGrp="1" noChangeArrowheads="1"/>
          </p:cNvSpPr>
          <p:nvPr>
            <p:ph idx="1"/>
          </p:nvPr>
        </p:nvSpPr>
        <p:spPr bwMode="auto">
          <a:xfrm>
            <a:off x="762000" y="1539960"/>
            <a:ext cx="10668000" cy="3120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latin typeface="Times New Roman" panose="02020603050405020304" pitchFamily="18" charset="0"/>
                <a:cs typeface="Times New Roman" panose="02020603050405020304" pitchFamily="18" charset="0"/>
              </a:rPr>
              <a:t>The rapid adoption of electric vehicles (EVs) highlights the need for efficient and user-friendly charging infrastructure. The "Smart Charging App for EVs" tackles these challenges using AI, blockchain, and dynamic pricing to optimize charging station availability, predict optimal charging times, and enable secure, transparent transactions.</a:t>
            </a:r>
          </a:p>
          <a:p>
            <a:r>
              <a:rPr lang="en-US" dirty="0">
                <a:latin typeface="Times New Roman" panose="02020603050405020304" pitchFamily="18" charset="0"/>
                <a:cs typeface="Times New Roman" panose="02020603050405020304" pitchFamily="18" charset="0"/>
              </a:rPr>
              <a:t>With features like slot booking, real-time updates, and renewable energy integration, the app enhances convenience and efficiency while promoting sustainability, contributing to a cleaner, greener future.</a:t>
            </a: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457200" indent="-457200">
              <a:buAutoNum type="arabicPeriod"/>
            </a:pPr>
            <a:r>
              <a:rPr lang="en-US" dirty="0">
                <a:latin typeface="Times New Roman" panose="02020603050405020304" pitchFamily="18" charset="0"/>
                <a:cs typeface="Times New Roman" panose="02020603050405020304" pitchFamily="18" charset="0"/>
              </a:rPr>
              <a:t>Goal 7: Affordable and Clean Energy The app promotes the use of clean energy by supporting the EV ecosystem and optimizing charging station utilization, contributing to a transition from fossil fuels to renewable energy. </a:t>
            </a:r>
          </a:p>
          <a:p>
            <a:pPr marL="457200" indent="-457200">
              <a:buAutoNum type="arabicPeriod"/>
            </a:pPr>
            <a:endParaRPr lang="en-US" dirty="0">
              <a:latin typeface="Times New Roman" panose="02020603050405020304" pitchFamily="18" charset="0"/>
              <a:cs typeface="Times New Roman" panose="02020603050405020304" pitchFamily="18" charset="0"/>
            </a:endParaRPr>
          </a:p>
          <a:p>
            <a:pPr marL="457200" indent="-457200">
              <a:buAutoNum type="arabicPeriod"/>
            </a:pPr>
            <a:r>
              <a:rPr lang="en-US" dirty="0">
                <a:latin typeface="Times New Roman" panose="02020603050405020304" pitchFamily="18" charset="0"/>
                <a:cs typeface="Times New Roman" panose="02020603050405020304" pitchFamily="18" charset="0"/>
              </a:rPr>
              <a:t>Goal 9: Industry, Innovation, and Infrastructure By integrating advanced technologies like AI, blockchain, and dynamic pricing, the app fosters innovation and improves infrastructure to support sustainable transportation. </a:t>
            </a:r>
          </a:p>
          <a:p>
            <a:pPr marL="457200" indent="-457200">
              <a:buAutoNum type="arabicPeriod"/>
            </a:pPr>
            <a:endParaRPr lang="en-US" dirty="0">
              <a:latin typeface="Times New Roman" panose="02020603050405020304" pitchFamily="18" charset="0"/>
              <a:cs typeface="Times New Roman" panose="02020603050405020304" pitchFamily="18" charset="0"/>
            </a:endParaRPr>
          </a:p>
          <a:p>
            <a:pPr marL="457200" indent="-457200">
              <a:buAutoNum type="arabicPeriod"/>
            </a:pPr>
            <a:r>
              <a:rPr lang="en-US" dirty="0">
                <a:latin typeface="Times New Roman" panose="02020603050405020304" pitchFamily="18" charset="0"/>
                <a:cs typeface="Times New Roman" panose="02020603050405020304" pitchFamily="18" charset="0"/>
              </a:rPr>
              <a:t>Goal 11: Sustainable Cities and Communities The app facilitates sustainable urban mobility by improving access to EV charging and reducing wait times, supporting eco-friendly transportation in cities.</a:t>
            </a:r>
          </a:p>
          <a:p>
            <a:pPr marL="457200" indent="-457200">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5449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2AD3-1393-05FE-0B7F-FA43AE9B2A22}"/>
              </a:ext>
            </a:extLst>
          </p:cNvPr>
          <p:cNvSpPr>
            <a:spLocks noGrp="1"/>
          </p:cNvSpPr>
          <p:nvPr>
            <p:ph type="title"/>
          </p:nvPr>
        </p:nvSpPr>
        <p:spPr/>
        <p:txBody>
          <a:bodyPr/>
          <a:lstStyle/>
          <a:p>
            <a:r>
              <a:rPr lang="en-US" dirty="0"/>
              <a:t>Project work mapping with SDG</a:t>
            </a:r>
            <a:endParaRPr lang="en-IN" dirty="0"/>
          </a:p>
        </p:txBody>
      </p:sp>
      <p:sp>
        <p:nvSpPr>
          <p:cNvPr id="3" name="Content Placeholder 2">
            <a:extLst>
              <a:ext uri="{FF2B5EF4-FFF2-40B4-BE49-F238E27FC236}">
                <a16:creationId xmlns:a16="http://schemas.microsoft.com/office/drawing/2014/main" id="{03F4D6E1-1BEB-BEB2-917B-44967E9E463D}"/>
              </a:ext>
            </a:extLst>
          </p:cNvPr>
          <p:cNvSpPr>
            <a:spLocks noGrp="1"/>
          </p:cNvSpPr>
          <p:nvPr>
            <p:ph idx="1"/>
          </p:nvPr>
        </p:nvSpPr>
        <p:spPr>
          <a:xfrm>
            <a:off x="762000" y="1630365"/>
            <a:ext cx="10668000" cy="4952997"/>
          </a:xfrm>
        </p:spPr>
        <p:txBody>
          <a:bodyPr>
            <a:normAutofit/>
          </a:bodyPr>
          <a:lstStyle/>
          <a:p>
            <a:pPr marL="457200" indent="-457200">
              <a:buFont typeface="+mj-lt"/>
              <a:buAutoNum type="arabicPeriod" startAt="4"/>
            </a:pPr>
            <a:r>
              <a:rPr lang="en-US" dirty="0">
                <a:latin typeface="Times New Roman" panose="02020603050405020304" pitchFamily="18" charset="0"/>
                <a:cs typeface="Times New Roman" panose="02020603050405020304" pitchFamily="18" charset="0"/>
              </a:rPr>
              <a:t>Goal 12: Responsible Consumption and Production Dynamic pricing and efficient station management encourage responsible energy use, optimizing resources and minimizing wastage. </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startAt="4"/>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startAt="4"/>
            </a:pPr>
            <a:r>
              <a:rPr lang="en-US" dirty="0">
                <a:latin typeface="Times New Roman" panose="02020603050405020304" pitchFamily="18" charset="0"/>
                <a:cs typeface="Times New Roman" panose="02020603050405020304" pitchFamily="18" charset="0"/>
              </a:rPr>
              <a:t>Goal 13: Climate Action By making EV charging more accessible and efficient, the app encourages EV adoption, reducing greenhouse gas emissions and supporting global efforts to combat climate change. </a:t>
            </a:r>
          </a:p>
          <a:p>
            <a:pPr marL="0" indent="0">
              <a:buNone/>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startAt="6"/>
            </a:pPr>
            <a:r>
              <a:rPr lang="en-US" dirty="0">
                <a:latin typeface="Times New Roman" panose="02020603050405020304" pitchFamily="18" charset="0"/>
                <a:cs typeface="Times New Roman" panose="02020603050405020304" pitchFamily="18" charset="0"/>
              </a:rPr>
              <a:t>Goal 17: Partnerships for the Goals Expanding the app’s network and integrating with smart grids and renewable energy sources highlight the potential for partnerships to build a sustainable energy ecosystem.</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0727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A9DF9-B7CE-92C8-7501-377FD6EF4B1C}"/>
              </a:ext>
            </a:extLst>
          </p:cNvPr>
          <p:cNvSpPr>
            <a:spLocks noGrp="1"/>
          </p:cNvSpPr>
          <p:nvPr>
            <p:ph type="title"/>
          </p:nvPr>
        </p:nvSpPr>
        <p:spPr/>
        <p:txBody>
          <a:bodyPr/>
          <a:lstStyle/>
          <a:p>
            <a:r>
              <a:rPr lang="en-IN" dirty="0"/>
              <a:t>Publication Details</a:t>
            </a:r>
          </a:p>
        </p:txBody>
      </p:sp>
      <p:pic>
        <p:nvPicPr>
          <p:cNvPr id="5" name="Content Placeholder 4">
            <a:extLst>
              <a:ext uri="{FF2B5EF4-FFF2-40B4-BE49-F238E27FC236}">
                <a16:creationId xmlns:a16="http://schemas.microsoft.com/office/drawing/2014/main" id="{3BFC0886-D1A9-EEE8-A43B-677783137D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4115" y="1082386"/>
            <a:ext cx="7721177" cy="5050937"/>
          </a:xfrm>
        </p:spPr>
      </p:pic>
    </p:spTree>
    <p:extLst>
      <p:ext uri="{BB962C8B-B14F-4D97-AF65-F5344CB8AC3E}">
        <p14:creationId xmlns:p14="http://schemas.microsoft.com/office/powerpoint/2010/main" val="3129456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762000" y="952501"/>
            <a:ext cx="10668000" cy="4952997"/>
          </a:xfrm>
        </p:spPr>
        <p:txBody>
          <a:bodyPr>
            <a:normAutofit fontScale="92500" lnSpcReduction="10000"/>
          </a:bodyPr>
          <a:lstStyle/>
          <a:p>
            <a:pPr marL="0" indent="0">
              <a:buNone/>
            </a:pPr>
            <a:r>
              <a:rPr lang="en-US" sz="2800" b="1" dirty="0">
                <a:latin typeface="Times New Roman" panose="02020603050405020304" pitchFamily="18" charset="0"/>
                <a:cs typeface="Times New Roman" panose="02020603050405020304" pitchFamily="18" charset="0"/>
              </a:rPr>
              <a:t>Advantages:</a:t>
            </a:r>
          </a:p>
          <a:p>
            <a:pPr>
              <a:buFont typeface="+mj-lt"/>
              <a:buAutoNum type="arabicPeriod"/>
            </a:pPr>
            <a:r>
              <a:rPr lang="en-US" dirty="0">
                <a:latin typeface="Times New Roman" panose="02020603050405020304" pitchFamily="18" charset="0"/>
                <a:cs typeface="Times New Roman" panose="02020603050405020304" pitchFamily="18" charset="0"/>
              </a:rPr>
              <a:t>Basic functionalities like locating charging stations.</a:t>
            </a:r>
          </a:p>
          <a:p>
            <a:pPr>
              <a:buFont typeface="+mj-lt"/>
              <a:buAutoNum type="arabicPeriod"/>
            </a:pPr>
            <a:r>
              <a:rPr lang="en-US" dirty="0">
                <a:latin typeface="Times New Roman" panose="02020603050405020304" pitchFamily="18" charset="0"/>
                <a:cs typeface="Times New Roman" panose="02020603050405020304" pitchFamily="18" charset="0"/>
              </a:rPr>
              <a:t>Manual slot reservations reduce some wait times.</a:t>
            </a:r>
          </a:p>
          <a:p>
            <a:pPr>
              <a:buFont typeface="+mj-lt"/>
              <a:buAutoNum type="arabicPeriod"/>
            </a:pPr>
            <a:r>
              <a:rPr lang="en-US" dirty="0">
                <a:latin typeface="Times New Roman" panose="02020603050405020304" pitchFamily="18" charset="0"/>
                <a:cs typeface="Times New Roman" panose="02020603050405020304" pitchFamily="18" charset="0"/>
              </a:rPr>
              <a:t>Standardized payment gateways for transactions.</a:t>
            </a:r>
          </a:p>
          <a:p>
            <a:pPr>
              <a:buFont typeface="+mj-lt"/>
              <a:buAutoNum type="arabicPeriod"/>
            </a:pPr>
            <a:r>
              <a:rPr lang="en-US" dirty="0">
                <a:latin typeface="Times New Roman" panose="02020603050405020304" pitchFamily="18" charset="0"/>
                <a:cs typeface="Times New Roman" panose="02020603050405020304" pitchFamily="18" charset="0"/>
              </a:rPr>
              <a:t>Promotes EV adoption with foundational infrastructure.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Disadvantages:</a:t>
            </a:r>
          </a:p>
          <a:p>
            <a:pPr>
              <a:buFont typeface="+mj-lt"/>
              <a:buAutoNum type="arabicPeriod"/>
            </a:pPr>
            <a:r>
              <a:rPr lang="en-US" dirty="0">
                <a:latin typeface="Times New Roman" panose="02020603050405020304" pitchFamily="18" charset="0"/>
                <a:cs typeface="Times New Roman" panose="02020603050405020304" pitchFamily="18" charset="0"/>
              </a:rPr>
              <a:t>Manual slot booking is inefficient.</a:t>
            </a:r>
          </a:p>
          <a:p>
            <a:pPr>
              <a:buFont typeface="+mj-lt"/>
              <a:buAutoNum type="arabicPeriod"/>
            </a:pPr>
            <a:r>
              <a:rPr lang="en-US" dirty="0">
                <a:latin typeface="Times New Roman" panose="02020603050405020304" pitchFamily="18" charset="0"/>
                <a:cs typeface="Times New Roman" panose="02020603050405020304" pitchFamily="18" charset="0"/>
              </a:rPr>
              <a:t>Limited real-time updates on station status.</a:t>
            </a:r>
          </a:p>
          <a:p>
            <a:pPr>
              <a:buFont typeface="+mj-lt"/>
              <a:buAutoNum type="arabicPeriod"/>
            </a:pPr>
            <a:r>
              <a:rPr lang="en-US" dirty="0">
                <a:latin typeface="Times New Roman" panose="02020603050405020304" pitchFamily="18" charset="0"/>
                <a:cs typeface="Times New Roman" panose="02020603050405020304" pitchFamily="18" charset="0"/>
              </a:rPr>
              <a:t>No AI-driven predictive analytics for demand management.</a:t>
            </a:r>
          </a:p>
          <a:p>
            <a:pPr>
              <a:buFont typeface="+mj-lt"/>
              <a:buAutoNum type="arabicPeriod"/>
            </a:pPr>
            <a:r>
              <a:rPr lang="en-US" dirty="0">
                <a:latin typeface="Times New Roman" panose="02020603050405020304" pitchFamily="18" charset="0"/>
                <a:cs typeface="Times New Roman" panose="02020603050405020304" pitchFamily="18" charset="0"/>
              </a:rPr>
              <a:t>Static pricing fails to balance demand.</a:t>
            </a:r>
          </a:p>
          <a:p>
            <a:pPr>
              <a:buFont typeface="+mj-lt"/>
              <a:buAutoNum type="arabicPeriod"/>
            </a:pPr>
            <a:r>
              <a:rPr lang="en-US" dirty="0">
                <a:latin typeface="Times New Roman" panose="02020603050405020304" pitchFamily="18" charset="0"/>
                <a:cs typeface="Times New Roman" panose="02020603050405020304" pitchFamily="18" charset="0"/>
              </a:rPr>
              <a:t>Traditional payment systems lack advanced security.</a:t>
            </a:r>
          </a:p>
          <a:p>
            <a:pPr>
              <a:buFont typeface="+mj-lt"/>
              <a:buAutoNum type="arabicPeriod"/>
            </a:pPr>
            <a:r>
              <a:rPr lang="en-US" dirty="0">
                <a:latin typeface="Times New Roman" panose="02020603050405020304" pitchFamily="18" charset="0"/>
                <a:cs typeface="Times New Roman" panose="02020603050405020304" pitchFamily="18" charset="0"/>
              </a:rPr>
              <a:t>Limited use of renewable energy sources.</a:t>
            </a: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6" name="Rectangle 3">
            <a:extLst>
              <a:ext uri="{FF2B5EF4-FFF2-40B4-BE49-F238E27FC236}">
                <a16:creationId xmlns:a16="http://schemas.microsoft.com/office/drawing/2014/main" id="{B521E7B1-5C32-AAF9-5ED7-89240960DB82}"/>
              </a:ext>
            </a:extLst>
          </p:cNvPr>
          <p:cNvSpPr>
            <a:spLocks noGrp="1" noChangeArrowheads="1"/>
          </p:cNvSpPr>
          <p:nvPr>
            <p:ph idx="1"/>
          </p:nvPr>
        </p:nvSpPr>
        <p:spPr bwMode="auto">
          <a:xfrm>
            <a:off x="812799" y="968960"/>
            <a:ext cx="1118870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Manual Slot Booking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Inefficient and inconvenient for users, leading to frustration and wasted time.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Real-Time Data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Charging stations do not provide real-time updates on availability, queue length, or charging status.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Predictive Analytics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Existing methods lack AI-based recommendations for optimal charging times or locations, resulting in poor station utilization.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Static Pricing Models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Pricing does not adapt to demand, causing uneven usage during peak and off-peak hours.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Concerns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Traditional payment systems are prone to fraud and lack transparency compared to blockchain solutions.</a:t>
            </a:r>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GB" dirty="0"/>
              <a:t>Proposed Method</a:t>
            </a:r>
            <a:endParaRPr lang="en-IN" dirty="0"/>
          </a:p>
        </p:txBody>
      </p:sp>
      <p:sp>
        <p:nvSpPr>
          <p:cNvPr id="5" name="Rectangle 3">
            <a:extLst>
              <a:ext uri="{FF2B5EF4-FFF2-40B4-BE49-F238E27FC236}">
                <a16:creationId xmlns:a16="http://schemas.microsoft.com/office/drawing/2014/main" id="{CDEABA42-5264-2964-B774-970EAEC3B580}"/>
              </a:ext>
            </a:extLst>
          </p:cNvPr>
          <p:cNvSpPr>
            <a:spLocks noGrp="1" noChangeArrowheads="1"/>
          </p:cNvSpPr>
          <p:nvPr>
            <p:ph idx="1"/>
          </p:nvPr>
        </p:nvSpPr>
        <p:spPr bwMode="auto">
          <a:xfrm>
            <a:off x="812800" y="1144619"/>
            <a:ext cx="1084262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AI-Driven Predictive Analytics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artificial intelligence to analyze patterns and recommend optimal charging times and locations, reducing wait times and improving user convenience.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Slot Booking System</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Enables users to book slots in real time, ensuring efficient scheduling and minimizing on-site congestion.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Blockchain-Based Secure Payments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transparency and security in transactions, eliminating risks of fraud and enhancing user trust.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5552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C7B22-1AD5-87FB-173F-DD60088B1B7A}"/>
              </a:ext>
            </a:extLst>
          </p:cNvPr>
          <p:cNvSpPr txBox="1"/>
          <p:nvPr/>
        </p:nvSpPr>
        <p:spPr>
          <a:xfrm>
            <a:off x="1014413" y="1414463"/>
            <a:ext cx="9901237" cy="415498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Dynamic Pricing Mechanism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Implements demand-based pricing to balance usage during peak and off-peak hours, optimizing station utilization.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with Renewable Energy Sources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Supports sustainable energy solutions by integrating renewable energy into the charging infrastructure.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a seamless experience with features like interactive maps, personalized notifications, and real-time updates.</a:t>
            </a:r>
          </a:p>
        </p:txBody>
      </p:sp>
      <p:sp>
        <p:nvSpPr>
          <p:cNvPr id="4" name="TextBox 3">
            <a:extLst>
              <a:ext uri="{FF2B5EF4-FFF2-40B4-BE49-F238E27FC236}">
                <a16:creationId xmlns:a16="http://schemas.microsoft.com/office/drawing/2014/main" id="{20B796F2-BBED-A931-4C4E-AECA74463B46}"/>
              </a:ext>
            </a:extLst>
          </p:cNvPr>
          <p:cNvSpPr txBox="1"/>
          <p:nvPr/>
        </p:nvSpPr>
        <p:spPr>
          <a:xfrm>
            <a:off x="1014413" y="258246"/>
            <a:ext cx="6093618" cy="523220"/>
          </a:xfrm>
          <a:prstGeom prst="rect">
            <a:avLst/>
          </a:prstGeom>
          <a:noFill/>
        </p:spPr>
        <p:txBody>
          <a:bodyPr wrap="square">
            <a:spAutoFit/>
          </a:bodyPr>
          <a:lstStyle/>
          <a:p>
            <a:r>
              <a:rPr lang="en-GB" sz="2800" b="1" dirty="0">
                <a:solidFill>
                  <a:schemeClr val="tx2">
                    <a:lumMod val="75000"/>
                  </a:schemeClr>
                </a:solidFill>
                <a:latin typeface="Verdana" panose="020B0604030504040204" pitchFamily="34" charset="0"/>
                <a:ea typeface="Verdana" panose="020B0604030504040204" pitchFamily="34" charset="0"/>
              </a:rPr>
              <a:t>Proposed Method</a:t>
            </a:r>
            <a:endParaRPr lang="en-IN" sz="2800" b="1" dirty="0">
              <a:solidFill>
                <a:schemeClr val="tx2">
                  <a:lumMod val="7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37247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GB" dirty="0"/>
              <a:t>Proposed Method</a:t>
            </a:r>
            <a:endParaRPr lang="en-IN" dirty="0"/>
          </a:p>
        </p:txBody>
      </p:sp>
      <p:sp>
        <p:nvSpPr>
          <p:cNvPr id="4" name="TextBox 3">
            <a:extLst>
              <a:ext uri="{FF2B5EF4-FFF2-40B4-BE49-F238E27FC236}">
                <a16:creationId xmlns:a16="http://schemas.microsoft.com/office/drawing/2014/main" id="{F3B7F92F-8331-2AAD-6D62-C619DED49051}"/>
              </a:ext>
            </a:extLst>
          </p:cNvPr>
          <p:cNvSpPr txBox="1"/>
          <p:nvPr/>
        </p:nvSpPr>
        <p:spPr>
          <a:xfrm>
            <a:off x="911287" y="908520"/>
            <a:ext cx="6097554" cy="664349"/>
          </a:xfrm>
          <a:prstGeom prst="rect">
            <a:avLst/>
          </a:prstGeom>
          <a:noFill/>
        </p:spPr>
        <p:txBody>
          <a:bodyPr wrap="square">
            <a:spAutoFit/>
          </a:bodyPr>
          <a:lstStyle/>
          <a:p>
            <a:pPr marL="342900" lvl="0" indent="-190500" algn="just" rtl="0">
              <a:lnSpc>
                <a:spcPct val="200000"/>
              </a:lnSpc>
              <a:spcBef>
                <a:spcPts val="0"/>
              </a:spcBef>
              <a:spcAft>
                <a:spcPts val="0"/>
              </a:spcAft>
              <a:buClr>
                <a:schemeClr val="dk1"/>
              </a:buClr>
              <a:buSzPct val="100000"/>
              <a:buNone/>
            </a:pPr>
            <a:r>
              <a:rPr lang="en-US" sz="2200" b="1" dirty="0">
                <a:latin typeface="Arial" panose="020B0604020202020204" pitchFamily="34" charset="0"/>
                <a:cs typeface="Arial" panose="020B0604020202020204" pitchFamily="34" charset="0"/>
              </a:rPr>
              <a:t>System Architecture:</a:t>
            </a:r>
          </a:p>
        </p:txBody>
      </p:sp>
      <p:pic>
        <p:nvPicPr>
          <p:cNvPr id="7" name="Content Placeholder 6">
            <a:extLst>
              <a:ext uri="{FF2B5EF4-FFF2-40B4-BE49-F238E27FC236}">
                <a16:creationId xmlns:a16="http://schemas.microsoft.com/office/drawing/2014/main" id="{D035485F-DA54-82B5-7C33-3817E61BC5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6965" y="1521090"/>
            <a:ext cx="8391436" cy="4498876"/>
          </a:xfrm>
        </p:spPr>
      </p:pic>
    </p:spTree>
    <p:extLst>
      <p:ext uri="{BB962C8B-B14F-4D97-AF65-F5344CB8AC3E}">
        <p14:creationId xmlns:p14="http://schemas.microsoft.com/office/powerpoint/2010/main" val="593898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1D9B1-7C0C-61B2-098A-820AE9A4D5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791DAE-7752-4196-BE07-606356FC369A}"/>
              </a:ext>
            </a:extLst>
          </p:cNvPr>
          <p:cNvSpPr>
            <a:spLocks noGrp="1"/>
          </p:cNvSpPr>
          <p:nvPr>
            <p:ph type="title"/>
          </p:nvPr>
        </p:nvSpPr>
        <p:spPr/>
        <p:txBody>
          <a:bodyPr/>
          <a:lstStyle/>
          <a:p>
            <a:r>
              <a:rPr lang="en-GB" dirty="0"/>
              <a:t>Software/Hardware Requirements</a:t>
            </a:r>
            <a:endParaRPr lang="en-IN" dirty="0"/>
          </a:p>
        </p:txBody>
      </p:sp>
      <p:sp>
        <p:nvSpPr>
          <p:cNvPr id="3" name="Content Placeholder 2">
            <a:extLst>
              <a:ext uri="{FF2B5EF4-FFF2-40B4-BE49-F238E27FC236}">
                <a16:creationId xmlns:a16="http://schemas.microsoft.com/office/drawing/2014/main" id="{087645CF-7718-1344-0CBE-EE514DD0F157}"/>
              </a:ext>
            </a:extLst>
          </p:cNvPr>
          <p:cNvSpPr>
            <a:spLocks noGrp="1"/>
          </p:cNvSpPr>
          <p:nvPr>
            <p:ph idx="1"/>
          </p:nvPr>
        </p:nvSpPr>
        <p:spPr>
          <a:xfrm>
            <a:off x="762000" y="952501"/>
            <a:ext cx="10668000" cy="4952997"/>
          </a:xfrm>
        </p:spPr>
        <p:txBody>
          <a:bodyPr>
            <a:noAutofit/>
          </a:bodyPr>
          <a:lstStyle/>
          <a:p>
            <a:r>
              <a:rPr lang="en-IN" b="1" dirty="0">
                <a:latin typeface="Times New Roman" panose="02020603050405020304" pitchFamily="18" charset="0"/>
                <a:cs typeface="Times New Roman" panose="02020603050405020304" pitchFamily="18" charset="0"/>
              </a:rPr>
              <a:t>Software Requirements:</a:t>
            </a:r>
          </a:p>
          <a:p>
            <a:pPr>
              <a:buFont typeface="+mj-lt"/>
              <a:buAutoNum type="arabicPeriod"/>
            </a:pPr>
            <a:r>
              <a:rPr lang="en-IN" b="1" dirty="0">
                <a:latin typeface="Times New Roman" panose="02020603050405020304" pitchFamily="18" charset="0"/>
                <a:cs typeface="Times New Roman" panose="02020603050405020304" pitchFamily="18" charset="0"/>
              </a:rPr>
              <a:t>Mobile Application</a:t>
            </a:r>
            <a:r>
              <a:rPr lang="en-IN"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IN" sz="2400" dirty="0">
                <a:latin typeface="Times New Roman" panose="02020603050405020304" pitchFamily="18" charset="0"/>
                <a:cs typeface="Times New Roman" panose="02020603050405020304" pitchFamily="18" charset="0"/>
              </a:rPr>
              <a:t>Cross-platform compatibility (iOS and Android).</a:t>
            </a:r>
          </a:p>
          <a:p>
            <a:pPr marL="742950" lvl="1" indent="-285750">
              <a:buFont typeface="+mj-lt"/>
              <a:buAutoNum type="arabicPeriod"/>
            </a:pPr>
            <a:r>
              <a:rPr lang="en-IN" sz="2400" dirty="0">
                <a:latin typeface="Times New Roman" panose="02020603050405020304" pitchFamily="18" charset="0"/>
                <a:cs typeface="Times New Roman" panose="02020603050405020304" pitchFamily="18" charset="0"/>
              </a:rPr>
              <a:t>Frameworks: React Native, Flutter, or similar.</a:t>
            </a:r>
          </a:p>
          <a:p>
            <a:pPr>
              <a:buFont typeface="+mj-lt"/>
              <a:buAutoNum type="arabicPeriod"/>
            </a:pPr>
            <a:r>
              <a:rPr lang="en-IN" b="1" dirty="0">
                <a:latin typeface="Times New Roman" panose="02020603050405020304" pitchFamily="18" charset="0"/>
                <a:cs typeface="Times New Roman" panose="02020603050405020304" pitchFamily="18" charset="0"/>
              </a:rPr>
              <a:t>Blockchain Framework</a:t>
            </a:r>
            <a:r>
              <a:rPr lang="en-IN"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IN" sz="2400" dirty="0">
                <a:latin typeface="Times New Roman" panose="02020603050405020304" pitchFamily="18" charset="0"/>
                <a:cs typeface="Times New Roman" panose="02020603050405020304" pitchFamily="18" charset="0"/>
              </a:rPr>
              <a:t>Platforms like Ethereum or Hyperledger for secure payment processing.</a:t>
            </a:r>
          </a:p>
          <a:p>
            <a:pPr>
              <a:buFont typeface="+mj-lt"/>
              <a:buAutoNum type="arabicPeriod"/>
            </a:pPr>
            <a:r>
              <a:rPr lang="en-IN" b="1" dirty="0">
                <a:latin typeface="Times New Roman" panose="02020603050405020304" pitchFamily="18" charset="0"/>
                <a:cs typeface="Times New Roman" panose="02020603050405020304" pitchFamily="18" charset="0"/>
              </a:rPr>
              <a:t>Database</a:t>
            </a:r>
            <a:r>
              <a:rPr lang="en-IN"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IN" sz="2400" dirty="0">
                <a:latin typeface="Times New Roman" panose="02020603050405020304" pitchFamily="18" charset="0"/>
                <a:cs typeface="Times New Roman" panose="02020603050405020304" pitchFamily="18" charset="0"/>
              </a:rPr>
              <a:t>NoSQL (e.g., MongoDB) for real-time data and user information storage.</a:t>
            </a:r>
          </a:p>
          <a:p>
            <a:pPr>
              <a:buFont typeface="+mj-lt"/>
              <a:buAutoNum type="arabicPeriod"/>
            </a:pPr>
            <a:r>
              <a:rPr lang="en-IN" b="1" dirty="0">
                <a:latin typeface="Times New Roman" panose="02020603050405020304" pitchFamily="18" charset="0"/>
                <a:cs typeface="Times New Roman" panose="02020603050405020304" pitchFamily="18" charset="0"/>
              </a:rPr>
              <a:t>APIs</a:t>
            </a:r>
            <a:r>
              <a:rPr lang="en-IN" dirty="0">
                <a:latin typeface="Times New Roman" panose="02020603050405020304" pitchFamily="18" charset="0"/>
                <a:cs typeface="Times New Roman" panose="02020603050405020304" pitchFamily="18" charset="0"/>
              </a:rPr>
              <a:t>:	</a:t>
            </a:r>
          </a:p>
          <a:p>
            <a:pPr marL="742950" lvl="1" indent="-285750">
              <a:buFont typeface="+mj-lt"/>
              <a:buAutoNum type="arabicPeriod"/>
            </a:pPr>
            <a:r>
              <a:rPr lang="en-IN" sz="2400" dirty="0">
                <a:latin typeface="Times New Roman" panose="02020603050405020304" pitchFamily="18" charset="0"/>
                <a:cs typeface="Times New Roman" panose="02020603050405020304" pitchFamily="18" charset="0"/>
              </a:rPr>
              <a:t>Integration with map services (e.g., Google Maps API) and charging station networks</a:t>
            </a:r>
          </a:p>
        </p:txBody>
      </p:sp>
    </p:spTree>
    <p:extLst>
      <p:ext uri="{BB962C8B-B14F-4D97-AF65-F5344CB8AC3E}">
        <p14:creationId xmlns:p14="http://schemas.microsoft.com/office/powerpoint/2010/main" val="3292760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75421-6F13-6537-F218-2D408A1DB536}"/>
              </a:ext>
            </a:extLst>
          </p:cNvPr>
          <p:cNvSpPr>
            <a:spLocks noGrp="1"/>
          </p:cNvSpPr>
          <p:nvPr>
            <p:ph type="title"/>
          </p:nvPr>
        </p:nvSpPr>
        <p:spPr/>
        <p:txBody>
          <a:bodyPr/>
          <a:lstStyle/>
          <a:p>
            <a:r>
              <a:rPr lang="en-GB" dirty="0"/>
              <a:t>Software/Hardware Requirements</a:t>
            </a:r>
            <a:endParaRPr lang="en-IN" dirty="0"/>
          </a:p>
        </p:txBody>
      </p:sp>
      <p:sp>
        <p:nvSpPr>
          <p:cNvPr id="3" name="Content Placeholder 2">
            <a:extLst>
              <a:ext uri="{FF2B5EF4-FFF2-40B4-BE49-F238E27FC236}">
                <a16:creationId xmlns:a16="http://schemas.microsoft.com/office/drawing/2014/main" id="{30487FB7-879A-1501-075D-F27A6C253024}"/>
              </a:ext>
            </a:extLst>
          </p:cNvPr>
          <p:cNvSpPr>
            <a:spLocks noGrp="1"/>
          </p:cNvSpPr>
          <p:nvPr>
            <p:ph idx="1"/>
          </p:nvPr>
        </p:nvSpPr>
        <p:spPr>
          <a:xfrm>
            <a:off x="812800" y="1124631"/>
            <a:ext cx="10668000" cy="4952997"/>
          </a:xfrm>
        </p:spPr>
        <p:txBody>
          <a:bodyPr>
            <a:normAutofit/>
          </a:bodyPr>
          <a:lstStyle/>
          <a:p>
            <a:r>
              <a:rPr lang="en-US" b="1" dirty="0">
                <a:latin typeface="Times New Roman" panose="02020603050405020304" pitchFamily="18" charset="0"/>
                <a:cs typeface="Times New Roman" panose="02020603050405020304" pitchFamily="18" charset="0"/>
              </a:rPr>
              <a:t>Hardware Requirements:</a:t>
            </a:r>
          </a:p>
          <a:p>
            <a:pPr>
              <a:buFont typeface="+mj-lt"/>
              <a:buAutoNum type="arabicPeriod"/>
            </a:pPr>
            <a:r>
              <a:rPr lang="en-US" b="1" dirty="0">
                <a:latin typeface="Times New Roman" panose="02020603050405020304" pitchFamily="18" charset="0"/>
                <a:cs typeface="Times New Roman" panose="02020603050405020304" pitchFamily="18" charset="0"/>
              </a:rPr>
              <a:t>Mobile Devices</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400" dirty="0">
                <a:latin typeface="Times New Roman" panose="02020603050405020304" pitchFamily="18" charset="0"/>
                <a:cs typeface="Times New Roman" panose="02020603050405020304" pitchFamily="18" charset="0"/>
              </a:rPr>
              <a:t>Smartphones with GPS capability for real-time location services.</a:t>
            </a:r>
          </a:p>
          <a:p>
            <a:pPr>
              <a:buFont typeface="+mj-lt"/>
              <a:buAutoNum type="arabicPeriod"/>
            </a:pPr>
            <a:r>
              <a:rPr lang="en-US" b="1" dirty="0">
                <a:latin typeface="Times New Roman" panose="02020603050405020304" pitchFamily="18" charset="0"/>
                <a:cs typeface="Times New Roman" panose="02020603050405020304" pitchFamily="18" charset="0"/>
              </a:rPr>
              <a:t>Charging Stations</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400" dirty="0">
                <a:latin typeface="Times New Roman" panose="02020603050405020304" pitchFamily="18" charset="0"/>
                <a:cs typeface="Times New Roman" panose="02020603050405020304" pitchFamily="18" charset="0"/>
              </a:rPr>
              <a:t>IoT-enabled charging stations for seamless integration with the app.</a:t>
            </a:r>
          </a:p>
          <a:p>
            <a:pPr>
              <a:buFont typeface="+mj-lt"/>
              <a:buAutoNum type="arabicPeriod"/>
            </a:pPr>
            <a:r>
              <a:rPr lang="en-US" b="1" dirty="0">
                <a:latin typeface="Times New Roman" panose="02020603050405020304" pitchFamily="18" charset="0"/>
                <a:cs typeface="Times New Roman" panose="02020603050405020304" pitchFamily="18" charset="0"/>
              </a:rPr>
              <a:t>Servers</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400" dirty="0">
                <a:latin typeface="Times New Roman" panose="02020603050405020304" pitchFamily="18" charset="0"/>
                <a:cs typeface="Times New Roman" panose="02020603050405020304" pitchFamily="18" charset="0"/>
              </a:rPr>
              <a:t>High-performance servers to handle data processing and storage.</a:t>
            </a:r>
          </a:p>
          <a:p>
            <a:pPr>
              <a:buFont typeface="+mj-lt"/>
              <a:buAutoNum type="arabicPeriod"/>
            </a:pPr>
            <a:r>
              <a:rPr lang="en-US" b="1" dirty="0">
                <a:latin typeface="Times New Roman" panose="02020603050405020304" pitchFamily="18" charset="0"/>
                <a:cs typeface="Times New Roman" panose="02020603050405020304" pitchFamily="18" charset="0"/>
              </a:rPr>
              <a:t>IoT Sensors</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400" dirty="0">
                <a:latin typeface="Times New Roman" panose="02020603050405020304" pitchFamily="18" charset="0"/>
                <a:cs typeface="Times New Roman" panose="02020603050405020304" pitchFamily="18" charset="0"/>
              </a:rPr>
              <a:t>Sensors at charging stations to monitor availability and status in real time</a:t>
            </a:r>
          </a:p>
        </p:txBody>
      </p:sp>
    </p:spTree>
    <p:extLst>
      <p:ext uri="{BB962C8B-B14F-4D97-AF65-F5344CB8AC3E}">
        <p14:creationId xmlns:p14="http://schemas.microsoft.com/office/powerpoint/2010/main" val="147855699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d62f681-7444-4666-891e-c71d42de2ddf">
      <Terms xmlns="http://schemas.microsoft.com/office/infopath/2007/PartnerControls"/>
    </lcf76f155ced4ddcb4097134ff3c332f>
    <TaxCatchAll xmlns="b8676f30-e579-463a-a8aa-821338b0037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A8A2C149D477E4E814B4B477F0E243C" ma:contentTypeVersion="13" ma:contentTypeDescription="Create a new document." ma:contentTypeScope="" ma:versionID="89242249e9f2fc9f35c8ac40d1749aa8">
  <xsd:schema xmlns:xsd="http://www.w3.org/2001/XMLSchema" xmlns:xs="http://www.w3.org/2001/XMLSchema" xmlns:p="http://schemas.microsoft.com/office/2006/metadata/properties" xmlns:ns2="ed62f681-7444-4666-891e-c71d42de2ddf" xmlns:ns3="b8676f30-e579-463a-a8aa-821338b00374" targetNamespace="http://schemas.microsoft.com/office/2006/metadata/properties" ma:root="true" ma:fieldsID="a661edb3eb918c130b5b038713d75e6b" ns2:_="" ns3:_="">
    <xsd:import namespace="ed62f681-7444-4666-891e-c71d42de2ddf"/>
    <xsd:import namespace="b8676f30-e579-463a-a8aa-821338b0037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62f681-7444-4666-891e-c71d42de2d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626717-1439-4315-99ce-985d7ba5c11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8676f30-e579-463a-a8aa-821338b0037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f08d022-328e-4f53-b2cf-c730c7a35dee}" ma:internalName="TaxCatchAll" ma:showField="CatchAllData" ma:web="b8676f30-e579-463a-a8aa-821338b003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39B08F-8956-4200-85D5-41267961C838}">
  <ds:schemaRefs>
    <ds:schemaRef ds:uri="http://schemas.microsoft.com/office/2006/metadata/properties"/>
    <ds:schemaRef ds:uri="http://schemas.microsoft.com/office/infopath/2007/PartnerControls"/>
    <ds:schemaRef ds:uri="ed62f681-7444-4666-891e-c71d42de2ddf"/>
    <ds:schemaRef ds:uri="b8676f30-e579-463a-a8aa-821338b00374"/>
  </ds:schemaRefs>
</ds:datastoreItem>
</file>

<file path=customXml/itemProps2.xml><?xml version="1.0" encoding="utf-8"?>
<ds:datastoreItem xmlns:ds="http://schemas.openxmlformats.org/officeDocument/2006/customXml" ds:itemID="{7D82FDAA-3D08-442C-AB86-949F6092CF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62f681-7444-4666-891e-c71d42de2ddf"/>
    <ds:schemaRef ds:uri="b8676f30-e579-463a-a8aa-821338b003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FFC78A-D943-47CE-A500-E2D5A683B6F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Bioinformatics</Template>
  <TotalTime>366</TotalTime>
  <Words>2191</Words>
  <Application>Microsoft Office PowerPoint</Application>
  <PresentationFormat>Widescreen</PresentationFormat>
  <Paragraphs>189</Paragraphs>
  <Slides>23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Bookman Old Style</vt:lpstr>
      <vt:lpstr>Calibri</vt:lpstr>
      <vt:lpstr>Cambria</vt:lpstr>
      <vt:lpstr>Times New Roman</vt:lpstr>
      <vt:lpstr>Verdana</vt:lpstr>
      <vt:lpstr>Bioinformatics</vt:lpstr>
      <vt:lpstr>Smart Charging App For EV</vt:lpstr>
      <vt:lpstr>Introduction</vt:lpstr>
      <vt:lpstr>Literature Review</vt:lpstr>
      <vt:lpstr>Existing method Drawback</vt:lpstr>
      <vt:lpstr>Proposed Method</vt:lpstr>
      <vt:lpstr>PowerPoint Presentation</vt:lpstr>
      <vt:lpstr>Proposed Method</vt:lpstr>
      <vt:lpstr>Software/Hardware Requirements</vt:lpstr>
      <vt:lpstr>Software/Hardware Requirements</vt:lpstr>
      <vt:lpstr>Objectives</vt:lpstr>
      <vt:lpstr>Timeline of Project</vt:lpstr>
      <vt:lpstr>Outcomes</vt:lpstr>
      <vt:lpstr>PowerPoint Presentation</vt:lpstr>
      <vt:lpstr>Conclusion</vt:lpstr>
      <vt:lpstr>PowerPoint Presentation</vt:lpstr>
      <vt:lpstr>PowerPoint Presentation</vt:lpstr>
      <vt:lpstr>Github Link</vt:lpstr>
      <vt:lpstr>References</vt:lpstr>
      <vt:lpstr>References</vt:lpstr>
      <vt:lpstr>Project work mapping with SDG</vt:lpstr>
      <vt:lpstr>Project work mapping with SDG</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Venkat B M</cp:lastModifiedBy>
  <cp:revision>56</cp:revision>
  <dcterms:created xsi:type="dcterms:W3CDTF">2023-03-16T03:26:27Z</dcterms:created>
  <dcterms:modified xsi:type="dcterms:W3CDTF">2025-01-21T06:21:00Z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0x010100FA8A2C149D477E4E814B4B477F0E243C</vt:lpwstr>
  </property>
</Properties>
</file>