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59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1"/>
    <p:restoredTop sz="94674"/>
  </p:normalViewPr>
  <p:slideViewPr>
    <p:cSldViewPr snapToObjects="1">
      <p:cViewPr>
        <p:scale>
          <a:sx n="100" d="100"/>
          <a:sy n="100" d="100"/>
        </p:scale>
        <p:origin x="111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2A6FC-68FA-4ADF-89F3-F8F0ACEA0A5A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8C318-2C24-42CC-A559-AB805B40BD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2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2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808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40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0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9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roadrunnerlenny/programmingSSIS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adrunnerlenny/etlboxdemo" TargetMode="External"/><Relationship Id="rId5" Type="http://schemas.openxmlformats.org/officeDocument/2006/relationships/hyperlink" Target="http://www.andreaslennartz.de/" TargetMode="External"/><Relationship Id="rId4" Type="http://schemas.openxmlformats.org/officeDocument/2006/relationships/hyperlink" Target="https://github.com/roadrunnerlenny/etlbo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thconcepts.com/" TargetMode="External"/><Relationship Id="rId2" Type="http://schemas.openxmlformats.org/officeDocument/2006/relationships/hyperlink" Target="https://github.com/roadrunnerlenny/programmingS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ETLBox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It's all in the box! Run all your ETL jobs with this awesome C# class library.</a:t>
            </a:r>
          </a:p>
        </p:txBody>
      </p:sp>
    </p:spTree>
    <p:extLst>
      <p:ext uri="{BB962C8B-B14F-4D97-AF65-F5344CB8AC3E}">
        <p14:creationId xmlns:p14="http://schemas.microsoft.com/office/powerpoint/2010/main" val="56048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2852936"/>
            <a:ext cx="9601200" cy="148590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3643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Andreas Lennartz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2776"/>
            <a:ext cx="6884640" cy="496855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C#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2001 (.NET 1.1)</a:t>
            </a:r>
          </a:p>
          <a:p>
            <a:r>
              <a:rPr lang="de-DE" dirty="0"/>
              <a:t>~10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BI	</a:t>
            </a:r>
          </a:p>
          <a:p>
            <a:r>
              <a:rPr lang="de-DE" dirty="0" err="1"/>
              <a:t>Dived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ETL </a:t>
            </a:r>
            <a:r>
              <a:rPr lang="de-DE" dirty="0" err="1"/>
              <a:t>with</a:t>
            </a:r>
            <a:r>
              <a:rPr lang="de-DE" dirty="0"/>
              <a:t> SSIS ( e.g.,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</a:t>
            </a:r>
            <a:r>
              <a:rPr lang="de-DE" dirty="0"/>
              <a:t>)</a:t>
            </a:r>
          </a:p>
          <a:p>
            <a:pPr lvl="1"/>
            <a:r>
              <a:rPr lang="de-DE" i="0" dirty="0" err="1"/>
              <a:t>Created</a:t>
            </a:r>
            <a:r>
              <a:rPr lang="de-DE" i="0" dirty="0"/>
              <a:t> an SSIS </a:t>
            </a:r>
            <a:r>
              <a:rPr lang="de-DE" i="0" dirty="0" err="1"/>
              <a:t>which</a:t>
            </a:r>
            <a:r>
              <a:rPr lang="de-DE" i="0" dirty="0"/>
              <a:t> </a:t>
            </a:r>
            <a:r>
              <a:rPr lang="de-DE" i="0" dirty="0" err="1"/>
              <a:t>run</a:t>
            </a:r>
            <a:r>
              <a:rPr lang="de-DE" i="0" dirty="0"/>
              <a:t> </a:t>
            </a:r>
            <a:r>
              <a:rPr lang="de-DE" i="0" dirty="0" err="1"/>
              <a:t>sucessful</a:t>
            </a:r>
            <a:endParaRPr lang="de-DE" i="0" dirty="0"/>
          </a:p>
          <a:p>
            <a:pPr lvl="1"/>
            <a:r>
              <a:rPr lang="de-DE" i="0" dirty="0" err="1"/>
              <a:t>Programmed</a:t>
            </a:r>
            <a:r>
              <a:rPr lang="de-DE" i="0" dirty="0"/>
              <a:t> </a:t>
            </a:r>
            <a:r>
              <a:rPr lang="de-DE" i="0" dirty="0" err="1"/>
              <a:t>my</a:t>
            </a:r>
            <a:r>
              <a:rPr lang="de-DE" i="0" dirty="0"/>
              <a:t> </a:t>
            </a:r>
            <a:r>
              <a:rPr lang="de-DE" i="0" dirty="0" err="1"/>
              <a:t>own</a:t>
            </a:r>
            <a:r>
              <a:rPr lang="de-DE" i="0" dirty="0"/>
              <a:t> </a:t>
            </a:r>
            <a:r>
              <a:rPr lang="de-DE" i="0" dirty="0" err="1"/>
              <a:t>task</a:t>
            </a:r>
            <a:endParaRPr lang="de-DE" i="0" dirty="0">
              <a:hlinkClick r:id="rId3"/>
            </a:endParaRPr>
          </a:p>
          <a:p>
            <a:pPr lvl="2"/>
            <a:r>
              <a:rPr lang="de-DE" dirty="0">
                <a:hlinkClick r:id="rId3"/>
              </a:rPr>
              <a:t>https://github.com/roadrunnerlenny/ssiswaittask</a:t>
            </a:r>
          </a:p>
          <a:p>
            <a:pPr lvl="1"/>
            <a:r>
              <a:rPr lang="de-DE" i="0" dirty="0" err="1"/>
              <a:t>Created</a:t>
            </a:r>
            <a:r>
              <a:rPr lang="de-DE" i="0" dirty="0"/>
              <a:t> </a:t>
            </a:r>
            <a:r>
              <a:rPr lang="de-DE" i="0" dirty="0" err="1"/>
              <a:t>packages</a:t>
            </a:r>
            <a:r>
              <a:rPr lang="de-DE" i="0" dirty="0"/>
              <a:t> </a:t>
            </a:r>
            <a:r>
              <a:rPr lang="de-DE" i="0" dirty="0" err="1"/>
              <a:t>programatically</a:t>
            </a:r>
            <a:endParaRPr lang="de-DE" i="0" dirty="0">
              <a:hlinkClick r:id="rId3"/>
            </a:endParaRPr>
          </a:p>
          <a:p>
            <a:pPr lvl="2"/>
            <a:r>
              <a:rPr lang="de-DE" dirty="0">
                <a:hlinkClick r:id="rId3"/>
              </a:rPr>
              <a:t>https://github.com/roadrunnerlenny/programmingSSIS</a:t>
            </a:r>
            <a:endParaRPr lang="de-DE" dirty="0"/>
          </a:p>
          <a:p>
            <a:pPr lvl="1"/>
            <a:r>
              <a:rPr lang="de-DE" i="0" dirty="0" err="1"/>
              <a:t>Replaced</a:t>
            </a:r>
            <a:r>
              <a:rPr lang="de-DE" i="0" dirty="0"/>
              <a:t> SSIS </a:t>
            </a:r>
            <a:r>
              <a:rPr lang="de-DE" i="0" dirty="0" err="1"/>
              <a:t>packages</a:t>
            </a:r>
            <a:r>
              <a:rPr lang="de-DE" i="0" dirty="0"/>
              <a:t> </a:t>
            </a:r>
            <a:r>
              <a:rPr lang="de-DE" i="0" dirty="0" err="1"/>
              <a:t>with</a:t>
            </a:r>
            <a:r>
              <a:rPr lang="de-DE" i="0" dirty="0"/>
              <a:t> pure C# </a:t>
            </a:r>
            <a:r>
              <a:rPr lang="de-DE" i="0" dirty="0" err="1"/>
              <a:t>code</a:t>
            </a:r>
            <a:endParaRPr lang="de-DE" i="0" dirty="0"/>
          </a:p>
          <a:p>
            <a:pPr lvl="2"/>
            <a:r>
              <a:rPr lang="de-DE" dirty="0">
                <a:hlinkClick r:id="rId4"/>
              </a:rPr>
              <a:t>https://github.com/roadrunnerlenny/etlbox</a:t>
            </a:r>
            <a:endParaRPr lang="de-DE" i="0" dirty="0"/>
          </a:p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„Mehr als Clean Code“ </a:t>
            </a:r>
          </a:p>
          <a:p>
            <a:r>
              <a:rPr lang="de-DE" dirty="0">
                <a:hlinkClick r:id="rId5"/>
              </a:rPr>
              <a:t>www.andreaslennartz.de</a:t>
            </a:r>
            <a:endParaRPr lang="de-DE" dirty="0"/>
          </a:p>
          <a:p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on </a:t>
            </a:r>
            <a:r>
              <a:rPr lang="de-DE" dirty="0" err="1"/>
              <a:t>GitHub</a:t>
            </a:r>
            <a:r>
              <a:rPr lang="de-DE" dirty="0"/>
              <a:t>:</a:t>
            </a:r>
          </a:p>
          <a:p>
            <a:pPr lvl="1"/>
            <a:r>
              <a:rPr lang="de-DE" sz="1600" dirty="0">
                <a:hlinkClick r:id="rId4"/>
              </a:rPr>
              <a:t>https://github.com/roadrunnerlenny/etlbox</a:t>
            </a:r>
            <a:endParaRPr lang="de-DE" sz="1600" dirty="0"/>
          </a:p>
          <a:p>
            <a:pPr lvl="1"/>
            <a:r>
              <a:rPr lang="de-DE" sz="1600" dirty="0">
                <a:hlinkClick r:id="rId6"/>
              </a:rPr>
              <a:t>https://github.com/roadrunnerlenny/etlboxdemo</a:t>
            </a:r>
            <a:endParaRPr lang="de-DE" sz="1600" dirty="0"/>
          </a:p>
          <a:p>
            <a:pPr marL="530352" lvl="1" indent="0">
              <a:buNone/>
            </a:pPr>
            <a:endParaRPr lang="de-DE" sz="16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85800"/>
            <a:ext cx="2090576" cy="2090576"/>
          </a:xfrm>
          <a:prstGeom prst="rect">
            <a:avLst/>
          </a:prstGeom>
        </p:spPr>
      </p:pic>
      <p:sp>
        <p:nvSpPr>
          <p:cNvPr id="6" name="AutoShape 2" descr="https://images-na.ssl-images-amazon.com/images/I/31ta38b4CBL._SX311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9389" y="3068960"/>
            <a:ext cx="1884437" cy="2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ETLBox</a:t>
            </a:r>
            <a:r>
              <a:rPr lang="en-US" dirty="0"/>
              <a:t> – 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library offering some useful classes to the end-user</a:t>
            </a:r>
          </a:p>
          <a:p>
            <a:r>
              <a:rPr lang="en-US" dirty="0"/>
              <a:t>It has two different “task types” </a:t>
            </a:r>
          </a:p>
          <a:p>
            <a:pPr lvl="1"/>
            <a:r>
              <a:rPr lang="en-US" dirty="0"/>
              <a:t>“Control flow tasks” – basically tasks that fire </a:t>
            </a:r>
            <a:r>
              <a:rPr lang="en-US" dirty="0" err="1"/>
              <a:t>sql</a:t>
            </a:r>
            <a:r>
              <a:rPr lang="en-US" dirty="0"/>
              <a:t> on a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“Data flow tasks” – a data pipeline processing data row by row in memory  </a:t>
            </a:r>
          </a:p>
          <a:p>
            <a:r>
              <a:rPr lang="en-US" dirty="0"/>
              <a:t>(Terminology leaned on SSIS terms)</a:t>
            </a:r>
          </a:p>
          <a:p>
            <a:r>
              <a:rPr lang="en-US" dirty="0"/>
              <a:t>The goal is to have an easy-to-use C# library to create complex ETL routines</a:t>
            </a:r>
          </a:p>
          <a:p>
            <a:r>
              <a:rPr lang="en-US" dirty="0"/>
              <a:t>Alternative to SSIS</a:t>
            </a:r>
          </a:p>
          <a:p>
            <a:r>
              <a:rPr lang="en-US" dirty="0"/>
              <a:t>Some basic logging functionalities are included (optional to use)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1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793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SqlTask</a:t>
            </a:r>
            <a:r>
              <a:rPr lang="en-US" dirty="0"/>
              <a:t> – Execute some </a:t>
            </a:r>
            <a:r>
              <a:rPr lang="en-US" dirty="0" err="1"/>
              <a:t>sql</a:t>
            </a:r>
            <a:r>
              <a:rPr lang="en-US" dirty="0"/>
              <a:t> on the DB</a:t>
            </a:r>
          </a:p>
          <a:p>
            <a:pPr lvl="1"/>
            <a:endParaRPr lang="en-US" dirty="0"/>
          </a:p>
          <a:p>
            <a:r>
              <a:rPr lang="en-US" dirty="0"/>
              <a:t>Row count</a:t>
            </a:r>
          </a:p>
          <a:p>
            <a:endParaRPr lang="en-US" dirty="0"/>
          </a:p>
          <a:p>
            <a:r>
              <a:rPr lang="en-US" dirty="0"/>
              <a:t>CRUD a stored procedure</a:t>
            </a:r>
          </a:p>
          <a:p>
            <a:endParaRPr lang="en-US" dirty="0"/>
          </a:p>
          <a:p>
            <a:r>
              <a:rPr lang="en-US" dirty="0"/>
              <a:t>Connection managers (dynamic or static)</a:t>
            </a:r>
          </a:p>
          <a:p>
            <a:endParaRPr lang="en-US" dirty="0"/>
          </a:p>
          <a:p>
            <a:endParaRPr lang="de-DE" sz="1100" dirty="0"/>
          </a:p>
          <a:p>
            <a:r>
              <a:rPr lang="de-DE" sz="1500" dirty="0"/>
              <a:t>More: </a:t>
            </a:r>
            <a:r>
              <a:rPr lang="de-DE" sz="1500" dirty="0" err="1"/>
              <a:t>CreateTableTask</a:t>
            </a:r>
            <a:r>
              <a:rPr lang="de-DE" sz="1500" dirty="0"/>
              <a:t>, </a:t>
            </a:r>
            <a:r>
              <a:rPr lang="de-DE" sz="1500" dirty="0" err="1"/>
              <a:t>TruncateTableTask</a:t>
            </a:r>
            <a:r>
              <a:rPr lang="de-DE" sz="1500" dirty="0"/>
              <a:t>, </a:t>
            </a:r>
            <a:r>
              <a:rPr lang="de-DE" sz="1500" dirty="0" err="1"/>
              <a:t>CalculateDatabaseHashTask</a:t>
            </a:r>
            <a:r>
              <a:rPr lang="de-DE" sz="1500" dirty="0"/>
              <a:t>, </a:t>
            </a:r>
            <a:r>
              <a:rPr lang="de-DE" sz="1500" dirty="0" err="1"/>
              <a:t>CleanUpSchemaTask</a:t>
            </a:r>
            <a:r>
              <a:rPr lang="de-DE" sz="1500" dirty="0"/>
              <a:t>, </a:t>
            </a:r>
            <a:r>
              <a:rPr lang="de-DE" sz="1500" dirty="0" err="1"/>
              <a:t>CreateIndexTask</a:t>
            </a:r>
            <a:r>
              <a:rPr lang="de-DE" sz="1500" dirty="0"/>
              <a:t>, </a:t>
            </a:r>
            <a:r>
              <a:rPr lang="de-DE" sz="1500" dirty="0" err="1"/>
              <a:t>GetDatabaseListTask</a:t>
            </a:r>
            <a:r>
              <a:rPr lang="de-DE" sz="1500" dirty="0"/>
              <a:t>, </a:t>
            </a:r>
            <a:r>
              <a:rPr lang="de-DE" sz="1500" dirty="0" err="1"/>
              <a:t>RestoreDatabaseTask</a:t>
            </a:r>
            <a:r>
              <a:rPr lang="de-DE" sz="1500" dirty="0"/>
              <a:t>, </a:t>
            </a:r>
            <a:r>
              <a:rPr lang="de-DE" sz="1500" dirty="0" err="1"/>
              <a:t>XmlaTask</a:t>
            </a:r>
            <a:r>
              <a:rPr lang="de-DE" sz="1500" dirty="0"/>
              <a:t>, </a:t>
            </a:r>
            <a:r>
              <a:rPr lang="de-DE" sz="1500" dirty="0" err="1"/>
              <a:t>DropCubeTask</a:t>
            </a:r>
            <a:r>
              <a:rPr lang="de-DE" sz="1500" dirty="0"/>
              <a:t>, </a:t>
            </a:r>
            <a:r>
              <a:rPr lang="de-DE" sz="1500" dirty="0" err="1"/>
              <a:t>ProcessCubeTask</a:t>
            </a:r>
            <a:r>
              <a:rPr lang="de-DE" sz="1500" dirty="0"/>
              <a:t>, </a:t>
            </a:r>
            <a:r>
              <a:rPr lang="de-DE" sz="1500" dirty="0" err="1"/>
              <a:t>AddFileGroupTask</a:t>
            </a:r>
            <a:r>
              <a:rPr lang="de-DE" sz="1500" dirty="0"/>
              <a:t>, </a:t>
            </a:r>
            <a:r>
              <a:rPr lang="de-DE" sz="1500" dirty="0" err="1"/>
              <a:t>ConnectionManager</a:t>
            </a:r>
            <a:r>
              <a:rPr lang="de-DE" sz="1500" dirty="0"/>
              <a:t> (</a:t>
            </a:r>
            <a:r>
              <a:rPr lang="de-DE" sz="1500" dirty="0" err="1"/>
              <a:t>Sql</a:t>
            </a:r>
            <a:r>
              <a:rPr lang="de-DE" sz="1500" dirty="0"/>
              <a:t>, SMO, </a:t>
            </a:r>
            <a:r>
              <a:rPr lang="de-DE" sz="1500" dirty="0" err="1"/>
              <a:t>AdoMD</a:t>
            </a:r>
            <a:r>
              <a:rPr lang="de-DE" sz="1500" dirty="0"/>
              <a:t>, AS, File), </a:t>
            </a:r>
            <a:r>
              <a:rPr lang="de-DE" sz="1500" dirty="0" err="1"/>
              <a:t>ControlFlow</a:t>
            </a:r>
            <a:r>
              <a:rPr lang="de-DE" sz="1500" dirty="0"/>
              <a:t>, Package, </a:t>
            </a:r>
            <a:r>
              <a:rPr lang="de-DE" sz="1500" dirty="0" err="1"/>
              <a:t>Sequence</a:t>
            </a:r>
            <a:r>
              <a:rPr lang="de-DE" sz="1500" dirty="0"/>
              <a:t>, </a:t>
            </a:r>
            <a:r>
              <a:rPr lang="de-DE" sz="1500" dirty="0" err="1"/>
              <a:t>CustomTask</a:t>
            </a:r>
            <a:r>
              <a:rPr lang="de-DE" sz="1500" dirty="0"/>
              <a:t>, ...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19536" y="2641119"/>
            <a:ext cx="6336704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SqlTask.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ExecuteNonQuery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"Do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sql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$@"EXEC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dbo.myProc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47528" y="4045271"/>
            <a:ext cx="5400600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CRUDProcedureTask.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CreateOrAlter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"demo.proc1"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select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as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19536" y="3291246"/>
            <a:ext cx="5112568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RowCountTask.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"demo.table1"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).Value;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67272" y="4878867"/>
            <a:ext cx="912527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ControlFlow.CurrentDbConnection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SqlConnectionManager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ConnectionString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"...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connection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string..."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486510" cy="3581400"/>
          </a:xfrm>
        </p:spPr>
        <p:txBody>
          <a:bodyPr/>
          <a:lstStyle/>
          <a:p>
            <a:r>
              <a:rPr lang="en-US" dirty="0"/>
              <a:t>Logging is completely based on NLOG</a:t>
            </a:r>
          </a:p>
          <a:p>
            <a:r>
              <a:rPr lang="en-US" dirty="0"/>
              <a:t>Every task outputs a log message when executed into table </a:t>
            </a:r>
            <a:r>
              <a:rPr lang="en-US" dirty="0" err="1"/>
              <a:t>etl.Log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etl</a:t>
            </a:r>
            <a:r>
              <a:rPr lang="en-US" dirty="0"/>
              <a:t> process can store run data in table </a:t>
            </a:r>
            <a:r>
              <a:rPr lang="en-US" dirty="0" err="1"/>
              <a:t>etl.LoadProcess</a:t>
            </a:r>
            <a:endParaRPr lang="en-US" dirty="0"/>
          </a:p>
          <a:p>
            <a:r>
              <a:rPr lang="en-US" dirty="0"/>
              <a:t>Example code 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63752" y="4076700"/>
            <a:ext cx="4945641" cy="172354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CreateLogTablesTask.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CreateLog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StartLoadProcessTask.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Start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Process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ControlFlow.STAGE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Staging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SqlTask.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ExecuteNonQuery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sql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"Select 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as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ControlFlow.STAGE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DataVault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Sequence.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custom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()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LogTask.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Warn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warning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!"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EndLoadProcessTask.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Everything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successful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1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5379"/>
          </a:xfrm>
        </p:spPr>
        <p:txBody>
          <a:bodyPr/>
          <a:lstStyle/>
          <a:p>
            <a:r>
              <a:rPr lang="en-US" dirty="0"/>
              <a:t>Dataflow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1179"/>
            <a:ext cx="5140838" cy="4336221"/>
          </a:xfrm>
        </p:spPr>
        <p:txBody>
          <a:bodyPr>
            <a:normAutofit/>
          </a:bodyPr>
          <a:lstStyle/>
          <a:p>
            <a:r>
              <a:rPr lang="en-US" dirty="0"/>
              <a:t>Create own pipeline: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					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70471" y="2034606"/>
            <a:ext cx="7746009" cy="855171"/>
            <a:chOff x="2702581" y="2766324"/>
            <a:chExt cx="7641891" cy="855171"/>
          </a:xfrm>
        </p:grpSpPr>
        <p:sp>
          <p:nvSpPr>
            <p:cNvPr id="4" name="Can 3"/>
            <p:cNvSpPr/>
            <p:nvPr/>
          </p:nvSpPr>
          <p:spPr>
            <a:xfrm>
              <a:off x="2702581" y="2829407"/>
              <a:ext cx="864096" cy="792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9480376" y="2766324"/>
              <a:ext cx="864096" cy="792088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Destination</a:t>
              </a: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5693584" y="2910340"/>
              <a:ext cx="1957467" cy="504056"/>
            </a:xfrm>
            <a:prstGeom prst="parallelogra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5176" y="3122003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7970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9526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63434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cxnSp>
          <p:nvCxnSpPr>
            <p:cNvPr id="14" name="Straight Arrow Connector 13"/>
            <p:cNvCxnSpPr>
              <a:stCxn id="7" idx="3"/>
              <a:endCxn id="10" idx="1"/>
            </p:cNvCxnSpPr>
            <p:nvPr/>
          </p:nvCxnSpPr>
          <p:spPr>
            <a:xfrm flipV="1">
              <a:off x="4152291" y="3225451"/>
              <a:ext cx="955679" cy="22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  <a:endCxn id="11" idx="1"/>
            </p:cNvCxnSpPr>
            <p:nvPr/>
          </p:nvCxnSpPr>
          <p:spPr>
            <a:xfrm>
              <a:off x="8220549" y="3225451"/>
              <a:ext cx="638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20161" y="4967600"/>
            <a:ext cx="2321774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LinkTo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LinkTo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820161" y="5903655"/>
            <a:ext cx="1481816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Wait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820161" y="3223367"/>
            <a:ext cx="9572754" cy="12926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select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from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RowTransformation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RowTransformation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</a:t>
            </a: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myRow.Value2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+=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12" y="100754"/>
            <a:ext cx="330517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94" y="4698024"/>
            <a:ext cx="28479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889" y="5034742"/>
            <a:ext cx="3019425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197" y="964061"/>
            <a:ext cx="3476625" cy="13144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16707" y="3315206"/>
            <a:ext cx="1323350" cy="585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RowTransformation</a:t>
            </a:r>
            <a:endParaRPr lang="en-US" sz="1050" dirty="0"/>
          </a:p>
          <a:p>
            <a:pPr algn="ctr"/>
            <a:r>
              <a:rPr lang="en-US" sz="1050" dirty="0"/>
              <a:t>String[] to Order</a:t>
            </a:r>
          </a:p>
        </p:txBody>
      </p:sp>
      <p:cxnSp>
        <p:nvCxnSpPr>
          <p:cNvPr id="24" name="Straight Arrow Connector 23"/>
          <p:cNvCxnSpPr>
            <a:cxnSpLocks/>
            <a:stCxn id="37" idx="3"/>
            <a:endCxn id="22" idx="0"/>
          </p:cNvCxnSpPr>
          <p:nvPr/>
        </p:nvCxnSpPr>
        <p:spPr>
          <a:xfrm>
            <a:off x="2378382" y="2770355"/>
            <a:ext cx="0" cy="54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2" idx="3"/>
            <a:endCxn id="36" idx="1"/>
          </p:cNvCxnSpPr>
          <p:nvPr/>
        </p:nvCxnSpPr>
        <p:spPr>
          <a:xfrm flipV="1">
            <a:off x="3040057" y="3607268"/>
            <a:ext cx="718768" cy="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38" idx="1"/>
            <a:endCxn id="36" idx="2"/>
          </p:cNvCxnSpPr>
          <p:nvPr/>
        </p:nvCxnSpPr>
        <p:spPr>
          <a:xfrm flipV="1">
            <a:off x="4323103" y="3850412"/>
            <a:ext cx="0" cy="4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58825" y="3364124"/>
            <a:ext cx="1128556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Lookup customer key</a:t>
            </a:r>
          </a:p>
        </p:txBody>
      </p:sp>
      <p:sp>
        <p:nvSpPr>
          <p:cNvPr id="37" name="Can 36"/>
          <p:cNvSpPr/>
          <p:nvPr/>
        </p:nvSpPr>
        <p:spPr>
          <a:xfrm>
            <a:off x="1910330" y="2266299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CSVSource</a:t>
            </a:r>
            <a:endParaRPr lang="en-US" sz="1050" dirty="0"/>
          </a:p>
        </p:txBody>
      </p:sp>
      <p:sp>
        <p:nvSpPr>
          <p:cNvPr id="38" name="Can 37"/>
          <p:cNvSpPr/>
          <p:nvPr/>
        </p:nvSpPr>
        <p:spPr>
          <a:xfrm>
            <a:off x="3855051" y="4348880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DBSource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1803396" y="289025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String[]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58716" y="3365031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21531" y="3990457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Customer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31229" y="3364124"/>
            <a:ext cx="1128556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Multicast</a:t>
            </a:r>
          </a:p>
          <a:p>
            <a:pPr algn="ctr"/>
            <a:r>
              <a:rPr lang="en-US" sz="1050" dirty="0"/>
              <a:t>Split data</a:t>
            </a:r>
          </a:p>
        </p:txBody>
      </p:sp>
      <p:cxnSp>
        <p:nvCxnSpPr>
          <p:cNvPr id="63" name="Straight Arrow Connector 62"/>
          <p:cNvCxnSpPr>
            <a:stCxn id="36" idx="3"/>
            <a:endCxn id="61" idx="1"/>
          </p:cNvCxnSpPr>
          <p:nvPr/>
        </p:nvCxnSpPr>
        <p:spPr>
          <a:xfrm>
            <a:off x="4887381" y="3607268"/>
            <a:ext cx="54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19425" y="3365031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63466" y="286525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71" name="Can 70"/>
          <p:cNvSpPr/>
          <p:nvPr/>
        </p:nvSpPr>
        <p:spPr>
          <a:xfrm>
            <a:off x="6043351" y="2205878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DBDest</a:t>
            </a:r>
            <a:endParaRPr 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7310570" y="3362341"/>
            <a:ext cx="2109560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Aggregation</a:t>
            </a:r>
          </a:p>
          <a:p>
            <a:pPr algn="ctr"/>
            <a:r>
              <a:rPr lang="en-US" sz="1050" dirty="0"/>
              <a:t>Rate Customer by total amount</a:t>
            </a:r>
          </a:p>
        </p:txBody>
      </p:sp>
      <p:cxnSp>
        <p:nvCxnSpPr>
          <p:cNvPr id="79" name="Straight Arrow Connector 78"/>
          <p:cNvCxnSpPr>
            <a:cxnSpLocks/>
            <a:stCxn id="61" idx="3"/>
            <a:endCxn id="77" idx="1"/>
          </p:cNvCxnSpPr>
          <p:nvPr/>
        </p:nvCxnSpPr>
        <p:spPr>
          <a:xfrm flipV="1">
            <a:off x="6559785" y="3605485"/>
            <a:ext cx="750785" cy="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688968" y="3373421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cxnSp>
        <p:nvCxnSpPr>
          <p:cNvPr id="88" name="Straight Arrow Connector 87"/>
          <p:cNvCxnSpPr>
            <a:cxnSpLocks/>
            <a:stCxn id="77" idx="2"/>
            <a:endCxn id="110" idx="1"/>
          </p:cNvCxnSpPr>
          <p:nvPr/>
        </p:nvCxnSpPr>
        <p:spPr>
          <a:xfrm>
            <a:off x="8365350" y="3848629"/>
            <a:ext cx="0" cy="64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n 109"/>
          <p:cNvSpPr/>
          <p:nvPr/>
        </p:nvSpPr>
        <p:spPr>
          <a:xfrm>
            <a:off x="7897298" y="4498290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DBDest</a:t>
            </a:r>
            <a:endParaRPr 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8406411" y="4021946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Rating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5B6442-D5D0-2347-A4D3-BF17F0EFDD99}"/>
              </a:ext>
            </a:extLst>
          </p:cNvPr>
          <p:cNvCxnSpPr>
            <a:cxnSpLocks/>
            <a:stCxn id="61" idx="0"/>
            <a:endCxn id="71" idx="3"/>
          </p:cNvCxnSpPr>
          <p:nvPr/>
        </p:nvCxnSpPr>
        <p:spPr>
          <a:xfrm flipV="1">
            <a:off x="5995507" y="2709934"/>
            <a:ext cx="515896" cy="65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6" grpId="0" animBg="1"/>
      <p:bldP spid="37" grpId="0" animBg="1"/>
      <p:bldP spid="38" grpId="0" animBg="1"/>
      <p:bldP spid="47" grpId="0"/>
      <p:bldP spid="49" grpId="0"/>
      <p:bldP spid="57" grpId="0"/>
      <p:bldP spid="61" grpId="0" animBg="1"/>
      <p:bldP spid="66" grpId="0"/>
      <p:bldP spid="67" grpId="0"/>
      <p:bldP spid="71" grpId="0" animBg="1"/>
      <p:bldP spid="77" grpId="0" animBg="1"/>
      <p:bldP spid="83" grpId="0"/>
      <p:bldP spid="110" grpId="0" animBg="1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ETLBox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9496" y="2256994"/>
            <a:ext cx="3312368" cy="362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ETL in C#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9496" y="2617034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Code your ETL with a language </a:t>
            </a:r>
            <a:r>
              <a:rPr lang="en-US" sz="1600" dirty="0" err="1"/>
              <a:t>fittingyour</a:t>
            </a:r>
            <a:r>
              <a:rPr lang="en-US" sz="1600" dirty="0"/>
              <a:t> team’s skills and that is coming with a mature toolset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7170" y="2256994"/>
            <a:ext cx="3312368" cy="36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Locally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7170" y="2617034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Develop and test your ETL code locally on your desktop using your existing development &amp; debugging tools.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4272" y="2259755"/>
            <a:ext cx="3312368" cy="362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In-Memory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4272" y="2619795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/>
              <a:t>ETLBox</a:t>
            </a:r>
            <a:r>
              <a:rPr lang="en-US" sz="1600" dirty="0"/>
              <a:t> comes with dataflow components that allow in-memory processing which is much faster than storing data on disk and processing later.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59496" y="4283157"/>
            <a:ext cx="3312368" cy="3628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 your errors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59496" y="4643197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exceptions are raised you get the exact line of code where your ETL stopped, including a hands-on description of the error.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27170" y="4270581"/>
            <a:ext cx="3312368" cy="36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Change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170" y="4643197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Track you changes with </a:t>
            </a:r>
            <a:r>
              <a:rPr lang="en-US" sz="1600" dirty="0" err="1"/>
              <a:t>git</a:t>
            </a:r>
            <a:r>
              <a:rPr lang="en-US" sz="1600" dirty="0"/>
              <a:t> (or other source controls), code review your </a:t>
            </a:r>
            <a:r>
              <a:rPr lang="en-US" sz="1600" dirty="0" err="1"/>
              <a:t>etl</a:t>
            </a:r>
            <a:r>
              <a:rPr lang="en-US" sz="1600" dirty="0"/>
              <a:t> logic, and use your existing CI/CD processes.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544272" y="4280396"/>
            <a:ext cx="3312368" cy="3628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or standalone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44272" y="4640436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(Preview) With </a:t>
            </a:r>
            <a:r>
              <a:rPr lang="en-US" sz="1600" dirty="0" err="1"/>
              <a:t>.net</a:t>
            </a:r>
            <a:r>
              <a:rPr lang="en-US" sz="1600" dirty="0"/>
              <a:t> core and </a:t>
            </a:r>
            <a:r>
              <a:rPr lang="en-US" sz="1600" dirty="0" err="1"/>
              <a:t>.net</a:t>
            </a:r>
            <a:r>
              <a:rPr lang="en-US" sz="1600" dirty="0"/>
              <a:t> standard, </a:t>
            </a:r>
            <a:r>
              <a:rPr lang="en-US" sz="1600" dirty="0" err="1"/>
              <a:t>etlbox</a:t>
            </a:r>
            <a:r>
              <a:rPr lang="en-US" sz="1600" dirty="0"/>
              <a:t> will very likely become a self-deploying </a:t>
            </a:r>
            <a:r>
              <a:rPr lang="en-US" sz="1600" dirty="0" err="1"/>
              <a:t>toolbol</a:t>
            </a:r>
            <a:r>
              <a:rPr lang="en-US" sz="1600" dirty="0"/>
              <a:t> – usable where </a:t>
            </a:r>
            <a:r>
              <a:rPr lang="en-US" sz="1600" dirty="0" err="1"/>
              <a:t>.net</a:t>
            </a:r>
            <a:r>
              <a:rPr lang="en-US" sz="1600" dirty="0"/>
              <a:t> core runs.</a:t>
            </a:r>
          </a:p>
        </p:txBody>
      </p:sp>
    </p:spTree>
    <p:extLst>
      <p:ext uri="{BB962C8B-B14F-4D97-AF65-F5344CB8AC3E}">
        <p14:creationId xmlns:p14="http://schemas.microsoft.com/office/powerpoint/2010/main" val="278452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SSIS?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SSIS (and most other) ETL tools come with some overhead </a:t>
            </a:r>
          </a:p>
          <a:p>
            <a:r>
              <a:rPr lang="en-US" dirty="0"/>
              <a:t>SSIS – the unloved child of MS?</a:t>
            </a:r>
          </a:p>
          <a:p>
            <a:r>
              <a:rPr lang="en-US" dirty="0"/>
              <a:t>Programming API of SSIS is not very good 	</a:t>
            </a:r>
          </a:p>
          <a:p>
            <a:pPr lvl="1"/>
            <a:r>
              <a:rPr lang="en-US" dirty="0"/>
              <a:t>Own API not really documented (see also </a:t>
            </a:r>
            <a:r>
              <a:rPr lang="de-DE" dirty="0">
                <a:hlinkClick r:id="rId2"/>
              </a:rPr>
              <a:t>https://github.com/roadrunnerlenny/programmingSSIS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BIML: is build on top of it, and working good, but it’s xml-first </a:t>
            </a:r>
          </a:p>
          <a:p>
            <a:r>
              <a:rPr lang="en-US" dirty="0"/>
              <a:t>There are probably a lot of use cases where you would like to write you own ETL in C# - but there is no adequate library out there </a:t>
            </a:r>
          </a:p>
          <a:p>
            <a:pPr lvl="1"/>
            <a:r>
              <a:rPr lang="en-US" dirty="0"/>
              <a:t>(please prove me wrong here)</a:t>
            </a:r>
          </a:p>
          <a:p>
            <a:r>
              <a:rPr lang="en-US" dirty="0"/>
              <a:t>Data Pipeline (in java) has a similar approach</a:t>
            </a:r>
          </a:p>
          <a:p>
            <a:pPr lvl="1"/>
            <a:r>
              <a:rPr lang="en-US" dirty="0">
                <a:hlinkClick r:id="rId3"/>
              </a:rPr>
              <a:t>https://northconcepts.com/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9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870</Words>
  <Application>Microsoft Macintosh PowerPoint</Application>
  <PresentationFormat>Breitbild</PresentationFormat>
  <Paragraphs>131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SFMono-Regular</vt:lpstr>
      <vt:lpstr>Crop</vt:lpstr>
      <vt:lpstr>ETLBox</vt:lpstr>
      <vt:lpstr>Andreas Lennartz</vt:lpstr>
      <vt:lpstr>ETLBox – what it is</vt:lpstr>
      <vt:lpstr>Control Flow Tasks</vt:lpstr>
      <vt:lpstr>Logging</vt:lpstr>
      <vt:lpstr>Dataflow task</vt:lpstr>
      <vt:lpstr>PowerPoint-Präsentation</vt:lpstr>
      <vt:lpstr>Advantages of ETLBox</vt:lpstr>
      <vt:lpstr>Why not SSIS? </vt:lpstr>
      <vt:lpstr>Thank you for your attention!</vt:lpstr>
    </vt:vector>
  </TitlesOfParts>
  <Company>Beta Systems Software AG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ETLBox</dc:title>
  <dc:creator>Andreas Lennartz</dc:creator>
  <cp:lastModifiedBy>Microsoft Office-Benutzer</cp:lastModifiedBy>
  <cp:revision>30</cp:revision>
  <dcterms:created xsi:type="dcterms:W3CDTF">2018-10-15T08:59:44Z</dcterms:created>
  <dcterms:modified xsi:type="dcterms:W3CDTF">2020-03-03T10:45:51Z</dcterms:modified>
</cp:coreProperties>
</file>