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image" Target="../media/image7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58347-2F20-4D2E-928C-2E1DC343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58" y="2165904"/>
            <a:ext cx="11522075" cy="3190553"/>
          </a:xfrm>
        </p:spPr>
        <p:txBody>
          <a:bodyPr>
            <a:normAutofit/>
          </a:bodyPr>
          <a:lstStyle/>
          <a:p>
            <a:r>
              <a:rPr lang="uk-UA" sz="4000" dirty="0"/>
              <a:t>Система управління навчальним процесом для закладів освіти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694A3-769A-4E38-BA86-1EFC5F5920ED}"/>
              </a:ext>
            </a:extLst>
          </p:cNvPr>
          <p:cNvSpPr txBox="1"/>
          <p:nvPr/>
        </p:nvSpPr>
        <p:spPr>
          <a:xfrm>
            <a:off x="2556122" y="751375"/>
            <a:ext cx="7079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Міністерство освіти і науки України</a:t>
            </a:r>
          </a:p>
          <a:p>
            <a:pPr algn="ctr"/>
            <a:r>
              <a:rPr lang="uk-UA" dirty="0">
                <a:solidFill>
                  <a:schemeClr val="bg1"/>
                </a:solidFill>
              </a:rPr>
              <a:t>Державний університет "Житомирська політехніка"</a:t>
            </a:r>
          </a:p>
          <a:p>
            <a:pPr algn="ctr"/>
            <a:r>
              <a:rPr lang="uk-UA" dirty="0">
                <a:solidFill>
                  <a:schemeClr val="bg1"/>
                </a:solidFill>
              </a:rPr>
              <a:t>Факультет інформаційно-комп'ютерних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технологій</a:t>
            </a: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uk-UA" dirty="0">
                <a:solidFill>
                  <a:schemeClr val="bg1"/>
                </a:solidFill>
              </a:rPr>
              <a:t>Кафедра інженерії програмного забезпечення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8DC28-AAC3-4631-99BD-67AB576EEB75}"/>
              </a:ext>
            </a:extLst>
          </p:cNvPr>
          <p:cNvSpPr txBox="1"/>
          <p:nvPr/>
        </p:nvSpPr>
        <p:spPr>
          <a:xfrm>
            <a:off x="3047140" y="235211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Випускна кваліфікаційна  робота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6E295-F441-4D15-B11B-F39E80D2DED8}"/>
              </a:ext>
            </a:extLst>
          </p:cNvPr>
          <p:cNvSpPr txBox="1"/>
          <p:nvPr/>
        </p:nvSpPr>
        <p:spPr>
          <a:xfrm>
            <a:off x="5925619" y="5243865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uk-UA" dirty="0">
                <a:solidFill>
                  <a:schemeClr val="bg1"/>
                </a:solidFill>
              </a:rPr>
              <a:t>Група: ІПЗ 20-2</a:t>
            </a:r>
          </a:p>
          <a:p>
            <a:pPr algn="r"/>
            <a:r>
              <a:rPr lang="uk-UA" dirty="0">
                <a:solidFill>
                  <a:schemeClr val="bg1"/>
                </a:solidFill>
              </a:rPr>
              <a:t>Студент: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Бубенко</a:t>
            </a:r>
            <a:r>
              <a:rPr lang="uk-UA" dirty="0">
                <a:solidFill>
                  <a:schemeClr val="bg1"/>
                </a:solidFill>
              </a:rPr>
              <a:t> Олексій Вікторович</a:t>
            </a:r>
          </a:p>
          <a:p>
            <a:pPr algn="r"/>
            <a:r>
              <a:rPr lang="uk-UA" dirty="0">
                <a:solidFill>
                  <a:schemeClr val="bg1"/>
                </a:solidFill>
              </a:rPr>
              <a:t>Керівник: </a:t>
            </a:r>
            <a:r>
              <a:rPr lang="uk-UA" dirty="0" err="1">
                <a:solidFill>
                  <a:schemeClr val="bg1"/>
                </a:solidFill>
              </a:rPr>
              <a:t>Вакалюк</a:t>
            </a:r>
            <a:r>
              <a:rPr lang="uk-UA" dirty="0">
                <a:solidFill>
                  <a:schemeClr val="bg1"/>
                </a:solidFill>
              </a:rPr>
              <a:t> Тетяна Анатоліївна</a:t>
            </a:r>
          </a:p>
          <a:p>
            <a:pPr algn="r"/>
            <a:r>
              <a:rPr lang="uk-UA" dirty="0">
                <a:solidFill>
                  <a:schemeClr val="bg1"/>
                </a:solidFill>
              </a:rPr>
              <a:t>Рецензент: Морозов Андрій Васильович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249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5A88B-54C2-4245-BC9A-C25F6764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260833"/>
            <a:ext cx="11522075" cy="61247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Шаблон </a:t>
            </a:r>
            <a:r>
              <a:rPr lang="uk-UA" dirty="0" err="1"/>
              <a:t>проєктування</a:t>
            </a:r>
            <a:r>
              <a:rPr lang="uk-UA" dirty="0"/>
              <a:t> </a:t>
            </a:r>
            <a:r>
              <a:rPr lang="en-US" dirty="0"/>
              <a:t>CQRS</a:t>
            </a:r>
            <a:endParaRPr lang="uk-UA" dirty="0"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9023CDE1-05FC-4ADB-82B6-C3F6878B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49" y="980809"/>
            <a:ext cx="6211101" cy="456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18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B5211-6BCB-4131-A374-D25F56EA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84123"/>
            <a:ext cx="11522075" cy="66384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AB67-1147-4F70-BF49-431E977384DC}"/>
              </a:ext>
            </a:extLst>
          </p:cNvPr>
          <p:cNvSpPr txBox="1"/>
          <p:nvPr/>
        </p:nvSpPr>
        <p:spPr>
          <a:xfrm>
            <a:off x="1860691" y="1366464"/>
            <a:ext cx="8470615" cy="335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400" dirty="0">
                <a:solidFill>
                  <a:schemeClr val="bg2"/>
                </a:solidFill>
              </a:rPr>
              <a:t>У результаті виконання роботи була розроблена система управління навчальним процесом, яка готова до впровадження та має великий потенціал для розширення, оскільки була розроблена з урахуванням майбутнього розвитку та розширення функціоналу</a:t>
            </a:r>
          </a:p>
        </p:txBody>
      </p:sp>
    </p:spTree>
    <p:extLst>
      <p:ext uri="{BB962C8B-B14F-4D97-AF65-F5344CB8AC3E}">
        <p14:creationId xmlns:p14="http://schemas.microsoft.com/office/powerpoint/2010/main" val="190490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BD58C9C-211E-4825-9CEB-57E84A7C2081}"/>
              </a:ext>
            </a:extLst>
          </p:cNvPr>
          <p:cNvSpPr/>
          <p:nvPr/>
        </p:nvSpPr>
        <p:spPr>
          <a:xfrm>
            <a:off x="2109625" y="1479479"/>
            <a:ext cx="7972746" cy="29692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21470-8EDD-4288-B7AB-7E66398C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59" y="363575"/>
            <a:ext cx="11522075" cy="1405108"/>
          </a:xfrm>
        </p:spPr>
        <p:txBody>
          <a:bodyPr/>
          <a:lstStyle/>
          <a:p>
            <a:pPr algn="ctr"/>
            <a:r>
              <a:rPr lang="uk-UA" dirty="0"/>
              <a:t>Актуальність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A5C20-7CFC-4B13-A2AB-3A5D9EA81E45}"/>
              </a:ext>
            </a:extLst>
          </p:cNvPr>
          <p:cNvSpPr txBox="1"/>
          <p:nvPr/>
        </p:nvSpPr>
        <p:spPr>
          <a:xfrm>
            <a:off x="2416565" y="1694836"/>
            <a:ext cx="7358865" cy="253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dirty="0">
                <a:solidFill>
                  <a:schemeClr val="bg1"/>
                </a:solidFill>
              </a:rPr>
              <a:t>Сьогодні освітні заклади стикаються зі складністю навчального процесу, який вимагає постійної адаптації до нових умов та викликів. У цьому контексті система управління навчальним процесом стає головним інструментом, який дозволяє забезпечити ефективну та якісну освітню діяльність.</a:t>
            </a:r>
          </a:p>
        </p:txBody>
      </p:sp>
    </p:spTree>
    <p:extLst>
      <p:ext uri="{BB962C8B-B14F-4D97-AF65-F5344CB8AC3E}">
        <p14:creationId xmlns:p14="http://schemas.microsoft.com/office/powerpoint/2010/main" val="16499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BD58C9C-211E-4825-9CEB-57E84A7C2081}"/>
              </a:ext>
            </a:extLst>
          </p:cNvPr>
          <p:cNvSpPr/>
          <p:nvPr/>
        </p:nvSpPr>
        <p:spPr>
          <a:xfrm>
            <a:off x="585516" y="1178533"/>
            <a:ext cx="3440570" cy="17392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21470-8EDD-4288-B7AB-7E66398C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0953" y="308322"/>
            <a:ext cx="11522075" cy="1405108"/>
          </a:xfrm>
        </p:spPr>
        <p:txBody>
          <a:bodyPr/>
          <a:lstStyle/>
          <a:p>
            <a:pPr algn="ctr"/>
            <a:r>
              <a:rPr lang="uk-UA" dirty="0"/>
              <a:t>Мета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2BC22-C7CA-43EF-8BAC-CF13FAAA81CF}"/>
              </a:ext>
            </a:extLst>
          </p:cNvPr>
          <p:cNvSpPr txBox="1"/>
          <p:nvPr/>
        </p:nvSpPr>
        <p:spPr>
          <a:xfrm>
            <a:off x="766401" y="1447971"/>
            <a:ext cx="3107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розробка системи управління навчальним процесом для закладів освіти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D9BEC19-FB35-4757-9B02-53DAF20DF27A}"/>
              </a:ext>
            </a:extLst>
          </p:cNvPr>
          <p:cNvSpPr/>
          <p:nvPr/>
        </p:nvSpPr>
        <p:spPr>
          <a:xfrm>
            <a:off x="4375715" y="2105846"/>
            <a:ext cx="3440570" cy="17392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BDF1206-E1E2-4596-B62F-8C00567AD40B}"/>
              </a:ext>
            </a:extLst>
          </p:cNvPr>
          <p:cNvSpPr/>
          <p:nvPr/>
        </p:nvSpPr>
        <p:spPr>
          <a:xfrm>
            <a:off x="8081124" y="3583172"/>
            <a:ext cx="3440570" cy="17392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4883F-E09F-4503-BC75-5B2ED356620C}"/>
              </a:ext>
            </a:extLst>
          </p:cNvPr>
          <p:cNvSpPr txBox="1"/>
          <p:nvPr/>
        </p:nvSpPr>
        <p:spPr>
          <a:xfrm>
            <a:off x="4435770" y="2236783"/>
            <a:ext cx="3320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оптимізація навчального процесу в закладах освіти, зокрема процес ведення навчальних курсів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334CB-3BC1-48E8-BAA9-0EFB61500593}"/>
              </a:ext>
            </a:extLst>
          </p:cNvPr>
          <p:cNvSpPr txBox="1"/>
          <p:nvPr/>
        </p:nvSpPr>
        <p:spPr>
          <a:xfrm>
            <a:off x="4693135" y="1321015"/>
            <a:ext cx="273522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500" dirty="0">
                <a:latin typeface="+mj-lt"/>
                <a:ea typeface="+mj-ea"/>
                <a:cs typeface="+mj-cs"/>
              </a:rPr>
              <a:t>Об’єкт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72B02-D2D6-4ACA-8FB5-9BECBDD99ABA}"/>
              </a:ext>
            </a:extLst>
          </p:cNvPr>
          <p:cNvSpPr txBox="1"/>
          <p:nvPr/>
        </p:nvSpPr>
        <p:spPr>
          <a:xfrm>
            <a:off x="8151628" y="2740253"/>
            <a:ext cx="316809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500" dirty="0">
                <a:latin typeface="+mj-lt"/>
                <a:ea typeface="+mj-ea"/>
                <a:cs typeface="+mj-cs"/>
              </a:rPr>
              <a:t>Предмет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D78F-F270-40B4-8D2D-F091248A1DDC}"/>
              </a:ext>
            </a:extLst>
          </p:cNvPr>
          <p:cNvSpPr txBox="1"/>
          <p:nvPr/>
        </p:nvSpPr>
        <p:spPr>
          <a:xfrm>
            <a:off x="7948704" y="3611092"/>
            <a:ext cx="370540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1500" dirty="0">
                <a:solidFill>
                  <a:schemeClr val="bg1"/>
                </a:solidFill>
              </a:rPr>
              <a:t>застосування сучасних веб-технологій у контексті </a:t>
            </a:r>
            <a:r>
              <a:rPr lang="uk-UA" sz="1500" dirty="0" err="1">
                <a:solidFill>
                  <a:schemeClr val="bg1"/>
                </a:solidFill>
              </a:rPr>
              <a:t>мікросервісного</a:t>
            </a:r>
            <a:r>
              <a:rPr lang="uk-UA" sz="1500" dirty="0">
                <a:solidFill>
                  <a:schemeClr val="bg1"/>
                </a:solidFill>
              </a:rPr>
              <a:t> та чистого архітектурних підходів для розробки системи управління навчальним процесом для закладів освіти</a:t>
            </a:r>
          </a:p>
        </p:txBody>
      </p:sp>
    </p:spTree>
    <p:extLst>
      <p:ext uri="{BB962C8B-B14F-4D97-AF65-F5344CB8AC3E}">
        <p14:creationId xmlns:p14="http://schemas.microsoft.com/office/powerpoint/2010/main" val="29115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CA1EE-8E91-4542-A960-19C0ACE8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70570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Аналоги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CD82A82-D756-41D9-9784-9B6AA43E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3" y="708330"/>
            <a:ext cx="4222121" cy="226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2599B-0AC6-463D-A0FE-F5A35662189F}"/>
              </a:ext>
            </a:extLst>
          </p:cNvPr>
          <p:cNvSpPr txBox="1"/>
          <p:nvPr/>
        </p:nvSpPr>
        <p:spPr>
          <a:xfrm>
            <a:off x="1573011" y="3016937"/>
            <a:ext cx="29664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HUMAN </a:t>
            </a:r>
            <a:r>
              <a:rPr lang="ru-RU" sz="2800" dirty="0">
                <a:latin typeface="+mj-lt"/>
                <a:ea typeface="+mj-ea"/>
                <a:cs typeface="+mj-cs"/>
              </a:rPr>
              <a:t>Школа</a:t>
            </a:r>
            <a:endParaRPr lang="uk-UA" sz="4500" dirty="0"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A467FEEC-B170-438D-AA47-47CE67E5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751399"/>
            <a:ext cx="4222121" cy="222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00E44-F53F-4307-961A-B2B561FF9F98}"/>
              </a:ext>
            </a:extLst>
          </p:cNvPr>
          <p:cNvSpPr txBox="1"/>
          <p:nvPr/>
        </p:nvSpPr>
        <p:spPr>
          <a:xfrm>
            <a:off x="8040778" y="3016937"/>
            <a:ext cx="21899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+mj-lt"/>
                <a:ea typeface="+mj-ea"/>
                <a:cs typeface="+mj-cs"/>
              </a:rPr>
              <a:t>Нові знання</a:t>
            </a: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C56FAA70-6F1E-4DDC-9195-25CC63EE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37" y="2769406"/>
            <a:ext cx="4222121" cy="222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B7BF16-6462-49CD-A4B1-1BA14FA1735A}"/>
              </a:ext>
            </a:extLst>
          </p:cNvPr>
          <p:cNvSpPr txBox="1"/>
          <p:nvPr/>
        </p:nvSpPr>
        <p:spPr>
          <a:xfrm>
            <a:off x="3056253" y="503494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Smart school</a:t>
            </a:r>
            <a:endParaRPr lang="uk-UA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605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74243-C082-4D66-A576-EA353877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7" y="1013988"/>
            <a:ext cx="4124023" cy="37616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600" dirty="0"/>
              <a:t>Сервер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5969CE-3EBB-4D9A-812D-1AA40AD4EBBD}"/>
              </a:ext>
            </a:extLst>
          </p:cNvPr>
          <p:cNvSpPr txBox="1">
            <a:spLocks/>
          </p:cNvSpPr>
          <p:nvPr/>
        </p:nvSpPr>
        <p:spPr>
          <a:xfrm>
            <a:off x="4033987" y="1013989"/>
            <a:ext cx="4124023" cy="376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/>
              <a:t>Клієнт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E0CEF86-7AD2-4242-9CEB-95CF65580566}"/>
              </a:ext>
            </a:extLst>
          </p:cNvPr>
          <p:cNvSpPr txBox="1">
            <a:spLocks/>
          </p:cNvSpPr>
          <p:nvPr/>
        </p:nvSpPr>
        <p:spPr>
          <a:xfrm>
            <a:off x="7888842" y="1013982"/>
            <a:ext cx="4124023" cy="376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/>
              <a:t>Інфраструктура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D6CC55-BB1A-4177-83CA-B52CA0260A26}"/>
              </a:ext>
            </a:extLst>
          </p:cNvPr>
          <p:cNvSpPr txBox="1">
            <a:spLocks/>
          </p:cNvSpPr>
          <p:nvPr/>
        </p:nvSpPr>
        <p:spPr>
          <a:xfrm>
            <a:off x="4033987" y="166652"/>
            <a:ext cx="4124023" cy="376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/>
              <a:t>Технології</a:t>
            </a:r>
          </a:p>
        </p:txBody>
      </p:sp>
      <p:pic>
        <p:nvPicPr>
          <p:cNvPr id="2050" name="Picture 2" descr="asp icon, net icon, logo icon, network icon">
            <a:extLst>
              <a:ext uri="{FF2B5EF4-FFF2-40B4-BE49-F238E27FC236}">
                <a16:creationId xmlns:a16="http://schemas.microsoft.com/office/drawing/2014/main" id="{36FA00F4-FDED-46E4-BAA9-36959553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2" y="1535506"/>
            <a:ext cx="1150331" cy="11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Логотип PostgreSQL / Программы / TopLogos.ru">
            <a:extLst>
              <a:ext uri="{FF2B5EF4-FFF2-40B4-BE49-F238E27FC236}">
                <a16:creationId xmlns:a16="http://schemas.microsoft.com/office/drawing/2014/main" id="{40CF4753-441D-4642-99DA-129C7B8A8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10" y="1642742"/>
            <a:ext cx="1257567" cy="13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ntity Framework Core 7 (EF7) Preview 3 Announced - OnMSFT.com">
            <a:extLst>
              <a:ext uri="{FF2B5EF4-FFF2-40B4-BE49-F238E27FC236}">
                <a16:creationId xmlns:a16="http://schemas.microsoft.com/office/drawing/2014/main" id="{56CBBAB9-F972-49CB-B1C3-69C2857F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t="14394" r="16755" b="14697"/>
          <a:stretch/>
        </p:blipFill>
        <p:spPr bwMode="auto">
          <a:xfrm>
            <a:off x="3158972" y="1709749"/>
            <a:ext cx="1144188" cy="9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03F46BD-C8A5-444C-AC3F-353A70DB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2" y="3042007"/>
            <a:ext cx="990064" cy="99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MassTransit and How to Use It Basically ? | by Mustafa Tayyip Yetiş  | Medium">
            <a:extLst>
              <a:ext uri="{FF2B5EF4-FFF2-40B4-BE49-F238E27FC236}">
                <a16:creationId xmlns:a16="http://schemas.microsoft.com/office/drawing/2014/main" id="{3D0AED79-A884-4D3E-B604-AA2F5DC4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357" y="3042007"/>
            <a:ext cx="1257567" cy="12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onarAnalyzer for C#: The Rule Engine You Want to Use | Sonar">
            <a:extLst>
              <a:ext uri="{FF2B5EF4-FFF2-40B4-BE49-F238E27FC236}">
                <a16:creationId xmlns:a16="http://schemas.microsoft.com/office/drawing/2014/main" id="{250D8F09-9157-437D-9402-B905BED1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71" y="2987130"/>
            <a:ext cx="1367319" cy="13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utoMapper · GitHub">
            <a:extLst>
              <a:ext uri="{FF2B5EF4-FFF2-40B4-BE49-F238E27FC236}">
                <a16:creationId xmlns:a16="http://schemas.microsoft.com/office/drawing/2014/main" id="{399DE6B5-9850-4A4D-92D2-7B1B7863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4524041"/>
            <a:ext cx="907295" cy="9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act Native — Википедия">
            <a:extLst>
              <a:ext uri="{FF2B5EF4-FFF2-40B4-BE49-F238E27FC236}">
                <a16:creationId xmlns:a16="http://schemas.microsoft.com/office/drawing/2014/main" id="{EB6AEFC5-BE3F-4CEE-8408-D1068D94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75" y="1787344"/>
            <a:ext cx="1033683" cy="8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nextjs&quot; Icon - Download for free – Iconduck">
            <a:extLst>
              <a:ext uri="{FF2B5EF4-FFF2-40B4-BE49-F238E27FC236}">
                <a16:creationId xmlns:a16="http://schemas.microsoft.com/office/drawing/2014/main" id="{6946AE36-6F72-4B0B-BB5C-2ED31D56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58" y="1822635"/>
            <a:ext cx="1283449" cy="77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F2903788-B798-473E-B4CC-B02E90EF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22" y="2964388"/>
            <a:ext cx="839590" cy="8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- pmndrs/zustand: 🐻 Bear necessities for state management in React">
            <a:extLst>
              <a:ext uri="{FF2B5EF4-FFF2-40B4-BE49-F238E27FC236}">
                <a16:creationId xmlns:a16="http://schemas.microsoft.com/office/drawing/2014/main" id="{F0A35AD4-94DD-49BC-9F4C-F5DB9AA0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2795424"/>
            <a:ext cx="2017159" cy="11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act Query Logo PNG Vector (SVG) Free Download">
            <a:extLst>
              <a:ext uri="{FF2B5EF4-FFF2-40B4-BE49-F238E27FC236}">
                <a16:creationId xmlns:a16="http://schemas.microsoft.com/office/drawing/2014/main" id="{87762E38-A5EA-4E15-B060-A7BAC4D4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22" y="3981266"/>
            <a:ext cx="1033684" cy="92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QRS with MediatR. MediatR with .Net Core | by Shalin De Silva | Medium">
            <a:extLst>
              <a:ext uri="{FF2B5EF4-FFF2-40B4-BE49-F238E27FC236}">
                <a16:creationId xmlns:a16="http://schemas.microsoft.com/office/drawing/2014/main" id="{07FD79C1-E31E-4C3A-B29D-BD4CB9DD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27" y="4354449"/>
            <a:ext cx="1144189" cy="114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докер официальный логотип - Социальные медиа и логотипы Иконки">
            <a:extLst>
              <a:ext uri="{FF2B5EF4-FFF2-40B4-BE49-F238E27FC236}">
                <a16:creationId xmlns:a16="http://schemas.microsoft.com/office/drawing/2014/main" id="{B71A266E-88A8-406F-9E55-4E7A6E5B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747" y="1846271"/>
            <a:ext cx="1181416" cy="9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GitLab Logo PNG vector in SVG, PDF, AI, CDR format">
            <a:extLst>
              <a:ext uri="{FF2B5EF4-FFF2-40B4-BE49-F238E27FC236}">
                <a16:creationId xmlns:a16="http://schemas.microsoft.com/office/drawing/2014/main" id="{A1042088-FB2F-4EAD-9E81-8004A230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031" y="1934955"/>
            <a:ext cx="1187296" cy="89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Amazon S3 Logo PNG vector in SVG, PDF, AI, CDR format">
            <a:extLst>
              <a:ext uri="{FF2B5EF4-FFF2-40B4-BE49-F238E27FC236}">
                <a16:creationId xmlns:a16="http://schemas.microsoft.com/office/drawing/2014/main" id="{EBD2EA92-BCD8-4CAD-A41A-0AD39860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97" y="3210168"/>
            <a:ext cx="1814718" cy="13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RabbitMQ&quot; Icon - Download for free – Iconduck">
            <a:extLst>
              <a:ext uri="{FF2B5EF4-FFF2-40B4-BE49-F238E27FC236}">
                <a16:creationId xmlns:a16="http://schemas.microsoft.com/office/drawing/2014/main" id="{E7FEAC46-6E1C-4D80-B367-EF556597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644" y="3313000"/>
            <a:ext cx="1033683" cy="10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3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17DBFB-C943-4363-A8AE-E154E215D869}"/>
              </a:ext>
            </a:extLst>
          </p:cNvPr>
          <p:cNvSpPr txBox="1"/>
          <p:nvPr/>
        </p:nvSpPr>
        <p:spPr>
          <a:xfrm>
            <a:off x="747444" y="1961723"/>
            <a:ext cx="46978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+mj-lt"/>
                <a:ea typeface="+mj-ea"/>
                <a:cs typeface="+mj-cs"/>
              </a:rPr>
              <a:t>Варіанти використання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2C0B5C-2200-4DF7-A36E-6426E93A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152"/>
            <a:ext cx="5848600" cy="552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85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49A776-C63C-430D-81CF-776FD01F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96" y="885772"/>
            <a:ext cx="5295277" cy="473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EA91F-2AB6-4391-8E3E-F9802C5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361" y="192540"/>
            <a:ext cx="5295277" cy="1405108"/>
          </a:xfrm>
        </p:spPr>
        <p:txBody>
          <a:bodyPr/>
          <a:lstStyle/>
          <a:p>
            <a:pPr algn="ctr"/>
            <a:r>
              <a:rPr lang="uk-UA" sz="3600" dirty="0"/>
              <a:t>Архітектура</a:t>
            </a:r>
          </a:p>
        </p:txBody>
      </p:sp>
      <p:pic>
        <p:nvPicPr>
          <p:cNvPr id="3" name="Picture 1" descr="Clean-Architecture-Diagram-Asp-Net">
            <a:extLst>
              <a:ext uri="{FF2B5EF4-FFF2-40B4-BE49-F238E27FC236}">
                <a16:creationId xmlns:a16="http://schemas.microsoft.com/office/drawing/2014/main" id="{393C6882-9887-4AFA-BC0F-07811FC7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67" y="1346380"/>
            <a:ext cx="4287748" cy="41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6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EB978-7EA5-4B5A-BB66-39FA68C2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935" y="1781409"/>
            <a:ext cx="4393916" cy="140510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Діаграма бази даних сервісу для навчальних закладів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E9985A-AD90-4B53-B8FD-4FE459C4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5" y="344370"/>
            <a:ext cx="527685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79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212CE-1F7D-4E54-AFBF-06089F0D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01930"/>
            <a:ext cx="11522075" cy="140510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800" dirty="0"/>
              <a:t>Діаграма бази даних сервісу для навчальних просторів</a:t>
            </a:r>
            <a:endParaRPr lang="uk-U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A1AD09-E639-4C2A-9299-08A8B106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43" y="2123923"/>
            <a:ext cx="9535904" cy="348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550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193</Words>
  <Application>Microsoft Office PowerPoint</Application>
  <PresentationFormat>Широкий екран</PresentationFormat>
  <Paragraphs>34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Montserrat ExtraBold</vt:lpstr>
      <vt:lpstr>Тема Office</vt:lpstr>
      <vt:lpstr>Система управління навчальним процесом для закладів освіти</vt:lpstr>
      <vt:lpstr>Актуальність</vt:lpstr>
      <vt:lpstr>Мета</vt:lpstr>
      <vt:lpstr>Аналоги</vt:lpstr>
      <vt:lpstr>Сервер</vt:lpstr>
      <vt:lpstr>Презентація PowerPoint</vt:lpstr>
      <vt:lpstr>Архітектура</vt:lpstr>
      <vt:lpstr>Діаграма бази даних сервісу для навчальних закладів</vt:lpstr>
      <vt:lpstr>Діаграма бази даних сервісу для навчальних просторів</vt:lpstr>
      <vt:lpstr>Шаблон проєктування CQRS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Валерія</cp:lastModifiedBy>
  <cp:revision>2</cp:revision>
  <dcterms:created xsi:type="dcterms:W3CDTF">2023-01-12T09:20:21Z</dcterms:created>
  <dcterms:modified xsi:type="dcterms:W3CDTF">2024-06-26T19:15:16Z</dcterms:modified>
</cp:coreProperties>
</file>