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0" r:id="rId1"/>
  </p:sldMasterIdLst>
  <p:sldIdLst>
    <p:sldId id="256" r:id="rId2"/>
    <p:sldId id="259" r:id="rId3"/>
    <p:sldId id="260" r:id="rId4"/>
    <p:sldId id="261" r:id="rId5"/>
    <p:sldId id="266" r:id="rId6"/>
    <p:sldId id="263" r:id="rId7"/>
    <p:sldId id="264" r:id="rId8"/>
    <p:sldId id="269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 s motivem 2 – zvýraznění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16.10.2023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8265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16.10.2023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3815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16.10.2023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6294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16.10.2023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962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16.10.2023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3876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16.10.2023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6395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16.10.2023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978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16.10.2023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2232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16.10.2023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204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16.10.2023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7102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16.10.2023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325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F3423-6F26-4288-B819-92D9D9AB1B02}" type="datetimeFigureOut">
              <a:rPr lang="cs-CZ" smtClean="0"/>
              <a:t>16.10.2023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2472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1" r:id="rId1"/>
    <p:sldLayoutId id="2147484292" r:id="rId2"/>
    <p:sldLayoutId id="2147484293" r:id="rId3"/>
    <p:sldLayoutId id="2147484294" r:id="rId4"/>
    <p:sldLayoutId id="2147484295" r:id="rId5"/>
    <p:sldLayoutId id="2147484296" r:id="rId6"/>
    <p:sldLayoutId id="2147484297" r:id="rId7"/>
    <p:sldLayoutId id="2147484298" r:id="rId8"/>
    <p:sldLayoutId id="2147484299" r:id="rId9"/>
    <p:sldLayoutId id="2147484300" r:id="rId10"/>
    <p:sldLayoutId id="21474843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Database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step-by-step creation of a simple databases</a:t>
            </a:r>
          </a:p>
        </p:txBody>
      </p:sp>
    </p:spTree>
    <p:extLst>
      <p:ext uri="{BB962C8B-B14F-4D97-AF65-F5344CB8AC3E}">
        <p14:creationId xmlns:p14="http://schemas.microsoft.com/office/powerpoint/2010/main" val="1652105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903" y="365125"/>
            <a:ext cx="8183093" cy="60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7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smtClean="0"/>
              <a:t>ingredient </a:t>
            </a:r>
            <a:r>
              <a:rPr lang="en-US" dirty="0"/>
              <a:t>VALUES </a:t>
            </a:r>
            <a:r>
              <a:rPr lang="en-US" dirty="0" smtClean="0"/>
              <a:t>(NULL, ‘sugar')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smtClean="0"/>
              <a:t>ingredient(name) </a:t>
            </a:r>
            <a:r>
              <a:rPr lang="en-US" dirty="0"/>
              <a:t>VALUES ('salt'), ('milk</a:t>
            </a:r>
            <a:r>
              <a:rPr lang="en-US" dirty="0" smtClean="0"/>
              <a:t>'), (</a:t>
            </a:r>
            <a:r>
              <a:rPr lang="en-US" dirty="0"/>
              <a:t>'water</a:t>
            </a:r>
            <a:r>
              <a:rPr lang="en-US" dirty="0" smtClean="0"/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UPDATE ingredient SET name=‘butter‘ WHERE id=4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DELETE FROM ingredient WHERE id=3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2629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of the problem</a:t>
            </a:r>
          </a:p>
        </p:txBody>
      </p:sp>
      <p:sp>
        <p:nvSpPr>
          <p:cNvPr id="8" name="Zástupný symbol pro obsah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our database, we want to manage information about </a:t>
            </a:r>
            <a:r>
              <a:rPr lang="en-US" b="1" dirty="0" smtClean="0"/>
              <a:t>recipes </a:t>
            </a:r>
            <a:r>
              <a:rPr lang="en-US" dirty="0" smtClean="0"/>
              <a:t>and </a:t>
            </a:r>
            <a:r>
              <a:rPr lang="en-US" dirty="0"/>
              <a:t>its </a:t>
            </a:r>
            <a:r>
              <a:rPr lang="en-US" b="1" dirty="0"/>
              <a:t>ingredients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An example would be tea, which contains, for example, hot water, a dried mixture of tea leaves and optionally sugar.</a:t>
            </a:r>
          </a:p>
        </p:txBody>
      </p:sp>
      <p:pic>
        <p:nvPicPr>
          <p:cNvPr id="12" name="Zástupný obsah 11">
            <a:extLst>
              <a:ext uri="{FF2B5EF4-FFF2-40B4-BE49-F238E27FC236}">
                <a16:creationId xmlns:a16="http://schemas.microsoft.com/office/drawing/2014/main" id="{202A55CA-21AE-F61A-7F15-3D172EFBB1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3452241"/>
          </a:xfrm>
        </p:spPr>
      </p:pic>
    </p:spTree>
    <p:extLst>
      <p:ext uri="{BB962C8B-B14F-4D97-AF65-F5344CB8AC3E}">
        <p14:creationId xmlns:p14="http://schemas.microsoft.com/office/powerpoint/2010/main" val="238516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</a:t>
            </a:r>
            <a:r>
              <a:rPr lang="en-US" dirty="0" err="1"/>
              <a:t>ngredients</a:t>
            </a:r>
            <a:endParaRPr lang="en-US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want to record the </a:t>
            </a:r>
            <a:r>
              <a:rPr lang="en-US" b="1" dirty="0"/>
              <a:t>name</a:t>
            </a:r>
            <a:r>
              <a:rPr lang="en-US" dirty="0"/>
              <a:t> of the ingredients. To simplify our task, we will not register anything else with them. To clearly distinguish the ingredients from each other, we choose a unique identifier in the form of a unique number.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DEC956-D7AB-9855-8454-3092DADD6F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/>
              <a:t>id</a:t>
            </a:r>
          </a:p>
          <a:p>
            <a:pPr lvl="1"/>
            <a:r>
              <a:rPr lang="en-US" dirty="0"/>
              <a:t>unique value for each record</a:t>
            </a:r>
            <a:endParaRPr lang="cs-CZ" dirty="0"/>
          </a:p>
          <a:p>
            <a:pPr lvl="1"/>
            <a:r>
              <a:rPr lang="en-US" dirty="0"/>
              <a:t>a positive integer</a:t>
            </a:r>
            <a:endParaRPr lang="cs-CZ" dirty="0"/>
          </a:p>
          <a:p>
            <a:pPr lvl="1"/>
            <a:r>
              <a:rPr lang="en-US" dirty="0"/>
              <a:t>required value</a:t>
            </a:r>
          </a:p>
          <a:p>
            <a:r>
              <a:rPr lang="cs-CZ" b="1" dirty="0"/>
              <a:t>n</a:t>
            </a:r>
            <a:r>
              <a:rPr lang="en-US" b="1" dirty="0" err="1"/>
              <a:t>ame</a:t>
            </a:r>
            <a:endParaRPr lang="cs-CZ" b="1" dirty="0"/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required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2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  <a:endParaRPr lang="en-US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will also simplify the </a:t>
            </a:r>
            <a:r>
              <a:rPr lang="en-US" dirty="0" smtClean="0"/>
              <a:t>recipe </a:t>
            </a:r>
            <a:r>
              <a:rPr lang="en-US" dirty="0"/>
              <a:t>itself. We will only record the name, the date of entering the </a:t>
            </a:r>
            <a:r>
              <a:rPr lang="en-US" dirty="0" smtClean="0"/>
              <a:t>recipe </a:t>
            </a:r>
            <a:r>
              <a:rPr lang="en-US" dirty="0"/>
              <a:t>into the database and again a unique identifier.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DEC956-D7AB-9855-8454-3092DADD6F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id</a:t>
            </a:r>
          </a:p>
          <a:p>
            <a:pPr lvl="1"/>
            <a:r>
              <a:rPr lang="en-US" dirty="0"/>
              <a:t>unique value for each record</a:t>
            </a:r>
          </a:p>
          <a:p>
            <a:pPr lvl="1"/>
            <a:r>
              <a:rPr lang="en-US" dirty="0"/>
              <a:t>a positive integer</a:t>
            </a:r>
          </a:p>
          <a:p>
            <a:pPr lvl="1"/>
            <a:r>
              <a:rPr lang="en-US" dirty="0"/>
              <a:t>required value</a:t>
            </a:r>
          </a:p>
          <a:p>
            <a:r>
              <a:rPr lang="en-US" b="1" dirty="0"/>
              <a:t>name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required value</a:t>
            </a:r>
          </a:p>
          <a:p>
            <a:r>
              <a:rPr lang="en-US" b="1" dirty="0" err="1"/>
              <a:t>dttm</a:t>
            </a:r>
            <a:endParaRPr lang="en-US" b="1" dirty="0"/>
          </a:p>
          <a:p>
            <a:pPr lvl="1"/>
            <a:r>
              <a:rPr lang="en-US" dirty="0"/>
              <a:t>Date and time:</a:t>
            </a:r>
            <a:r>
              <a:rPr lang="cs-CZ" dirty="0"/>
              <a:t> </a:t>
            </a:r>
            <a:r>
              <a:rPr lang="en-US" dirty="0"/>
              <a:t>YYYY-MM-DD HH:MM:SS</a:t>
            </a:r>
          </a:p>
          <a:p>
            <a:pPr lvl="1"/>
            <a:r>
              <a:rPr lang="en-US" dirty="0"/>
              <a:t>required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6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D539FD-4E24-C3EB-069D-ECD6F7D7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with relationships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A88F075-BFE1-C407-5BE8-535FB96B9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  <a:endParaRPr lang="cs-CZ" dirty="0"/>
          </a:p>
        </p:txBody>
      </p:sp>
      <p:graphicFrame>
        <p:nvGraphicFramePr>
          <p:cNvPr id="7" name="Zástupný obsah 6">
            <a:extLst>
              <a:ext uri="{FF2B5EF4-FFF2-40B4-BE49-F238E27FC236}">
                <a16:creationId xmlns:a16="http://schemas.microsoft.com/office/drawing/2014/main" id="{B241BBE4-1E45-79F5-FBCE-D611A5C00CA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54997007"/>
              </p:ext>
            </p:extLst>
          </p:nvPr>
        </p:nvGraphicFramePr>
        <p:xfrm>
          <a:off x="839788" y="2505075"/>
          <a:ext cx="5157786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00125">
                  <a:extLst>
                    <a:ext uri="{9D8B030D-6E8A-4147-A177-3AD203B41FA5}">
                      <a16:colId xmlns:a16="http://schemas.microsoft.com/office/drawing/2014/main" val="1338216858"/>
                    </a:ext>
                  </a:extLst>
                </a:gridCol>
                <a:gridCol w="2938399">
                  <a:extLst>
                    <a:ext uri="{9D8B030D-6E8A-4147-A177-3AD203B41FA5}">
                      <a16:colId xmlns:a16="http://schemas.microsoft.com/office/drawing/2014/main" val="256517434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274641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dttm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43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tea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2023-09-10 14:00:00</a:t>
                      </a:r>
                      <a:endParaRPr lang="cs-CZ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07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pancake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2023-09-10 15:20:00</a:t>
                      </a:r>
                      <a:endParaRPr lang="cs-CZ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51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chicken</a:t>
                      </a:r>
                      <a:r>
                        <a:rPr lang="cs-CZ" dirty="0"/>
                        <a:t> </a:t>
                      </a:r>
                      <a:r>
                        <a:rPr lang="en-US" noProof="0" dirty="0"/>
                        <a:t>schnitzel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2023-10-01 16:00:00</a:t>
                      </a:r>
                      <a:endParaRPr lang="cs-CZ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59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cappuccino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2023-10-15 08:00:00</a:t>
                      </a:r>
                      <a:endParaRPr lang="cs-CZ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580495"/>
                  </a:ext>
                </a:extLst>
              </a:tr>
            </a:tbl>
          </a:graphicData>
        </a:graphic>
      </p:graphicFrame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F1DAC67-9B0B-C672-5468-4D52F280B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ingredient</a:t>
            </a:r>
          </a:p>
        </p:txBody>
      </p:sp>
      <p:graphicFrame>
        <p:nvGraphicFramePr>
          <p:cNvPr id="8" name="Zástupný obsah 7">
            <a:extLst>
              <a:ext uri="{FF2B5EF4-FFF2-40B4-BE49-F238E27FC236}">
                <a16:creationId xmlns:a16="http://schemas.microsoft.com/office/drawing/2014/main" id="{E9245FFD-3EB7-E22E-2AD2-6685440F0F6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70695042"/>
              </p:ext>
            </p:extLst>
          </p:nvPr>
        </p:nvGraphicFramePr>
        <p:xfrm>
          <a:off x="6172200" y="2505075"/>
          <a:ext cx="5183188" cy="3708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94438">
                  <a:extLst>
                    <a:ext uri="{9D8B030D-6E8A-4147-A177-3AD203B41FA5}">
                      <a16:colId xmlns:a16="http://schemas.microsoft.com/office/drawing/2014/main" val="3642113271"/>
                    </a:ext>
                  </a:extLst>
                </a:gridCol>
                <a:gridCol w="3288750">
                  <a:extLst>
                    <a:ext uri="{9D8B030D-6E8A-4147-A177-3AD203B41FA5}">
                      <a16:colId xmlns:a16="http://schemas.microsoft.com/office/drawing/2014/main" val="3983216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44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water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61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tea leaves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79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salt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35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sugar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3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flour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77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pork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59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egg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4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milk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50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chicken breast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625935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EE7BBDB3-A71E-96F8-EB19-77F62049E2D1}"/>
              </a:ext>
            </a:extLst>
          </p:cNvPr>
          <p:cNvSpPr txBox="1"/>
          <p:nvPr/>
        </p:nvSpPr>
        <p:spPr>
          <a:xfrm>
            <a:off x="836612" y="4773552"/>
            <a:ext cx="3818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can visualize the data in tables.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61406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records</a:t>
            </a:r>
          </a:p>
        </p:txBody>
      </p:sp>
      <p:sp>
        <p:nvSpPr>
          <p:cNvPr id="8" name="Zástupný symbol pro obsah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record </a:t>
            </a:r>
            <a:r>
              <a:rPr lang="en-US" dirty="0" smtClean="0"/>
              <a:t>recipes </a:t>
            </a:r>
            <a:r>
              <a:rPr lang="en-US" dirty="0"/>
              <a:t>and </a:t>
            </a:r>
            <a:r>
              <a:rPr lang="en-US" dirty="0" smtClean="0"/>
              <a:t>ingredients, </a:t>
            </a:r>
            <a:r>
              <a:rPr lang="en-US" dirty="0"/>
              <a:t>but we do not link them together. It is not yet possible to determine what ingredients the tea is made from.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So, we must think about the </a:t>
            </a:r>
            <a:r>
              <a:rPr lang="en-US" b="1" dirty="0"/>
              <a:t>relationship</a:t>
            </a:r>
            <a:r>
              <a:rPr lang="en-US" dirty="0"/>
              <a:t> itself and what we expect from it.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DEC956-D7AB-9855-8454-3092DADD6F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Relationship properties</a:t>
            </a:r>
            <a:r>
              <a:rPr lang="cs-CZ" b="1" dirty="0"/>
              <a:t>:</a:t>
            </a:r>
          </a:p>
          <a:p>
            <a:r>
              <a:rPr lang="en-US" dirty="0" smtClean="0"/>
              <a:t>Recipe </a:t>
            </a:r>
            <a:r>
              <a:rPr lang="en-US" dirty="0"/>
              <a:t>must have at least one ingredient. There may be more.</a:t>
            </a:r>
            <a:endParaRPr lang="cs-CZ" dirty="0"/>
          </a:p>
          <a:p>
            <a:r>
              <a:rPr lang="en-US" dirty="0"/>
              <a:t>An ingredient can be in more than one </a:t>
            </a:r>
            <a:r>
              <a:rPr lang="en-US" dirty="0" smtClean="0"/>
              <a:t>recipe.</a:t>
            </a:r>
            <a:r>
              <a:rPr lang="cs-CZ" dirty="0" smtClean="0"/>
              <a:t> </a:t>
            </a:r>
            <a:r>
              <a:rPr lang="en-US" dirty="0"/>
              <a:t>For example, milk can be in a pancake recipe as well as a milkshake.</a:t>
            </a:r>
            <a:endParaRPr lang="cs-CZ" dirty="0"/>
          </a:p>
          <a:p>
            <a:r>
              <a:rPr lang="en-US" dirty="0"/>
              <a:t>From the relationship of the ingredient to the recipe, we should also know the quantity.</a:t>
            </a:r>
          </a:p>
        </p:txBody>
      </p:sp>
    </p:spTree>
    <p:extLst>
      <p:ext uri="{BB962C8B-B14F-4D97-AF65-F5344CB8AC3E}">
        <p14:creationId xmlns:p14="http://schemas.microsoft.com/office/powerpoint/2010/main" val="56689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diagram</a:t>
            </a:r>
            <a:r>
              <a:rPr lang="cs-CZ" dirty="0"/>
              <a:t> </a:t>
            </a:r>
            <a:r>
              <a:rPr lang="cs-CZ" sz="3600" dirty="0"/>
              <a:t>(MySQL </a:t>
            </a:r>
            <a:r>
              <a:rPr lang="cs-CZ" sz="3600" dirty="0" err="1"/>
              <a:t>Workbench</a:t>
            </a:r>
            <a:r>
              <a:rPr lang="cs-CZ" sz="3600" dirty="0"/>
              <a:t>)</a:t>
            </a:r>
            <a:endParaRPr lang="en-US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8" y="2334463"/>
            <a:ext cx="11026066" cy="293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9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D539FD-4E24-C3EB-069D-ECD6F7D7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again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A88F075-BFE1-C407-5BE8-535FB96B9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10289"/>
            <a:ext cx="4230153" cy="823912"/>
          </a:xfrm>
        </p:spPr>
        <p:txBody>
          <a:bodyPr/>
          <a:lstStyle/>
          <a:p>
            <a:r>
              <a:rPr lang="en-US" dirty="0" smtClean="0"/>
              <a:t>recipe</a:t>
            </a:r>
            <a:endParaRPr lang="cs-CZ" dirty="0"/>
          </a:p>
        </p:txBody>
      </p:sp>
      <p:graphicFrame>
        <p:nvGraphicFramePr>
          <p:cNvPr id="7" name="Zástupný obsah 6">
            <a:extLst>
              <a:ext uri="{FF2B5EF4-FFF2-40B4-BE49-F238E27FC236}">
                <a16:creationId xmlns:a16="http://schemas.microsoft.com/office/drawing/2014/main" id="{B241BBE4-1E45-79F5-FBCE-D611A5C00CA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49546303"/>
              </p:ext>
            </p:extLst>
          </p:nvPr>
        </p:nvGraphicFramePr>
        <p:xfrm>
          <a:off x="836612" y="2034201"/>
          <a:ext cx="4230153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177">
                  <a:extLst>
                    <a:ext uri="{9D8B030D-6E8A-4147-A177-3AD203B41FA5}">
                      <a16:colId xmlns:a16="http://schemas.microsoft.com/office/drawing/2014/main" val="1338216858"/>
                    </a:ext>
                  </a:extLst>
                </a:gridCol>
                <a:gridCol w="1828213">
                  <a:extLst>
                    <a:ext uri="{9D8B030D-6E8A-4147-A177-3AD203B41FA5}">
                      <a16:colId xmlns:a16="http://schemas.microsoft.com/office/drawing/2014/main" val="256517434"/>
                    </a:ext>
                  </a:extLst>
                </a:gridCol>
                <a:gridCol w="1991763">
                  <a:extLst>
                    <a:ext uri="{9D8B030D-6E8A-4147-A177-3AD203B41FA5}">
                      <a16:colId xmlns:a16="http://schemas.microsoft.com/office/drawing/2014/main" val="3274641700"/>
                    </a:ext>
                  </a:extLst>
                </a:gridCol>
              </a:tblGrid>
              <a:tr h="281204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dttm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43090"/>
                  </a:ext>
                </a:extLst>
              </a:tr>
              <a:tr h="28120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tea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2023-09-10 14:00:00</a:t>
                      </a:r>
                      <a:endParaRPr lang="cs-CZ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079535"/>
                  </a:ext>
                </a:extLst>
              </a:tr>
              <a:tr h="28120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pancake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2023-09-10 15:20:00</a:t>
                      </a:r>
                      <a:endParaRPr lang="cs-CZ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512040"/>
                  </a:ext>
                </a:extLst>
              </a:tr>
              <a:tr h="28120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/>
                        <a:t>chicken</a:t>
                      </a:r>
                      <a:r>
                        <a:rPr lang="cs-CZ" dirty="0"/>
                        <a:t> </a:t>
                      </a:r>
                      <a:r>
                        <a:rPr lang="en-US" noProof="0" dirty="0"/>
                        <a:t>schnitzel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2023-10-01 16:00:00</a:t>
                      </a:r>
                      <a:endParaRPr lang="cs-CZ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593531"/>
                  </a:ext>
                </a:extLst>
              </a:tr>
              <a:tr h="28120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cappuccino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2023-10-15 08:00:00</a:t>
                      </a:r>
                      <a:endParaRPr lang="cs-CZ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580495"/>
                  </a:ext>
                </a:extLst>
              </a:tr>
            </a:tbl>
          </a:graphicData>
        </a:graphic>
      </p:graphicFrame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F1DAC67-9B0B-C672-5468-4D52F280B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2" y="3772513"/>
            <a:ext cx="3687024" cy="823912"/>
          </a:xfrm>
        </p:spPr>
        <p:txBody>
          <a:bodyPr/>
          <a:lstStyle/>
          <a:p>
            <a:r>
              <a:rPr lang="en-US" dirty="0" smtClean="0"/>
              <a:t>recipe</a:t>
            </a:r>
            <a:r>
              <a:rPr lang="cs-CZ" dirty="0" smtClean="0"/>
              <a:t>_</a:t>
            </a:r>
            <a:r>
              <a:rPr lang="en-US" dirty="0"/>
              <a:t>has</a:t>
            </a:r>
            <a:r>
              <a:rPr lang="cs-CZ" dirty="0"/>
              <a:t>_</a:t>
            </a:r>
            <a:r>
              <a:rPr lang="en-US" dirty="0"/>
              <a:t>ingredient</a:t>
            </a:r>
          </a:p>
        </p:txBody>
      </p:sp>
      <p:graphicFrame>
        <p:nvGraphicFramePr>
          <p:cNvPr id="8" name="Zástupný obsah 7">
            <a:extLst>
              <a:ext uri="{FF2B5EF4-FFF2-40B4-BE49-F238E27FC236}">
                <a16:creationId xmlns:a16="http://schemas.microsoft.com/office/drawing/2014/main" id="{E9245FFD-3EB7-E22E-2AD2-6685440F0F6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5878605"/>
              </p:ext>
            </p:extLst>
          </p:nvPr>
        </p:nvGraphicFramePr>
        <p:xfrm>
          <a:off x="836610" y="4596425"/>
          <a:ext cx="5464600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66150">
                  <a:extLst>
                    <a:ext uri="{9D8B030D-6E8A-4147-A177-3AD203B41FA5}">
                      <a16:colId xmlns:a16="http://schemas.microsoft.com/office/drawing/2014/main" val="3642113271"/>
                    </a:ext>
                  </a:extLst>
                </a:gridCol>
                <a:gridCol w="1672123">
                  <a:extLst>
                    <a:ext uri="{9D8B030D-6E8A-4147-A177-3AD203B41FA5}">
                      <a16:colId xmlns:a16="http://schemas.microsoft.com/office/drawing/2014/main" val="3983216990"/>
                    </a:ext>
                  </a:extLst>
                </a:gridCol>
                <a:gridCol w="1358020">
                  <a:extLst>
                    <a:ext uri="{9D8B030D-6E8A-4147-A177-3AD203B41FA5}">
                      <a16:colId xmlns:a16="http://schemas.microsoft.com/office/drawing/2014/main" val="3677706027"/>
                    </a:ext>
                  </a:extLst>
                </a:gridCol>
                <a:gridCol w="1068307">
                  <a:extLst>
                    <a:ext uri="{9D8B030D-6E8A-4147-A177-3AD203B41FA5}">
                      <a16:colId xmlns:a16="http://schemas.microsoft.com/office/drawing/2014/main" val="2680520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recipe</a:t>
                      </a:r>
                      <a:r>
                        <a:rPr lang="cs-CZ" dirty="0" smtClean="0"/>
                        <a:t>_</a:t>
                      </a:r>
                      <a:r>
                        <a:rPr lang="en-US" dirty="0"/>
                        <a:t>id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ingredient</a:t>
                      </a:r>
                      <a:r>
                        <a:rPr lang="cs-CZ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44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250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ml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61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79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350198"/>
                  </a:ext>
                </a:extLst>
              </a:tr>
            </a:tbl>
          </a:graphicData>
        </a:graphic>
      </p:graphicFrame>
      <p:sp>
        <p:nvSpPr>
          <p:cNvPr id="4" name="Zástupný text 4">
            <a:extLst>
              <a:ext uri="{FF2B5EF4-FFF2-40B4-BE49-F238E27FC236}">
                <a16:creationId xmlns:a16="http://schemas.microsoft.com/office/drawing/2014/main" id="{8242F7FB-FE96-6719-CDAF-A0B190F56038}"/>
              </a:ext>
            </a:extLst>
          </p:cNvPr>
          <p:cNvSpPr txBox="1">
            <a:spLocks/>
          </p:cNvSpPr>
          <p:nvPr/>
        </p:nvSpPr>
        <p:spPr>
          <a:xfrm>
            <a:off x="7416973" y="1547473"/>
            <a:ext cx="368702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ingredient</a:t>
            </a:r>
          </a:p>
        </p:txBody>
      </p:sp>
      <p:graphicFrame>
        <p:nvGraphicFramePr>
          <p:cNvPr id="6" name="Zástupný obsah 7">
            <a:extLst>
              <a:ext uri="{FF2B5EF4-FFF2-40B4-BE49-F238E27FC236}">
                <a16:creationId xmlns:a16="http://schemas.microsoft.com/office/drawing/2014/main" id="{80147132-7429-3209-E787-2F9D65BB84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576965"/>
              </p:ext>
            </p:extLst>
          </p:nvPr>
        </p:nvGraphicFramePr>
        <p:xfrm>
          <a:off x="7416973" y="2371385"/>
          <a:ext cx="3687024" cy="3708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47595">
                  <a:extLst>
                    <a:ext uri="{9D8B030D-6E8A-4147-A177-3AD203B41FA5}">
                      <a16:colId xmlns:a16="http://schemas.microsoft.com/office/drawing/2014/main" val="3642113271"/>
                    </a:ext>
                  </a:extLst>
                </a:gridCol>
                <a:gridCol w="2339429">
                  <a:extLst>
                    <a:ext uri="{9D8B030D-6E8A-4147-A177-3AD203B41FA5}">
                      <a16:colId xmlns:a16="http://schemas.microsoft.com/office/drawing/2014/main" val="3983216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44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water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61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tea leaves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79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salt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35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sugar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3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flour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77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pork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59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egg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4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milk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50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chicken breast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625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75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  <a:r>
              <a:rPr lang="cs-CZ" dirty="0"/>
              <a:t> </a:t>
            </a:r>
            <a:r>
              <a:rPr lang="en-US" dirty="0"/>
              <a:t>formats</a:t>
            </a:r>
          </a:p>
        </p:txBody>
      </p:sp>
      <p:sp>
        <p:nvSpPr>
          <p:cNvPr id="8" name="Zástupný symbol pro obsah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Databases also use special data file formats for data transfer</a:t>
            </a:r>
            <a:r>
              <a:rPr lang="cs-CZ" sz="3200" dirty="0"/>
              <a:t>:</a:t>
            </a:r>
            <a:endParaRPr lang="en-US" sz="3200" dirty="0"/>
          </a:p>
          <a:p>
            <a:r>
              <a:rPr lang="en-US" sz="3200" dirty="0"/>
              <a:t>J</a:t>
            </a:r>
            <a:r>
              <a:rPr lang="cs-CZ" sz="3200" dirty="0"/>
              <a:t>SON</a:t>
            </a:r>
          </a:p>
          <a:p>
            <a:r>
              <a:rPr lang="cs-CZ" sz="3200" dirty="0"/>
              <a:t>XML</a:t>
            </a:r>
          </a:p>
          <a:p>
            <a:r>
              <a:rPr lang="cs-CZ" sz="3200" dirty="0"/>
              <a:t>CSV</a:t>
            </a:r>
            <a:endParaRPr lang="en-US" sz="3200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167871D1-CDFB-4007-6B77-3A4FEDE967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12766" y="365125"/>
            <a:ext cx="4049966" cy="6253163"/>
          </a:xfrm>
        </p:spPr>
      </p:pic>
    </p:spTree>
    <p:extLst>
      <p:ext uri="{BB962C8B-B14F-4D97-AF65-F5344CB8AC3E}">
        <p14:creationId xmlns:p14="http://schemas.microsoft.com/office/powerpoint/2010/main" val="99670538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238</TotalTime>
  <Words>465</Words>
  <Application>Microsoft Office PowerPoint</Application>
  <PresentationFormat>Širokoúhlá obrazovka</PresentationFormat>
  <Paragraphs>142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Motiv Office</vt:lpstr>
      <vt:lpstr>Database</vt:lpstr>
      <vt:lpstr>Specification of the problem</vt:lpstr>
      <vt:lpstr>Ingredients</vt:lpstr>
      <vt:lpstr>Recipe</vt:lpstr>
      <vt:lpstr>Table with relationships</vt:lpstr>
      <vt:lpstr>Relationships between records</vt:lpstr>
      <vt:lpstr>E-R diagram (MySQL Workbench)</vt:lpstr>
      <vt:lpstr>Table again</vt:lpstr>
      <vt:lpstr>File formats</vt:lpstr>
      <vt:lpstr>SQL</vt:lpstr>
      <vt:lpstr>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web presentation</dc:title>
  <dc:creator>Michal</dc:creator>
  <cp:lastModifiedBy>Michal</cp:lastModifiedBy>
  <cp:revision>44</cp:revision>
  <dcterms:created xsi:type="dcterms:W3CDTF">2023-10-13T12:29:30Z</dcterms:created>
  <dcterms:modified xsi:type="dcterms:W3CDTF">2023-10-16T09:08:00Z</dcterms:modified>
</cp:coreProperties>
</file>