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17"/>
    <p:sldId id="265" r:id="rId16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6.xml"/><Relationship Id="rId6" Type="http://schemas.openxmlformats.org/officeDocument/2006/relationships/slide" Target="slides/slide7.xml"/><Relationship Id="rId7" Type="http://schemas.openxmlformats.org/officeDocument/2006/relationships/slide" Target="slides/slide8.xml"/><Relationship Id="rId8" Type="http://schemas.openxmlformats.org/officeDocument/2006/relationships/slide" Target="slides/slide9.xml"/><Relationship Id="rId9" Type="http://schemas.openxmlformats.org/officeDocument/2006/relationships/slide" Target="slides/slide10.xml"/><Relationship Id="rId10" Type="http://schemas.openxmlformats.org/officeDocument/2006/relationships/slide" Target="slides/slide11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slide" Target="slides/slide5.xml"/><Relationship Id="rId17" Type="http://schemas.openxmlformats.org/officeDocument/2006/relationships/slide" Target="slides/slide1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08256" y="1295400"/>
            <a:ext cx="3927339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5400"/>
              </a:lnSpc>
              <a:spcAft>
                <a:spcPts val="1200"/>
              </a:spcAft>
              <a:buNone/>
            </a:pPr>
            <a:r>
              <a:rPr lang="en-US" sz="5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Jinbae Park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506242" y="2286000"/>
            <a:ext cx="413151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spcAft>
                <a:spcPts val="2400"/>
              </a:spcAft>
              <a:buNone/>
            </a:pPr>
            <a:r>
              <a:rPr lang="en-US" sz="2250" dirty="0">
                <a:solidFill>
                  <a:srgbClr val="85C1E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Medical AI Development Leader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4032336" y="3543300"/>
            <a:ext cx="107918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spcBef>
                <a:spcPts val="3600"/>
              </a:spcBef>
              <a:spcAft>
                <a:spcPts val="300"/>
              </a:spcAft>
              <a:buNone/>
            </a:pPr>
            <a:r>
              <a:rPr lang="en-US" sz="1350" dirty="0">
                <a:solidFill>
                  <a:srgbClr val="AAB7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Portfolio 2025</a:t>
            </a: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04800" y="228600"/>
            <a:ext cx="436226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Education &amp; Contact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457200" y="895350"/>
            <a:ext cx="839419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5DAD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Education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457200" y="1352550"/>
            <a:ext cx="8229600" cy="1104900"/>
          </a:xfrm>
          <a:prstGeom prst="roundRect">
            <a:avLst>
              <a:gd name="adj" fmla="val 6897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685800" y="1619250"/>
            <a:ext cx="792784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Bachelor of Science in Electronics Engineering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685800" y="1962150"/>
            <a:ext cx="792784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Specialized in signal processing, embedded systems, and computer vision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457200" y="2762250"/>
            <a:ext cx="839419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5DAD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Contact Information</a:t>
            </a:r>
            <a:endParaRPr lang="en-US" sz="1800" dirty="0"/>
          </a:p>
        </p:txBody>
      </p:sp>
      <p:pic>
        <p:nvPicPr>
          <p:cNvPr id="9" name="Image 0" descr="/tmp/rasterized-gradient-6ee9a179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3219450"/>
            <a:ext cx="8229600" cy="1790700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762000" y="3562350"/>
            <a:ext cx="77724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 in Touch</a:t>
            </a:r>
            <a:endParaRPr lang="en-US" sz="1800" dirty="0"/>
          </a:p>
        </p:txBody>
      </p:sp>
      <p:sp>
        <p:nvSpPr>
          <p:cNvPr id="11" name="Text 8"/>
          <p:cNvSpPr/>
          <p:nvPr/>
        </p:nvSpPr>
        <p:spPr>
          <a:xfrm>
            <a:off x="762000" y="4019550"/>
            <a:ext cx="77724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300"/>
              </a:spcBef>
              <a:spcAft>
                <a:spcPts val="600"/>
              </a:spcAft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Email: bubilife@gmail.com</a:t>
            </a:r>
            <a:endParaRPr lang="en-US" sz="1500" dirty="0"/>
          </a:p>
        </p:txBody>
      </p:sp>
      <p:sp>
        <p:nvSpPr>
          <p:cNvPr id="12" name="Text 9"/>
          <p:cNvSpPr/>
          <p:nvPr/>
        </p:nvSpPr>
        <p:spPr>
          <a:xfrm>
            <a:off x="762000" y="4438650"/>
            <a:ext cx="77724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AAB7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Available for collaboration on medical AI and computer vision projects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1C2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304800" y="228600"/>
            <a:ext cx="4362260" cy="381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Ainex Corporation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685800"/>
            <a:ext cx="8705088" cy="2667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AAB7B8"/>
                </a:solidFill>
              </a:defRPr>
            </a:pPr>
            <a:r>
              <a:t>International Expansion &amp; Clinical Impact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04950"/>
            <a:ext cx="8394192" cy="30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5DADE2"/>
                </a:solidFill>
              </a:defRPr>
            </a:pPr>
            <a:r>
              <a:t>Southeast Asia Deployment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962150"/>
            <a:ext cx="8394192" cy="609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350">
                <a:solidFill>
                  <a:srgbClr val="2E4053"/>
                </a:solidFill>
              </a:defRPr>
            </a:pPr>
            <a:r>
              <a:t>Led international expansion of ENAD AI-powered endoscopy system with real-time diagnostic support across multiple Southeast Asian markets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2838450"/>
            <a:ext cx="3962400" cy="1000000"/>
          </a:xfrm>
          <a:prstGeom prst="roundRect">
            <a:avLst/>
          </a:prstGeom>
          <a:solidFill>
            <a:srgbClr val="F5F7F9"/>
          </a:solidFill>
          <a:ln w="25400">
            <a:solidFill>
              <a:srgbClr val="5DAD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685800" y="3067050"/>
            <a:ext cx="3575304" cy="2667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350" b="1">
                <a:solidFill>
                  <a:srgbClr val="1C2833"/>
                </a:solidFill>
              </a:defRPr>
            </a:pPr>
            <a:r>
              <a:t>Thailand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3486150"/>
            <a:ext cx="3505200" cy="8763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2E4053"/>
                </a:solidFill>
              </a:defRPr>
            </a:pPr>
            <a:r>
              <a:t>Hospital product demonstrations</a:t>
            </a:r>
          </a:p>
          <a:p>
            <a:pPr>
              <a:defRPr sz="1200">
                <a:solidFill>
                  <a:srgbClr val="2E4053"/>
                </a:solidFill>
              </a:defRPr>
            </a:pPr>
            <a:r>
              <a:t>Real-time diagnostic support deployment</a:t>
            </a:r>
          </a:p>
          <a:p>
            <a:pPr>
              <a:defRPr sz="1200">
                <a:solidFill>
                  <a:srgbClr val="2E4053"/>
                </a:solidFill>
              </a:defRPr>
            </a:pPr>
            <a:r>
              <a:t>On-site technical support and training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0" y="4038450"/>
            <a:ext cx="3962400" cy="819950"/>
          </a:xfrm>
          <a:prstGeom prst="roundRect">
            <a:avLst/>
          </a:prstGeom>
          <a:solidFill>
            <a:srgbClr val="F5F7F9"/>
          </a:solidFill>
          <a:ln w="25400">
            <a:solidFill>
              <a:srgbClr val="5DAD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685800" y="4267050"/>
            <a:ext cx="3575304" cy="2667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350" b="1">
                <a:solidFill>
                  <a:srgbClr val="1C2833"/>
                </a:solidFill>
              </a:defRPr>
            </a:pPr>
            <a:r>
              <a:t>Singapore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" y="4686150"/>
            <a:ext cx="3505200" cy="609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2E4053"/>
                </a:solidFill>
              </a:defRPr>
            </a:pPr>
            <a:r>
              <a:t>Advanced facility system integration</a:t>
            </a:r>
          </a:p>
          <a:p>
            <a:pPr>
              <a:defRPr sz="1200">
                <a:solidFill>
                  <a:srgbClr val="2E4053"/>
                </a:solidFill>
              </a:defRPr>
            </a:pPr>
            <a:r>
              <a:t>Technical consultation and support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724400" y="2838450"/>
            <a:ext cx="3962400" cy="1000000"/>
          </a:xfrm>
          <a:prstGeom prst="roundRect">
            <a:avLst/>
          </a:prstGeom>
          <a:solidFill>
            <a:srgbClr val="F5F7F9"/>
          </a:solidFill>
          <a:ln w="25400">
            <a:solidFill>
              <a:srgbClr val="5DAD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4953000" y="3067050"/>
            <a:ext cx="3575304" cy="2667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350" b="1">
                <a:solidFill>
                  <a:srgbClr val="1C2833"/>
                </a:solidFill>
              </a:defRPr>
            </a:pPr>
            <a:r>
              <a:t>Vietnam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53000" y="3486150"/>
            <a:ext cx="3505200" cy="8763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2E4053"/>
                </a:solidFill>
              </a:defRPr>
            </a:pPr>
            <a:r>
              <a:t>Regional hospital network expansion</a:t>
            </a:r>
          </a:p>
          <a:p>
            <a:pPr>
              <a:defRPr sz="1200">
                <a:solidFill>
                  <a:srgbClr val="2E4053"/>
                </a:solidFill>
              </a:defRPr>
            </a:pPr>
            <a:r>
              <a:t>Clinical validation support</a:t>
            </a:r>
          </a:p>
          <a:p>
            <a:pPr>
              <a:defRPr sz="1200">
                <a:solidFill>
                  <a:srgbClr val="2E4053"/>
                </a:solidFill>
              </a:defRPr>
            </a:pPr>
            <a:r>
              <a:t>Post-deployment maintenance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24400" y="4038450"/>
            <a:ext cx="3962400" cy="819950"/>
          </a:xfrm>
          <a:prstGeom prst="roundRect">
            <a:avLst/>
          </a:prstGeom>
          <a:solidFill>
            <a:srgbClr val="F5F7F9"/>
          </a:solidFill>
          <a:ln w="25400">
            <a:solidFill>
              <a:srgbClr val="5DAD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4953000" y="4267050"/>
            <a:ext cx="3575304" cy="2667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350" b="1">
                <a:solidFill>
                  <a:srgbClr val="1C2833"/>
                </a:solidFill>
              </a:defRPr>
            </a:pPr>
            <a:r>
              <a:t>Malaysia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0" y="4686150"/>
            <a:ext cx="3505200" cy="609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2E4053"/>
                </a:solidFill>
              </a:defRPr>
            </a:pPr>
            <a:r>
              <a:t>Regulatory approval obtained</a:t>
            </a:r>
          </a:p>
          <a:p>
            <a:pPr>
              <a:defRPr sz="1200">
                <a:solidFill>
                  <a:srgbClr val="2E4053"/>
                </a:solidFill>
              </a:defRPr>
            </a:pPr>
            <a:r>
              <a:t>Clinical implementation in progress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1C28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304800" y="228600"/>
            <a:ext cx="4362260" cy="381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Ainex Corporation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685800"/>
            <a:ext cx="8705088" cy="2667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AAB7B8"/>
                </a:solidFill>
              </a:defRPr>
            </a:pPr>
            <a:r>
              <a:t>International Expansion &amp; Clinical Impact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504950"/>
            <a:ext cx="8394192" cy="3048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5DADE2"/>
                </a:solidFill>
              </a:defRPr>
            </a:pPr>
            <a:r>
              <a:t>Southeast Asia Deployment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962150"/>
            <a:ext cx="8394192" cy="609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350">
                <a:solidFill>
                  <a:srgbClr val="2E4053"/>
                </a:solidFill>
              </a:defRPr>
            </a:pPr>
            <a:r>
              <a:t>Led international expansion of ENAD AI-powered endoscopy system with real-time diagnostic support across multiple Southeast Asian markets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2838450"/>
            <a:ext cx="3962400" cy="1000000"/>
          </a:xfrm>
          <a:prstGeom prst="roundRect">
            <a:avLst/>
          </a:prstGeom>
          <a:solidFill>
            <a:srgbClr val="F5F7F9"/>
          </a:solidFill>
          <a:ln w="25400">
            <a:solidFill>
              <a:srgbClr val="5DAD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685800" y="3067050"/>
            <a:ext cx="3575304" cy="2667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350" b="1">
                <a:solidFill>
                  <a:srgbClr val="1C2833"/>
                </a:solidFill>
              </a:defRPr>
            </a:pPr>
            <a:r>
              <a:t>Thailand</a:t>
            </a:r>
          </a:p>
        </p:txBody>
      </p:sp>
      <p:sp>
        <p:nvSpPr>
          <p:cNvPr id="9" name="Rectangle 8"/>
          <p:cNvSpPr/>
          <p:nvPr/>
        </p:nvSpPr>
        <p:spPr>
          <a:xfrm>
            <a:off x="685800" y="3486150"/>
            <a:ext cx="3505200" cy="8763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2E4053"/>
                </a:solidFill>
              </a:defRPr>
            </a:pPr>
            <a:r>
              <a:t>Hospital product demonstrations</a:t>
            </a:r>
          </a:p>
          <a:p>
            <a:pPr>
              <a:defRPr sz="1200">
                <a:solidFill>
                  <a:srgbClr val="2E4053"/>
                </a:solidFill>
              </a:defRPr>
            </a:pPr>
            <a:r>
              <a:t>Real-time diagnostic support deployment</a:t>
            </a:r>
          </a:p>
          <a:p>
            <a:pPr>
              <a:defRPr sz="1200">
                <a:solidFill>
                  <a:srgbClr val="2E4053"/>
                </a:solidFill>
              </a:defRPr>
            </a:pPr>
            <a:r>
              <a:t>On-site technical support and training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57200" y="4038450"/>
            <a:ext cx="3962400" cy="819950"/>
          </a:xfrm>
          <a:prstGeom prst="roundRect">
            <a:avLst/>
          </a:prstGeom>
          <a:solidFill>
            <a:srgbClr val="F5F7F9"/>
          </a:solidFill>
          <a:ln w="25400">
            <a:solidFill>
              <a:srgbClr val="5DAD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685800" y="4267050"/>
            <a:ext cx="3575304" cy="2667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350" b="1">
                <a:solidFill>
                  <a:srgbClr val="1C2833"/>
                </a:solidFill>
              </a:defRPr>
            </a:pPr>
            <a:r>
              <a:t>Singapore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" y="4686150"/>
            <a:ext cx="3505200" cy="609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2E4053"/>
                </a:solidFill>
              </a:defRPr>
            </a:pPr>
            <a:r>
              <a:t>Advanced facility system integration</a:t>
            </a:r>
          </a:p>
          <a:p>
            <a:pPr>
              <a:defRPr sz="1200">
                <a:solidFill>
                  <a:srgbClr val="2E4053"/>
                </a:solidFill>
              </a:defRPr>
            </a:pPr>
            <a:r>
              <a:t>Technical consultation and support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724400" y="2838450"/>
            <a:ext cx="3962400" cy="1000000"/>
          </a:xfrm>
          <a:prstGeom prst="roundRect">
            <a:avLst/>
          </a:prstGeom>
          <a:solidFill>
            <a:srgbClr val="F5F7F9"/>
          </a:solidFill>
          <a:ln w="25400">
            <a:solidFill>
              <a:srgbClr val="5DAD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4953000" y="3067050"/>
            <a:ext cx="3575304" cy="2667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350" b="1">
                <a:solidFill>
                  <a:srgbClr val="1C2833"/>
                </a:solidFill>
              </a:defRPr>
            </a:pPr>
            <a:r>
              <a:t>Vietnam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53000" y="3486150"/>
            <a:ext cx="3505200" cy="8763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2E4053"/>
                </a:solidFill>
              </a:defRPr>
            </a:pPr>
            <a:r>
              <a:t>Regional hospital network expansion</a:t>
            </a:r>
          </a:p>
          <a:p>
            <a:pPr>
              <a:defRPr sz="1200">
                <a:solidFill>
                  <a:srgbClr val="2E4053"/>
                </a:solidFill>
              </a:defRPr>
            </a:pPr>
            <a:r>
              <a:t>Clinical validation support</a:t>
            </a:r>
          </a:p>
          <a:p>
            <a:pPr>
              <a:defRPr sz="1200">
                <a:solidFill>
                  <a:srgbClr val="2E4053"/>
                </a:solidFill>
              </a:defRPr>
            </a:pPr>
            <a:r>
              <a:t>Post-deployment maintenance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24400" y="4038450"/>
            <a:ext cx="3962400" cy="819950"/>
          </a:xfrm>
          <a:prstGeom prst="roundRect">
            <a:avLst/>
          </a:prstGeom>
          <a:solidFill>
            <a:srgbClr val="F5F7F9"/>
          </a:solidFill>
          <a:ln w="25400">
            <a:solidFill>
              <a:srgbClr val="5DAD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4953000" y="4267050"/>
            <a:ext cx="3575304" cy="2667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350" b="1">
                <a:solidFill>
                  <a:srgbClr val="1C2833"/>
                </a:solidFill>
              </a:defRPr>
            </a:pPr>
            <a:r>
              <a:t>Malaysia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53000" y="4686150"/>
            <a:ext cx="3505200" cy="609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>
                <a:solidFill>
                  <a:srgbClr val="2E4053"/>
                </a:solidFill>
              </a:defRPr>
            </a:pPr>
            <a:r>
              <a:t>Regulatory approval obtained</a:t>
            </a:r>
          </a:p>
          <a:p>
            <a:pPr>
              <a:defRPr sz="1200">
                <a:solidFill>
                  <a:srgbClr val="2E4053"/>
                </a:solidFill>
              </a:defRPr>
            </a:pPr>
            <a:r>
              <a:t>Clinical implementation in progress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04800" y="228600"/>
            <a:ext cx="436226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About Me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457200" y="1581150"/>
            <a:ext cx="839419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900"/>
              </a:spcAft>
              <a:buNone/>
            </a:pPr>
            <a:r>
              <a:rPr lang="en-US" sz="18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Profile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457200" y="2000250"/>
            <a:ext cx="8394192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Electronics Engineering professional with extensive experience in medical AI development and defense systems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457200" y="2952750"/>
            <a:ext cx="839419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900"/>
              </a:spcAft>
              <a:buNone/>
            </a:pPr>
            <a:r>
              <a:rPr lang="en-US" sz="18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Core Expertise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457200" y="3371850"/>
            <a:ext cx="822960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Medical AI Systems (Endoscopy, Colonoscopy)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Computer Vision &amp; Image Processing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Deep Learning &amp; Neural Networks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Software Architecture &amp; Team Leadership</a:t>
            </a:r>
            <a:endParaRPr lang="en-US" sz="1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04800" y="228600"/>
            <a:ext cx="436226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Ainex Corporation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304800" y="685800"/>
            <a:ext cx="8705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350" dirty="0">
                <a:solidFill>
                  <a:srgbClr val="AAB7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Head of Development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457200" y="1504950"/>
            <a:ext cx="839419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5DAD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Responsibilities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457200" y="1962150"/>
            <a:ext cx="8394192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Led comprehensive development of AI-powered endoscopy systems for polyp and cancer detection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457200" y="2838450"/>
            <a:ext cx="3962400" cy="2019300"/>
          </a:xfrm>
          <a:prstGeom prst="roundRect">
            <a:avLst>
              <a:gd name="adj" fmla="val 3774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685800" y="3067050"/>
            <a:ext cx="357530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12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Colonoscopy AI System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685800" y="3486150"/>
            <a:ext cx="3505200" cy="11430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Polyp detection and classification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Real-time diagnostic assistance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Clinical validation and FDA approval process</a:t>
            </a:r>
            <a:endParaRPr lang="en-US" sz="1350" dirty="0"/>
          </a:p>
        </p:txBody>
      </p:sp>
      <p:sp>
        <p:nvSpPr>
          <p:cNvPr id="10" name="Text 8"/>
          <p:cNvSpPr/>
          <p:nvPr/>
        </p:nvSpPr>
        <p:spPr>
          <a:xfrm>
            <a:off x="4724400" y="2971800"/>
            <a:ext cx="3962400" cy="1752600"/>
          </a:xfrm>
          <a:prstGeom prst="roundRect">
            <a:avLst>
              <a:gd name="adj" fmla="val 4348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4953000" y="3200400"/>
            <a:ext cx="357530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12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Gastric Cancer AI System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4953000" y="3619500"/>
            <a:ext cx="3505200" cy="8763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Early gastric cancer detection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Pathologic outcome prediction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Advanced cancer type classification</a:t>
            </a: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Ainex - International Expansion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646464"/>
                </a:solidFill>
              </a:defRPr>
            </a:pPr>
            <a:r>
              <a:t>ENAD System Deployment &amp; Technical Support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011680"/>
            <a:ext cx="768096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1800" b="1">
                <a:solidFill>
                  <a:srgbClr val="003366"/>
                </a:solidFill>
              </a:defRPr>
            </a:pPr>
            <a:r>
              <a:t>Project Overview</a:t>
            </a:r>
          </a:p>
          <a:p>
            <a:pPr>
              <a:spcAft>
                <a:spcPts val="1800"/>
              </a:spcAft>
              <a:defRPr sz="1400"/>
            </a:pPr>
            <a:r>
              <a:t>Led international expansion of ENAD AI-powered endoscopy diagnostic system to Southeast Asian markets</a:t>
            </a:r>
          </a:p>
          <a:p>
            <a:pPr>
              <a:spcAft>
                <a:spcPts val="1000"/>
              </a:spcAft>
              <a:defRPr sz="1800" b="1">
                <a:solidFill>
                  <a:srgbClr val="003366"/>
                </a:solidFill>
              </a:defRPr>
            </a:pPr>
            <a:r>
              <a:t>Target Markets &amp; Activities</a:t>
            </a:r>
          </a:p>
          <a:p>
            <a:pPr>
              <a:spcAft>
                <a:spcPts val="600"/>
              </a:spcAft>
              <a:defRPr sz="1400" b="1"/>
            </a:pPr>
            <a:r>
              <a:t>Thailand</a:t>
            </a:r>
          </a:p>
          <a:p>
            <a:pPr lvl="1">
              <a:spcAft>
                <a:spcPts val="600"/>
              </a:spcAft>
              <a:defRPr sz="1300"/>
            </a:pPr>
            <a:r>
              <a:t>Hospital product demonstrations and technical support</a:t>
            </a:r>
          </a:p>
          <a:p>
            <a:pPr lvl="1">
              <a:spcAft>
                <a:spcPts val="1200"/>
              </a:spcAft>
              <a:defRPr sz="1300"/>
            </a:pPr>
            <a:r>
              <a:t>ENAD system integration and clinician training</a:t>
            </a:r>
          </a:p>
          <a:p>
            <a:pPr>
              <a:spcAft>
                <a:spcPts val="600"/>
              </a:spcAft>
              <a:defRPr sz="1400" b="1"/>
            </a:pPr>
            <a:r>
              <a:t>Singapore</a:t>
            </a:r>
          </a:p>
          <a:p>
            <a:pPr lvl="1">
              <a:spcAft>
                <a:spcPts val="600"/>
              </a:spcAft>
              <a:defRPr sz="1300"/>
            </a:pPr>
            <a:r>
              <a:t>Advanced medical facility system deployment</a:t>
            </a:r>
          </a:p>
          <a:p>
            <a:pPr lvl="1">
              <a:spcAft>
                <a:spcPts val="1200"/>
              </a:spcAft>
              <a:defRPr sz="1300"/>
            </a:pPr>
            <a:r>
              <a:t>Technical consultation and ongoing support</a:t>
            </a:r>
          </a:p>
          <a:p>
            <a:pPr>
              <a:spcAft>
                <a:spcPts val="600"/>
              </a:spcAft>
              <a:defRPr sz="1400" b="1"/>
            </a:pPr>
            <a:r>
              <a:t>Vietnam</a:t>
            </a:r>
          </a:p>
          <a:p>
            <a:pPr lvl="1">
              <a:spcAft>
                <a:spcPts val="600"/>
              </a:spcAft>
              <a:defRPr sz="1300"/>
            </a:pPr>
            <a:r>
              <a:t>Regional hospital network product introduction</a:t>
            </a:r>
          </a:p>
          <a:p>
            <a:pPr lvl="1">
              <a:defRPr sz="1300"/>
            </a:pPr>
            <a:r>
              <a:t>Post-deployment technical assistance and maintenance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04800" y="228600"/>
            <a:ext cx="436226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Publications (1/2)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457200" y="1063377"/>
            <a:ext cx="8229600" cy="1272332"/>
          </a:xfrm>
          <a:prstGeom prst="roundRect">
            <a:avLst>
              <a:gd name="adj" fmla="val 5989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476250" y="1063377"/>
            <a:ext cx="0" cy="1272332"/>
          </a:xfrm>
          <a:prstGeom prst="line">
            <a:avLst/>
          </a:prstGeom>
          <a:noFill/>
          <a:ln w="38100">
            <a:solidFill>
              <a:srgbClr val="5DADE2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62880" y="1230957"/>
            <a:ext cx="8013466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spcAft>
                <a:spcPts val="480"/>
              </a:spcAft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Development of Explainable Computer-Aided Diagnosis System for Optical Diagnosis of Diminutive Colorectal Polyps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662880" y="1749028"/>
            <a:ext cx="801346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240"/>
              </a:spcAft>
              <a:buNone/>
            </a:pPr>
            <a:r>
              <a:rPr lang="en-US" sz="1050" i="1" dirty="0">
                <a:solidFill>
                  <a:srgbClr val="5DAD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Gastrointestinal Endoscopy, 2024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662880" y="1977628"/>
            <a:ext cx="8013466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Role: Software Development &amp; Validation</a:t>
            </a:r>
            <a:endParaRPr lang="en-US" sz="900" dirty="0"/>
          </a:p>
        </p:txBody>
      </p:sp>
      <p:sp>
        <p:nvSpPr>
          <p:cNvPr id="9" name="Text 7"/>
          <p:cNvSpPr/>
          <p:nvPr/>
        </p:nvSpPr>
        <p:spPr>
          <a:xfrm>
            <a:off x="457200" y="2526209"/>
            <a:ext cx="8229600" cy="1043732"/>
          </a:xfrm>
          <a:prstGeom prst="roundRect">
            <a:avLst>
              <a:gd name="adj" fmla="val 7301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476250" y="2526209"/>
            <a:ext cx="0" cy="1043732"/>
          </a:xfrm>
          <a:prstGeom prst="line">
            <a:avLst/>
          </a:prstGeom>
          <a:noFill/>
          <a:ln w="38100">
            <a:solidFill>
              <a:srgbClr val="5DADE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662880" y="2693789"/>
            <a:ext cx="801346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spcAft>
                <a:spcPts val="480"/>
              </a:spcAft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Effectiveness of a Novel Artificial Intelligence-Assisted Colonoscopy System for Adenoma Detection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662880" y="2983260"/>
            <a:ext cx="801346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240"/>
              </a:spcAft>
              <a:buNone/>
            </a:pPr>
            <a:r>
              <a:rPr lang="en-US" sz="1050" i="1" dirty="0">
                <a:solidFill>
                  <a:srgbClr val="5DAD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Clinical Endoscopy, 2024</a:t>
            </a:r>
            <a:endParaRPr lang="en-US" sz="1050" dirty="0"/>
          </a:p>
        </p:txBody>
      </p:sp>
      <p:sp>
        <p:nvSpPr>
          <p:cNvPr id="13" name="Text 11"/>
          <p:cNvSpPr/>
          <p:nvPr/>
        </p:nvSpPr>
        <p:spPr>
          <a:xfrm>
            <a:off x="662880" y="3211860"/>
            <a:ext cx="8013466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Role: Formal Analysis</a:t>
            </a:r>
            <a:endParaRPr lang="en-US" sz="900" dirty="0"/>
          </a:p>
        </p:txBody>
      </p:sp>
      <p:sp>
        <p:nvSpPr>
          <p:cNvPr id="14" name="Text 12"/>
          <p:cNvSpPr/>
          <p:nvPr/>
        </p:nvSpPr>
        <p:spPr>
          <a:xfrm>
            <a:off x="457200" y="3760440"/>
            <a:ext cx="8229600" cy="1043732"/>
          </a:xfrm>
          <a:prstGeom prst="roundRect">
            <a:avLst>
              <a:gd name="adj" fmla="val 7301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Shape 13"/>
          <p:cNvSpPr/>
          <p:nvPr/>
        </p:nvSpPr>
        <p:spPr>
          <a:xfrm>
            <a:off x="476250" y="3760440"/>
            <a:ext cx="0" cy="1043732"/>
          </a:xfrm>
          <a:prstGeom prst="line">
            <a:avLst/>
          </a:prstGeom>
          <a:noFill/>
          <a:ln w="38100">
            <a:solidFill>
              <a:srgbClr val="5DADE2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662880" y="3928021"/>
            <a:ext cx="801346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spcAft>
                <a:spcPts val="480"/>
              </a:spcAft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 Artificial Intelligence System for Comprehensive Pathologic Outcome Prediction in Early Gastric Cancer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662880" y="4217491"/>
            <a:ext cx="801346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240"/>
              </a:spcAft>
              <a:buNone/>
            </a:pPr>
            <a:r>
              <a:rPr lang="en-US" sz="1050" i="1" dirty="0">
                <a:solidFill>
                  <a:srgbClr val="5DAD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Gastric Cancer, 2024</a:t>
            </a:r>
            <a:endParaRPr lang="en-US" sz="1050" dirty="0"/>
          </a:p>
        </p:txBody>
      </p:sp>
      <p:sp>
        <p:nvSpPr>
          <p:cNvPr id="18" name="Text 16"/>
          <p:cNvSpPr/>
          <p:nvPr/>
        </p:nvSpPr>
        <p:spPr>
          <a:xfrm>
            <a:off x="662880" y="4446091"/>
            <a:ext cx="8013466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Role: Co-Author</a:t>
            </a:r>
            <a:endParaRPr lang="en-US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04800" y="228600"/>
            <a:ext cx="436226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Publications (2/2)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457200" y="1013668"/>
            <a:ext cx="8229600" cy="1318171"/>
          </a:xfrm>
          <a:prstGeom prst="roundRect">
            <a:avLst>
              <a:gd name="adj" fmla="val 5781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476250" y="1013668"/>
            <a:ext cx="0" cy="1318171"/>
          </a:xfrm>
          <a:prstGeom prst="line">
            <a:avLst/>
          </a:prstGeom>
          <a:noFill/>
          <a:ln w="38100">
            <a:solidFill>
              <a:srgbClr val="5DADE2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85800" y="1204168"/>
            <a:ext cx="796671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spcAft>
                <a:spcPts val="480"/>
              </a:spcAft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Real-World Application of Artificial Intelligence for Detecting Pathologic Gastric Atypia and Neoplastic Lesions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685800" y="1722239"/>
            <a:ext cx="796671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240"/>
              </a:spcAft>
              <a:buNone/>
            </a:pPr>
            <a:r>
              <a:rPr lang="en-US" sz="1050" i="1" dirty="0">
                <a:solidFill>
                  <a:srgbClr val="5DAD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PMC (PubMed Central), 2024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685800" y="1950839"/>
            <a:ext cx="796671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Role: Co-Author</a:t>
            </a:r>
            <a:endParaRPr lang="en-US" sz="900" dirty="0"/>
          </a:p>
        </p:txBody>
      </p:sp>
      <p:sp>
        <p:nvSpPr>
          <p:cNvPr id="9" name="Text 7"/>
          <p:cNvSpPr/>
          <p:nvPr/>
        </p:nvSpPr>
        <p:spPr>
          <a:xfrm>
            <a:off x="457200" y="2560439"/>
            <a:ext cx="8229600" cy="1089571"/>
          </a:xfrm>
          <a:prstGeom prst="roundRect">
            <a:avLst>
              <a:gd name="adj" fmla="val 6994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476250" y="2560439"/>
            <a:ext cx="0" cy="1089571"/>
          </a:xfrm>
          <a:prstGeom prst="line">
            <a:avLst/>
          </a:prstGeom>
          <a:noFill/>
          <a:ln w="38100">
            <a:solidFill>
              <a:srgbClr val="5DADE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685800" y="2750939"/>
            <a:ext cx="79667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spcAft>
                <a:spcPts val="480"/>
              </a:spcAft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Application of Artificial Intelligence in the Detection of Borrmann Type 4 Advanced Gastric Cancer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685800" y="3040410"/>
            <a:ext cx="796671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300"/>
              </a:spcBef>
              <a:spcAft>
                <a:spcPts val="240"/>
              </a:spcAft>
              <a:buNone/>
            </a:pPr>
            <a:r>
              <a:rPr lang="en-US" sz="1050" i="1" dirty="0">
                <a:solidFill>
                  <a:srgbClr val="5DAD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Cancer, 2025</a:t>
            </a:r>
            <a:endParaRPr lang="en-US" sz="1050" dirty="0"/>
          </a:p>
        </p:txBody>
      </p:sp>
      <p:sp>
        <p:nvSpPr>
          <p:cNvPr id="13" name="Text 11"/>
          <p:cNvSpPr/>
          <p:nvPr/>
        </p:nvSpPr>
        <p:spPr>
          <a:xfrm>
            <a:off x="685800" y="3269010"/>
            <a:ext cx="7966710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9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Role: Co-Author</a:t>
            </a:r>
            <a:endParaRPr lang="en-US" sz="900" dirty="0"/>
          </a:p>
        </p:txBody>
      </p:sp>
      <p:pic>
        <p:nvPicPr>
          <p:cNvPr id="14" name="Image 0" descr="/tmp/rasterized-gradient-d92b7ff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3878610"/>
            <a:ext cx="8229600" cy="1013371"/>
          </a:xfrm>
          <a:prstGeom prst="rect">
            <a:avLst/>
          </a:prstGeom>
        </p:spPr>
      </p:pic>
      <p:sp>
        <p:nvSpPr>
          <p:cNvPr id="15" name="Text 12"/>
          <p:cNvSpPr/>
          <p:nvPr/>
        </p:nvSpPr>
        <p:spPr>
          <a:xfrm>
            <a:off x="569214" y="4107210"/>
            <a:ext cx="800557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 High-Impact Publications</a:t>
            </a:r>
            <a:endParaRPr lang="en-US" sz="1500" dirty="0"/>
          </a:p>
        </p:txBody>
      </p:sp>
      <p:sp>
        <p:nvSpPr>
          <p:cNvPr id="16" name="Text 13"/>
          <p:cNvSpPr/>
          <p:nvPr/>
        </p:nvSpPr>
        <p:spPr>
          <a:xfrm>
            <a:off x="569214" y="4434780"/>
            <a:ext cx="800557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00"/>
              </a:lnSpc>
              <a:spcBef>
                <a:spcPts val="48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AAB7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Leading journals in gastroenterology and oncology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04800" y="228600"/>
            <a:ext cx="436226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Hanwha Systems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304800" y="685800"/>
            <a:ext cx="8705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350" dirty="0">
                <a:solidFill>
                  <a:srgbClr val="AAB7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Multi-Sensor Image Processing Development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457200" y="1268760"/>
            <a:ext cx="839419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5DAD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Project Overview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457200" y="1725960"/>
            <a:ext cx="839419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Developed advanced multi-sensor image processing software for defense applications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457200" y="2297460"/>
            <a:ext cx="839419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Technologies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457200" y="2754660"/>
            <a:ext cx="8229600" cy="11811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Real-time multi-sensor data fusion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Advanced image processing algorithms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High-performance computing optimization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Robust software architecture design</a:t>
            </a: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457200" y="4164360"/>
            <a:ext cx="8229600" cy="777180"/>
          </a:xfrm>
          <a:prstGeom prst="roundRect">
            <a:avLst>
              <a:gd name="adj" fmla="val 9805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685800" y="4431060"/>
            <a:ext cx="7927848" cy="2437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2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Contributed to critical defense systems requiring sophisticated image processing and analysis capabilities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21920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04800" y="228600"/>
            <a:ext cx="436226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Hanwha Corporation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304800" y="685800"/>
            <a:ext cx="8705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350" dirty="0">
                <a:solidFill>
                  <a:srgbClr val="AAB7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Fuze Systems Development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457200" y="1828800"/>
            <a:ext cx="839419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5DADE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Project Focus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457200" y="2286000"/>
            <a:ext cx="839419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Developed critical fuze systems for precision munitions and defense applications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457200" y="2933700"/>
            <a:ext cx="3962400" cy="1752600"/>
          </a:xfrm>
          <a:prstGeom prst="roundRect">
            <a:avLst>
              <a:gd name="adj" fmla="val 4348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685800" y="3162300"/>
            <a:ext cx="357530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12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Technical Expertise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685800" y="3581400"/>
            <a:ext cx="3505200" cy="8763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Embedded systems design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Safety-critical software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Hardware-software integration</a:t>
            </a:r>
            <a:endParaRPr lang="en-US" sz="1350" dirty="0"/>
          </a:p>
        </p:txBody>
      </p:sp>
      <p:sp>
        <p:nvSpPr>
          <p:cNvPr id="10" name="Text 8"/>
          <p:cNvSpPr/>
          <p:nvPr/>
        </p:nvSpPr>
        <p:spPr>
          <a:xfrm>
            <a:off x="4724400" y="2933700"/>
            <a:ext cx="3962400" cy="1752600"/>
          </a:xfrm>
          <a:prstGeom prst="roundRect">
            <a:avLst>
              <a:gd name="adj" fmla="val 4348"/>
            </a:avLst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4953000" y="3162300"/>
            <a:ext cx="357530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12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Achievements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4953000" y="3581400"/>
            <a:ext cx="3505200" cy="8763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Precision timing mechanisms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Reliability and safety protocols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 validation and testing</a:t>
            </a: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Jinbae Park - Medical AI Development Leader Portfolio</dc:title>
  <dc:subject>Portfolio</dc:subject>
  <dc:creator>Jinbae Park</dc:creator>
  <cp:lastModifiedBy>Jinbae Park</cp:lastModifiedBy>
  <cp:revision>1</cp:revision>
  <dcterms:created xsi:type="dcterms:W3CDTF">2025-10-20T09:18:17Z</dcterms:created>
  <dcterms:modified xsi:type="dcterms:W3CDTF">2025-10-20T09:18:17Z</dcterms:modified>
</cp:coreProperties>
</file>