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17818" y="1557338"/>
            <a:ext cx="3908363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4500"/>
              </a:lnSpc>
              <a:buNone/>
            </a:pPr>
            <a:r>
              <a:rPr lang="en-US" sz="4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JINBAE PARK</a:t>
            </a:r>
            <a:endParaRPr lang="en-US" sz="4500" dirty="0"/>
          </a:p>
        </p:txBody>
      </p:sp>
      <p:sp>
        <p:nvSpPr>
          <p:cNvPr id="3" name="Text 1"/>
          <p:cNvSpPr/>
          <p:nvPr/>
        </p:nvSpPr>
        <p:spPr>
          <a:xfrm>
            <a:off x="4000500" y="2433638"/>
            <a:ext cx="1143000" cy="9525"/>
          </a:xfrm>
          <a:prstGeom prst="rect">
            <a:avLst/>
          </a:prstGeom>
          <a:solidFill>
            <a:srgbClr val="2C3E5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926742" y="2747963"/>
            <a:ext cx="3290367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AI를 실제 제품으로 만드는 리더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3259800" y="3319463"/>
            <a:ext cx="262439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spcBef>
                <a:spcPts val="900"/>
              </a:spcBef>
              <a:buNone/>
            </a:pPr>
            <a:r>
              <a:rPr lang="en-US" sz="135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From Requirements to Production</a:t>
            </a: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6250" y="600075"/>
            <a:ext cx="4187381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1800"/>
              </a:spcAft>
              <a:buNone/>
            </a:pPr>
            <a:r>
              <a:rPr lang="en-US" sz="27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Leadership &amp; Scale</a:t>
            </a:r>
            <a:endParaRPr lang="en-US" sz="2700" dirty="0"/>
          </a:p>
        </p:txBody>
      </p:sp>
      <p:sp>
        <p:nvSpPr>
          <p:cNvPr id="3" name="Shape 1"/>
          <p:cNvSpPr/>
          <p:nvPr/>
        </p:nvSpPr>
        <p:spPr>
          <a:xfrm>
            <a:off x="485775" y="1362075"/>
            <a:ext cx="0" cy="590550"/>
          </a:xfrm>
          <a:prstGeom prst="line">
            <a:avLst/>
          </a:prstGeom>
          <a:noFill/>
          <a:ln w="19050">
            <a:solidFill>
              <a:srgbClr val="2C3E50"/>
            </a:solidFill>
            <a:prstDash val="solid"/>
          </a:ln>
        </p:spPr>
        <p:txBody>
          <a:bodyPr/>
          <a:p/>
        </p:txBody>
      </p:sp>
      <p:sp>
        <p:nvSpPr>
          <p:cNvPr id="4" name="Text 2"/>
          <p:cNvSpPr/>
          <p:nvPr/>
        </p:nvSpPr>
        <p:spPr>
          <a:xfrm>
            <a:off x="647700" y="1362075"/>
            <a:ext cx="8180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450"/>
              </a:spcAft>
              <a:buNone/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Team Leadership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647700" y="1685925"/>
            <a:ext cx="8180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  <a:defRPr sz="1350"/>
            </a:pPr>
            <a:r>
              <a:t>Led 8-member development team</a:t>
            </a:r>
            <a:endParaRPr lang="en-US" sz="1500" dirty="0"/>
          </a:p>
        </p:txBody>
      </p:sp>
      <p:sp>
        <p:nvSpPr>
          <p:cNvPr id="6" name="Shape 4"/>
          <p:cNvSpPr/>
          <p:nvPr/>
        </p:nvSpPr>
        <p:spPr>
          <a:xfrm>
            <a:off x="485775" y="2257425"/>
            <a:ext cx="0" cy="590550"/>
          </a:xfrm>
          <a:prstGeom prst="line">
            <a:avLst/>
          </a:prstGeom>
          <a:noFill/>
          <a:ln w="19050">
            <a:solidFill>
              <a:srgbClr val="2C3E50"/>
            </a:solidFill>
            <a:prstDash val="solid"/>
          </a:ln>
        </p:spPr>
        <p:txBody>
          <a:bodyPr/>
          <a:p/>
        </p:txBody>
      </p:sp>
      <p:sp>
        <p:nvSpPr>
          <p:cNvPr id="7" name="Text 5"/>
          <p:cNvSpPr/>
          <p:nvPr/>
        </p:nvSpPr>
        <p:spPr>
          <a:xfrm>
            <a:off x="647700" y="2257425"/>
            <a:ext cx="8180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450"/>
              </a:spcAft>
              <a:buNone/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Global Expansion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647700" y="2581275"/>
            <a:ext cx="8180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  <a:defRPr sz="1350"/>
            </a:pPr>
            <a:r>
              <a:t>Thailand, Singapore, Vietnam, Malaysia</a:t>
            </a:r>
            <a:endParaRPr lang="en-US" sz="1500" dirty="0"/>
          </a:p>
        </p:txBody>
      </p:sp>
      <p:sp>
        <p:nvSpPr>
          <p:cNvPr id="9" name="Shape 7"/>
          <p:cNvSpPr/>
          <p:nvPr/>
        </p:nvSpPr>
        <p:spPr>
          <a:xfrm>
            <a:off x="485775" y="3152775"/>
            <a:ext cx="0" cy="1238250"/>
          </a:xfrm>
          <a:prstGeom prst="line">
            <a:avLst/>
          </a:prstGeom>
          <a:noFill/>
          <a:ln w="19050">
            <a:solidFill>
              <a:srgbClr val="2C3E50"/>
            </a:solidFill>
            <a:prstDash val="solid"/>
          </a:ln>
        </p:spPr>
        <p:txBody>
          <a:bodyPr/>
          <a:p/>
        </p:txBody>
      </p:sp>
      <p:sp>
        <p:nvSpPr>
          <p:cNvPr id="10" name="Text 8"/>
          <p:cNvSpPr/>
          <p:nvPr/>
        </p:nvSpPr>
        <p:spPr>
          <a:xfrm>
            <a:off x="647700" y="3152775"/>
            <a:ext cx="8180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450"/>
              </a:spcAft>
              <a:buNone/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Recognition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647700" y="3476625"/>
            <a:ext cx="8020050" cy="9144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endParaRPr lang="en-US" sz="1350" dirty="0"/>
          </a:p>
        </p:txBody>
      </p:sp>
      <p:sp>
        <p:nvSpPr>
          <p:cNvPr id="12" name="Text 10"/>
          <p:cNvSpPr/>
          <p:nvPr/>
        </p:nvSpPr>
        <p:spPr>
          <a:xfrm>
            <a:off x="838200" y="3476625"/>
            <a:ext cx="798614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150"/>
              </a:spcAft>
              <a:buNone/>
            </a:pPr>
            <a:r>
              <a:rPr lang="en-US" sz="15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CES 2023 Innovation Award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838200" y="3800475"/>
            <a:ext cx="798614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150"/>
              </a:spcAft>
              <a:buNone/>
            </a:pPr>
            <a:r>
              <a:rPr lang="en-US" sz="15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2024 Baby Unicorn 선정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838200" y="4124325"/>
            <a:ext cx="798614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SIDDS 2024 국제학회 연사</a:t>
            </a:r>
            <a:endParaRPr lang="en-US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6250" y="157163"/>
            <a:ext cx="4187381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1800"/>
              </a:spcAft>
              <a:buNone/>
            </a:pPr>
            <a:r>
              <a:rPr lang="en-US" sz="27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Research Output</a:t>
            </a:r>
            <a:endParaRPr lang="en-US" sz="2700" dirty="0"/>
          </a:p>
        </p:txBody>
      </p:sp>
      <p:sp>
        <p:nvSpPr>
          <p:cNvPr id="3" name="Shape 1"/>
          <p:cNvSpPr/>
          <p:nvPr/>
        </p:nvSpPr>
        <p:spPr>
          <a:xfrm>
            <a:off x="476250" y="2800350"/>
            <a:ext cx="8191500" cy="0"/>
          </a:xfrm>
          <a:prstGeom prst="line">
            <a:avLst/>
          </a:prstGeom>
          <a:noFill/>
          <a:ln w="9525">
            <a:solidFill>
              <a:srgbClr val="DDDDDD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76250" y="919162"/>
            <a:ext cx="835533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Publications (5)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476250" y="1262063"/>
            <a:ext cx="8191500" cy="1419225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666750" y="1309688"/>
            <a:ext cx="816102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Aft>
                <a:spcPts val="150"/>
              </a:spcAft>
              <a:buNone/>
            </a:pPr>
            <a:r>
              <a:rPr lang="en-US" sz="105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Gastrointestinal Endoscopy, 2024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666750" y="1604963"/>
            <a:ext cx="816102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Aft>
                <a:spcPts val="150"/>
              </a:spcAft>
              <a:buNone/>
            </a:pPr>
            <a:r>
              <a:rPr lang="en-US" sz="105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Clinical Endoscopy, 2024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666750" y="1900238"/>
            <a:ext cx="816102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Aft>
                <a:spcPts val="150"/>
              </a:spcAft>
              <a:buNone/>
            </a:pPr>
            <a:r>
              <a:rPr lang="en-US" sz="105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Gastric Cancer, 2025</a:t>
            </a:r>
            <a:endParaRPr lang="en-US" sz="1050" dirty="0"/>
          </a:p>
        </p:txBody>
      </p:sp>
      <p:sp>
        <p:nvSpPr>
          <p:cNvPr id="9" name="Text 7"/>
          <p:cNvSpPr/>
          <p:nvPr/>
        </p:nvSpPr>
        <p:spPr>
          <a:xfrm>
            <a:off x="666750" y="2195513"/>
            <a:ext cx="816102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Aft>
                <a:spcPts val="150"/>
              </a:spcAft>
              <a:buNone/>
            </a:pPr>
            <a:r>
              <a:rPr lang="en-US" sz="105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PMC, 2024</a:t>
            </a:r>
            <a:endParaRPr lang="en-US" sz="1050" dirty="0"/>
          </a:p>
        </p:txBody>
      </p:sp>
      <p:sp>
        <p:nvSpPr>
          <p:cNvPr id="10" name="Text 8"/>
          <p:cNvSpPr/>
          <p:nvPr/>
        </p:nvSpPr>
        <p:spPr>
          <a:xfrm>
            <a:off x="666750" y="2490788"/>
            <a:ext cx="816102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Cancer, 2025</a:t>
            </a:r>
            <a:endParaRPr lang="en-US" sz="1050" dirty="0"/>
          </a:p>
        </p:txBody>
      </p:sp>
      <p:sp>
        <p:nvSpPr>
          <p:cNvPr id="11" name="Shape 9"/>
          <p:cNvSpPr/>
          <p:nvPr/>
        </p:nvSpPr>
        <p:spPr>
          <a:xfrm>
            <a:off x="476250" y="3800475"/>
            <a:ext cx="8191500" cy="0"/>
          </a:xfrm>
          <a:prstGeom prst="line">
            <a:avLst/>
          </a:prstGeom>
          <a:noFill/>
          <a:ln w="9525">
            <a:solidFill>
              <a:srgbClr val="DDDDDD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476250" y="3071813"/>
            <a:ext cx="835533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Patents (7)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476250" y="3414713"/>
            <a:ext cx="835533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의료 AI 4건 • 방산 시스템 3건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476250" y="4071938"/>
            <a:ext cx="835533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Education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476250" y="4414838"/>
            <a:ext cx="835533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M.S. Electronics Engineering • Digital Communications</a:t>
            </a:r>
            <a:endParaRPr lang="en-US" sz="1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6250" y="371475"/>
            <a:ext cx="4187381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1800"/>
              </a:spcAft>
              <a:buNone/>
            </a:pPr>
            <a:r>
              <a:rPr lang="en-US" sz="27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Why Hire Me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476250" y="1133475"/>
            <a:ext cx="8191500" cy="933450"/>
          </a:xfrm>
          <a:prstGeom prst="rect">
            <a:avLst/>
          </a:prstGeom>
          <a:solidFill>
            <a:srgbClr val="F8F9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647700" y="1304925"/>
            <a:ext cx="800557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450"/>
              </a:spcAft>
              <a:buNone/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연구실이 아닌 현장의 AI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647700" y="1628775"/>
            <a:ext cx="800557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실제 병원에서 매일 사용되는 제품을 만듭니다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476250" y="2333625"/>
            <a:ext cx="8191500" cy="933450"/>
          </a:xfrm>
          <a:prstGeom prst="rect">
            <a:avLst/>
          </a:prstGeom>
          <a:solidFill>
            <a:srgbClr val="F8F9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647700" y="2505075"/>
            <a:ext cx="800557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450"/>
              </a:spcAft>
              <a:buNone/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고객의 문제를 해결하는 기술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647700" y="2828925"/>
            <a:ext cx="800557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요구사항부터 배포까지 전 과정을 경험했습니다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476250" y="3533775"/>
            <a:ext cx="8191500" cy="933450"/>
          </a:xfrm>
          <a:prstGeom prst="rect">
            <a:avLst/>
          </a:prstGeom>
          <a:solidFill>
            <a:srgbClr val="F8F9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647700" y="3705225"/>
            <a:ext cx="800557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450"/>
              </a:spcAft>
              <a:buNone/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검증된 리더십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647700" y="4029075"/>
            <a:ext cx="800557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팀을 이끌고 실제 성과를 만들어냈습니다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6250" y="514350"/>
            <a:ext cx="5392103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1800"/>
              </a:spcAft>
              <a:buNone/>
            </a:pPr>
            <a:r>
              <a:rPr lang="en-US" sz="27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Full-Cycle Product Development</a:t>
            </a:r>
            <a:endParaRPr lang="en-US" sz="2700" dirty="0"/>
          </a:p>
        </p:txBody>
      </p:sp>
      <p:sp>
        <p:nvSpPr>
          <p:cNvPr id="3" name="Shape 1"/>
          <p:cNvSpPr/>
          <p:nvPr/>
        </p:nvSpPr>
        <p:spPr>
          <a:xfrm>
            <a:off x="485775" y="1276350"/>
            <a:ext cx="0" cy="571500"/>
          </a:xfrm>
          <a:prstGeom prst="line">
            <a:avLst/>
          </a:prstGeom>
          <a:noFill/>
          <a:ln w="19050">
            <a:solidFill>
              <a:srgbClr val="2C3E5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47700" y="1276350"/>
            <a:ext cx="8180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Customer Discovery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647700" y="1581150"/>
            <a:ext cx="8180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현장 관찰, 의사 인터뷰, 페인포인트 도출</a:t>
            </a:r>
            <a:endParaRPr lang="en-US" sz="1500" dirty="0"/>
          </a:p>
        </p:txBody>
      </p:sp>
      <p:sp>
        <p:nvSpPr>
          <p:cNvPr id="6" name="Shape 4"/>
          <p:cNvSpPr/>
          <p:nvPr/>
        </p:nvSpPr>
        <p:spPr>
          <a:xfrm>
            <a:off x="485775" y="2152650"/>
            <a:ext cx="0" cy="571500"/>
          </a:xfrm>
          <a:prstGeom prst="line">
            <a:avLst/>
          </a:prstGeom>
          <a:noFill/>
          <a:ln w="19050">
            <a:solidFill>
              <a:srgbClr val="2C3E5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647700" y="2152650"/>
            <a:ext cx="8180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Solution Design &amp; Development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647700" y="2457450"/>
            <a:ext cx="8180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알고리즘 설계, 프로토타입 개발, 파일럿 테스트</a:t>
            </a:r>
            <a:endParaRPr lang="en-US" sz="1500" dirty="0"/>
          </a:p>
        </p:txBody>
      </p:sp>
      <p:sp>
        <p:nvSpPr>
          <p:cNvPr id="9" name="Shape 7"/>
          <p:cNvSpPr/>
          <p:nvPr/>
        </p:nvSpPr>
        <p:spPr>
          <a:xfrm>
            <a:off x="485775" y="3028950"/>
            <a:ext cx="0" cy="571500"/>
          </a:xfrm>
          <a:prstGeom prst="line">
            <a:avLst/>
          </a:prstGeom>
          <a:noFill/>
          <a:ln w="19050">
            <a:solidFill>
              <a:srgbClr val="2C3E5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647700" y="3028950"/>
            <a:ext cx="8180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Iterative Improvement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647700" y="3333750"/>
            <a:ext cx="8180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고객 피드백 수집, 지속적 개선, UX 최적화</a:t>
            </a:r>
            <a:endParaRPr lang="en-US" sz="1500" dirty="0"/>
          </a:p>
        </p:txBody>
      </p:sp>
      <p:sp>
        <p:nvSpPr>
          <p:cNvPr id="12" name="Shape 10"/>
          <p:cNvSpPr/>
          <p:nvPr/>
        </p:nvSpPr>
        <p:spPr>
          <a:xfrm>
            <a:off x="485775" y="3905250"/>
            <a:ext cx="0" cy="571500"/>
          </a:xfrm>
          <a:prstGeom prst="line">
            <a:avLst/>
          </a:prstGeom>
          <a:noFill/>
          <a:ln w="19050">
            <a:solidFill>
              <a:srgbClr val="2C3E50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647700" y="3905250"/>
            <a:ext cx="8180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Regulatory &amp; Production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647700" y="4210050"/>
            <a:ext cx="8180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의료기기 인증 취득, 양산, 배포 및 기술지원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6250" y="-76200"/>
            <a:ext cx="4187381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600"/>
              </a:spcAft>
              <a:buNone/>
            </a:pPr>
            <a:r>
              <a:rPr lang="en-US" sz="27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Case Study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476250" y="533400"/>
            <a:ext cx="835533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240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실시간 대장내시경 AI 시스템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76250" y="1295400"/>
            <a:ext cx="8191500" cy="990600"/>
          </a:xfrm>
          <a:prstGeom prst="rect">
            <a:avLst/>
          </a:prstGeom>
          <a:solidFill>
            <a:srgbClr val="F8F9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66750" y="1485900"/>
            <a:ext cx="796671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Problem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666750" y="1828800"/>
            <a:ext cx="796671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숙련된 의사도 대장 용종의 25%를 놓침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476250" y="2590800"/>
            <a:ext cx="8191500" cy="990600"/>
          </a:xfrm>
          <a:prstGeom prst="rect">
            <a:avLst/>
          </a:prstGeom>
          <a:solidFill>
            <a:srgbClr val="F8F9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666750" y="2781300"/>
            <a:ext cx="796671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Solution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666750" y="3124200"/>
            <a:ext cx="796671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실시간으로 용종을 감지하고 의사에게 알림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476250" y="3886200"/>
            <a:ext cx="8191500" cy="990600"/>
          </a:xfrm>
          <a:prstGeom prst="rect">
            <a:avLst/>
          </a:prstGeom>
          <a:solidFill>
            <a:srgbClr val="F8F9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666750" y="4076700"/>
            <a:ext cx="796671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Result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666750" y="4419600"/>
            <a:ext cx="796671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용종 발견율 95% 이상, 7개 병원 배포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6250" y="314325"/>
            <a:ext cx="4187381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600"/>
              </a:spcAft>
              <a:buNone/>
            </a:pPr>
            <a:r>
              <a:rPr lang="en-US" sz="27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Phase 1: Discovery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476250" y="923925"/>
            <a:ext cx="835533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2400"/>
              </a:spcAft>
              <a:buNone/>
            </a:pPr>
            <a:r>
              <a:rPr lang="en-US" sz="135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문제 발견 및 요구사항 도출</a:t>
            </a:r>
            <a:endParaRPr lang="en-US" sz="1350" dirty="0"/>
          </a:p>
        </p:txBody>
      </p:sp>
      <p:sp>
        <p:nvSpPr>
          <p:cNvPr id="4" name="Shape 2"/>
          <p:cNvSpPr/>
          <p:nvPr/>
        </p:nvSpPr>
        <p:spPr>
          <a:xfrm>
            <a:off x="485775" y="1647825"/>
            <a:ext cx="0" cy="590550"/>
          </a:xfrm>
          <a:prstGeom prst="line">
            <a:avLst/>
          </a:prstGeom>
          <a:noFill/>
          <a:ln w="19050">
            <a:solidFill>
              <a:srgbClr val="2C3E50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7700" y="1647825"/>
            <a:ext cx="8180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450"/>
              </a:spcAft>
              <a:buNone/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현장 관찰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647700" y="1971675"/>
            <a:ext cx="8180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5개 병원 대장내시경 시술 현장 참관</a:t>
            </a:r>
            <a:endParaRPr lang="en-US" sz="1500" dirty="0"/>
          </a:p>
        </p:txBody>
      </p:sp>
      <p:sp>
        <p:nvSpPr>
          <p:cNvPr id="7" name="Shape 5"/>
          <p:cNvSpPr/>
          <p:nvPr/>
        </p:nvSpPr>
        <p:spPr>
          <a:xfrm>
            <a:off x="485775" y="2543175"/>
            <a:ext cx="0" cy="590550"/>
          </a:xfrm>
          <a:prstGeom prst="line">
            <a:avLst/>
          </a:prstGeom>
          <a:noFill/>
          <a:ln w="19050">
            <a:solidFill>
              <a:srgbClr val="2C3E5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647700" y="2543175"/>
            <a:ext cx="8180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450"/>
              </a:spcAft>
              <a:buNone/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의사 인터뷰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647700" y="2867025"/>
            <a:ext cx="8180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소화기내과 전문의 30명과 심층 인터뷰</a:t>
            </a:r>
            <a:endParaRPr lang="en-US" sz="1500" dirty="0"/>
          </a:p>
        </p:txBody>
      </p:sp>
      <p:sp>
        <p:nvSpPr>
          <p:cNvPr id="10" name="Shape 8"/>
          <p:cNvSpPr/>
          <p:nvPr/>
        </p:nvSpPr>
        <p:spPr>
          <a:xfrm>
            <a:off x="485775" y="3438525"/>
            <a:ext cx="0" cy="1238250"/>
          </a:xfrm>
          <a:prstGeom prst="line">
            <a:avLst/>
          </a:prstGeom>
          <a:noFill/>
          <a:ln w="19050">
            <a:solidFill>
              <a:srgbClr val="2C3E5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647700" y="3438525"/>
            <a:ext cx="8180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450"/>
              </a:spcAft>
              <a:buNone/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핵심 페인포인트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647700" y="3762375"/>
            <a:ext cx="8020050" cy="9144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endParaRPr lang="en-US" sz="1350" dirty="0"/>
          </a:p>
        </p:txBody>
      </p:sp>
      <p:sp>
        <p:nvSpPr>
          <p:cNvPr id="13" name="Text 11"/>
          <p:cNvSpPr/>
          <p:nvPr/>
        </p:nvSpPr>
        <p:spPr>
          <a:xfrm>
            <a:off x="838200" y="3762375"/>
            <a:ext cx="798614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150"/>
              </a:spcAft>
              <a:buNone/>
            </a:pPr>
            <a:r>
              <a:rPr lang="en-US" sz="15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빠른 시술 중 작은 용종 놓침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838200" y="4086225"/>
            <a:ext cx="798614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150"/>
              </a:spcAft>
              <a:buNone/>
            </a:pPr>
            <a:r>
              <a:rPr lang="en-US" sz="15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의사 경험에 따른 편차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838200" y="4410075"/>
            <a:ext cx="798614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실시간 의사결정 보조 필요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6250" y="314325"/>
            <a:ext cx="4187381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600"/>
              </a:spcAft>
              <a:buNone/>
            </a:pPr>
            <a:r>
              <a:rPr lang="en-US" sz="27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Phase 2: Development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476250" y="923925"/>
            <a:ext cx="835533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2400"/>
              </a:spcAft>
              <a:buNone/>
            </a:pPr>
            <a:r>
              <a:rPr lang="en-US" sz="135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솔루션 설계 및 반복 개발</a:t>
            </a:r>
            <a:endParaRPr lang="en-US" sz="1350" dirty="0"/>
          </a:p>
        </p:txBody>
      </p:sp>
      <p:sp>
        <p:nvSpPr>
          <p:cNvPr id="4" name="Shape 2"/>
          <p:cNvSpPr/>
          <p:nvPr/>
        </p:nvSpPr>
        <p:spPr>
          <a:xfrm>
            <a:off x="485775" y="1647825"/>
            <a:ext cx="0" cy="590550"/>
          </a:xfrm>
          <a:prstGeom prst="line">
            <a:avLst/>
          </a:prstGeom>
          <a:noFill/>
          <a:ln w="19050">
            <a:solidFill>
              <a:srgbClr val="2C3E50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7700" y="1647825"/>
            <a:ext cx="8180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450"/>
              </a:spcAft>
              <a:buNone/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Technical Approach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647700" y="1971675"/>
            <a:ext cx="8180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PyTorch 기반 실시간 객체 검출 모델, TensorRT 최적화로 30fps 달성</a:t>
            </a:r>
            <a:endParaRPr lang="en-US" sz="1500" dirty="0"/>
          </a:p>
        </p:txBody>
      </p:sp>
      <p:sp>
        <p:nvSpPr>
          <p:cNvPr id="7" name="Shape 5"/>
          <p:cNvSpPr/>
          <p:nvPr/>
        </p:nvSpPr>
        <p:spPr>
          <a:xfrm>
            <a:off x="485775" y="2543175"/>
            <a:ext cx="0" cy="590550"/>
          </a:xfrm>
          <a:prstGeom prst="line">
            <a:avLst/>
          </a:prstGeom>
          <a:noFill/>
          <a:ln w="19050">
            <a:solidFill>
              <a:srgbClr val="2C3E5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647700" y="2543175"/>
            <a:ext cx="8180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450"/>
              </a:spcAft>
              <a:buNone/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Pilot Testing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647700" y="2867025"/>
            <a:ext cx="8180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2개 병원 3개월 파일럿, 실제 시술 환경에서 검증</a:t>
            </a:r>
            <a:endParaRPr lang="en-US" sz="1500" dirty="0"/>
          </a:p>
        </p:txBody>
      </p:sp>
      <p:sp>
        <p:nvSpPr>
          <p:cNvPr id="10" name="Shape 8"/>
          <p:cNvSpPr/>
          <p:nvPr/>
        </p:nvSpPr>
        <p:spPr>
          <a:xfrm>
            <a:off x="485775" y="3438525"/>
            <a:ext cx="0" cy="1238250"/>
          </a:xfrm>
          <a:prstGeom prst="line">
            <a:avLst/>
          </a:prstGeom>
          <a:noFill/>
          <a:ln w="19050">
            <a:solidFill>
              <a:srgbClr val="2C3E5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647700" y="3438525"/>
            <a:ext cx="8180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450"/>
              </a:spcAft>
              <a:buNone/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Iterative Improvement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647700" y="3762375"/>
            <a:ext cx="8020050" cy="9144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endParaRPr lang="en-US" sz="1350" dirty="0"/>
          </a:p>
        </p:txBody>
      </p:sp>
      <p:sp>
        <p:nvSpPr>
          <p:cNvPr id="13" name="Text 11"/>
          <p:cNvSpPr/>
          <p:nvPr/>
        </p:nvSpPr>
        <p:spPr>
          <a:xfrm>
            <a:off x="838200" y="3762375"/>
            <a:ext cx="798614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150"/>
              </a:spcAft>
              <a:buNone/>
            </a:pPr>
            <a:r>
              <a:rPr lang="en-US" sz="15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주간 의사 피드백 미팅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838200" y="4086225"/>
            <a:ext cx="798614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150"/>
              </a:spcAft>
              <a:buNone/>
            </a:pPr>
            <a:r>
              <a:rPr lang="en-US" sz="15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False positive 90% 감소 (5회 개선)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838200" y="4410075"/>
            <a:ext cx="798614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UX/UI 의사 맞춤 최적화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6250" y="476250"/>
            <a:ext cx="4187381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600"/>
              </a:spcAft>
              <a:buNone/>
            </a:pPr>
            <a:r>
              <a:rPr lang="en-US" sz="27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Phase 3: Validation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476250" y="1085850"/>
            <a:ext cx="835533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2400"/>
              </a:spcAft>
              <a:buNone/>
            </a:pPr>
            <a:r>
              <a:rPr lang="en-US" sz="135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임상 검증 및 규제 인증</a:t>
            </a:r>
            <a:endParaRPr lang="en-US" sz="1350" dirty="0"/>
          </a:p>
        </p:txBody>
      </p:sp>
      <p:sp>
        <p:nvSpPr>
          <p:cNvPr id="4" name="Shape 2"/>
          <p:cNvSpPr/>
          <p:nvPr/>
        </p:nvSpPr>
        <p:spPr>
          <a:xfrm>
            <a:off x="485775" y="1809750"/>
            <a:ext cx="0" cy="590550"/>
          </a:xfrm>
          <a:prstGeom prst="line">
            <a:avLst/>
          </a:prstGeom>
          <a:noFill/>
          <a:ln w="19050">
            <a:solidFill>
              <a:srgbClr val="2C3E50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647700" y="1809750"/>
            <a:ext cx="8180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450"/>
              </a:spcAft>
              <a:buNone/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Clinical Validation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647700" y="2133600"/>
            <a:ext cx="8180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다기관 임상연구, 95% 이상 정확도 달성</a:t>
            </a:r>
            <a:endParaRPr lang="en-US" sz="1500" dirty="0"/>
          </a:p>
        </p:txBody>
      </p:sp>
      <p:sp>
        <p:nvSpPr>
          <p:cNvPr id="7" name="Shape 5"/>
          <p:cNvSpPr/>
          <p:nvPr/>
        </p:nvSpPr>
        <p:spPr>
          <a:xfrm>
            <a:off x="485775" y="2705100"/>
            <a:ext cx="0" cy="914400"/>
          </a:xfrm>
          <a:prstGeom prst="line">
            <a:avLst/>
          </a:prstGeom>
          <a:noFill/>
          <a:ln w="19050">
            <a:solidFill>
              <a:srgbClr val="2C3E50"/>
            </a:solidFill>
            <a:prstDash val="solid"/>
          </a:ln>
        </p:spPr>
        <p:txBody>
          <a:bodyPr/>
          <a:p/>
        </p:txBody>
      </p:sp>
      <p:sp>
        <p:nvSpPr>
          <p:cNvPr id="8" name="Text 6"/>
          <p:cNvSpPr/>
          <p:nvPr/>
        </p:nvSpPr>
        <p:spPr>
          <a:xfrm>
            <a:off x="647700" y="2705100"/>
            <a:ext cx="8180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450"/>
              </a:spcAft>
              <a:buNone/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Regulatory Approval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647700" y="3028950"/>
            <a:ext cx="8020050" cy="59055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endParaRPr lang="en-US" sz="1350" dirty="0"/>
          </a:p>
        </p:txBody>
      </p:sp>
      <p:sp>
        <p:nvSpPr>
          <p:cNvPr id="10" name="Text 8"/>
          <p:cNvSpPr/>
          <p:nvPr/>
        </p:nvSpPr>
        <p:spPr>
          <a:xfrm>
            <a:off x="838200" y="3028950"/>
            <a:ext cx="798614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150"/>
              </a:spcAft>
              <a:buNone/>
            </a:pPr>
            <a:r>
              <a:rPr lang="en-US" sz="15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MFDS 의료기기 인증 (한국)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838200" y="3352800"/>
            <a:ext cx="798614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  <a:defRPr sz="1350"/>
            </a:pPr>
            <a:r>
              <a:t>HSA Approval (Singapore)</a:t>
            </a:r>
            <a:endParaRPr lang="en-US" sz="1500" dirty="0"/>
          </a:p>
          <a:p>
            <a:pPr>
              <a:defRPr sz="1350"/>
            </a:pPr>
            <a:r>
              <a:t>MDA Approval (Malaysia)</a:t>
            </a:r>
          </a:p>
        </p:txBody>
      </p:sp>
      <p:sp>
        <p:nvSpPr>
          <p:cNvPr id="12" name="Shape 10"/>
          <p:cNvSpPr/>
          <p:nvPr/>
        </p:nvSpPr>
        <p:spPr>
          <a:xfrm>
            <a:off x="485775" y="3924300"/>
            <a:ext cx="0" cy="590550"/>
          </a:xfrm>
          <a:prstGeom prst="line">
            <a:avLst/>
          </a:prstGeom>
          <a:noFill/>
          <a:ln w="19050">
            <a:solidFill>
              <a:srgbClr val="2C3E50"/>
            </a:solidFill>
            <a:prstDash val="solid"/>
          </a:ln>
        </p:spPr>
        <p:txBody>
          <a:bodyPr/>
          <a:p/>
        </p:txBody>
      </p:sp>
      <p:sp>
        <p:nvSpPr>
          <p:cNvPr id="13" name="Text 11"/>
          <p:cNvSpPr/>
          <p:nvPr/>
        </p:nvSpPr>
        <p:spPr>
          <a:xfrm>
            <a:off x="647700" y="3924300"/>
            <a:ext cx="8180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450"/>
              </a:spcAft>
              <a:buNone/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Research Output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647700" y="4248150"/>
            <a:ext cx="8180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  <a:defRPr sz="1350"/>
            </a:pPr>
            <a:r>
              <a:t>5 publications in top-tier journals:</a:t>
            </a:r>
            <a:endParaRPr lang="en-US" sz="1500" dirty="0"/>
          </a:p>
          <a:p>
            <a:pPr>
              <a:defRPr sz="1100"/>
            </a:pPr>
            <a:r>
              <a:t>• GI Endoscopy: Explainable CAD for Colorectal Polyps</a:t>
            </a:r>
          </a:p>
          <a:p>
            <a:pPr>
              <a:defRPr sz="1100"/>
            </a:pPr>
            <a:r>
              <a:t>• Clinical Endoscopy: AI-Assisted Colonoscopy for Adenoma</a:t>
            </a:r>
          </a:p>
          <a:p>
            <a:pPr>
              <a:defRPr sz="1100"/>
            </a:pPr>
            <a:r>
              <a:t>• Gastric Cancer: AI for Pathologic Outcome Prediction</a:t>
            </a:r>
          </a:p>
          <a:p>
            <a:pPr>
              <a:defRPr sz="1100"/>
            </a:pPr>
            <a:r>
              <a:t>• PMC: Real-World AI for Gastric Atypia Detection</a:t>
            </a:r>
          </a:p>
          <a:p>
            <a:pPr>
              <a:defRPr sz="1100"/>
            </a:pPr>
            <a:r>
              <a:t>• Cancer: AI Detection of Borrmann Type 4 Gastric Cancer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6250" y="476250"/>
            <a:ext cx="4187381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Phase 4: Impact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476250" y="1314450"/>
            <a:ext cx="4019550" cy="1028700"/>
          </a:xfrm>
          <a:prstGeom prst="rect">
            <a:avLst/>
          </a:prstGeom>
          <a:solidFill>
            <a:srgbClr val="F8F9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666750" y="1504950"/>
            <a:ext cx="371132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  <a:defRPr b="1"/>
            </a:pPr>
            <a:r>
              <a:t>7+ Hospitals</a:t>
            </a:r>
            <a:endParaRPr lang="en-US" sz="2250" dirty="0"/>
          </a:p>
        </p:txBody>
      </p:sp>
      <p:sp>
        <p:nvSpPr>
          <p:cNvPr id="5" name="Text 3"/>
          <p:cNvSpPr/>
          <p:nvPr/>
        </p:nvSpPr>
        <p:spPr>
          <a:xfrm>
            <a:off x="666750" y="1885950"/>
            <a:ext cx="371132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buNone/>
            </a:pPr>
            <a:r>
              <a:t>Domestic &amp; International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4648200" y="1314450"/>
            <a:ext cx="4019550" cy="1028700"/>
          </a:xfrm>
          <a:prstGeom prst="rect">
            <a:avLst/>
          </a:prstGeom>
          <a:solidFill>
            <a:srgbClr val="F8F9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4838700" y="1504950"/>
            <a:ext cx="371132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  <a:defRPr b="1"/>
            </a:pPr>
            <a:r>
              <a:t>4 Countries</a:t>
            </a:r>
            <a:endParaRPr lang="en-US" sz="2250" dirty="0"/>
          </a:p>
        </p:txBody>
      </p:sp>
      <p:sp>
        <p:nvSpPr>
          <p:cNvPr id="8" name="Text 6"/>
          <p:cNvSpPr/>
          <p:nvPr/>
        </p:nvSpPr>
        <p:spPr>
          <a:xfrm>
            <a:off x="4838700" y="1885950"/>
            <a:ext cx="371132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buNone/>
            </a:pPr>
            <a:r>
              <a:t>International Expansion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476250" y="2838450"/>
            <a:ext cx="8191500" cy="1676400"/>
          </a:xfrm>
          <a:prstGeom prst="rect">
            <a:avLst/>
          </a:prstGeom>
          <a:solidFill>
            <a:srgbClr val="F8F9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666750" y="3028950"/>
            <a:ext cx="796671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Clinical Impact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666750" y="3371850"/>
            <a:ext cx="7810500" cy="9525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endParaRPr lang="en-US" sz="1350" dirty="0"/>
          </a:p>
        </p:txBody>
      </p:sp>
      <p:sp>
        <p:nvSpPr>
          <p:cNvPr id="12" name="Text 10"/>
          <p:cNvSpPr/>
          <p:nvPr/>
        </p:nvSpPr>
        <p:spPr>
          <a:xfrm>
            <a:off x="857250" y="3371850"/>
            <a:ext cx="77724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300"/>
              </a:spcAft>
              <a:buNone/>
              <a:defRPr sz="1350"/>
            </a:pPr>
            <a:r>
              <a:t>100+ real-time diagnostic support cases daily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857250" y="3714750"/>
            <a:ext cx="77724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300"/>
              </a:spcAft>
              <a:buNone/>
              <a:defRPr sz="1350"/>
            </a:pPr>
            <a:r>
              <a:t>Polyp detection rate improved from 25% to 95%+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857250" y="4057650"/>
            <a:ext cx="77724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  <a:defRPr sz="1350"/>
            </a:pPr>
            <a:r>
              <a:t>95% physician satisfaction rate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6250" y="485775"/>
            <a:ext cx="4187381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1800"/>
              </a:spcAft>
              <a:buNone/>
            </a:pPr>
            <a:r>
              <a:rPr lang="en-US" sz="27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Other Key Projects</a:t>
            </a:r>
            <a:endParaRPr lang="en-US" sz="2700" dirty="0"/>
          </a:p>
        </p:txBody>
      </p:sp>
      <p:sp>
        <p:nvSpPr>
          <p:cNvPr id="3" name="Shape 1"/>
          <p:cNvSpPr/>
          <p:nvPr/>
        </p:nvSpPr>
        <p:spPr>
          <a:xfrm>
            <a:off x="476250" y="2205037"/>
            <a:ext cx="8191500" cy="0"/>
          </a:xfrm>
          <a:prstGeom prst="line">
            <a:avLst/>
          </a:prstGeom>
          <a:noFill/>
          <a:ln w="9525">
            <a:solidFill>
              <a:srgbClr val="DDDDDD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76250" y="1247775"/>
            <a:ext cx="835533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450"/>
              </a:spcAft>
              <a:buNone/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위내시경 AI (Ainex, 2021-Present)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476250" y="1571625"/>
            <a:ext cx="835533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450"/>
              </a:spcAft>
              <a:buNone/>
            </a:pPr>
            <a:r>
              <a:rPr lang="en-US" sz="15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조기 위암 검출 AI • GradCAM 기반 설명가능 AI • PACS 연동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476250" y="1895475"/>
            <a:ext cx="835533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Impact: Clinical Endoscopy 논문 게재, 규제 인증 진행 중</a:t>
            </a:r>
            <a:endParaRPr lang="en-US" sz="1050" dirty="0"/>
          </a:p>
        </p:txBody>
      </p:sp>
      <p:sp>
        <p:nvSpPr>
          <p:cNvPr id="7" name="Shape 5"/>
          <p:cNvSpPr/>
          <p:nvPr/>
        </p:nvSpPr>
        <p:spPr>
          <a:xfrm>
            <a:off x="476250" y="3433763"/>
            <a:ext cx="8191500" cy="0"/>
          </a:xfrm>
          <a:prstGeom prst="line">
            <a:avLst/>
          </a:prstGeom>
          <a:noFill/>
          <a:ln w="9525">
            <a:solidFill>
              <a:srgbClr val="DDDDDD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476250" y="2476500"/>
            <a:ext cx="835533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450"/>
              </a:spcAft>
              <a:buNone/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다중 센서 영상처리 시스템 (Hanwha Systems, 2018-2021)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476250" y="2800350"/>
            <a:ext cx="835533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450"/>
              </a:spcAft>
              <a:buNone/>
            </a:pPr>
            <a:r>
              <a:rPr lang="en-US" sz="15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6채널 HD 동시 처리 • NVIDIA DeepStream • AI 객체 검출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476250" y="3124200"/>
            <a:ext cx="835533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Impact: 방산 프로젝트 배포, 시스템 안정성 99.9%</a:t>
            </a:r>
            <a:endParaRPr lang="en-US" sz="1050" dirty="0"/>
          </a:p>
        </p:txBody>
      </p:sp>
      <p:sp>
        <p:nvSpPr>
          <p:cNvPr id="11" name="Text 9"/>
          <p:cNvSpPr/>
          <p:nvPr/>
        </p:nvSpPr>
        <p:spPr>
          <a:xfrm>
            <a:off x="476250" y="3705225"/>
            <a:ext cx="835533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450"/>
              </a:spcAft>
              <a:buNone/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신관 펌웨어 개발 (Hanwha, 2013-2018)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476250" y="4029075"/>
            <a:ext cx="835533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450"/>
              </a:spcAft>
              <a:buNone/>
            </a:pPr>
            <a:r>
              <a:rPr lang="en-US" sz="15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ARM Cortex-M4 실시간 펌웨어 • FPGA 통합 • 안전 필수 시스템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476250" y="4352925"/>
            <a:ext cx="835533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Impact: 군사 규격 통과, 양산 배포</a:t>
            </a:r>
            <a:endParaRPr lang="en-US" sz="1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6250" y="852488"/>
            <a:ext cx="4187381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7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Technical Expertise</a:t>
            </a:r>
            <a:endParaRPr lang="en-US" sz="2700" dirty="0"/>
          </a:p>
        </p:txBody>
      </p:sp>
      <p:sp>
        <p:nvSpPr>
          <p:cNvPr id="3" name="Shape 1"/>
          <p:cNvSpPr/>
          <p:nvPr/>
        </p:nvSpPr>
        <p:spPr>
          <a:xfrm>
            <a:off x="476250" y="2247900"/>
            <a:ext cx="8191500" cy="0"/>
          </a:xfrm>
          <a:prstGeom prst="line">
            <a:avLst/>
          </a:prstGeom>
          <a:noFill/>
          <a:ln w="9525">
            <a:solidFill>
              <a:srgbClr val="DDDDDD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76250" y="1576388"/>
            <a:ext cx="835533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450"/>
              </a:spcAft>
              <a:buNone/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AI/ML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476250" y="1900238"/>
            <a:ext cx="835533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PyTorch • TensorRT • CUDA • Medical Imaging • XAI</a:t>
            </a:r>
            <a:endParaRPr lang="en-US" sz="1500" dirty="0"/>
          </a:p>
        </p:txBody>
      </p:sp>
      <p:sp>
        <p:nvSpPr>
          <p:cNvPr id="6" name="Shape 4"/>
          <p:cNvSpPr/>
          <p:nvPr/>
        </p:nvSpPr>
        <p:spPr>
          <a:xfrm>
            <a:off x="476250" y="3152775"/>
            <a:ext cx="8191500" cy="0"/>
          </a:xfrm>
          <a:prstGeom prst="line">
            <a:avLst/>
          </a:prstGeom>
          <a:noFill/>
          <a:ln w="9525">
            <a:solidFill>
              <a:srgbClr val="DDDDD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76250" y="2481263"/>
            <a:ext cx="835533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450"/>
              </a:spcAft>
              <a:buNone/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Systems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476250" y="2805113"/>
            <a:ext cx="835533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DeepStream • DICOM • PACS • ARM • FPGA • RTOS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476250" y="3386138"/>
            <a:ext cx="835533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450"/>
              </a:spcAft>
              <a:buNone/>
            </a:pPr>
            <a:r>
              <a:rPr lang="en-US" sz="1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Development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476250" y="3709988"/>
            <a:ext cx="835533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Python • C++ • Docker • Linux • CI/CD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Jinbae Park - Product Leader Portfolio</dc:title>
  <dc:subject>PptxGenJS Presentation</dc:subject>
  <dc:creator>Jinbae Park</dc:creator>
  <cp:lastModifiedBy>Jinbae Park</cp:lastModifiedBy>
  <cp:revision>1</cp:revision>
  <dcterms:created xsi:type="dcterms:W3CDTF">2025-10-20T12:04:20Z</dcterms:created>
  <dcterms:modified xsi:type="dcterms:W3CDTF">2025-10-20T12:04:20Z</dcterms:modified>
</cp:coreProperties>
</file>