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d527f2ea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d527f2ea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aebaa8c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aebaa8c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d527f2ea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d527f2e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d831ebfd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d831ebfd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d831ebfd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d831ebfd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d831ebf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d831ebf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d831ebfd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d831ebfd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d831ebfd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d831ebfd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d831ebfdf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d831ebfd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afff18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afff18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d831ebfd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d831ebfd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fff1807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afff1807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1b1fd5f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1b1fd5f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e476906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e476906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e476906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e476906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d831ebfd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d831ebfd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d831ebfd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d831ebfd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d831ebfd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d831ebfd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d831ebfdf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d831ebfdf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d831ebfd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d831ebfd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aebaa8cc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aebaa8cc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d527f2ea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d527f2ea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ebutae.tistory.com/127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de.visualstudio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pyenv/pyenv/wiki#suggested-build-environment" TargetMode="External"/><Relationship Id="rId4" Type="http://schemas.openxmlformats.org/officeDocument/2006/relationships/hyperlink" Target="https://github.com/pyenv/pyenv-installer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ython-poetry.org/docs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python.org/downloads/" TargetMode="External"/><Relationship Id="rId4" Type="http://schemas.openxmlformats.org/officeDocument/2006/relationships/hyperlink" Target="https://code.visualstudio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python.org/download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de.visualstudio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quora.com/How-is-Linux-running-most-of-the-web-servers" TargetMode="External"/><Relationship Id="rId4" Type="http://schemas.openxmlformats.org/officeDocument/2006/relationships/hyperlink" Target="https://wonit.tistory.com/277" TargetMode="External"/><Relationship Id="rId5" Type="http://schemas.openxmlformats.org/officeDocument/2006/relationships/hyperlink" Target="https://ko.wikipedia.org/wiki/%EC%9C%A0%EB%8B%89%EC%8A%A4_%EA%B3%84%EC%97%B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개발환경설정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운영체제, 파이썬 인터프리터, IDE, 가상환경, 패키지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깃, 깃허브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파이썬 개발환경설정 : 우분투 리눅스, 까만 화면의 세계로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리눅스는 커널, 커널은 운영체제의 핵심 부분으로 메모리에 상주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운영체제의 원리는 '운영체제와 정보기술의 원리', 반효경 교수님 저 강력 추천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리눅스를 커스텀해서 운영체제(OS)를 만드는데, CentOS, Debian, Kali 리눅스 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배포판은 리눅스 운영체제와 프로그램을 묶은 것, Ubuntu는 데비안 기반 리눅스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'네가 있어 내가 있다'라는 의미의 </a:t>
            </a:r>
            <a:r>
              <a:rPr lang="ko"/>
              <a:t>남아프리카 반투어에서 유래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데스크탑용으로 훌륭한 GUI를 제공하며, 서버로도 사용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6개월에 한번씩 새로운 배포판이 나오며, LTS는 2년에 한번씩(18.04, 20.04)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윈도우즈 사용자라면 WSL을 활용한 개발환경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윈도우즈에서 평소 사용하는 프로그램들을 그대로 쓰면서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리눅스를 개발환경으로만 활용 가능, 리눅스 가상머신보다 빠르고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컴퓨터에 리눅스를 설치해서 듀얼부팅을 하는 불편함도 없음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윈도우즈 update - WSL2 활성화 - 리눅스 설치 - 서브 시스템 이용 가능(터미널 등)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이제 윈도우즈에 설치한 VSCode 등 개발 환경 실행하고(파이참은 설명만)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프로젝트의 실행 환경만 리눅스에 설치된 인터프리터를 활용하면 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윈도우즈의 편의성 + 유닉스 계열 개발환경 두 가지를 동시에 사용이 가능해짐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따라하기 : </a:t>
            </a:r>
            <a:r>
              <a:rPr lang="ko"/>
              <a:t>윈도우즈에 </a:t>
            </a:r>
            <a:r>
              <a:rPr lang="ko"/>
              <a:t>WSL로 리눅스 설치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가상머신보다 빠르고, 듀얼 부팅을 할 필요가 없는 서브시스템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WSL2 및 우분투 리눅스 등 설치(WSL에서 우분투 사용시 GUI는 별도 설치 필요)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https://bebutae.tistory.com/127</a:t>
            </a:r>
            <a:r>
              <a:rPr lang="ko"/>
              <a:t>(윈도우즈 터미널 설치, WSL2 활성화, 우분투 설치)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WSL2를 설치한 우분투 리눅스에 적용하는 것까지 하면 완료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따라하기 : 윈도우즈에</a:t>
            </a:r>
            <a:r>
              <a:rPr lang="ko"/>
              <a:t> VSCode 설치 및 WSL 연결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윈도우즈에서 VSCode 설치(VSCode는 범용 개발환경처럼 쓰이는 에디터)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https://code.visualstudio.com/</a:t>
            </a:r>
            <a:r>
              <a:rPr lang="ko">
                <a:solidFill>
                  <a:schemeClr val="dk1"/>
                </a:solidFill>
              </a:rPr>
              <a:t> 이미 설치한 경우 또 설치할 필요 없음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리눅스가 아니라 윈도우즈에 설치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VSCode 설치 후 WSL2와 연결(Extension 탭에서 Remote - WSL을 찾아서 설치)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좌측 하단 버튼을 눌러 VSCode와 WSL을 연결(윈도우 환경과 별개 환경)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따라하기 : 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다음의 내용은 리눅스 환경에서 다양한 파이썬 버전 관리와 가상환경 설정 위한 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파이썬 버전 관리, 파이썬 가상환경, 파이썬 패키지 관리 및 의존성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따라하기 : 파이썬 버전 관리 프로그램 pyenv 설치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https://github.com/pyenv/pyenv/wiki#suggested-build-environment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Ubuntu/Debian/Mint 항목의 아래 박스 내용을 리눅스 쉘에 붙여넣고 실행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https://github.com/pyenv/pyenv-installer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curl https://pyenv.run | bash 역시 쉘에 붙여 넣고 실행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cd ~ 한 뒤 code .을 실행, 홈 디렉토리에서 .bashrc 파일을 열기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ko" sz="1050">
                <a:solidFill>
                  <a:srgbClr val="FFC600"/>
                </a:solidFill>
                <a:highlight>
                  <a:srgbClr val="193549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050">
                <a:solidFill>
                  <a:srgbClr val="FFFFFF"/>
                </a:solidFill>
                <a:highlight>
                  <a:srgbClr val="193549"/>
                </a:highlight>
                <a:latin typeface="Courier New"/>
                <a:ea typeface="Courier New"/>
                <a:cs typeface="Courier New"/>
                <a:sym typeface="Courier New"/>
              </a:rPr>
              <a:t> PATH=</a:t>
            </a:r>
            <a:r>
              <a:rPr lang="ko" sz="1050">
                <a:solidFill>
                  <a:srgbClr val="92FC79"/>
                </a:solidFill>
                <a:highlight>
                  <a:srgbClr val="193549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ko" sz="1050">
                <a:solidFill>
                  <a:srgbClr val="E1EFFF"/>
                </a:solidFill>
                <a:highlight>
                  <a:srgbClr val="193549"/>
                </a:highlight>
                <a:latin typeface="Courier New"/>
                <a:ea typeface="Courier New"/>
                <a:cs typeface="Courier New"/>
                <a:sym typeface="Courier New"/>
              </a:rPr>
              <a:t>$HOME</a:t>
            </a:r>
            <a:r>
              <a:rPr lang="ko" sz="1050">
                <a:solidFill>
                  <a:srgbClr val="A5FF90"/>
                </a:solidFill>
                <a:highlight>
                  <a:srgbClr val="193549"/>
                </a:highlight>
                <a:latin typeface="Courier New"/>
                <a:ea typeface="Courier New"/>
                <a:cs typeface="Courier New"/>
                <a:sym typeface="Courier New"/>
              </a:rPr>
              <a:t>/.pyenv/bin:</a:t>
            </a:r>
            <a:r>
              <a:rPr lang="ko" sz="1050">
                <a:solidFill>
                  <a:srgbClr val="E1EFFF"/>
                </a:solidFill>
                <a:highlight>
                  <a:srgbClr val="193549"/>
                </a:highlight>
                <a:latin typeface="Courier New"/>
                <a:ea typeface="Courier New"/>
                <a:cs typeface="Courier New"/>
                <a:sym typeface="Courier New"/>
              </a:rPr>
              <a:t>$PATH</a:t>
            </a:r>
            <a:r>
              <a:rPr lang="ko" sz="1050">
                <a:solidFill>
                  <a:srgbClr val="92FC79"/>
                </a:solidFill>
                <a:highlight>
                  <a:srgbClr val="193549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050">
              <a:solidFill>
                <a:srgbClr val="92FC79"/>
              </a:solidFill>
              <a:highlight>
                <a:srgbClr val="19354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FF9D00"/>
                </a:solidFill>
                <a:highlight>
                  <a:srgbClr val="193549"/>
                </a:highlight>
                <a:latin typeface="Courier New"/>
                <a:ea typeface="Courier New"/>
                <a:cs typeface="Courier New"/>
                <a:sym typeface="Courier New"/>
              </a:rPr>
              <a:t>eval</a:t>
            </a:r>
            <a:r>
              <a:rPr lang="ko" sz="1050">
                <a:solidFill>
                  <a:srgbClr val="FFFFFF"/>
                </a:solidFill>
                <a:highlight>
                  <a:srgbClr val="19354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92FC79"/>
                </a:solidFill>
                <a:highlight>
                  <a:srgbClr val="193549"/>
                </a:highlight>
                <a:latin typeface="Courier New"/>
                <a:ea typeface="Courier New"/>
                <a:cs typeface="Courier New"/>
                <a:sym typeface="Courier New"/>
              </a:rPr>
              <a:t>"$(</a:t>
            </a:r>
            <a:r>
              <a:rPr lang="ko" sz="1050">
                <a:solidFill>
                  <a:srgbClr val="A5FF90"/>
                </a:solidFill>
                <a:highlight>
                  <a:srgbClr val="193549"/>
                </a:highlight>
                <a:latin typeface="Courier New"/>
                <a:ea typeface="Courier New"/>
                <a:cs typeface="Courier New"/>
                <a:sym typeface="Courier New"/>
              </a:rPr>
              <a:t>pyenv init --path</a:t>
            </a:r>
            <a:r>
              <a:rPr lang="ko" sz="1050">
                <a:solidFill>
                  <a:srgbClr val="92FC79"/>
                </a:solidFill>
                <a:highlight>
                  <a:srgbClr val="193549"/>
                </a:highlight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sz="1050">
              <a:solidFill>
                <a:srgbClr val="92FC79"/>
              </a:solidFill>
              <a:highlight>
                <a:srgbClr val="19354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FF9D00"/>
                </a:solidFill>
                <a:highlight>
                  <a:srgbClr val="193549"/>
                </a:highlight>
                <a:latin typeface="Courier New"/>
                <a:ea typeface="Courier New"/>
                <a:cs typeface="Courier New"/>
                <a:sym typeface="Courier New"/>
              </a:rPr>
              <a:t>eval</a:t>
            </a:r>
            <a:r>
              <a:rPr lang="ko" sz="1050">
                <a:solidFill>
                  <a:srgbClr val="FFFFFF"/>
                </a:solidFill>
                <a:highlight>
                  <a:srgbClr val="19354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92FC79"/>
                </a:solidFill>
                <a:highlight>
                  <a:srgbClr val="193549"/>
                </a:highlight>
                <a:latin typeface="Courier New"/>
                <a:ea typeface="Courier New"/>
                <a:cs typeface="Courier New"/>
                <a:sym typeface="Courier New"/>
              </a:rPr>
              <a:t>"$(</a:t>
            </a:r>
            <a:r>
              <a:rPr lang="ko" sz="1050">
                <a:solidFill>
                  <a:srgbClr val="A5FF90"/>
                </a:solidFill>
                <a:highlight>
                  <a:srgbClr val="193549"/>
                </a:highlight>
                <a:latin typeface="Courier New"/>
                <a:ea typeface="Courier New"/>
                <a:cs typeface="Courier New"/>
                <a:sym typeface="Courier New"/>
              </a:rPr>
              <a:t>pyenv virtualenv-init -</a:t>
            </a:r>
            <a:r>
              <a:rPr lang="ko" sz="1050">
                <a:solidFill>
                  <a:srgbClr val="92FC79"/>
                </a:solidFill>
                <a:highlight>
                  <a:srgbClr val="193549"/>
                </a:highlight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위 내용을  .bashrc 파일에 붙여넣고 저장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이후 터미널을 다시 실행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pyenv 라고 타이핑 해보고 실행되면 완료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따라하기 : pyenv 실행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쉘에서 pyenv versions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pyenv install –list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pyenv install 3.8.12 ( /home/사용자명/.pyenv/versions/3.8.12에 설치됨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pyenv versions ( 시스템 파이썬 외에 파이썬 3.8.12 버전이 설치된 것을 확인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pyenv global 3.8.12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pyenv local 3.8.12 ( .python-version이라는 파일이 디렉토리에 생성됨,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로컬하게 해당 디렉토리에서 사용할 파이썬 버전 결정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python 을 타이핑, 성공( Ctrl + z 로 스톱)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9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따라하기 : Poetry 설치 및 실행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https://python-poetry.org/docs/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리눅스 쉘에서 리눅스용 설치 명령어 복사 및 붙여넣기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(.profile에 PATH변수 내용 자동 추가됨) 쉘 다시 실행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poetry 타이핑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프로젝트 폴더 만든 후 그 안에서 poetry init 실행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주의 : toml 파일은 프로젝트 폴더에 생성되지만,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패키지는 poetry가 관리하는 가상환경(특정 파이썬 버전을 통째로 복사한 실행환경)에 설치됨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pip install 대신 poetry install로 패키지 설치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따라하기 : 윈도우즈용 VSCode 실행 + 리눅스 터미널 활용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1. 만든 프로젝트 폴더에서 code . 입력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2. VSCode 실행, 화면 좌측 하단에 WSL 연결 확인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3. 화면 좌측 하단 그 옆에 Python Interpreter 선택하여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4. Poetry로 설정한 가상환경 인터프리터 선택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5. 개발환경 설정 완료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만약 Pylance 문제가 발생한다면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문제 : import requests could not be resolved from source, Pylance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해결책 : VSCode 설정에서 pylance, Extra Paths 설정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</a:rPr>
              <a:t>https://github.com/aristanetworks/cloudvision-python/issues/4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파이썬 개발환경설정 : 선택하기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017725"/>
            <a:ext cx="5999107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만약 Pylance 문제가 발생한다면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17"/>
            <a:ext cx="9144000" cy="4099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만약 Pylance 문제가 발생한다면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1"/>
            <a:ext cx="9143999" cy="4567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and GitHub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Git 은 버전 관리 프로그램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GitHub 는 소스코드 저장소(Public / Private)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우분투에 깃이 설치되어 있는지 확인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GitHub 를 이용하여 스터디 PPT 파일 등을 복사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Git 과 GitHub는 별개, GitHub 가입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Git 의 경우 GitHub Desktop 도 있으나, GUI 보다는 CLI 연습을 권유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Git 기본 명령어 연습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GitHub에 Repo 만들고, 로컬과 연결, 프로젝트 업로드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파이썬 개발환경설정 : 파란 캡슐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우리가 알던 세계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윈도우즈에 파이썬 설치(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https://www.python.org/downloads/</a:t>
            </a:r>
            <a:r>
              <a:rPr lang="ko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다른 버전을 쓰고 싶으면 다른 버전 파이썬 또 설치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윈도우즈에 VSCode 설치(</a:t>
            </a:r>
            <a:r>
              <a:rPr lang="ko" u="sng">
                <a:solidFill>
                  <a:schemeClr val="hlink"/>
                </a:solidFill>
                <a:hlinkClick r:id="rId4"/>
              </a:rPr>
              <a:t>https://code.visualstudio.com/</a:t>
            </a:r>
            <a:r>
              <a:rPr lang="ko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프로젝트 폴더 만들고, 그 안에 파이썬 버전 택해서 venv로 가상환경 만듦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pip으로 패키지 설치해서 사용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지울 땐 프로젝트 폴더만 지우면 깔끔하게 날아감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따라하기 : 윈도우즈에서 파이썬 설치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1.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https://www.python.org/downloads/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2. 일반적인 윈도우즈 프로그램 설치하듯이 설치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3. 설치 완료 후 Python IDLE 실행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4. 여기까지만 해도 기본적인 예제들 모두 실행 가능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따라하기 : 윈도우즈에 VSCode 설치 및 실행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윈도우즈에서 VSCode 설치(VSCode는 범용 개발환경처럼 쓰이는 에디터)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https://code.visualstudio.com/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파이썬 프로젝트 폴더를 만들고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파이썬 가상환경을 만들고, 패키지는 pip으로 관리(Poetry도 사용 가능)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VSCode에서 해당 프로젝트 폴더 작업, 파이썬 인터프리터는 좌측 하단에서 선택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윈도우즈 커맨드라인에서 파이썬 사용 팁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파이썬 버전 선택 가능(가상환경 만들 때 골라서 만들 수 있음)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50" y="1923525"/>
            <a:ext cx="73914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파이썬 개발환경설정 : 빨간 </a:t>
            </a:r>
            <a:r>
              <a:rPr lang="ko"/>
              <a:t>캡슐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윈도우즈에 발을 걸치고 리눅스의 세계로 나아감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일단 윈도우즈에 VSCode 설치, 그리고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윈도우즈 업데이트 - 터미널 설치 - WSL2 활성화 - 우분투 리눅스 설치(20.04)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설치된 우분투에 WSL2 적용, 터미널에서 우분투 쉘 실행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리눅스 기본 명령어 숙지, 모를 경우 구글링하여 Ctrl + c, Ctrl + 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파이썬 버전 관리를 도와줄 pyenv 설치, .bashrc 설정 변경, 파이썬 버전 선택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파이썬 가상환경과 패키지 의존성 관리를 도와줄 Poetry 설치, 설정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VSCode 실행하여 remote-WSL 설치하고, WSL 연결, 파이썬 인터프리터 선택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파이썬 개발환경설정 : 맥을 사용하는 이유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</a:rPr>
              <a:t>“The majority of web servers use the operating system, Linux, to run the web applications we all use in our day-to-day. Linux and MacOS share the same "operating system ancestor" Unix. So, by developing on Macs you learn a lot of programs and concepts that are applicable when deploying, operating, and managing production web servers. MacOS also has a fantastic software package management tool called Homebrew.”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800">
                <a:solidFill>
                  <a:schemeClr val="dk1"/>
                </a:solidFill>
              </a:rPr>
              <a:t>https://www.digitalcrafts.com/blog/why-developers-prefer-macs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파이썬 개발환경설정 : 리눅스를 사용하는 이유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How is Linux running most of the web servers? Because it is free.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43" u="sng">
                <a:solidFill>
                  <a:schemeClr val="hlink"/>
                </a:solidFill>
                <a:hlinkClick r:id="rId3"/>
              </a:rPr>
              <a:t>https://www.quora.com/How-is-Linux-running-most-of-the-web-servers</a:t>
            </a:r>
            <a:endParaRPr sz="184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43">
                <a:solidFill>
                  <a:schemeClr val="dk1"/>
                </a:solidFill>
              </a:rPr>
              <a:t>진짜 이유는 리눅스 커뮤니티의 구성원들과 개발환경 도구들</a:t>
            </a:r>
            <a:endParaRPr sz="184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리눅스의 장점 </a:t>
            </a:r>
            <a:r>
              <a:rPr lang="ko" u="sng">
                <a:solidFill>
                  <a:schemeClr val="hlink"/>
                </a:solidFill>
                <a:hlinkClick r:id="rId4"/>
              </a:rPr>
              <a:t>https://wonit.tistory.com/277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macOS의 경우 UNIX, 리눅스의 경우 유닉스 계열(Unix-like)로 UNIX가 아니며,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기능적 유닉스로 분류됨(</a:t>
            </a:r>
            <a:r>
              <a:rPr lang="ko" u="sng">
                <a:solidFill>
                  <a:schemeClr val="hlink"/>
                </a:solidFill>
                <a:hlinkClick r:id="rId5"/>
              </a:rPr>
              <a:t>https://ko.wikipedia.org/wiki/유닉스_계열</a:t>
            </a:r>
            <a:r>
              <a:rPr lang="ko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기능적으로 유닉스 규격에 호환되어 대체 가능(명령어 유사), 조상이 같다고도 말함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