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f6fc991a9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f6fc991a9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f6fc991a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f6fc991a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f6fc991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f6fc991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f6fc991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f6fc991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f6fc991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f6fc991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f6fc991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f6fc991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f6fc991a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f6fc991a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f6fc991a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f6fc991a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f6fc991a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f6fc991a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f6fc991a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f6fc991a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f6fc991a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f6fc991a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코딩에 관하여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나는 지금 무엇을 하고 있는 것인지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작업대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/>
              <a:t>문제가 무엇인지</a:t>
            </a:r>
            <a:r>
              <a:rPr lang="ko"/>
              <a:t>, </a:t>
            </a:r>
            <a:r>
              <a:rPr lang="ko">
                <a:solidFill>
                  <a:srgbClr val="6AA84F"/>
                </a:solidFill>
              </a:rPr>
              <a:t>어떤 자료</a:t>
            </a:r>
            <a:r>
              <a:rPr lang="ko">
                <a:solidFill>
                  <a:srgbClr val="6AA84F"/>
                </a:solidFill>
              </a:rPr>
              <a:t>로</a:t>
            </a:r>
            <a:r>
              <a:rPr lang="ko"/>
              <a:t> </a:t>
            </a:r>
            <a:r>
              <a:rPr lang="ko">
                <a:solidFill>
                  <a:srgbClr val="3C78D8"/>
                </a:solidFill>
              </a:rPr>
              <a:t>어떤 도구를 써서</a:t>
            </a:r>
            <a:r>
              <a:rPr lang="ko"/>
              <a:t> </a:t>
            </a:r>
            <a:r>
              <a:rPr lang="ko">
                <a:solidFill>
                  <a:srgbClr val="E69138"/>
                </a:solidFill>
              </a:rPr>
              <a:t>어떤 결과를 낼지 </a:t>
            </a:r>
            <a:r>
              <a:rPr lang="ko"/>
              <a:t>생각</a:t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2267975" y="2062800"/>
            <a:ext cx="4330200" cy="1971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7247150" y="2251775"/>
            <a:ext cx="1150200" cy="11091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6770600" y="2670800"/>
            <a:ext cx="361500" cy="36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830100" y="2506475"/>
            <a:ext cx="723000" cy="624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1729788" y="2736575"/>
            <a:ext cx="361500" cy="39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2780284" y="2266700"/>
            <a:ext cx="776100" cy="404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3672265" y="2305432"/>
            <a:ext cx="206100" cy="2271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3586895" y="2391315"/>
            <a:ext cx="64500" cy="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2522700" y="2357635"/>
            <a:ext cx="129600" cy="128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2683872" y="2404796"/>
            <a:ext cx="64500" cy="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4010696" y="2846700"/>
            <a:ext cx="776100" cy="404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3676252" y="2894832"/>
            <a:ext cx="206100" cy="227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4817307" y="2971315"/>
            <a:ext cx="64500" cy="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3914284" y="2984796"/>
            <a:ext cx="64500" cy="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5221534" y="3360875"/>
            <a:ext cx="776100" cy="404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6113515" y="3399607"/>
            <a:ext cx="206100" cy="2271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6028145" y="3485490"/>
            <a:ext cx="64500" cy="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/>
          <p:nvPr/>
        </p:nvSpPr>
        <p:spPr>
          <a:xfrm>
            <a:off x="5125122" y="3498971"/>
            <a:ext cx="64500" cy="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4925700" y="2908175"/>
            <a:ext cx="206100" cy="200400"/>
          </a:xfrm>
          <a:prstGeom prst="triangle">
            <a:avLst>
              <a:gd fmla="val 50000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4925700" y="3462725"/>
            <a:ext cx="206100" cy="2004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작업대</a:t>
            </a:r>
            <a:endParaRPr/>
          </a:p>
        </p:txBody>
      </p:sp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/>
              <a:t>문제를 작게 쪼개고</a:t>
            </a:r>
            <a:r>
              <a:rPr lang="ko"/>
              <a:t>, </a:t>
            </a:r>
            <a:r>
              <a:rPr lang="ko">
                <a:solidFill>
                  <a:srgbClr val="E69138"/>
                </a:solidFill>
              </a:rPr>
              <a:t>어떤 출력</a:t>
            </a:r>
            <a:r>
              <a:rPr lang="ko"/>
              <a:t>을 내려면 </a:t>
            </a:r>
            <a:r>
              <a:rPr lang="ko">
                <a:solidFill>
                  <a:srgbClr val="6AA84F"/>
                </a:solidFill>
              </a:rPr>
              <a:t>어떤 입력</a:t>
            </a:r>
            <a:r>
              <a:rPr lang="ko"/>
              <a:t>을 </a:t>
            </a:r>
            <a:r>
              <a:rPr lang="ko">
                <a:solidFill>
                  <a:srgbClr val="3C78D8"/>
                </a:solidFill>
              </a:rPr>
              <a:t>어떻게 하면 되는지</a:t>
            </a:r>
            <a:r>
              <a:rPr lang="ko"/>
              <a:t> 생각</a:t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2267975" y="2062800"/>
            <a:ext cx="4330200" cy="1971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7247150" y="2251775"/>
            <a:ext cx="1150200" cy="11091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6770600" y="2670800"/>
            <a:ext cx="361500" cy="36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830100" y="2506475"/>
            <a:ext cx="723000" cy="624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1729788" y="2736575"/>
            <a:ext cx="361500" cy="39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2780284" y="2266700"/>
            <a:ext cx="776100" cy="404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3672265" y="2305432"/>
            <a:ext cx="206100" cy="2271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3586895" y="2391315"/>
            <a:ext cx="64500" cy="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2522700" y="2357635"/>
            <a:ext cx="129600" cy="128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2683872" y="2404796"/>
            <a:ext cx="64500" cy="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4010696" y="2846700"/>
            <a:ext cx="776100" cy="404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3676252" y="2894832"/>
            <a:ext cx="206100" cy="227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4817307" y="2971315"/>
            <a:ext cx="64500" cy="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3914284" y="2984796"/>
            <a:ext cx="64500" cy="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5221534" y="3360875"/>
            <a:ext cx="776100" cy="404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6113515" y="3399607"/>
            <a:ext cx="206100" cy="2271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6028145" y="3485490"/>
            <a:ext cx="64500" cy="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5125122" y="3498971"/>
            <a:ext cx="64500" cy="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4925700" y="2908175"/>
            <a:ext cx="206100" cy="200400"/>
          </a:xfrm>
          <a:prstGeom prst="triangle">
            <a:avLst>
              <a:gd fmla="val 50000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4925700" y="3462725"/>
            <a:ext cx="206100" cy="2004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작업대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코딩은 네모난 작업대 앞에 가서 서 있는 것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267975" y="2062800"/>
            <a:ext cx="4330200" cy="197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작업대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내가 원하는 출력(데이터)가 있을 때,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267975" y="2062800"/>
            <a:ext cx="4330200" cy="197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7247150" y="2251775"/>
            <a:ext cx="1150200" cy="1109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770600" y="2670800"/>
            <a:ext cx="361500" cy="36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작업대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필요한 입력(데이터)을 가져와서 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267975" y="2062800"/>
            <a:ext cx="4330200" cy="197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7247150" y="2251775"/>
            <a:ext cx="1150200" cy="11091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6770600" y="2670800"/>
            <a:ext cx="361500" cy="36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830100" y="2506475"/>
            <a:ext cx="723000" cy="624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729788" y="2736575"/>
            <a:ext cx="361500" cy="39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작업대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입력에서 출력이 나오도록 </a:t>
            </a:r>
            <a:r>
              <a:rPr lang="ko">
                <a:solidFill>
                  <a:srgbClr val="3C78D8"/>
                </a:solidFill>
              </a:rPr>
              <a:t>중간 과정(연산, 처리)을 만드는 것(문제 해결)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267975" y="2062800"/>
            <a:ext cx="4330200" cy="1971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7247150" y="2251775"/>
            <a:ext cx="1150200" cy="11091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6770600" y="2670800"/>
            <a:ext cx="361500" cy="36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830100" y="2506475"/>
            <a:ext cx="723000" cy="624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1729788" y="2736575"/>
            <a:ext cx="361500" cy="39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작업대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/>
              <a:t>단계 단계 나누어</a:t>
            </a:r>
            <a:r>
              <a:rPr lang="ko"/>
              <a:t> 해결할 수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2267975" y="2062800"/>
            <a:ext cx="4330200" cy="1971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7247150" y="2251775"/>
            <a:ext cx="1150200" cy="11091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770600" y="2670800"/>
            <a:ext cx="361500" cy="36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830100" y="2506475"/>
            <a:ext cx="723000" cy="624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1729788" y="2736575"/>
            <a:ext cx="361500" cy="39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2780284" y="2266700"/>
            <a:ext cx="776100" cy="404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72265" y="2305432"/>
            <a:ext cx="206100" cy="2271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586895" y="2391315"/>
            <a:ext cx="64500" cy="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2522700" y="2357635"/>
            <a:ext cx="129600" cy="128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2683872" y="2404796"/>
            <a:ext cx="64500" cy="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4010696" y="2846700"/>
            <a:ext cx="776100" cy="404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676252" y="2894832"/>
            <a:ext cx="206100" cy="227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4817307" y="2971315"/>
            <a:ext cx="64500" cy="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3914284" y="2984796"/>
            <a:ext cx="64500" cy="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5221534" y="3360875"/>
            <a:ext cx="776100" cy="404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6113515" y="3399607"/>
            <a:ext cx="206100" cy="2271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6028145" y="3485490"/>
            <a:ext cx="64500" cy="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5125122" y="3498971"/>
            <a:ext cx="64500" cy="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925700" y="2908175"/>
            <a:ext cx="206100" cy="200400"/>
          </a:xfrm>
          <a:prstGeom prst="triangle">
            <a:avLst>
              <a:gd fmla="val 50000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925700" y="3462725"/>
            <a:ext cx="206100" cy="2004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작업대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입력, 출력, 과정은 다양(과정에 사용할 도구 선택, 출력이 알고리즘이 되기도) 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2267975" y="2062800"/>
            <a:ext cx="4330200" cy="1971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7247150" y="2251775"/>
            <a:ext cx="1150200" cy="11091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6770600" y="2670800"/>
            <a:ext cx="361500" cy="36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830100" y="2506475"/>
            <a:ext cx="723000" cy="624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729788" y="2736575"/>
            <a:ext cx="361500" cy="39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2780284" y="2266700"/>
            <a:ext cx="776100" cy="404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3672265" y="2305432"/>
            <a:ext cx="206100" cy="2271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3586895" y="2391315"/>
            <a:ext cx="64500" cy="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2522700" y="2357635"/>
            <a:ext cx="129600" cy="128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2683872" y="2404796"/>
            <a:ext cx="64500" cy="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010696" y="2846700"/>
            <a:ext cx="776100" cy="404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676252" y="2894832"/>
            <a:ext cx="206100" cy="227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4817307" y="2971315"/>
            <a:ext cx="64500" cy="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3914284" y="2984796"/>
            <a:ext cx="64500" cy="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5221534" y="3360875"/>
            <a:ext cx="776100" cy="404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6113515" y="3399607"/>
            <a:ext cx="206100" cy="2271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6028145" y="3485490"/>
            <a:ext cx="64500" cy="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5125122" y="3498971"/>
            <a:ext cx="64500" cy="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4925700" y="2908175"/>
            <a:ext cx="206100" cy="200400"/>
          </a:xfrm>
          <a:prstGeom prst="triangle">
            <a:avLst>
              <a:gd fmla="val 50000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4925700" y="3462725"/>
            <a:ext cx="206100" cy="2004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작업대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6AA84F"/>
                </a:solidFill>
              </a:rPr>
              <a:t>입력 데이터</a:t>
            </a:r>
            <a:r>
              <a:rPr lang="ko"/>
              <a:t>, 자료구조와 알고리즘으로 연산, </a:t>
            </a:r>
            <a:r>
              <a:rPr lang="ko">
                <a:solidFill>
                  <a:srgbClr val="E69138"/>
                </a:solidFill>
              </a:rPr>
              <a:t>출력 데이터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2267975" y="2062800"/>
            <a:ext cx="4330200" cy="1971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7247150" y="2251775"/>
            <a:ext cx="1150200" cy="1109100"/>
          </a:xfrm>
          <a:prstGeom prst="ellipse">
            <a:avLst/>
          </a:prstGeom>
          <a:solidFill>
            <a:srgbClr val="E6913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6770600" y="2670800"/>
            <a:ext cx="361500" cy="36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830100" y="2506475"/>
            <a:ext cx="723000" cy="624600"/>
          </a:xfrm>
          <a:prstGeom prst="rect">
            <a:avLst/>
          </a:prstGeom>
          <a:solidFill>
            <a:srgbClr val="6AA84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1729788" y="2736575"/>
            <a:ext cx="361500" cy="39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2780284" y="2266700"/>
            <a:ext cx="776100" cy="404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3672265" y="2305432"/>
            <a:ext cx="206100" cy="227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3586895" y="2391315"/>
            <a:ext cx="64500" cy="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2522700" y="2357635"/>
            <a:ext cx="129600" cy="1281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2683872" y="2404796"/>
            <a:ext cx="64500" cy="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4010696" y="2846700"/>
            <a:ext cx="776100" cy="404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3676252" y="2894832"/>
            <a:ext cx="206100" cy="227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4817307" y="2971315"/>
            <a:ext cx="64500" cy="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3914284" y="2984796"/>
            <a:ext cx="64500" cy="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5221534" y="3360875"/>
            <a:ext cx="776100" cy="404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6113515" y="3399607"/>
            <a:ext cx="206100" cy="227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6028145" y="3485490"/>
            <a:ext cx="64500" cy="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5125122" y="3498971"/>
            <a:ext cx="64500" cy="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4925700" y="2908175"/>
            <a:ext cx="206100" cy="200400"/>
          </a:xfrm>
          <a:prstGeom prst="triangle">
            <a:avLst>
              <a:gd fmla="val 50000" name="adj"/>
            </a:avLst>
          </a:prstGeom>
          <a:solidFill>
            <a:srgbClr val="E6913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4925700" y="3462725"/>
            <a:ext cx="206100" cy="2004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작업대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입력 데이터, </a:t>
            </a:r>
            <a:r>
              <a:rPr lang="ko">
                <a:solidFill>
                  <a:srgbClr val="3C78D8"/>
                </a:solidFill>
              </a:rPr>
              <a:t>자료</a:t>
            </a:r>
            <a:r>
              <a:rPr lang="ko">
                <a:solidFill>
                  <a:srgbClr val="3C78D8"/>
                </a:solidFill>
              </a:rPr>
              <a:t>구조와 알고리즘으로 연산</a:t>
            </a:r>
            <a:r>
              <a:rPr lang="ko"/>
              <a:t>, 출력 데이터</a:t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2267975" y="2062800"/>
            <a:ext cx="4330200" cy="19719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7247150" y="2251775"/>
            <a:ext cx="1150200" cy="11091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6770600" y="2670800"/>
            <a:ext cx="361500" cy="36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830100" y="2506475"/>
            <a:ext cx="723000" cy="624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1729788" y="2736575"/>
            <a:ext cx="361500" cy="39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2780284" y="2266700"/>
            <a:ext cx="776100" cy="404100"/>
          </a:xfrm>
          <a:prstGeom prst="rect">
            <a:avLst/>
          </a:prstGeom>
          <a:solidFill>
            <a:srgbClr val="6D9E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672265" y="2305432"/>
            <a:ext cx="206100" cy="2271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3586895" y="2391315"/>
            <a:ext cx="64500" cy="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2522700" y="2357635"/>
            <a:ext cx="129600" cy="128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2683872" y="2404796"/>
            <a:ext cx="64500" cy="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4010696" y="2846700"/>
            <a:ext cx="776100" cy="404100"/>
          </a:xfrm>
          <a:prstGeom prst="rect">
            <a:avLst/>
          </a:prstGeom>
          <a:solidFill>
            <a:srgbClr val="6D9E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3676252" y="2894832"/>
            <a:ext cx="206100" cy="227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4817307" y="2971315"/>
            <a:ext cx="64500" cy="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3914284" y="2984796"/>
            <a:ext cx="64500" cy="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5221534" y="3360875"/>
            <a:ext cx="776100" cy="404100"/>
          </a:xfrm>
          <a:prstGeom prst="rect">
            <a:avLst/>
          </a:prstGeom>
          <a:solidFill>
            <a:srgbClr val="6D9E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6113515" y="3399607"/>
            <a:ext cx="206100" cy="2271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6028145" y="3485490"/>
            <a:ext cx="64500" cy="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5125122" y="3498971"/>
            <a:ext cx="64500" cy="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4925700" y="2908175"/>
            <a:ext cx="206100" cy="200400"/>
          </a:xfrm>
          <a:prstGeom prst="triangle">
            <a:avLst>
              <a:gd fmla="val 50000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4925700" y="3462725"/>
            <a:ext cx="206100" cy="2004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