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EDB"/>
          </a:solidFill>
        </a:fill>
      </a:tcStyle>
    </a:wholeTbl>
    <a:band2H>
      <a:tcTxStyle b="def" i="def"/>
      <a:tcStyle>
        <a:tcBdr/>
        <a:fill>
          <a:solidFill>
            <a:srgbClr val="E8F6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1EE"/>
          </a:solidFill>
        </a:fill>
      </a:tcStyle>
    </a:wholeTbl>
    <a:band2H>
      <a:tcTxStyle b="def" i="def"/>
      <a:tcStyle>
        <a:tcBdr/>
        <a:fill>
          <a:solidFill>
            <a:srgbClr val="F0EA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9CF"/>
          </a:solidFill>
        </a:fill>
      </a:tcStyle>
    </a:wholeTbl>
    <a:band2H>
      <a:tcTxStyle b="def" i="def"/>
      <a:tcStyle>
        <a:tcBdr/>
        <a:fill>
          <a:solidFill>
            <a:srgbClr val="ECF4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w Cen MT"/>
      </a:defRPr>
    </a:lvl1pPr>
    <a:lvl2pPr indent="228600" defTabSz="457200" latinLnBrk="0">
      <a:defRPr sz="1200">
        <a:latin typeface="+mj-lt"/>
        <a:ea typeface="+mj-ea"/>
        <a:cs typeface="+mj-cs"/>
        <a:sym typeface="Tw Cen MT"/>
      </a:defRPr>
    </a:lvl2pPr>
    <a:lvl3pPr indent="457200" defTabSz="457200" latinLnBrk="0">
      <a:defRPr sz="1200">
        <a:latin typeface="+mj-lt"/>
        <a:ea typeface="+mj-ea"/>
        <a:cs typeface="+mj-cs"/>
        <a:sym typeface="Tw Cen MT"/>
      </a:defRPr>
    </a:lvl3pPr>
    <a:lvl4pPr indent="685800" defTabSz="457200" latinLnBrk="0">
      <a:defRPr sz="1200">
        <a:latin typeface="+mj-lt"/>
        <a:ea typeface="+mj-ea"/>
        <a:cs typeface="+mj-cs"/>
        <a:sym typeface="Tw Cen MT"/>
      </a:defRPr>
    </a:lvl4pPr>
    <a:lvl5pPr indent="914400" defTabSz="457200" latinLnBrk="0">
      <a:defRPr sz="1200">
        <a:latin typeface="+mj-lt"/>
        <a:ea typeface="+mj-ea"/>
        <a:cs typeface="+mj-cs"/>
        <a:sym typeface="Tw Cen MT"/>
      </a:defRPr>
    </a:lvl5pPr>
    <a:lvl6pPr indent="1143000" defTabSz="457200" latinLnBrk="0">
      <a:defRPr sz="1200">
        <a:latin typeface="+mj-lt"/>
        <a:ea typeface="+mj-ea"/>
        <a:cs typeface="+mj-cs"/>
        <a:sym typeface="Tw Cen MT"/>
      </a:defRPr>
    </a:lvl6pPr>
    <a:lvl7pPr indent="1371600" defTabSz="457200" latinLnBrk="0">
      <a:defRPr sz="1200">
        <a:latin typeface="+mj-lt"/>
        <a:ea typeface="+mj-ea"/>
        <a:cs typeface="+mj-cs"/>
        <a:sym typeface="Tw Cen MT"/>
      </a:defRPr>
    </a:lvl7pPr>
    <a:lvl8pPr indent="1600200" defTabSz="457200" latinLnBrk="0">
      <a:defRPr sz="1200">
        <a:latin typeface="+mj-lt"/>
        <a:ea typeface="+mj-ea"/>
        <a:cs typeface="+mj-cs"/>
        <a:sym typeface="Tw Cen MT"/>
      </a:defRPr>
    </a:lvl8pPr>
    <a:lvl9pPr indent="1828800" defTabSz="457200" latinLnBrk="0">
      <a:defRPr sz="1200"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2.tif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6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Shape 5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 53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 54"/>
            <p:cNvSpPr/>
            <p:nvPr/>
          </p:nvSpPr>
          <p:spPr>
            <a:xfrm>
              <a:off x="1123950" y="4021137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hape 55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hape 56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 57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Shape 58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Shape 59"/>
            <p:cNvSpPr/>
            <p:nvPr/>
          </p:nvSpPr>
          <p:spPr>
            <a:xfrm>
              <a:off x="1600200" y="1801813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Shape 60"/>
            <p:cNvSpPr/>
            <p:nvPr/>
          </p:nvSpPr>
          <p:spPr>
            <a:xfrm>
              <a:off x="1381125" y="9525"/>
              <a:ext cx="371475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Shape 61"/>
            <p:cNvSpPr/>
            <p:nvPr/>
          </p:nvSpPr>
          <p:spPr>
            <a:xfrm>
              <a:off x="1643063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Shape 62"/>
            <p:cNvSpPr/>
            <p:nvPr/>
          </p:nvSpPr>
          <p:spPr>
            <a:xfrm>
              <a:off x="1685925" y="1420813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Shape 63"/>
            <p:cNvSpPr/>
            <p:nvPr/>
          </p:nvSpPr>
          <p:spPr>
            <a:xfrm>
              <a:off x="168592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Shape 64"/>
            <p:cNvSpPr/>
            <p:nvPr/>
          </p:nvSpPr>
          <p:spPr>
            <a:xfrm>
              <a:off x="1743075" y="4763"/>
              <a:ext cx="419100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hape 65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hape 66"/>
            <p:cNvSpPr/>
            <p:nvPr/>
          </p:nvSpPr>
          <p:spPr>
            <a:xfrm>
              <a:off x="952500" y="4763"/>
              <a:ext cx="152400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hape 67"/>
            <p:cNvSpPr/>
            <p:nvPr/>
          </p:nvSpPr>
          <p:spPr>
            <a:xfrm>
              <a:off x="866775" y="903288"/>
              <a:ext cx="1905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hape 68"/>
            <p:cNvSpPr/>
            <p:nvPr/>
          </p:nvSpPr>
          <p:spPr>
            <a:xfrm>
              <a:off x="890587" y="15541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8187" y="5622924"/>
              <a:ext cx="338140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 70"/>
            <p:cNvSpPr/>
            <p:nvPr/>
          </p:nvSpPr>
          <p:spPr>
            <a:xfrm>
              <a:off x="647700" y="5480049"/>
              <a:ext cx="157163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hape 72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hape 73"/>
            <p:cNvSpPr/>
            <p:nvPr/>
          </p:nvSpPr>
          <p:spPr>
            <a:xfrm>
              <a:off x="66674" y="4149725"/>
              <a:ext cx="190501" cy="1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1644650"/>
              <a:ext cx="133351" cy="26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Shape 75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Shape 76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Shape 77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Shape 78"/>
            <p:cNvSpPr/>
            <p:nvPr/>
          </p:nvSpPr>
          <p:spPr>
            <a:xfrm>
              <a:off x="138112" y="5060950"/>
              <a:ext cx="304801" cy="177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2" y="21600"/>
                  </a:lnTo>
                  <a:lnTo>
                    <a:pt x="19912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8" y="0"/>
                  </a:lnTo>
                  <a:lnTo>
                    <a:pt x="1688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Shape 79"/>
            <p:cNvSpPr/>
            <p:nvPr/>
          </p:nvSpPr>
          <p:spPr>
            <a:xfrm>
              <a:off x="561975" y="6430962"/>
              <a:ext cx="190500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2937" y="6610350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Shape 81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Shape 82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Shape 83"/>
            <p:cNvSpPr/>
            <p:nvPr/>
          </p:nvSpPr>
          <p:spPr>
            <a:xfrm>
              <a:off x="1014412" y="1801813"/>
              <a:ext cx="214314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Shape 84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Shape 85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Shape 87"/>
            <p:cNvSpPr/>
            <p:nvPr/>
          </p:nvSpPr>
          <p:spPr>
            <a:xfrm>
              <a:off x="1300162" y="1849438"/>
              <a:ext cx="10953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Shape 88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Shape 89"/>
            <p:cNvSpPr/>
            <p:nvPr/>
          </p:nvSpPr>
          <p:spPr>
            <a:xfrm>
              <a:off x="238124" y="38830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Shape 90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387" y="2066925"/>
              <a:ext cx="109539" cy="10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Shape 92"/>
            <p:cNvSpPr/>
            <p:nvPr/>
          </p:nvSpPr>
          <p:spPr>
            <a:xfrm>
              <a:off x="1228725" y="4662487"/>
              <a:ext cx="23813" cy="2181225"/>
            </a:xfrm>
            <a:prstGeom prst="rect">
              <a:avLst/>
            </a:pr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>
              <a:off x="819150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Shape 96"/>
            <p:cNvSpPr/>
            <p:nvPr/>
          </p:nvSpPr>
          <p:spPr>
            <a:xfrm>
              <a:off x="728662" y="3806825"/>
              <a:ext cx="1905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Shape 97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Shape 98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Shape 99"/>
            <p:cNvSpPr/>
            <p:nvPr/>
          </p:nvSpPr>
          <p:spPr>
            <a:xfrm>
              <a:off x="1666875" y="5945187"/>
              <a:ext cx="152400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09738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709738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6888" y="6330949"/>
              <a:ext cx="419101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147888" y="6221412"/>
              <a:ext cx="150020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52C36"/>
                </a:gs>
                <a:gs pos="100000">
                  <a:srgbClr val="13161B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" name="Shape 107"/>
          <p:cNvSpPr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Texto do Título</a:t>
            </a:r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252C36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252C36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252C36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252C36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252C36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229" name="Shape 229"/>
          <p:cNvSpPr/>
          <p:nvPr>
            <p:ph type="pic" sz="half" idx="13"/>
          </p:nvPr>
        </p:nvSpPr>
        <p:spPr>
          <a:xfrm>
            <a:off x="1141411" y="606426"/>
            <a:ext cx="9912355" cy="3299779"/>
          </a:xfrm>
          <a:prstGeom prst="rect">
            <a:avLst/>
          </a:prstGeom>
          <a:ln w="19050" cap="sq">
            <a:solidFill>
              <a:srgbClr val="6A7D99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9" name="Shape 249"/>
          <p:cNvSpPr/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50" name="Shape 250"/>
          <p:cNvSpPr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251" name="Shape 251"/>
          <p:cNvSpPr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252" name="Shape 2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70" name="Shape 270"/>
          <p:cNvSpPr/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1" name="Shape 271"/>
          <p:cNvSpPr/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2" name="Shape 272"/>
          <p:cNvSpPr/>
          <p:nvPr>
            <p:ph type="body" sz="quarter" idx="15"/>
          </p:nvPr>
        </p:nvSpPr>
        <p:spPr>
          <a:xfrm>
            <a:off x="4504213" y="3363435"/>
            <a:ext cx="3195831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3" name="Shape 273"/>
          <p:cNvSpPr/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4" name="Shape 274"/>
          <p:cNvSpPr/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84" name="Shape 284"/>
          <p:cNvSpPr/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6A7D99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6" name="Shape 286"/>
          <p:cNvSpPr/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87" name="Shape 287"/>
          <p:cNvSpPr/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6A7D99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9" name="Shape 289"/>
          <p:cNvSpPr/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90" name="Shape 290"/>
          <p:cNvSpPr/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6A7D99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01" name="Shape 3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9042400" y="609598"/>
            <a:ext cx="2005011" cy="5181603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xfrm>
            <a:off x="1141409" y="609598"/>
            <a:ext cx="7748591" cy="5181603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0" name="Shape 3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318" name="Shape 318"/>
          <p:cNvSpPr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9" name="Shape 319"/>
          <p:cNvSpPr/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tif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55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143" name="Group 143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4" name="Group 154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cap="all" sz="18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cap="all" sz="18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cap="all" sz="18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cap="all" sz="18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7" name="Shape 1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75" name="Shape 175"/>
          <p:cNvSpPr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5" name="Shape 185"/>
          <p:cNvSpPr/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209" name="Shape 209"/>
          <p:cNvSpPr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0" name="Shape 210"/>
          <p:cNvSpPr/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do Título</a:t>
            </a:r>
          </a:p>
        </p:txBody>
      </p:sp>
      <p:sp>
        <p:nvSpPr>
          <p:cNvPr id="219" name="Shape 219"/>
          <p:cNvSpPr/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6A7D99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0" name="Shape 220"/>
          <p:cNvSpPr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D7DA"/>
            </a:gs>
            <a:gs pos="100000">
              <a:srgbClr val="334351"/>
            </a:gs>
          </a:gsLst>
          <a:lin ang="504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\\DROBO-FS\QuickDrops\JB\PPTX NG\Droplets\LightingOverl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1"/>
          <p:cNvGrpSpPr/>
          <p:nvPr/>
        </p:nvGrpSpPr>
        <p:grpSpPr>
          <a:xfrm>
            <a:off x="-14288" y="0"/>
            <a:ext cx="12053888" cy="6858001"/>
            <a:chOff x="0" y="0"/>
            <a:chExt cx="12053887" cy="6858000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128587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47625" y="217646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517525" y="1801812"/>
                <a:ext cx="190500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603250" y="14208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603250" y="903287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142875" y="1382712"/>
                <a:ext cx="142875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219075" y="1849437"/>
                <a:ext cx="114300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147637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" name="Shape 19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66675" y="4481512"/>
                <a:ext cx="190500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0" y="5627687"/>
                <a:ext cx="85725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323850" y="5422899"/>
                <a:ext cx="374650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584200" y="5945187"/>
                <a:ext cx="152400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11386343" y="0"/>
              <a:ext cx="667545" cy="6848476"/>
              <a:chOff x="0" y="0"/>
              <a:chExt cx="667544" cy="6848475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8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8" y="17671"/>
                    </a:lnTo>
                    <a:lnTo>
                      <a:pt x="16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252C36"/>
                  </a:gs>
                  <a:gs pos="100000">
                    <a:srgbClr val="13161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2" name="Shape 42"/>
          <p:cNvSpPr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0803122" y="5950266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ctrTitle"/>
          </p:nvPr>
        </p:nvSpPr>
        <p:spPr>
          <a:xfrm>
            <a:off x="1693385" y="2344118"/>
            <a:ext cx="8791576" cy="1482668"/>
          </a:xfrm>
          <a:prstGeom prst="rect">
            <a:avLst/>
          </a:prstGeom>
        </p:spPr>
        <p:txBody>
          <a:bodyPr/>
          <a:lstStyle>
            <a:lvl1pPr algn="ctr">
              <a:defRPr b="1" sz="5700"/>
            </a:lvl1pPr>
          </a:lstStyle>
          <a:p>
            <a:pPr/>
            <a:r>
              <a:t>CAIXA 1</a:t>
            </a:r>
          </a:p>
        </p:txBody>
      </p:sp>
      <p:sp>
        <p:nvSpPr>
          <p:cNvPr id="330" name="Shape 330"/>
          <p:cNvSpPr/>
          <p:nvPr/>
        </p:nvSpPr>
        <p:spPr>
          <a:xfrm>
            <a:off x="2988048" y="248445"/>
            <a:ext cx="8791576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defRPr b="1" cap="all" sz="2000"/>
            </a:pPr>
            <a:r>
              <a:t>Tribunal Regional Eleitoral de Mato Grosso</a:t>
            </a:r>
            <a:endParaRPr>
              <a:solidFill>
                <a:srgbClr val="252C36"/>
              </a:solidFill>
            </a:endParaRPr>
          </a:p>
          <a:p>
            <a:pPr defTabSz="914400">
              <a:defRPr cap="all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Secretaria de Tecnologia da Informação</a:t>
            </a:r>
            <a:endParaRPr sz="2000">
              <a:solidFill>
                <a:srgbClr val="252C36"/>
              </a:solidFill>
            </a:endParaRPr>
          </a:p>
          <a:p>
            <a:pPr defTabSz="914400">
              <a:defRPr cap="all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Coordenadoria de Soluções Corporativas</a:t>
            </a:r>
          </a:p>
        </p:txBody>
      </p:sp>
      <p:sp>
        <p:nvSpPr>
          <p:cNvPr id="331" name="Shape 331"/>
          <p:cNvSpPr/>
          <p:nvPr/>
        </p:nvSpPr>
        <p:spPr>
          <a:xfrm>
            <a:off x="2395241" y="4727902"/>
            <a:ext cx="8791576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400">
              <a:defRPr cap="all" sz="1600"/>
            </a:pPr>
            <a:r>
              <a:t>Equipe:</a:t>
            </a:r>
            <a:endParaRPr sz="2000">
              <a:solidFill>
                <a:srgbClr val="252C36"/>
              </a:solidFill>
            </a:endParaRPr>
          </a:p>
          <a:p>
            <a:pPr defTabSz="914400">
              <a:defRPr cap="all" sz="1600"/>
            </a:pPr>
            <a:r>
              <a:t>	Dr. Luís Cézar Darienzo Alves</a:t>
            </a:r>
            <a:endParaRPr sz="2000">
              <a:solidFill>
                <a:srgbClr val="252C36"/>
              </a:solidFill>
            </a:endParaRPr>
          </a:p>
          <a:p>
            <a:pPr defTabSz="914400">
              <a:defRPr cap="all" sz="1600"/>
            </a:pPr>
            <a:r>
              <a:t>	Jorge Luiz Bublitz</a:t>
            </a:r>
          </a:p>
          <a:p>
            <a:pPr defTabSz="914400">
              <a:defRPr cap="all" sz="1600"/>
            </a:pPr>
            <a:r>
              <a:t>	Edgard Beltrão Leonel</a:t>
            </a:r>
            <a:endParaRPr sz="2000">
              <a:solidFill>
                <a:srgbClr val="252C36"/>
              </a:solidFill>
            </a:endParaRPr>
          </a:p>
          <a:p>
            <a:pPr defTabSz="914400">
              <a:defRPr cap="all" sz="1600"/>
            </a:pPr>
            <a:r>
              <a:t>	Yuri André de Barros Gonçalves</a:t>
            </a:r>
            <a:endParaRPr sz="2000">
              <a:solidFill>
                <a:srgbClr val="252C36"/>
              </a:solidFill>
            </a:endParaRPr>
          </a:p>
          <a:p>
            <a:pPr defTabSz="914400">
              <a:defRPr cap="all" sz="1600"/>
            </a:pPr>
            <a:r>
              <a:t>	Roberto Rodrigues Renovato</a:t>
            </a:r>
          </a:p>
        </p:txBody>
      </p:sp>
      <p:pic>
        <p:nvPicPr>
          <p:cNvPr id="332" name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4141" y="304800"/>
            <a:ext cx="922117" cy="922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1146704" y="609601"/>
            <a:ext cx="3856039" cy="1639885"/>
          </a:xfrm>
          <a:prstGeom prst="rect">
            <a:avLst/>
          </a:prstGeom>
        </p:spPr>
        <p:txBody>
          <a:bodyPr/>
          <a:lstStyle/>
          <a:p>
            <a:pPr/>
            <a:r>
              <a:t>Disponível para Android</a:t>
            </a:r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Procure por “Caixa 1”</a:t>
            </a:r>
          </a:p>
          <a:p>
            <a:pPr marL="0" indent="0">
              <a:buSzTx/>
              <a:buNone/>
            </a:pPr>
            <a:r>
              <a:t>na loja </a:t>
            </a:r>
            <a:r>
              <a:rPr i="1"/>
              <a:t>Google Play</a:t>
            </a:r>
          </a:p>
        </p:txBody>
      </p:sp>
      <p:pic>
        <p:nvPicPr>
          <p:cNvPr id="336" name="Captura de Tela 2016-09-08 às 10.2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7625" y="0"/>
            <a:ext cx="102280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/>
        </p:nvSpPr>
        <p:spPr>
          <a:xfrm>
            <a:off x="6496050" y="2025997"/>
            <a:ext cx="1681758" cy="1917552"/>
          </a:xfrm>
          <a:prstGeom prst="ellipse">
            <a:avLst/>
          </a:prstGeom>
          <a:ln w="63500">
            <a:solidFill>
              <a:srgbClr val="FFFB00">
                <a:alpha val="95787"/>
              </a:srgbClr>
            </a:solidFill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547" y="95966"/>
            <a:ext cx="7036906" cy="6666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1146704" y="609601"/>
            <a:ext cx="3856039" cy="1639885"/>
          </a:xfrm>
          <a:prstGeom prst="rect">
            <a:avLst/>
          </a:prstGeom>
        </p:spPr>
        <p:txBody>
          <a:bodyPr/>
          <a:lstStyle/>
          <a:p>
            <a:pPr/>
            <a:r>
              <a:t>Tela Inicial</a:t>
            </a:r>
          </a:p>
        </p:txBody>
      </p:sp>
      <p:pic>
        <p:nvPicPr>
          <p:cNvPr id="34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9372" y="76657"/>
            <a:ext cx="3922569" cy="6704687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hape 343"/>
          <p:cNvSpPr/>
          <p:nvPr>
            <p:ph type="body" sz="quarter" idx="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1146704" y="609601"/>
            <a:ext cx="3856039" cy="1639885"/>
          </a:xfrm>
          <a:prstGeom prst="rect">
            <a:avLst/>
          </a:prstGeom>
        </p:spPr>
        <p:txBody>
          <a:bodyPr/>
          <a:lstStyle/>
          <a:p>
            <a:pPr/>
            <a:r>
              <a:t>Informar Gastos</a:t>
            </a:r>
          </a:p>
        </p:txBody>
      </p:sp>
      <p:sp>
        <p:nvSpPr>
          <p:cNvPr id="346" name="Shape 346"/>
          <p:cNvSpPr/>
          <p:nvPr>
            <p:ph type="body" sz="quarter" idx="1"/>
          </p:nvPr>
        </p:nvSpPr>
        <p:spPr>
          <a:xfrm>
            <a:off x="1146704" y="2236785"/>
            <a:ext cx="3856039" cy="411892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1600"/>
            </a:pPr>
            <a:r>
              <a:t>Após selecionar seu município, a lista de candidatos é preenchida.</a:t>
            </a:r>
          </a:p>
          <a:p>
            <a:pPr marL="0" indent="0">
              <a:buSzTx/>
              <a:buNone/>
              <a:defRPr sz="1600"/>
            </a:pPr>
            <a:r>
              <a:t>A busca nos candidatos pode ser feita pelo nome, apelido (nome de urna) ou pelo número.</a:t>
            </a:r>
          </a:p>
          <a:p>
            <a:pPr marL="0" indent="0">
              <a:buSzTx/>
              <a:buNone/>
              <a:defRPr sz="1600"/>
            </a:pPr>
            <a:r>
              <a:t>O CPF é opcional.</a:t>
            </a:r>
          </a:p>
          <a:p>
            <a:pPr marL="0" indent="0">
              <a:buSzTx/>
              <a:buNone/>
              <a:defRPr sz="1600"/>
            </a:pPr>
            <a:r>
              <a:t>Pode-se enviar até 5 mídias (fotos, vídeo, audio).</a:t>
            </a:r>
          </a:p>
          <a:p>
            <a:pPr marL="0" indent="0">
              <a:buSzTx/>
              <a:buNone/>
              <a:defRPr sz="1600"/>
            </a:pPr>
            <a:r>
              <a:t>É possível enviar a informação no momento do preenchimento ou gravar para envio posterior.</a:t>
            </a:r>
          </a:p>
        </p:txBody>
      </p:sp>
      <p:pic>
        <p:nvPicPr>
          <p:cNvPr id="347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1952" y="0"/>
            <a:ext cx="401879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Screenshot_2016-09-08-07-44-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3761" y="-12109"/>
            <a:ext cx="4035178" cy="688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2"/>
      <p:bldP build="whole" bldLvl="1" animBg="1" rev="0" advAuto="0" spid="3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1146704" y="609601"/>
            <a:ext cx="3856039" cy="16398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1" name="Shape 351"/>
          <p:cNvSpPr/>
          <p:nvPr>
            <p:ph type="body" sz="quarter" idx="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1600"/>
            </a:pPr>
          </a:p>
        </p:txBody>
      </p:sp>
      <p:pic>
        <p:nvPicPr>
          <p:cNvPr id="352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9867" y="0"/>
            <a:ext cx="401226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/>
        </p:nvSpPr>
        <p:spPr>
          <a:xfrm>
            <a:off x="4121150" y="25400"/>
            <a:ext cx="584548" cy="561876"/>
          </a:xfrm>
          <a:prstGeom prst="ellipse">
            <a:avLst/>
          </a:prstGeom>
          <a:ln w="63500">
            <a:solidFill>
              <a:srgbClr val="FFFB00">
                <a:alpha val="95787"/>
              </a:srgbClr>
            </a:solidFill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4" name="Screenshot_2016-09-08-07-43-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8780" y="0"/>
            <a:ext cx="401444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 p14:dur="15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2"/>
      <p:bldP build="whole" bldLvl="1" animBg="1" rev="0" advAuto="0" spid="352" grpId="1"/>
      <p:bldP build="whole" bldLvl="1" animBg="1" rev="0" advAuto="0" spid="354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1146704" y="609601"/>
            <a:ext cx="3856039" cy="1639885"/>
          </a:xfrm>
          <a:prstGeom prst="rect">
            <a:avLst/>
          </a:prstGeom>
        </p:spPr>
        <p:txBody>
          <a:bodyPr/>
          <a:lstStyle/>
          <a:p>
            <a:pPr/>
            <a:r>
              <a:t>Limites de Gastos</a:t>
            </a:r>
          </a:p>
        </p:txBody>
      </p:sp>
      <p:pic>
        <p:nvPicPr>
          <p:cNvPr id="357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2976" y="34960"/>
            <a:ext cx="3975664" cy="678808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hape 358"/>
          <p:cNvSpPr/>
          <p:nvPr>
            <p:ph type="body" sz="quarter" idx="1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1600"/>
            </a:lvl1pPr>
          </a:lstStyle>
          <a:p>
            <a:pPr/>
            <a:r>
              <a:t>Consulta aos limites de gastos de campanha para Prefeito e Vereador.</a:t>
            </a:r>
          </a:p>
        </p:txBody>
      </p:sp>
      <p:sp>
        <p:nvSpPr>
          <p:cNvPr id="359" name="Shape 359"/>
          <p:cNvSpPr/>
          <p:nvPr/>
        </p:nvSpPr>
        <p:spPr>
          <a:xfrm>
            <a:off x="9163050" y="1333500"/>
            <a:ext cx="941934" cy="878434"/>
          </a:xfrm>
          <a:prstGeom prst="ellipse">
            <a:avLst/>
          </a:prstGeom>
          <a:ln w="63500">
            <a:solidFill>
              <a:srgbClr val="FFFB00">
                <a:alpha val="95787"/>
              </a:srgbClr>
            </a:solidFill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7075" y="-54817"/>
            <a:ext cx="4080826" cy="696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Screenshot_2016-09-08-07-46-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2167" y="0"/>
            <a:ext cx="4020978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Screenshot_2016-09-08-07-46-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1561" y="0"/>
            <a:ext cx="402097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3"/>
      <p:bldP build="whole" bldLvl="1" animBg="1" rev="0" advAuto="0" spid="363" grpId="2"/>
      <p:bldP build="whole" bldLvl="1" animBg="1" rev="0" advAuto="0" spid="3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ctrTitle"/>
          </p:nvPr>
        </p:nvSpPr>
        <p:spPr>
          <a:xfrm>
            <a:off x="1876424" y="1122362"/>
            <a:ext cx="8702838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Obrigado</a:t>
            </a:r>
          </a:p>
        </p:txBody>
      </p:sp>
      <p:pic>
        <p:nvPicPr>
          <p:cNvPr id="366" name="image3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4141" y="304800"/>
            <a:ext cx="922117" cy="922117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1832055" y="24525"/>
            <a:ext cx="8791576" cy="148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914400">
              <a:lnSpc>
                <a:spcPct val="90000"/>
              </a:lnSpc>
              <a:defRPr b="1" cap="all" sz="5700"/>
            </a:lvl1pPr>
          </a:lstStyle>
          <a:p>
            <a:pPr/>
            <a:r>
              <a:t>CAIXA 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0000FF"/>
      </a:hlink>
      <a:folHlink>
        <a:srgbClr val="FF00FF"/>
      </a:folHlink>
    </a:clrScheme>
    <a:fontScheme name="Circuito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0000FF"/>
      </a:hlink>
      <a:folHlink>
        <a:srgbClr val="FF00FF"/>
      </a:folHlink>
    </a:clrScheme>
    <a:fontScheme name="Circuito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