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68D5"/>
    <a:srgbClr val="3B4C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028E133-2B0F-4A88-A590-4091EE41081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7570" y="2139525"/>
            <a:ext cx="11316007" cy="341067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0"/>
            <a:r>
              <a:rPr lang="pt-BR" dirty="0"/>
              <a:t>	Segundo nível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			Terceiro nível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				Quarto nível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dirty="0"/>
              <a:t>					Quinto nível</a:t>
            </a:r>
          </a:p>
          <a:p>
            <a:pPr lvl="0"/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C9956EF-9B4D-4598-9767-7E0A143023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4DCCE-39ED-4893-9284-21D0E1B0A3FA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FF647C2E-8DD9-471E-906D-D625139C8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635037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24EF61B-BD7C-4B7E-8470-A99578246844}"/>
              </a:ext>
            </a:extLst>
          </p:cNvPr>
          <p:cNvSpPr/>
          <p:nvPr userDrawn="1"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FE3719-F627-496F-9257-4225E16C6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5982" y="185738"/>
            <a:ext cx="8575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A794DCCE-39ED-4893-9284-21D0E1B0A3FA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8" name="Espaço Reservado para Título 7">
            <a:extLst>
              <a:ext uri="{FF2B5EF4-FFF2-40B4-BE49-F238E27FC236}">
                <a16:creationId xmlns:a16="http://schemas.microsoft.com/office/drawing/2014/main" id="{F8E91F58-8B7E-4E08-8BC5-77B97D7CA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861" y="378785"/>
            <a:ext cx="10515600" cy="779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B24EAE29-E9EA-4863-A219-DAE1641FE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88DEB76-19EE-4305-B619-0BAF47E67050}"/>
              </a:ext>
            </a:extLst>
          </p:cNvPr>
          <p:cNvCxnSpPr/>
          <p:nvPr userDrawn="1"/>
        </p:nvCxnSpPr>
        <p:spPr>
          <a:xfrm>
            <a:off x="531628" y="414670"/>
            <a:ext cx="0" cy="707693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59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F79230-9C8B-4D47-A354-384F7E729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232" y="335554"/>
            <a:ext cx="6913081" cy="919088"/>
          </a:xfrm>
        </p:spPr>
        <p:txBody>
          <a:bodyPr>
            <a:normAutofit/>
          </a:bodyPr>
          <a:lstStyle/>
          <a:p>
            <a:r>
              <a:rPr lang="pt-BR" dirty="0"/>
              <a:t>Rapidinho, o que é Python?</a:t>
            </a:r>
            <a:endParaRPr lang="pt-B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54BA879-1492-4501-BE3B-4C7376538B85}"/>
              </a:ext>
            </a:extLst>
          </p:cNvPr>
          <p:cNvSpPr txBox="1"/>
          <p:nvPr/>
        </p:nvSpPr>
        <p:spPr>
          <a:xfrm>
            <a:off x="964734" y="1912689"/>
            <a:ext cx="93621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Bibliotecas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>
                <a:solidFill>
                  <a:schemeClr val="bg1"/>
                </a:solidFill>
              </a:rPr>
              <a:t>Ciência de dados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>
                <a:solidFill>
                  <a:schemeClr val="bg1"/>
                </a:solidFill>
              </a:rPr>
              <a:t>Scripts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>
                <a:solidFill>
                  <a:schemeClr val="bg1"/>
                </a:solidFill>
              </a:rPr>
              <a:t>Tipagem dinâmica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>
                <a:solidFill>
                  <a:schemeClr val="bg1"/>
                </a:solidFill>
              </a:rPr>
              <a:t>Linguagem interpretada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DAEDB05-9C1A-430E-B542-0F94858DC080}"/>
              </a:ext>
            </a:extLst>
          </p:cNvPr>
          <p:cNvCxnSpPr>
            <a:cxnSpLocks/>
          </p:cNvCxnSpPr>
          <p:nvPr/>
        </p:nvCxnSpPr>
        <p:spPr>
          <a:xfrm>
            <a:off x="890631" y="1912689"/>
            <a:ext cx="0" cy="42783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CF6531D2-C782-4CC6-853F-DD9B6D252037}"/>
              </a:ext>
            </a:extLst>
          </p:cNvPr>
          <p:cNvCxnSpPr>
            <a:cxnSpLocks/>
          </p:cNvCxnSpPr>
          <p:nvPr/>
        </p:nvCxnSpPr>
        <p:spPr>
          <a:xfrm>
            <a:off x="890631" y="2643929"/>
            <a:ext cx="0" cy="42783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62B84B4A-A242-48DC-B5CB-4A5ED80DB022}"/>
              </a:ext>
            </a:extLst>
          </p:cNvPr>
          <p:cNvCxnSpPr>
            <a:cxnSpLocks/>
          </p:cNvCxnSpPr>
          <p:nvPr/>
        </p:nvCxnSpPr>
        <p:spPr>
          <a:xfrm>
            <a:off x="892029" y="3387355"/>
            <a:ext cx="0" cy="42783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AAE5ED8F-49DA-400D-9CE0-4143DDEA01EB}"/>
              </a:ext>
            </a:extLst>
          </p:cNvPr>
          <p:cNvCxnSpPr>
            <a:cxnSpLocks/>
          </p:cNvCxnSpPr>
          <p:nvPr/>
        </p:nvCxnSpPr>
        <p:spPr>
          <a:xfrm>
            <a:off x="890631" y="4112002"/>
            <a:ext cx="0" cy="42783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6AD2D1A2-2455-4283-B818-ECE7736D4DF1}"/>
              </a:ext>
            </a:extLst>
          </p:cNvPr>
          <p:cNvCxnSpPr>
            <a:cxnSpLocks/>
          </p:cNvCxnSpPr>
          <p:nvPr/>
        </p:nvCxnSpPr>
        <p:spPr>
          <a:xfrm>
            <a:off x="890631" y="4825067"/>
            <a:ext cx="0" cy="42783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654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286DBED-9E0B-4BA0-9CA0-911513863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Esse é o famoso!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1DDCE66-D590-4B66-B13D-739BE7BBC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391" y="1440470"/>
            <a:ext cx="8739217" cy="490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620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94B8E1A-1699-47C1-8BEC-27FA5718F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acessar</a:t>
            </a:r>
          </a:p>
        </p:txBody>
      </p:sp>
      <p:pic>
        <p:nvPicPr>
          <p:cNvPr id="1026" name="Picture 2" descr="Resultado de imagem para icon vscode">
            <a:extLst>
              <a:ext uri="{FF2B5EF4-FFF2-40B4-BE49-F238E27FC236}">
                <a16:creationId xmlns:a16="http://schemas.microsoft.com/office/drawing/2014/main" id="{55DE4B18-EE95-462C-AAA7-703DDA433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970" y="2863824"/>
            <a:ext cx="1410050" cy="14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icon pycharm">
            <a:extLst>
              <a:ext uri="{FF2B5EF4-FFF2-40B4-BE49-F238E27FC236}">
                <a16:creationId xmlns:a16="http://schemas.microsoft.com/office/drawing/2014/main" id="{54A40AF4-8550-434F-99F2-970E1B0E5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918" y="2820114"/>
            <a:ext cx="1410051" cy="1410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icon cmd">
            <a:extLst>
              <a:ext uri="{FF2B5EF4-FFF2-40B4-BE49-F238E27FC236}">
                <a16:creationId xmlns:a16="http://schemas.microsoft.com/office/drawing/2014/main" id="{31DE11F8-9C4B-4487-A379-2C548B822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813" y="2820115"/>
            <a:ext cx="1410050" cy="14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icon python">
            <a:extLst>
              <a:ext uri="{FF2B5EF4-FFF2-40B4-BE49-F238E27FC236}">
                <a16:creationId xmlns:a16="http://schemas.microsoft.com/office/drawing/2014/main" id="{E1F7DF13-0AC5-4035-A783-022F99E39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865" y="2820114"/>
            <a:ext cx="1410051" cy="1410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C23295D-A44A-4F0D-817F-3BA96E12D5E7}"/>
              </a:ext>
            </a:extLst>
          </p:cNvPr>
          <p:cNvSpPr txBox="1"/>
          <p:nvPr/>
        </p:nvSpPr>
        <p:spPr>
          <a:xfrm>
            <a:off x="1659087" y="4273874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CMD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35A80FB-4864-4613-A85E-666DDC9DAA94}"/>
              </a:ext>
            </a:extLst>
          </p:cNvPr>
          <p:cNvSpPr txBox="1"/>
          <p:nvPr/>
        </p:nvSpPr>
        <p:spPr>
          <a:xfrm>
            <a:off x="3904939" y="4273874"/>
            <a:ext cx="16979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Console do</a:t>
            </a:r>
          </a:p>
          <a:p>
            <a:pPr algn="ctr"/>
            <a:r>
              <a:rPr lang="pt-BR" sz="2400" b="1" dirty="0">
                <a:solidFill>
                  <a:schemeClr val="bg1"/>
                </a:solidFill>
              </a:rPr>
              <a:t>Python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9723A06-A070-49C0-A414-CC3D7FC8B7A3}"/>
              </a:ext>
            </a:extLst>
          </p:cNvPr>
          <p:cNvSpPr txBox="1"/>
          <p:nvPr/>
        </p:nvSpPr>
        <p:spPr>
          <a:xfrm>
            <a:off x="6739896" y="4412372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Pycharm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743EDCF-8583-4B9A-8BFD-BC420B4498AF}"/>
              </a:ext>
            </a:extLst>
          </p:cNvPr>
          <p:cNvSpPr txBox="1"/>
          <p:nvPr/>
        </p:nvSpPr>
        <p:spPr>
          <a:xfrm>
            <a:off x="9207763" y="4412373"/>
            <a:ext cx="1784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Visual Code</a:t>
            </a:r>
          </a:p>
        </p:txBody>
      </p:sp>
    </p:spTree>
    <p:extLst>
      <p:ext uri="{BB962C8B-B14F-4D97-AF65-F5344CB8AC3E}">
        <p14:creationId xmlns:p14="http://schemas.microsoft.com/office/powerpoint/2010/main" val="3880934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3DEA1ED9-8061-496E-8C44-31C58CE82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861" y="1728464"/>
            <a:ext cx="4178045" cy="553341"/>
          </a:xfrm>
        </p:spPr>
        <p:txBody>
          <a:bodyPr/>
          <a:lstStyle/>
          <a:p>
            <a:r>
              <a:rPr lang="pt-BR" b="1" dirty="0">
                <a:solidFill>
                  <a:schemeClr val="accent4"/>
                </a:solidFill>
              </a:rPr>
              <a:t>A grosso modo... TUDO!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95E9B83-A4B1-4C1B-9EC9-9BA7C5C36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 objeto em Python?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F88F563-5F6B-4012-A453-9047B2244ABC}"/>
              </a:ext>
            </a:extLst>
          </p:cNvPr>
          <p:cNvSpPr txBox="1"/>
          <p:nvPr/>
        </p:nvSpPr>
        <p:spPr>
          <a:xfrm>
            <a:off x="864066" y="2877424"/>
            <a:ext cx="98486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accent4"/>
                </a:solidFill>
              </a:rPr>
              <a:t>“String” </a:t>
            </a:r>
            <a:r>
              <a:rPr lang="pt-BR" sz="2400" b="1" dirty="0">
                <a:solidFill>
                  <a:schemeClr val="bg1"/>
                </a:solidFill>
              </a:rPr>
              <a:t>– Isso é um objeto</a:t>
            </a:r>
          </a:p>
          <a:p>
            <a:endParaRPr lang="pt-BR" sz="2400" b="1" dirty="0">
              <a:solidFill>
                <a:schemeClr val="bg1"/>
              </a:solidFill>
            </a:endParaRPr>
          </a:p>
          <a:p>
            <a:r>
              <a:rPr lang="pt-BR" sz="2400" b="1" dirty="0">
                <a:solidFill>
                  <a:schemeClr val="accent4"/>
                </a:solidFill>
              </a:rPr>
              <a:t>1.87</a:t>
            </a:r>
            <a:r>
              <a:rPr lang="pt-BR" sz="2400" b="1" dirty="0">
                <a:solidFill>
                  <a:schemeClr val="bg1"/>
                </a:solidFill>
              </a:rPr>
              <a:t> – Isso é um objeto</a:t>
            </a:r>
          </a:p>
          <a:p>
            <a:endParaRPr lang="pt-BR" sz="2400" b="1" dirty="0">
              <a:solidFill>
                <a:schemeClr val="bg1"/>
              </a:solidFill>
            </a:endParaRPr>
          </a:p>
          <a:p>
            <a:r>
              <a:rPr lang="pt-BR" sz="2400" b="1" dirty="0" err="1">
                <a:solidFill>
                  <a:schemeClr val="accent4"/>
                </a:solidFill>
              </a:rPr>
              <a:t>function</a:t>
            </a:r>
            <a:r>
              <a:rPr lang="pt-BR" sz="2400" b="1" dirty="0">
                <a:solidFill>
                  <a:schemeClr val="accent4"/>
                </a:solidFill>
              </a:rPr>
              <a:t>( ) </a:t>
            </a:r>
            <a:r>
              <a:rPr lang="pt-BR" sz="2400" b="1" dirty="0">
                <a:solidFill>
                  <a:schemeClr val="bg1"/>
                </a:solidFill>
              </a:rPr>
              <a:t>– Isso é um objeto</a:t>
            </a:r>
          </a:p>
          <a:p>
            <a:endParaRPr lang="pt-BR" sz="2400" b="1" dirty="0">
              <a:solidFill>
                <a:schemeClr val="bg1"/>
              </a:solidFill>
            </a:endParaRPr>
          </a:p>
          <a:p>
            <a:r>
              <a:rPr lang="pt-BR" sz="2400" b="1" dirty="0" err="1">
                <a:solidFill>
                  <a:schemeClr val="accent4"/>
                </a:solidFill>
              </a:rPr>
              <a:t>class</a:t>
            </a:r>
            <a:r>
              <a:rPr lang="pt-BR" sz="2400" b="1" dirty="0">
                <a:solidFill>
                  <a:schemeClr val="accent4"/>
                </a:solidFill>
              </a:rPr>
              <a:t>( ) </a:t>
            </a:r>
            <a:r>
              <a:rPr lang="pt-BR" sz="2400" b="1" dirty="0">
                <a:solidFill>
                  <a:schemeClr val="bg1"/>
                </a:solidFill>
              </a:rPr>
              <a:t>– Isso é um objeto</a:t>
            </a:r>
          </a:p>
        </p:txBody>
      </p:sp>
    </p:spTree>
    <p:extLst>
      <p:ext uri="{BB962C8B-B14F-4D97-AF65-F5344CB8AC3E}">
        <p14:creationId xmlns:p14="http://schemas.microsoft.com/office/powerpoint/2010/main" val="2480946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0618A9A2-6DA3-44A9-94D7-51D9E8A757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7571" y="2139525"/>
            <a:ext cx="3725038" cy="4017994"/>
          </a:xfrm>
        </p:spPr>
        <p:txBody>
          <a:bodyPr>
            <a:normAutofit/>
          </a:bodyPr>
          <a:lstStyle/>
          <a:p>
            <a:r>
              <a:rPr lang="pt-BR" dirty="0"/>
              <a:t>Básicos : </a:t>
            </a:r>
          </a:p>
          <a:p>
            <a:r>
              <a:rPr lang="pt-BR" dirty="0"/>
              <a:t>	</a:t>
            </a:r>
            <a:r>
              <a:rPr lang="pt-BR" dirty="0">
                <a:solidFill>
                  <a:schemeClr val="accent4"/>
                </a:solidFill>
              </a:rPr>
              <a:t>+</a:t>
            </a:r>
            <a:r>
              <a:rPr lang="pt-BR" dirty="0"/>
              <a:t> (adição),</a:t>
            </a:r>
          </a:p>
          <a:p>
            <a:r>
              <a:rPr lang="pt-BR" dirty="0"/>
              <a:t>	</a:t>
            </a:r>
            <a:r>
              <a:rPr lang="pt-BR" dirty="0">
                <a:solidFill>
                  <a:schemeClr val="accent4"/>
                </a:solidFill>
              </a:rPr>
              <a:t>-</a:t>
            </a:r>
            <a:r>
              <a:rPr lang="pt-BR" dirty="0"/>
              <a:t> (subtração),</a:t>
            </a:r>
          </a:p>
          <a:p>
            <a:r>
              <a:rPr lang="pt-BR" dirty="0"/>
              <a:t>	</a:t>
            </a:r>
            <a:r>
              <a:rPr lang="pt-BR" dirty="0">
                <a:solidFill>
                  <a:schemeClr val="accent4"/>
                </a:solidFill>
              </a:rPr>
              <a:t>*</a:t>
            </a:r>
            <a:r>
              <a:rPr lang="pt-BR" dirty="0"/>
              <a:t> (multiplicação),</a:t>
            </a:r>
          </a:p>
          <a:p>
            <a:r>
              <a:rPr lang="pt-BR" dirty="0"/>
              <a:t>	</a:t>
            </a:r>
            <a:r>
              <a:rPr lang="pt-BR" dirty="0">
                <a:solidFill>
                  <a:schemeClr val="accent4"/>
                </a:solidFill>
              </a:rPr>
              <a:t>/</a:t>
            </a:r>
            <a:r>
              <a:rPr lang="pt-BR" dirty="0"/>
              <a:t> (divisão),</a:t>
            </a:r>
          </a:p>
          <a:p>
            <a:r>
              <a:rPr lang="pt-BR" dirty="0"/>
              <a:t>	</a:t>
            </a:r>
            <a:r>
              <a:rPr lang="pt-BR" dirty="0">
                <a:solidFill>
                  <a:schemeClr val="accent4"/>
                </a:solidFill>
              </a:rPr>
              <a:t>//</a:t>
            </a:r>
            <a:r>
              <a:rPr lang="pt-BR" dirty="0"/>
              <a:t> (divisão inteira),</a:t>
            </a:r>
          </a:p>
          <a:p>
            <a:r>
              <a:rPr lang="pt-BR" dirty="0"/>
              <a:t>	</a:t>
            </a:r>
            <a:r>
              <a:rPr lang="pt-BR" dirty="0">
                <a:solidFill>
                  <a:schemeClr val="accent4"/>
                </a:solidFill>
              </a:rPr>
              <a:t>%</a:t>
            </a:r>
            <a:r>
              <a:rPr lang="pt-BR" dirty="0"/>
              <a:t> (módulo),</a:t>
            </a:r>
          </a:p>
          <a:p>
            <a:r>
              <a:rPr lang="pt-BR" dirty="0"/>
              <a:t>	</a:t>
            </a:r>
            <a:r>
              <a:rPr lang="pt-BR" dirty="0">
                <a:solidFill>
                  <a:schemeClr val="accent4"/>
                </a:solidFill>
              </a:rPr>
              <a:t>**</a:t>
            </a:r>
            <a:r>
              <a:rPr lang="pt-BR" dirty="0"/>
              <a:t> (</a:t>
            </a:r>
            <a:r>
              <a:rPr lang="pt-BR" dirty="0" err="1"/>
              <a:t>exponenciação</a:t>
            </a:r>
            <a:r>
              <a:rPr lang="pt-BR" dirty="0"/>
              <a:t>)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54FAD75-56B8-40CD-8BB3-D834B99AA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B597BFCB-869B-437E-86A0-79FB0BE6B669}"/>
              </a:ext>
            </a:extLst>
          </p:cNvPr>
          <p:cNvCxnSpPr>
            <a:cxnSpLocks/>
          </p:cNvCxnSpPr>
          <p:nvPr/>
        </p:nvCxnSpPr>
        <p:spPr>
          <a:xfrm flipV="1">
            <a:off x="578534" y="2139526"/>
            <a:ext cx="0" cy="40233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DEF9548-38EF-4324-9983-C56C143DC640}"/>
              </a:ext>
            </a:extLst>
          </p:cNvPr>
          <p:cNvCxnSpPr>
            <a:cxnSpLocks/>
          </p:cNvCxnSpPr>
          <p:nvPr/>
        </p:nvCxnSpPr>
        <p:spPr>
          <a:xfrm flipV="1">
            <a:off x="6334786" y="2149313"/>
            <a:ext cx="0" cy="40233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ítulo 1">
            <a:extLst>
              <a:ext uri="{FF2B5EF4-FFF2-40B4-BE49-F238E27FC236}">
                <a16:creationId xmlns:a16="http://schemas.microsoft.com/office/drawing/2014/main" id="{9A377E42-56F3-4CFB-AFC3-AFF0EBA05FCC}"/>
              </a:ext>
            </a:extLst>
          </p:cNvPr>
          <p:cNvSpPr txBox="1">
            <a:spLocks/>
          </p:cNvSpPr>
          <p:nvPr/>
        </p:nvSpPr>
        <p:spPr>
          <a:xfrm>
            <a:off x="6427044" y="2132534"/>
            <a:ext cx="4134687" cy="4017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Atribuição : </a:t>
            </a:r>
          </a:p>
          <a:p>
            <a:r>
              <a:rPr lang="pt-BR" dirty="0"/>
              <a:t>	</a:t>
            </a:r>
            <a:r>
              <a:rPr lang="pt-BR" dirty="0">
                <a:solidFill>
                  <a:schemeClr val="accent4"/>
                </a:solidFill>
              </a:rPr>
              <a:t>= </a:t>
            </a:r>
            <a:r>
              <a:rPr lang="pt-BR" dirty="0"/>
              <a:t>(simples),</a:t>
            </a:r>
            <a:endParaRPr lang="pt-BR" dirty="0">
              <a:solidFill>
                <a:schemeClr val="accent4"/>
              </a:solidFill>
            </a:endParaRPr>
          </a:p>
          <a:p>
            <a:r>
              <a:rPr lang="pt-BR" dirty="0">
                <a:solidFill>
                  <a:schemeClr val="accent4"/>
                </a:solidFill>
              </a:rPr>
              <a:t>	+= </a:t>
            </a:r>
            <a:r>
              <a:rPr lang="pt-BR" dirty="0"/>
              <a:t>(acrescenta),</a:t>
            </a:r>
            <a:endParaRPr lang="pt-BR" dirty="0">
              <a:solidFill>
                <a:schemeClr val="accent4"/>
              </a:solidFill>
            </a:endParaRPr>
          </a:p>
          <a:p>
            <a:r>
              <a:rPr lang="pt-BR" dirty="0">
                <a:solidFill>
                  <a:schemeClr val="accent4"/>
                </a:solidFill>
              </a:rPr>
              <a:t>	-= </a:t>
            </a:r>
            <a:r>
              <a:rPr lang="pt-BR" dirty="0"/>
              <a:t>(decresce),</a:t>
            </a:r>
            <a:endParaRPr lang="pt-BR" dirty="0">
              <a:solidFill>
                <a:schemeClr val="accent4"/>
              </a:solidFill>
            </a:endParaRPr>
          </a:p>
          <a:p>
            <a:r>
              <a:rPr lang="pt-BR" dirty="0">
                <a:solidFill>
                  <a:schemeClr val="accent4"/>
                </a:solidFill>
              </a:rPr>
              <a:t>	*= </a:t>
            </a:r>
            <a:r>
              <a:rPr lang="pt-BR" dirty="0"/>
              <a:t>(multiplica),</a:t>
            </a:r>
            <a:endParaRPr lang="pt-BR" dirty="0">
              <a:solidFill>
                <a:schemeClr val="accent4"/>
              </a:solidFill>
            </a:endParaRPr>
          </a:p>
          <a:p>
            <a:r>
              <a:rPr lang="pt-BR" dirty="0">
                <a:solidFill>
                  <a:schemeClr val="accent4"/>
                </a:solidFill>
              </a:rPr>
              <a:t>	/= </a:t>
            </a:r>
            <a:r>
              <a:rPr lang="pt-BR" dirty="0"/>
              <a:t>(divide),</a:t>
            </a:r>
            <a:endParaRPr lang="pt-BR" dirty="0">
              <a:solidFill>
                <a:schemeClr val="accent4"/>
              </a:solidFill>
            </a:endParaRPr>
          </a:p>
          <a:p>
            <a:r>
              <a:rPr lang="pt-BR" dirty="0">
                <a:solidFill>
                  <a:schemeClr val="accent4"/>
                </a:solidFill>
              </a:rPr>
              <a:t>	%= </a:t>
            </a:r>
            <a:r>
              <a:rPr lang="pt-BR" dirty="0"/>
              <a:t>(aplica módulo)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710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0618A9A2-6DA3-44A9-94D7-51D9E8A757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7570" y="2139525"/>
            <a:ext cx="4134679" cy="4017994"/>
          </a:xfrm>
        </p:spPr>
        <p:txBody>
          <a:bodyPr>
            <a:normAutofit/>
          </a:bodyPr>
          <a:lstStyle/>
          <a:p>
            <a:r>
              <a:rPr lang="pt-BR" dirty="0"/>
              <a:t>Comparação : </a:t>
            </a:r>
          </a:p>
          <a:p>
            <a:r>
              <a:rPr lang="pt-BR" dirty="0"/>
              <a:t>	</a:t>
            </a:r>
            <a:r>
              <a:rPr lang="pt-BR" dirty="0">
                <a:solidFill>
                  <a:schemeClr val="accent4"/>
                </a:solidFill>
              </a:rPr>
              <a:t>&gt; </a:t>
            </a:r>
            <a:r>
              <a:rPr lang="pt-BR" dirty="0"/>
              <a:t>(maior que),</a:t>
            </a:r>
            <a:endParaRPr lang="pt-BR" dirty="0">
              <a:solidFill>
                <a:schemeClr val="accent4"/>
              </a:solidFill>
            </a:endParaRPr>
          </a:p>
          <a:p>
            <a:r>
              <a:rPr lang="pt-BR" dirty="0">
                <a:solidFill>
                  <a:schemeClr val="accent4"/>
                </a:solidFill>
              </a:rPr>
              <a:t>	&lt; </a:t>
            </a:r>
            <a:r>
              <a:rPr lang="pt-BR" dirty="0"/>
              <a:t>(menor que),</a:t>
            </a:r>
            <a:endParaRPr lang="pt-BR" dirty="0">
              <a:solidFill>
                <a:schemeClr val="accent4"/>
              </a:solidFill>
            </a:endParaRPr>
          </a:p>
          <a:p>
            <a:r>
              <a:rPr lang="pt-BR" dirty="0">
                <a:solidFill>
                  <a:schemeClr val="accent4"/>
                </a:solidFill>
              </a:rPr>
              <a:t>	== </a:t>
            </a:r>
            <a:r>
              <a:rPr lang="pt-BR" dirty="0"/>
              <a:t>(igual a),</a:t>
            </a:r>
            <a:endParaRPr lang="pt-BR" dirty="0">
              <a:solidFill>
                <a:schemeClr val="accent4"/>
              </a:solidFill>
            </a:endParaRPr>
          </a:p>
          <a:p>
            <a:r>
              <a:rPr lang="pt-BR" dirty="0">
                <a:solidFill>
                  <a:schemeClr val="accent4"/>
                </a:solidFill>
              </a:rPr>
              <a:t>	!= </a:t>
            </a:r>
            <a:r>
              <a:rPr lang="pt-BR" dirty="0"/>
              <a:t>(diferente de),</a:t>
            </a:r>
            <a:endParaRPr lang="pt-BR" dirty="0">
              <a:solidFill>
                <a:schemeClr val="accent4"/>
              </a:solidFill>
            </a:endParaRPr>
          </a:p>
          <a:p>
            <a:r>
              <a:rPr lang="pt-BR" dirty="0">
                <a:solidFill>
                  <a:schemeClr val="accent4"/>
                </a:solidFill>
              </a:rPr>
              <a:t>	&gt;= </a:t>
            </a:r>
            <a:r>
              <a:rPr lang="pt-BR" dirty="0"/>
              <a:t>(maior ou igual a),</a:t>
            </a:r>
            <a:endParaRPr lang="pt-BR" dirty="0">
              <a:solidFill>
                <a:schemeClr val="accent4"/>
              </a:solidFill>
            </a:endParaRPr>
          </a:p>
          <a:p>
            <a:r>
              <a:rPr lang="pt-BR" dirty="0">
                <a:solidFill>
                  <a:schemeClr val="accent4"/>
                </a:solidFill>
              </a:rPr>
              <a:t>	&lt;= </a:t>
            </a:r>
            <a:r>
              <a:rPr lang="pt-BR" dirty="0"/>
              <a:t>(menor ou igual a) ,</a:t>
            </a:r>
          </a:p>
          <a:p>
            <a:r>
              <a:rPr lang="pt-BR" dirty="0"/>
              <a:t>	</a:t>
            </a:r>
            <a:r>
              <a:rPr lang="pt-BR" dirty="0">
                <a:solidFill>
                  <a:schemeClr val="accent4"/>
                </a:solidFill>
              </a:rPr>
              <a:t>in </a:t>
            </a:r>
            <a:r>
              <a:rPr lang="pt-BR" dirty="0"/>
              <a:t>(dentro)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54FAD75-56B8-40CD-8BB3-D834B99AA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B597BFCB-869B-437E-86A0-79FB0BE6B669}"/>
              </a:ext>
            </a:extLst>
          </p:cNvPr>
          <p:cNvCxnSpPr>
            <a:cxnSpLocks/>
          </p:cNvCxnSpPr>
          <p:nvPr/>
        </p:nvCxnSpPr>
        <p:spPr>
          <a:xfrm flipV="1">
            <a:off x="578534" y="2139526"/>
            <a:ext cx="0" cy="40233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DEF9548-38EF-4324-9983-C56C143DC640}"/>
              </a:ext>
            </a:extLst>
          </p:cNvPr>
          <p:cNvCxnSpPr>
            <a:cxnSpLocks/>
          </p:cNvCxnSpPr>
          <p:nvPr/>
        </p:nvCxnSpPr>
        <p:spPr>
          <a:xfrm flipV="1">
            <a:off x="6334786" y="2149313"/>
            <a:ext cx="0" cy="40233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ítulo 1">
            <a:extLst>
              <a:ext uri="{FF2B5EF4-FFF2-40B4-BE49-F238E27FC236}">
                <a16:creationId xmlns:a16="http://schemas.microsoft.com/office/drawing/2014/main" id="{9A377E42-56F3-4CFB-AFC3-AFF0EBA05FCC}"/>
              </a:ext>
            </a:extLst>
          </p:cNvPr>
          <p:cNvSpPr txBox="1">
            <a:spLocks/>
          </p:cNvSpPr>
          <p:nvPr/>
        </p:nvSpPr>
        <p:spPr>
          <a:xfrm>
            <a:off x="6427044" y="2132534"/>
            <a:ext cx="4134687" cy="4017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Lógicos : </a:t>
            </a:r>
          </a:p>
          <a:p>
            <a:r>
              <a:rPr lang="pt-BR" dirty="0"/>
              <a:t>	</a:t>
            </a:r>
            <a:r>
              <a:rPr lang="pt-BR" dirty="0" err="1">
                <a:solidFill>
                  <a:schemeClr val="accent4"/>
                </a:solidFill>
              </a:rPr>
              <a:t>and</a:t>
            </a:r>
            <a:r>
              <a:rPr lang="pt-BR" dirty="0">
                <a:solidFill>
                  <a:schemeClr val="accent4"/>
                </a:solidFill>
              </a:rPr>
              <a:t> </a:t>
            </a:r>
            <a:r>
              <a:rPr lang="pt-BR" dirty="0"/>
              <a:t>(e),</a:t>
            </a:r>
            <a:endParaRPr lang="pt-BR" dirty="0">
              <a:solidFill>
                <a:schemeClr val="accent4"/>
              </a:solidFill>
            </a:endParaRPr>
          </a:p>
          <a:p>
            <a:r>
              <a:rPr lang="pt-BR" dirty="0">
                <a:solidFill>
                  <a:schemeClr val="accent4"/>
                </a:solidFill>
              </a:rPr>
              <a:t>	</a:t>
            </a:r>
            <a:r>
              <a:rPr lang="pt-BR" dirty="0" err="1">
                <a:solidFill>
                  <a:schemeClr val="accent4"/>
                </a:solidFill>
              </a:rPr>
              <a:t>or</a:t>
            </a:r>
            <a:r>
              <a:rPr lang="pt-BR" dirty="0">
                <a:solidFill>
                  <a:schemeClr val="accent4"/>
                </a:solidFill>
              </a:rPr>
              <a:t> </a:t>
            </a:r>
            <a:r>
              <a:rPr lang="pt-BR" dirty="0"/>
              <a:t>(ou),</a:t>
            </a:r>
            <a:endParaRPr lang="pt-BR" dirty="0">
              <a:solidFill>
                <a:schemeClr val="accent4"/>
              </a:solidFill>
            </a:endParaRPr>
          </a:p>
          <a:p>
            <a:r>
              <a:rPr lang="pt-BR" dirty="0">
                <a:solidFill>
                  <a:schemeClr val="accent4"/>
                </a:solidFill>
              </a:rPr>
              <a:t>	</a:t>
            </a:r>
            <a:r>
              <a:rPr lang="pt-BR" dirty="0" err="1">
                <a:solidFill>
                  <a:schemeClr val="accent4"/>
                </a:solidFill>
              </a:rPr>
              <a:t>not</a:t>
            </a:r>
            <a:r>
              <a:rPr lang="pt-BR" dirty="0">
                <a:solidFill>
                  <a:schemeClr val="accent4"/>
                </a:solidFill>
              </a:rPr>
              <a:t> </a:t>
            </a:r>
            <a:r>
              <a:rPr lang="pt-BR" dirty="0"/>
              <a:t>(não)</a:t>
            </a:r>
          </a:p>
        </p:txBody>
      </p:sp>
    </p:spTree>
    <p:extLst>
      <p:ext uri="{BB962C8B-B14F-4D97-AF65-F5344CB8AC3E}">
        <p14:creationId xmlns:p14="http://schemas.microsoft.com/office/powerpoint/2010/main" val="148089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218BA723-41C8-4786-930B-A377A7099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7571" y="2139525"/>
            <a:ext cx="4488436" cy="3774714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accent4"/>
                </a:solidFill>
              </a:rPr>
              <a:t>Variável = Objeto</a:t>
            </a:r>
          </a:p>
          <a:p>
            <a:r>
              <a:rPr lang="pt-BR" dirty="0"/>
              <a:t>E é isso!</a:t>
            </a:r>
          </a:p>
          <a:p>
            <a:endParaRPr lang="pt-BR" dirty="0"/>
          </a:p>
          <a:p>
            <a:r>
              <a:rPr lang="pt-BR" dirty="0">
                <a:solidFill>
                  <a:schemeClr val="accent4"/>
                </a:solidFill>
              </a:rPr>
              <a:t>X = 1</a:t>
            </a:r>
          </a:p>
          <a:p>
            <a:r>
              <a:rPr lang="pt-BR" dirty="0"/>
              <a:t>Isso é uma variável de Inteiro</a:t>
            </a:r>
          </a:p>
          <a:p>
            <a:endParaRPr lang="pt-BR" dirty="0"/>
          </a:p>
          <a:p>
            <a:r>
              <a:rPr lang="pt-BR" dirty="0">
                <a:solidFill>
                  <a:schemeClr val="accent4"/>
                </a:solidFill>
              </a:rPr>
              <a:t>X = “Teste”</a:t>
            </a:r>
          </a:p>
          <a:p>
            <a:r>
              <a:rPr lang="pt-BR" dirty="0"/>
              <a:t>Isso é uma variável de String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56508BB-D585-44F2-9218-0E5E09838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Tipagem de dados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5E66CDD-E561-456E-B70D-1F1F22449CAD}"/>
              </a:ext>
            </a:extLst>
          </p:cNvPr>
          <p:cNvSpPr txBox="1"/>
          <p:nvPr/>
        </p:nvSpPr>
        <p:spPr>
          <a:xfrm>
            <a:off x="6862193" y="1996580"/>
            <a:ext cx="482367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Conhecer o tipo de uma variável</a:t>
            </a:r>
          </a:p>
          <a:p>
            <a:r>
              <a:rPr lang="pt-BR" dirty="0">
                <a:solidFill>
                  <a:schemeClr val="accent4"/>
                </a:solidFill>
              </a:rPr>
              <a:t>x = 1</a:t>
            </a:r>
          </a:p>
          <a:p>
            <a:r>
              <a:rPr lang="pt-BR" dirty="0" err="1">
                <a:solidFill>
                  <a:schemeClr val="accent4"/>
                </a:solidFill>
              </a:rPr>
              <a:t>type</a:t>
            </a:r>
            <a:r>
              <a:rPr lang="pt-BR" dirty="0">
                <a:solidFill>
                  <a:schemeClr val="accent4"/>
                </a:solidFill>
              </a:rPr>
              <a:t>(x)</a:t>
            </a:r>
          </a:p>
          <a:p>
            <a:r>
              <a:rPr lang="pt-BR" dirty="0">
                <a:solidFill>
                  <a:schemeClr val="accent4"/>
                </a:solidFill>
              </a:rPr>
              <a:t>&lt;</a:t>
            </a:r>
            <a:r>
              <a:rPr lang="pt-BR" dirty="0" err="1">
                <a:solidFill>
                  <a:schemeClr val="accent4"/>
                </a:solidFill>
              </a:rPr>
              <a:t>class</a:t>
            </a:r>
            <a:r>
              <a:rPr lang="pt-BR" dirty="0">
                <a:solidFill>
                  <a:schemeClr val="accent4"/>
                </a:solidFill>
              </a:rPr>
              <a:t> '</a:t>
            </a:r>
            <a:r>
              <a:rPr lang="pt-BR" dirty="0" err="1">
                <a:solidFill>
                  <a:schemeClr val="accent4"/>
                </a:solidFill>
              </a:rPr>
              <a:t>int</a:t>
            </a:r>
            <a:r>
              <a:rPr lang="pt-BR" dirty="0">
                <a:solidFill>
                  <a:schemeClr val="accent4"/>
                </a:solidFill>
              </a:rPr>
              <a:t>'&gt;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68241FE-2885-4168-9428-0CC227EBBBD5}"/>
              </a:ext>
            </a:extLst>
          </p:cNvPr>
          <p:cNvSpPr txBox="1"/>
          <p:nvPr/>
        </p:nvSpPr>
        <p:spPr>
          <a:xfrm>
            <a:off x="6862193" y="4127575"/>
            <a:ext cx="4147289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Mudar o tipo de uma variável</a:t>
            </a:r>
          </a:p>
          <a:p>
            <a:r>
              <a:rPr lang="pt-BR" dirty="0" err="1">
                <a:solidFill>
                  <a:schemeClr val="accent4"/>
                </a:solidFill>
              </a:rPr>
              <a:t>bool</a:t>
            </a:r>
            <a:r>
              <a:rPr lang="pt-BR" dirty="0">
                <a:solidFill>
                  <a:schemeClr val="accent4"/>
                </a:solidFill>
              </a:rPr>
              <a:t>( )</a:t>
            </a:r>
          </a:p>
          <a:p>
            <a:r>
              <a:rPr lang="pt-BR" dirty="0" err="1">
                <a:solidFill>
                  <a:schemeClr val="accent4"/>
                </a:solidFill>
              </a:rPr>
              <a:t>str</a:t>
            </a:r>
            <a:r>
              <a:rPr lang="pt-BR" dirty="0">
                <a:solidFill>
                  <a:schemeClr val="accent4"/>
                </a:solidFill>
              </a:rPr>
              <a:t>( )</a:t>
            </a:r>
          </a:p>
          <a:p>
            <a:r>
              <a:rPr lang="pt-BR" dirty="0" err="1">
                <a:solidFill>
                  <a:schemeClr val="accent4"/>
                </a:solidFill>
              </a:rPr>
              <a:t>float</a:t>
            </a:r>
            <a:r>
              <a:rPr lang="pt-BR" dirty="0">
                <a:solidFill>
                  <a:schemeClr val="accent4"/>
                </a:solidFill>
              </a:rPr>
              <a:t>( )</a:t>
            </a:r>
          </a:p>
          <a:p>
            <a:r>
              <a:rPr lang="pt-BR" sz="2400" dirty="0">
                <a:solidFill>
                  <a:schemeClr val="bg1"/>
                </a:solidFill>
              </a:rPr>
              <a:t>...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7F0BFF9A-1FAC-4C67-B8B6-1EC91699D62C}"/>
              </a:ext>
            </a:extLst>
          </p:cNvPr>
          <p:cNvCxnSpPr>
            <a:cxnSpLocks/>
          </p:cNvCxnSpPr>
          <p:nvPr/>
        </p:nvCxnSpPr>
        <p:spPr>
          <a:xfrm flipV="1">
            <a:off x="6736054" y="2055636"/>
            <a:ext cx="0" cy="1233606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C16D9726-E9ED-4901-B314-1B1BDB842270}"/>
              </a:ext>
            </a:extLst>
          </p:cNvPr>
          <p:cNvCxnSpPr>
            <a:cxnSpLocks/>
          </p:cNvCxnSpPr>
          <p:nvPr/>
        </p:nvCxnSpPr>
        <p:spPr>
          <a:xfrm flipV="1">
            <a:off x="578534" y="3429000"/>
            <a:ext cx="0" cy="940635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27B74154-7C50-4C9C-B409-1136751ECB8D}"/>
              </a:ext>
            </a:extLst>
          </p:cNvPr>
          <p:cNvCxnSpPr>
            <a:cxnSpLocks/>
          </p:cNvCxnSpPr>
          <p:nvPr/>
        </p:nvCxnSpPr>
        <p:spPr>
          <a:xfrm flipV="1">
            <a:off x="588015" y="4848933"/>
            <a:ext cx="0" cy="940635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E638766E-6BCD-4BA6-9C1E-48CAE8C8727A}"/>
              </a:ext>
            </a:extLst>
          </p:cNvPr>
          <p:cNvCxnSpPr>
            <a:cxnSpLocks/>
          </p:cNvCxnSpPr>
          <p:nvPr/>
        </p:nvCxnSpPr>
        <p:spPr>
          <a:xfrm flipV="1">
            <a:off x="578534" y="2139525"/>
            <a:ext cx="0" cy="940635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7861C028-9E71-4FAF-96BD-A9637BCD643D}"/>
              </a:ext>
            </a:extLst>
          </p:cNvPr>
          <p:cNvCxnSpPr>
            <a:cxnSpLocks/>
          </p:cNvCxnSpPr>
          <p:nvPr/>
        </p:nvCxnSpPr>
        <p:spPr>
          <a:xfrm flipV="1">
            <a:off x="6737147" y="4232130"/>
            <a:ext cx="0" cy="1430439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142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1CC4BDBA-1D91-46D9-B47F-9818B2445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1519" y="1979801"/>
            <a:ext cx="11316007" cy="3410670"/>
          </a:xfrm>
        </p:spPr>
        <p:txBody>
          <a:bodyPr>
            <a:normAutofit fontScale="92500" lnSpcReduction="20000"/>
          </a:bodyPr>
          <a:lstStyle/>
          <a:p>
            <a:r>
              <a:rPr lang="pt-BR" dirty="0">
                <a:solidFill>
                  <a:schemeClr val="accent4"/>
                </a:solidFill>
              </a:rPr>
              <a:t>print( )</a:t>
            </a:r>
          </a:p>
          <a:p>
            <a:endParaRPr lang="pt-BR" dirty="0">
              <a:solidFill>
                <a:schemeClr val="accent4"/>
              </a:solidFill>
            </a:endParaRPr>
          </a:p>
          <a:p>
            <a:r>
              <a:rPr lang="pt-BR" dirty="0" err="1">
                <a:solidFill>
                  <a:schemeClr val="accent4"/>
                </a:solidFill>
              </a:rPr>
              <a:t>len</a:t>
            </a:r>
            <a:r>
              <a:rPr lang="pt-BR" dirty="0">
                <a:solidFill>
                  <a:schemeClr val="accent4"/>
                </a:solidFill>
              </a:rPr>
              <a:t>( )</a:t>
            </a:r>
          </a:p>
          <a:p>
            <a:endParaRPr lang="pt-BR" dirty="0">
              <a:solidFill>
                <a:schemeClr val="accent4"/>
              </a:solidFill>
            </a:endParaRPr>
          </a:p>
          <a:p>
            <a:r>
              <a:rPr lang="pt-BR" dirty="0" err="1">
                <a:solidFill>
                  <a:schemeClr val="accent4"/>
                </a:solidFill>
              </a:rPr>
              <a:t>type</a:t>
            </a:r>
            <a:r>
              <a:rPr lang="pt-BR" dirty="0">
                <a:solidFill>
                  <a:schemeClr val="accent4"/>
                </a:solidFill>
              </a:rPr>
              <a:t>( )</a:t>
            </a:r>
          </a:p>
          <a:p>
            <a:endParaRPr lang="pt-BR" dirty="0">
              <a:solidFill>
                <a:schemeClr val="accent4"/>
              </a:solidFill>
            </a:endParaRPr>
          </a:p>
          <a:p>
            <a:r>
              <a:rPr lang="pt-BR" dirty="0">
                <a:solidFill>
                  <a:schemeClr val="accent4"/>
                </a:solidFill>
              </a:rPr>
              <a:t>sum( ) – </a:t>
            </a:r>
            <a:r>
              <a:rPr lang="pt-BR" dirty="0" err="1">
                <a:solidFill>
                  <a:schemeClr val="accent4"/>
                </a:solidFill>
              </a:rPr>
              <a:t>max</a:t>
            </a:r>
            <a:r>
              <a:rPr lang="pt-BR" dirty="0">
                <a:solidFill>
                  <a:schemeClr val="accent4"/>
                </a:solidFill>
              </a:rPr>
              <a:t>( ) – min( )</a:t>
            </a:r>
          </a:p>
          <a:p>
            <a:endParaRPr lang="pt-BR" dirty="0">
              <a:solidFill>
                <a:schemeClr val="accent4"/>
              </a:solidFill>
            </a:endParaRPr>
          </a:p>
          <a:p>
            <a:r>
              <a:rPr lang="pt-BR" dirty="0" err="1">
                <a:solidFill>
                  <a:schemeClr val="accent4"/>
                </a:solidFill>
              </a:rPr>
              <a:t>list</a:t>
            </a:r>
            <a:r>
              <a:rPr lang="pt-BR" dirty="0">
                <a:solidFill>
                  <a:schemeClr val="accent4"/>
                </a:solidFill>
              </a:rPr>
              <a:t>( ) – </a:t>
            </a:r>
            <a:r>
              <a:rPr lang="pt-BR" dirty="0" err="1">
                <a:solidFill>
                  <a:schemeClr val="accent4"/>
                </a:solidFill>
              </a:rPr>
              <a:t>dict</a:t>
            </a:r>
            <a:r>
              <a:rPr lang="pt-BR" dirty="0">
                <a:solidFill>
                  <a:schemeClr val="accent4"/>
                </a:solidFill>
              </a:rPr>
              <a:t>( ) – </a:t>
            </a:r>
            <a:r>
              <a:rPr lang="pt-BR" dirty="0" err="1">
                <a:solidFill>
                  <a:schemeClr val="accent4"/>
                </a:solidFill>
              </a:rPr>
              <a:t>tuple</a:t>
            </a:r>
            <a:r>
              <a:rPr lang="pt-BR" dirty="0">
                <a:solidFill>
                  <a:schemeClr val="accent4"/>
                </a:solidFill>
              </a:rPr>
              <a:t>( ) – set()</a:t>
            </a:r>
          </a:p>
          <a:p>
            <a:endParaRPr lang="pt-BR" dirty="0">
              <a:solidFill>
                <a:schemeClr val="accent4"/>
              </a:solidFill>
            </a:endParaRPr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C998FE8-CF6A-4083-9DBE-CC8998C84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úteis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67BB6EDB-2276-44D2-B4E8-B3F675458504}"/>
              </a:ext>
            </a:extLst>
          </p:cNvPr>
          <p:cNvCxnSpPr>
            <a:cxnSpLocks/>
          </p:cNvCxnSpPr>
          <p:nvPr/>
        </p:nvCxnSpPr>
        <p:spPr>
          <a:xfrm>
            <a:off x="890631" y="1912689"/>
            <a:ext cx="0" cy="42783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B93E3479-1737-444B-83D6-77E1FE74A0FA}"/>
              </a:ext>
            </a:extLst>
          </p:cNvPr>
          <p:cNvCxnSpPr>
            <a:cxnSpLocks/>
          </p:cNvCxnSpPr>
          <p:nvPr/>
        </p:nvCxnSpPr>
        <p:spPr>
          <a:xfrm>
            <a:off x="890631" y="2643929"/>
            <a:ext cx="0" cy="42783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86B5DFE-E3B6-44C3-9C0D-D383675AE8AB}"/>
              </a:ext>
            </a:extLst>
          </p:cNvPr>
          <p:cNvCxnSpPr>
            <a:cxnSpLocks/>
          </p:cNvCxnSpPr>
          <p:nvPr/>
        </p:nvCxnSpPr>
        <p:spPr>
          <a:xfrm>
            <a:off x="892029" y="3387355"/>
            <a:ext cx="0" cy="42783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BD6DB21D-8ACF-4DB1-970B-D858337DF485}"/>
              </a:ext>
            </a:extLst>
          </p:cNvPr>
          <p:cNvCxnSpPr>
            <a:cxnSpLocks/>
          </p:cNvCxnSpPr>
          <p:nvPr/>
        </p:nvCxnSpPr>
        <p:spPr>
          <a:xfrm>
            <a:off x="890631" y="4112002"/>
            <a:ext cx="0" cy="42783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70E00E-6768-4F26-B837-CF024EEFF75D}"/>
              </a:ext>
            </a:extLst>
          </p:cNvPr>
          <p:cNvCxnSpPr>
            <a:cxnSpLocks/>
          </p:cNvCxnSpPr>
          <p:nvPr/>
        </p:nvCxnSpPr>
        <p:spPr>
          <a:xfrm>
            <a:off x="890631" y="4825067"/>
            <a:ext cx="0" cy="42783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9743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2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rodução.potx" id="{4A7F0ACA-501D-46F4-87F1-7388CEA01666}" vid="{3AE249DB-A8AA-4A33-B7CC-20FC520860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Introdução</Template>
  <TotalTime>124</TotalTime>
  <Words>183</Words>
  <Application>Microsoft Office PowerPoint</Application>
  <PresentationFormat>Widescreen</PresentationFormat>
  <Paragraphs>84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Roboto</vt:lpstr>
      <vt:lpstr>Tema do Office</vt:lpstr>
      <vt:lpstr>Rapidinho, o que é Python?</vt:lpstr>
      <vt:lpstr>Esse é o famoso!</vt:lpstr>
      <vt:lpstr>Como acessar</vt:lpstr>
      <vt:lpstr>O que é um objeto em Python?</vt:lpstr>
      <vt:lpstr>Operadores</vt:lpstr>
      <vt:lpstr>Operadores</vt:lpstr>
      <vt:lpstr>Tipagem de dados</vt:lpstr>
      <vt:lpstr>Funções úteis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Gustavo Vergilio Poleza</dc:creator>
  <cp:lastModifiedBy>Gustavo Vergilio Poleza</cp:lastModifiedBy>
  <cp:revision>49</cp:revision>
  <dcterms:created xsi:type="dcterms:W3CDTF">2021-02-17T03:17:51Z</dcterms:created>
  <dcterms:modified xsi:type="dcterms:W3CDTF">2021-03-19T01:04:20Z</dcterms:modified>
</cp:coreProperties>
</file>