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4" r:id="rId10"/>
    <p:sldId id="275" r:id="rId11"/>
    <p:sldId id="276" r:id="rId12"/>
    <p:sldId id="277" r:id="rId13"/>
    <p:sldId id="278" r:id="rId14"/>
    <p:sldId id="272" r:id="rId15"/>
    <p:sldId id="273" r:id="rId16"/>
    <p:sldId id="258" r:id="rId17"/>
  </p:sldIdLst>
  <p:sldSz cx="9144000" cy="6858000" type="screen4x3"/>
  <p:notesSz cx="6797675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48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11.10.2018</a:t>
            </a:fld>
            <a:endParaRPr lang="uk-UA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773F2D79-FA7C-4710-ADA6-D4C5C5EC340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11.10.2018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11.10.2018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11.10.2018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11.10.2018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11.10.2018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11.10.2018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11.10.2018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11.10.2018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11.10.2018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11.10.2018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11.10.2018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F34A1B13-DECF-4C56-A4A0-62AF854B7D93}" type="datetimeFigureOut">
              <a:rPr lang="uk-UA" smtClean="0"/>
              <a:pPr/>
              <a:t>11.10.2018</a:t>
            </a:fld>
            <a:endParaRPr lang="uk-UA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Вступ до монад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67744" y="3212976"/>
            <a:ext cx="5176664" cy="1991270"/>
          </a:xfrm>
        </p:spPr>
        <p:txBody>
          <a:bodyPr/>
          <a:lstStyle/>
          <a:p>
            <a:r>
              <a:rPr lang="uk-UA" dirty="0"/>
              <a:t>Клас</a:t>
            </a:r>
            <a:r>
              <a:rPr lang="en-US" dirty="0"/>
              <a:t> Monad</a:t>
            </a:r>
            <a:endParaRPr lang="uk-UA" dirty="0"/>
          </a:p>
          <a:p>
            <a:r>
              <a:rPr lang="en-US" b="1" dirty="0"/>
              <a:t>do</a:t>
            </a:r>
            <a:r>
              <a:rPr lang="uk-UA" dirty="0" err="1"/>
              <a:t>-нотація</a:t>
            </a:r>
            <a:endParaRPr lang="uk-UA" dirty="0"/>
          </a:p>
          <a:p>
            <a:r>
              <a:rPr lang="uk-UA" dirty="0"/>
              <a:t>Монада </a:t>
            </a:r>
            <a:r>
              <a:rPr lang="en-US" dirty="0"/>
              <a:t>Maybe</a:t>
            </a:r>
            <a:endParaRPr lang="uk-UA" dirty="0"/>
          </a:p>
          <a:p>
            <a:r>
              <a:rPr lang="uk-UA" dirty="0"/>
              <a:t>Монада </a:t>
            </a:r>
            <a:r>
              <a:rPr lang="en-US" dirty="0"/>
              <a:t>State</a:t>
            </a:r>
            <a:endParaRPr lang="uk-UA" dirty="0"/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7308304" y="188640"/>
            <a:ext cx="1440160" cy="1338064"/>
            <a:chOff x="3284" y="1680"/>
            <a:chExt cx="2284" cy="221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917" y="3534"/>
              <a:ext cx="1651" cy="359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1193" y="0"/>
                </a:cxn>
                <a:cxn ang="0">
                  <a:pos x="1773" y="121"/>
                </a:cxn>
                <a:cxn ang="0">
                  <a:pos x="375" y="371"/>
                </a:cxn>
                <a:cxn ang="0">
                  <a:pos x="0" y="116"/>
                </a:cxn>
                <a:cxn ang="0">
                  <a:pos x="0" y="116"/>
                </a:cxn>
              </a:cxnLst>
              <a:rect l="0" t="0" r="r" b="b"/>
              <a:pathLst>
                <a:path w="1773" h="371">
                  <a:moveTo>
                    <a:pt x="0" y="116"/>
                  </a:moveTo>
                  <a:lnTo>
                    <a:pt x="1193" y="0"/>
                  </a:lnTo>
                  <a:lnTo>
                    <a:pt x="1773" y="121"/>
                  </a:lnTo>
                  <a:lnTo>
                    <a:pt x="375" y="371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80008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304" y="1724"/>
              <a:ext cx="2067" cy="1860"/>
            </a:xfrm>
            <a:custGeom>
              <a:avLst/>
              <a:gdLst/>
              <a:ahLst/>
              <a:cxnLst>
                <a:cxn ang="0">
                  <a:pos x="109" y="966"/>
                </a:cxn>
                <a:cxn ang="0">
                  <a:pos x="0" y="1087"/>
                </a:cxn>
                <a:cxn ang="0">
                  <a:pos x="351" y="1428"/>
                </a:cxn>
                <a:cxn ang="0">
                  <a:pos x="659" y="1786"/>
                </a:cxn>
                <a:cxn ang="0">
                  <a:pos x="747" y="1923"/>
                </a:cxn>
                <a:cxn ang="0">
                  <a:pos x="835" y="1896"/>
                </a:cxn>
                <a:cxn ang="0">
                  <a:pos x="1132" y="1660"/>
                </a:cxn>
                <a:cxn ang="0">
                  <a:pos x="1301" y="1462"/>
                </a:cxn>
                <a:cxn ang="0">
                  <a:pos x="1505" y="1374"/>
                </a:cxn>
                <a:cxn ang="0">
                  <a:pos x="1686" y="1390"/>
                </a:cxn>
                <a:cxn ang="0">
                  <a:pos x="2021" y="1462"/>
                </a:cxn>
                <a:cxn ang="0">
                  <a:pos x="2153" y="1451"/>
                </a:cxn>
                <a:cxn ang="0">
                  <a:pos x="2219" y="1406"/>
                </a:cxn>
                <a:cxn ang="0">
                  <a:pos x="2197" y="1076"/>
                </a:cxn>
                <a:cxn ang="0">
                  <a:pos x="2070" y="582"/>
                </a:cxn>
                <a:cxn ang="0">
                  <a:pos x="1999" y="159"/>
                </a:cxn>
                <a:cxn ang="0">
                  <a:pos x="1960" y="16"/>
                </a:cxn>
                <a:cxn ang="0">
                  <a:pos x="1801" y="0"/>
                </a:cxn>
                <a:cxn ang="0">
                  <a:pos x="1456" y="76"/>
                </a:cxn>
                <a:cxn ang="0">
                  <a:pos x="1318" y="121"/>
                </a:cxn>
                <a:cxn ang="0">
                  <a:pos x="1175" y="186"/>
                </a:cxn>
                <a:cxn ang="0">
                  <a:pos x="1110" y="121"/>
                </a:cxn>
                <a:cxn ang="0">
                  <a:pos x="829" y="351"/>
                </a:cxn>
                <a:cxn ang="0">
                  <a:pos x="687" y="433"/>
                </a:cxn>
                <a:cxn ang="0">
                  <a:pos x="109" y="966"/>
                </a:cxn>
                <a:cxn ang="0">
                  <a:pos x="109" y="966"/>
                </a:cxn>
              </a:cxnLst>
              <a:rect l="0" t="0" r="r" b="b"/>
              <a:pathLst>
                <a:path w="2219" h="1923">
                  <a:moveTo>
                    <a:pt x="109" y="966"/>
                  </a:moveTo>
                  <a:lnTo>
                    <a:pt x="0" y="1087"/>
                  </a:lnTo>
                  <a:lnTo>
                    <a:pt x="351" y="1428"/>
                  </a:lnTo>
                  <a:lnTo>
                    <a:pt x="659" y="1786"/>
                  </a:lnTo>
                  <a:lnTo>
                    <a:pt x="747" y="1923"/>
                  </a:lnTo>
                  <a:lnTo>
                    <a:pt x="835" y="1896"/>
                  </a:lnTo>
                  <a:lnTo>
                    <a:pt x="1132" y="1660"/>
                  </a:lnTo>
                  <a:lnTo>
                    <a:pt x="1301" y="1462"/>
                  </a:lnTo>
                  <a:lnTo>
                    <a:pt x="1505" y="1374"/>
                  </a:lnTo>
                  <a:lnTo>
                    <a:pt x="1686" y="1390"/>
                  </a:lnTo>
                  <a:lnTo>
                    <a:pt x="2021" y="1462"/>
                  </a:lnTo>
                  <a:lnTo>
                    <a:pt x="2153" y="1451"/>
                  </a:lnTo>
                  <a:lnTo>
                    <a:pt x="2219" y="1406"/>
                  </a:lnTo>
                  <a:lnTo>
                    <a:pt x="2197" y="1076"/>
                  </a:lnTo>
                  <a:lnTo>
                    <a:pt x="2070" y="582"/>
                  </a:lnTo>
                  <a:lnTo>
                    <a:pt x="1999" y="159"/>
                  </a:lnTo>
                  <a:lnTo>
                    <a:pt x="1960" y="16"/>
                  </a:lnTo>
                  <a:lnTo>
                    <a:pt x="1801" y="0"/>
                  </a:lnTo>
                  <a:lnTo>
                    <a:pt x="1456" y="76"/>
                  </a:lnTo>
                  <a:lnTo>
                    <a:pt x="1318" y="121"/>
                  </a:lnTo>
                  <a:lnTo>
                    <a:pt x="1175" y="186"/>
                  </a:lnTo>
                  <a:lnTo>
                    <a:pt x="1110" y="121"/>
                  </a:lnTo>
                  <a:lnTo>
                    <a:pt x="829" y="351"/>
                  </a:lnTo>
                  <a:lnTo>
                    <a:pt x="687" y="433"/>
                  </a:lnTo>
                  <a:lnTo>
                    <a:pt x="109" y="966"/>
                  </a:lnTo>
                  <a:lnTo>
                    <a:pt x="109" y="966"/>
                  </a:lnTo>
                  <a:close/>
                </a:path>
              </a:pathLst>
            </a:custGeom>
            <a:solidFill>
              <a:srgbClr val="FFE5D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304" y="1815"/>
              <a:ext cx="1307" cy="1643"/>
            </a:xfrm>
            <a:custGeom>
              <a:avLst/>
              <a:gdLst/>
              <a:ahLst/>
              <a:cxnLst>
                <a:cxn ang="0">
                  <a:pos x="734" y="321"/>
                </a:cxn>
                <a:cxn ang="0">
                  <a:pos x="0" y="712"/>
                </a:cxn>
                <a:cxn ang="0">
                  <a:pos x="198" y="982"/>
                </a:cxn>
                <a:cxn ang="0">
                  <a:pos x="494" y="1379"/>
                </a:cxn>
                <a:cxn ang="0">
                  <a:pos x="703" y="1698"/>
                </a:cxn>
                <a:cxn ang="0">
                  <a:pos x="626" y="1478"/>
                </a:cxn>
                <a:cxn ang="0">
                  <a:pos x="461" y="1274"/>
                </a:cxn>
                <a:cxn ang="0">
                  <a:pos x="286" y="1004"/>
                </a:cxn>
                <a:cxn ang="0">
                  <a:pos x="134" y="747"/>
                </a:cxn>
                <a:cxn ang="0">
                  <a:pos x="442" y="565"/>
                </a:cxn>
                <a:cxn ang="0">
                  <a:pos x="664" y="485"/>
                </a:cxn>
                <a:cxn ang="0">
                  <a:pos x="1165" y="286"/>
                </a:cxn>
                <a:cxn ang="0">
                  <a:pos x="1357" y="158"/>
                </a:cxn>
                <a:cxn ang="0">
                  <a:pos x="1403" y="0"/>
                </a:cxn>
                <a:cxn ang="0">
                  <a:pos x="1124" y="117"/>
                </a:cxn>
                <a:cxn ang="0">
                  <a:pos x="734" y="321"/>
                </a:cxn>
                <a:cxn ang="0">
                  <a:pos x="734" y="321"/>
                </a:cxn>
              </a:cxnLst>
              <a:rect l="0" t="0" r="r" b="b"/>
              <a:pathLst>
                <a:path w="1403" h="1698">
                  <a:moveTo>
                    <a:pt x="734" y="321"/>
                  </a:moveTo>
                  <a:lnTo>
                    <a:pt x="0" y="712"/>
                  </a:lnTo>
                  <a:lnTo>
                    <a:pt x="198" y="982"/>
                  </a:lnTo>
                  <a:lnTo>
                    <a:pt x="494" y="1379"/>
                  </a:lnTo>
                  <a:lnTo>
                    <a:pt x="703" y="1698"/>
                  </a:lnTo>
                  <a:lnTo>
                    <a:pt x="626" y="1478"/>
                  </a:lnTo>
                  <a:lnTo>
                    <a:pt x="461" y="1274"/>
                  </a:lnTo>
                  <a:lnTo>
                    <a:pt x="286" y="1004"/>
                  </a:lnTo>
                  <a:lnTo>
                    <a:pt x="134" y="747"/>
                  </a:lnTo>
                  <a:lnTo>
                    <a:pt x="442" y="565"/>
                  </a:lnTo>
                  <a:lnTo>
                    <a:pt x="664" y="485"/>
                  </a:lnTo>
                  <a:lnTo>
                    <a:pt x="1165" y="286"/>
                  </a:lnTo>
                  <a:lnTo>
                    <a:pt x="1357" y="158"/>
                  </a:lnTo>
                  <a:lnTo>
                    <a:pt x="1403" y="0"/>
                  </a:lnTo>
                  <a:lnTo>
                    <a:pt x="1124" y="117"/>
                  </a:lnTo>
                  <a:lnTo>
                    <a:pt x="734" y="321"/>
                  </a:lnTo>
                  <a:lnTo>
                    <a:pt x="734" y="321"/>
                  </a:lnTo>
                  <a:close/>
                </a:path>
              </a:pathLst>
            </a:custGeom>
            <a:solidFill>
              <a:srgbClr val="FFBFBF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5069" y="3165"/>
              <a:ext cx="148" cy="14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88" y="121"/>
                </a:cxn>
                <a:cxn ang="0">
                  <a:pos x="132" y="148"/>
                </a:cxn>
                <a:cxn ang="0">
                  <a:pos x="159" y="121"/>
                </a:cxn>
                <a:cxn ang="0">
                  <a:pos x="71" y="33"/>
                </a:cxn>
                <a:cxn ang="0">
                  <a:pos x="27" y="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159" h="148">
                  <a:moveTo>
                    <a:pt x="0" y="11"/>
                  </a:moveTo>
                  <a:lnTo>
                    <a:pt x="88" y="121"/>
                  </a:lnTo>
                  <a:lnTo>
                    <a:pt x="132" y="148"/>
                  </a:lnTo>
                  <a:lnTo>
                    <a:pt x="159" y="121"/>
                  </a:lnTo>
                  <a:lnTo>
                    <a:pt x="71" y="33"/>
                  </a:lnTo>
                  <a:lnTo>
                    <a:pt x="27" y="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D3EDED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680" y="2787"/>
              <a:ext cx="108" cy="144"/>
            </a:xfrm>
            <a:custGeom>
              <a:avLst/>
              <a:gdLst/>
              <a:ahLst/>
              <a:cxnLst>
                <a:cxn ang="0">
                  <a:pos x="116" y="133"/>
                </a:cxn>
                <a:cxn ang="0">
                  <a:pos x="72" y="0"/>
                </a:cxn>
                <a:cxn ang="0">
                  <a:pos x="38" y="56"/>
                </a:cxn>
                <a:cxn ang="0">
                  <a:pos x="0" y="67"/>
                </a:cxn>
                <a:cxn ang="0">
                  <a:pos x="0" y="149"/>
                </a:cxn>
                <a:cxn ang="0">
                  <a:pos x="116" y="133"/>
                </a:cxn>
                <a:cxn ang="0">
                  <a:pos x="116" y="133"/>
                </a:cxn>
              </a:cxnLst>
              <a:rect l="0" t="0" r="r" b="b"/>
              <a:pathLst>
                <a:path w="116" h="149">
                  <a:moveTo>
                    <a:pt x="116" y="133"/>
                  </a:moveTo>
                  <a:lnTo>
                    <a:pt x="72" y="0"/>
                  </a:lnTo>
                  <a:lnTo>
                    <a:pt x="38" y="56"/>
                  </a:lnTo>
                  <a:lnTo>
                    <a:pt x="0" y="67"/>
                  </a:lnTo>
                  <a:lnTo>
                    <a:pt x="0" y="149"/>
                  </a:lnTo>
                  <a:lnTo>
                    <a:pt x="116" y="133"/>
                  </a:lnTo>
                  <a:lnTo>
                    <a:pt x="116" y="133"/>
                  </a:lnTo>
                  <a:close/>
                </a:path>
              </a:pathLst>
            </a:custGeom>
            <a:solidFill>
              <a:srgbClr val="FFE5D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317" y="2900"/>
              <a:ext cx="782" cy="430"/>
            </a:xfrm>
            <a:custGeom>
              <a:avLst/>
              <a:gdLst/>
              <a:ahLst/>
              <a:cxnLst>
                <a:cxn ang="0">
                  <a:pos x="61" y="445"/>
                </a:cxn>
                <a:cxn ang="0">
                  <a:pos x="0" y="323"/>
                </a:cxn>
                <a:cxn ang="0">
                  <a:pos x="61" y="312"/>
                </a:cxn>
                <a:cxn ang="0">
                  <a:pos x="88" y="346"/>
                </a:cxn>
                <a:cxn ang="0">
                  <a:pos x="291" y="180"/>
                </a:cxn>
                <a:cxn ang="0">
                  <a:pos x="374" y="131"/>
                </a:cxn>
                <a:cxn ang="0">
                  <a:pos x="407" y="27"/>
                </a:cxn>
                <a:cxn ang="0">
                  <a:pos x="434" y="10"/>
                </a:cxn>
                <a:cxn ang="0">
                  <a:pos x="478" y="0"/>
                </a:cxn>
                <a:cxn ang="0">
                  <a:pos x="505" y="10"/>
                </a:cxn>
                <a:cxn ang="0">
                  <a:pos x="468" y="126"/>
                </a:cxn>
                <a:cxn ang="0">
                  <a:pos x="621" y="169"/>
                </a:cxn>
                <a:cxn ang="0">
                  <a:pos x="786" y="191"/>
                </a:cxn>
                <a:cxn ang="0">
                  <a:pos x="840" y="202"/>
                </a:cxn>
                <a:cxn ang="0">
                  <a:pos x="797" y="263"/>
                </a:cxn>
                <a:cxn ang="0">
                  <a:pos x="444" y="222"/>
                </a:cxn>
                <a:cxn ang="0">
                  <a:pos x="432" y="246"/>
                </a:cxn>
                <a:cxn ang="0">
                  <a:pos x="380" y="189"/>
                </a:cxn>
                <a:cxn ang="0">
                  <a:pos x="61" y="445"/>
                </a:cxn>
                <a:cxn ang="0">
                  <a:pos x="61" y="445"/>
                </a:cxn>
              </a:cxnLst>
              <a:rect l="0" t="0" r="r" b="b"/>
              <a:pathLst>
                <a:path w="840" h="445">
                  <a:moveTo>
                    <a:pt x="61" y="445"/>
                  </a:moveTo>
                  <a:lnTo>
                    <a:pt x="0" y="323"/>
                  </a:lnTo>
                  <a:lnTo>
                    <a:pt x="61" y="312"/>
                  </a:lnTo>
                  <a:lnTo>
                    <a:pt x="88" y="346"/>
                  </a:lnTo>
                  <a:lnTo>
                    <a:pt x="291" y="180"/>
                  </a:lnTo>
                  <a:lnTo>
                    <a:pt x="374" y="131"/>
                  </a:lnTo>
                  <a:lnTo>
                    <a:pt x="407" y="27"/>
                  </a:lnTo>
                  <a:lnTo>
                    <a:pt x="434" y="10"/>
                  </a:lnTo>
                  <a:lnTo>
                    <a:pt x="478" y="0"/>
                  </a:lnTo>
                  <a:lnTo>
                    <a:pt x="505" y="10"/>
                  </a:lnTo>
                  <a:lnTo>
                    <a:pt x="468" y="126"/>
                  </a:lnTo>
                  <a:lnTo>
                    <a:pt x="621" y="169"/>
                  </a:lnTo>
                  <a:lnTo>
                    <a:pt x="786" y="191"/>
                  </a:lnTo>
                  <a:lnTo>
                    <a:pt x="840" y="202"/>
                  </a:lnTo>
                  <a:lnTo>
                    <a:pt x="797" y="263"/>
                  </a:lnTo>
                  <a:lnTo>
                    <a:pt x="444" y="222"/>
                  </a:lnTo>
                  <a:lnTo>
                    <a:pt x="432" y="246"/>
                  </a:lnTo>
                  <a:lnTo>
                    <a:pt x="380" y="189"/>
                  </a:lnTo>
                  <a:lnTo>
                    <a:pt x="61" y="445"/>
                  </a:lnTo>
                  <a:lnTo>
                    <a:pt x="61" y="445"/>
                  </a:lnTo>
                  <a:close/>
                </a:path>
              </a:pathLst>
            </a:custGeom>
            <a:solidFill>
              <a:srgbClr val="CCA69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424" y="3032"/>
              <a:ext cx="598" cy="265"/>
            </a:xfrm>
            <a:custGeom>
              <a:avLst/>
              <a:gdLst/>
              <a:ahLst/>
              <a:cxnLst>
                <a:cxn ang="0">
                  <a:pos x="56" y="252"/>
                </a:cxn>
                <a:cxn ang="0">
                  <a:pos x="0" y="209"/>
                </a:cxn>
                <a:cxn ang="0">
                  <a:pos x="123" y="80"/>
                </a:cxn>
                <a:cxn ang="0">
                  <a:pos x="240" y="23"/>
                </a:cxn>
                <a:cxn ang="0">
                  <a:pos x="266" y="58"/>
                </a:cxn>
                <a:cxn ang="0">
                  <a:pos x="321" y="99"/>
                </a:cxn>
                <a:cxn ang="0">
                  <a:pos x="333" y="80"/>
                </a:cxn>
                <a:cxn ang="0">
                  <a:pos x="347" y="65"/>
                </a:cxn>
                <a:cxn ang="0">
                  <a:pos x="363" y="0"/>
                </a:cxn>
                <a:cxn ang="0">
                  <a:pos x="578" y="60"/>
                </a:cxn>
                <a:cxn ang="0">
                  <a:pos x="643" y="71"/>
                </a:cxn>
                <a:cxn ang="0">
                  <a:pos x="643" y="137"/>
                </a:cxn>
                <a:cxn ang="0">
                  <a:pos x="567" y="191"/>
                </a:cxn>
                <a:cxn ang="0">
                  <a:pos x="462" y="209"/>
                </a:cxn>
                <a:cxn ang="0">
                  <a:pos x="198" y="274"/>
                </a:cxn>
                <a:cxn ang="0">
                  <a:pos x="56" y="252"/>
                </a:cxn>
                <a:cxn ang="0">
                  <a:pos x="56" y="252"/>
                </a:cxn>
              </a:cxnLst>
              <a:rect l="0" t="0" r="r" b="b"/>
              <a:pathLst>
                <a:path w="643" h="274">
                  <a:moveTo>
                    <a:pt x="56" y="252"/>
                  </a:moveTo>
                  <a:lnTo>
                    <a:pt x="0" y="209"/>
                  </a:lnTo>
                  <a:lnTo>
                    <a:pt x="123" y="80"/>
                  </a:lnTo>
                  <a:lnTo>
                    <a:pt x="240" y="23"/>
                  </a:lnTo>
                  <a:lnTo>
                    <a:pt x="266" y="58"/>
                  </a:lnTo>
                  <a:lnTo>
                    <a:pt x="321" y="99"/>
                  </a:lnTo>
                  <a:lnTo>
                    <a:pt x="333" y="80"/>
                  </a:lnTo>
                  <a:lnTo>
                    <a:pt x="347" y="65"/>
                  </a:lnTo>
                  <a:lnTo>
                    <a:pt x="363" y="0"/>
                  </a:lnTo>
                  <a:lnTo>
                    <a:pt x="578" y="60"/>
                  </a:lnTo>
                  <a:lnTo>
                    <a:pt x="643" y="71"/>
                  </a:lnTo>
                  <a:lnTo>
                    <a:pt x="643" y="137"/>
                  </a:lnTo>
                  <a:lnTo>
                    <a:pt x="567" y="191"/>
                  </a:lnTo>
                  <a:lnTo>
                    <a:pt x="462" y="209"/>
                  </a:lnTo>
                  <a:lnTo>
                    <a:pt x="198" y="274"/>
                  </a:lnTo>
                  <a:lnTo>
                    <a:pt x="56" y="252"/>
                  </a:lnTo>
                  <a:lnTo>
                    <a:pt x="56" y="252"/>
                  </a:lnTo>
                  <a:close/>
                </a:path>
              </a:pathLst>
            </a:custGeom>
            <a:solidFill>
              <a:srgbClr val="F2E5F2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236" y="3210"/>
              <a:ext cx="777" cy="493"/>
            </a:xfrm>
            <a:custGeom>
              <a:avLst/>
              <a:gdLst/>
              <a:ahLst/>
              <a:cxnLst>
                <a:cxn ang="0">
                  <a:pos x="47" y="194"/>
                </a:cxn>
                <a:cxn ang="0">
                  <a:pos x="90" y="312"/>
                </a:cxn>
                <a:cxn ang="0">
                  <a:pos x="0" y="452"/>
                </a:cxn>
                <a:cxn ang="0">
                  <a:pos x="10" y="484"/>
                </a:cxn>
                <a:cxn ang="0">
                  <a:pos x="95" y="494"/>
                </a:cxn>
                <a:cxn ang="0">
                  <a:pos x="134" y="510"/>
                </a:cxn>
                <a:cxn ang="0">
                  <a:pos x="101" y="457"/>
                </a:cxn>
                <a:cxn ang="0">
                  <a:pos x="288" y="392"/>
                </a:cxn>
                <a:cxn ang="0">
                  <a:pos x="380" y="322"/>
                </a:cxn>
                <a:cxn ang="0">
                  <a:pos x="422" y="225"/>
                </a:cxn>
                <a:cxn ang="0">
                  <a:pos x="552" y="242"/>
                </a:cxn>
                <a:cxn ang="0">
                  <a:pos x="626" y="258"/>
                </a:cxn>
                <a:cxn ang="0">
                  <a:pos x="659" y="301"/>
                </a:cxn>
                <a:cxn ang="0">
                  <a:pos x="642" y="371"/>
                </a:cxn>
                <a:cxn ang="0">
                  <a:pos x="777" y="382"/>
                </a:cxn>
                <a:cxn ang="0">
                  <a:pos x="761" y="338"/>
                </a:cxn>
                <a:cxn ang="0">
                  <a:pos x="803" y="269"/>
                </a:cxn>
                <a:cxn ang="0">
                  <a:pos x="835" y="167"/>
                </a:cxn>
                <a:cxn ang="0">
                  <a:pos x="793" y="70"/>
                </a:cxn>
                <a:cxn ang="0">
                  <a:pos x="723" y="33"/>
                </a:cxn>
                <a:cxn ang="0">
                  <a:pos x="648" y="0"/>
                </a:cxn>
                <a:cxn ang="0">
                  <a:pos x="450" y="86"/>
                </a:cxn>
                <a:cxn ang="0">
                  <a:pos x="304" y="76"/>
                </a:cxn>
                <a:cxn ang="0">
                  <a:pos x="225" y="49"/>
                </a:cxn>
                <a:cxn ang="0">
                  <a:pos x="112" y="113"/>
                </a:cxn>
                <a:cxn ang="0">
                  <a:pos x="47" y="194"/>
                </a:cxn>
                <a:cxn ang="0">
                  <a:pos x="47" y="194"/>
                </a:cxn>
              </a:cxnLst>
              <a:rect l="0" t="0" r="r" b="b"/>
              <a:pathLst>
                <a:path w="835" h="510">
                  <a:moveTo>
                    <a:pt x="47" y="194"/>
                  </a:moveTo>
                  <a:lnTo>
                    <a:pt x="90" y="312"/>
                  </a:lnTo>
                  <a:lnTo>
                    <a:pt x="0" y="452"/>
                  </a:lnTo>
                  <a:lnTo>
                    <a:pt x="10" y="484"/>
                  </a:lnTo>
                  <a:lnTo>
                    <a:pt x="95" y="494"/>
                  </a:lnTo>
                  <a:lnTo>
                    <a:pt x="134" y="510"/>
                  </a:lnTo>
                  <a:lnTo>
                    <a:pt x="101" y="457"/>
                  </a:lnTo>
                  <a:lnTo>
                    <a:pt x="288" y="392"/>
                  </a:lnTo>
                  <a:lnTo>
                    <a:pt x="380" y="322"/>
                  </a:lnTo>
                  <a:lnTo>
                    <a:pt x="422" y="225"/>
                  </a:lnTo>
                  <a:lnTo>
                    <a:pt x="552" y="242"/>
                  </a:lnTo>
                  <a:lnTo>
                    <a:pt x="626" y="258"/>
                  </a:lnTo>
                  <a:lnTo>
                    <a:pt x="659" y="301"/>
                  </a:lnTo>
                  <a:lnTo>
                    <a:pt x="642" y="371"/>
                  </a:lnTo>
                  <a:lnTo>
                    <a:pt x="777" y="382"/>
                  </a:lnTo>
                  <a:lnTo>
                    <a:pt x="761" y="338"/>
                  </a:lnTo>
                  <a:lnTo>
                    <a:pt x="803" y="269"/>
                  </a:lnTo>
                  <a:lnTo>
                    <a:pt x="835" y="167"/>
                  </a:lnTo>
                  <a:lnTo>
                    <a:pt x="793" y="70"/>
                  </a:lnTo>
                  <a:lnTo>
                    <a:pt x="723" y="33"/>
                  </a:lnTo>
                  <a:lnTo>
                    <a:pt x="648" y="0"/>
                  </a:lnTo>
                  <a:lnTo>
                    <a:pt x="450" y="86"/>
                  </a:lnTo>
                  <a:lnTo>
                    <a:pt x="304" y="76"/>
                  </a:lnTo>
                  <a:lnTo>
                    <a:pt x="225" y="49"/>
                  </a:lnTo>
                  <a:lnTo>
                    <a:pt x="112" y="113"/>
                  </a:lnTo>
                  <a:lnTo>
                    <a:pt x="47" y="194"/>
                  </a:lnTo>
                  <a:lnTo>
                    <a:pt x="47" y="194"/>
                  </a:lnTo>
                  <a:close/>
                </a:path>
              </a:pathLst>
            </a:custGeom>
            <a:solidFill>
              <a:srgbClr val="66997F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426" y="1958"/>
              <a:ext cx="1116" cy="1201"/>
            </a:xfrm>
            <a:custGeom>
              <a:avLst/>
              <a:gdLst/>
              <a:ahLst/>
              <a:cxnLst>
                <a:cxn ang="0">
                  <a:pos x="1198" y="0"/>
                </a:cxn>
                <a:cxn ang="0">
                  <a:pos x="885" y="116"/>
                </a:cxn>
                <a:cxn ang="0">
                  <a:pos x="495" y="253"/>
                </a:cxn>
                <a:cxn ang="0">
                  <a:pos x="144" y="368"/>
                </a:cxn>
                <a:cxn ang="0">
                  <a:pos x="0" y="417"/>
                </a:cxn>
                <a:cxn ang="0">
                  <a:pos x="99" y="610"/>
                </a:cxn>
                <a:cxn ang="0">
                  <a:pos x="281" y="945"/>
                </a:cxn>
                <a:cxn ang="0">
                  <a:pos x="462" y="1242"/>
                </a:cxn>
                <a:cxn ang="0">
                  <a:pos x="374" y="1044"/>
                </a:cxn>
                <a:cxn ang="0">
                  <a:pos x="281" y="830"/>
                </a:cxn>
                <a:cxn ang="0">
                  <a:pos x="220" y="615"/>
                </a:cxn>
                <a:cxn ang="0">
                  <a:pos x="214" y="467"/>
                </a:cxn>
                <a:cxn ang="0">
                  <a:pos x="352" y="396"/>
                </a:cxn>
                <a:cxn ang="0">
                  <a:pos x="610" y="302"/>
                </a:cxn>
                <a:cxn ang="0">
                  <a:pos x="880" y="209"/>
                </a:cxn>
                <a:cxn ang="0">
                  <a:pos x="1099" y="116"/>
                </a:cxn>
                <a:cxn ang="0">
                  <a:pos x="1198" y="0"/>
                </a:cxn>
                <a:cxn ang="0">
                  <a:pos x="1198" y="0"/>
                </a:cxn>
              </a:cxnLst>
              <a:rect l="0" t="0" r="r" b="b"/>
              <a:pathLst>
                <a:path w="1198" h="1242">
                  <a:moveTo>
                    <a:pt x="1198" y="0"/>
                  </a:moveTo>
                  <a:lnTo>
                    <a:pt x="885" y="116"/>
                  </a:lnTo>
                  <a:lnTo>
                    <a:pt x="495" y="253"/>
                  </a:lnTo>
                  <a:lnTo>
                    <a:pt x="144" y="368"/>
                  </a:lnTo>
                  <a:lnTo>
                    <a:pt x="0" y="417"/>
                  </a:lnTo>
                  <a:lnTo>
                    <a:pt x="99" y="610"/>
                  </a:lnTo>
                  <a:lnTo>
                    <a:pt x="281" y="945"/>
                  </a:lnTo>
                  <a:lnTo>
                    <a:pt x="462" y="1242"/>
                  </a:lnTo>
                  <a:lnTo>
                    <a:pt x="374" y="1044"/>
                  </a:lnTo>
                  <a:lnTo>
                    <a:pt x="281" y="830"/>
                  </a:lnTo>
                  <a:lnTo>
                    <a:pt x="220" y="615"/>
                  </a:lnTo>
                  <a:lnTo>
                    <a:pt x="214" y="467"/>
                  </a:lnTo>
                  <a:lnTo>
                    <a:pt x="352" y="396"/>
                  </a:lnTo>
                  <a:lnTo>
                    <a:pt x="610" y="302"/>
                  </a:lnTo>
                  <a:lnTo>
                    <a:pt x="880" y="209"/>
                  </a:lnTo>
                  <a:lnTo>
                    <a:pt x="1099" y="116"/>
                  </a:lnTo>
                  <a:lnTo>
                    <a:pt x="1198" y="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FFE5E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4629" y="3086"/>
              <a:ext cx="96" cy="413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39" y="158"/>
                </a:cxn>
                <a:cxn ang="0">
                  <a:pos x="5" y="301"/>
                </a:cxn>
                <a:cxn ang="0">
                  <a:pos x="0" y="355"/>
                </a:cxn>
                <a:cxn ang="0">
                  <a:pos x="34" y="427"/>
                </a:cxn>
                <a:cxn ang="0">
                  <a:pos x="99" y="345"/>
                </a:cxn>
                <a:cxn ang="0">
                  <a:pos x="88" y="234"/>
                </a:cxn>
                <a:cxn ang="0">
                  <a:pos x="104" y="43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104" h="427">
                  <a:moveTo>
                    <a:pt x="47" y="0"/>
                  </a:moveTo>
                  <a:lnTo>
                    <a:pt x="39" y="158"/>
                  </a:lnTo>
                  <a:lnTo>
                    <a:pt x="5" y="301"/>
                  </a:lnTo>
                  <a:lnTo>
                    <a:pt x="0" y="355"/>
                  </a:lnTo>
                  <a:lnTo>
                    <a:pt x="34" y="427"/>
                  </a:lnTo>
                  <a:lnTo>
                    <a:pt x="99" y="345"/>
                  </a:lnTo>
                  <a:lnTo>
                    <a:pt x="88" y="234"/>
                  </a:lnTo>
                  <a:lnTo>
                    <a:pt x="104" y="43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7F7F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356" y="2368"/>
              <a:ext cx="501" cy="861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54"/>
                </a:cxn>
                <a:cxn ang="0">
                  <a:pos x="274" y="516"/>
                </a:cxn>
                <a:cxn ang="0">
                  <a:pos x="538" y="890"/>
                </a:cxn>
                <a:cxn ang="0">
                  <a:pos x="461" y="698"/>
                </a:cxn>
                <a:cxn ang="0">
                  <a:pos x="198" y="236"/>
                </a:cxn>
                <a:cxn ang="0">
                  <a:pos x="88" y="0"/>
                </a:cxn>
                <a:cxn ang="0">
                  <a:pos x="88" y="0"/>
                </a:cxn>
              </a:cxnLst>
              <a:rect l="0" t="0" r="r" b="b"/>
              <a:pathLst>
                <a:path w="538" h="890">
                  <a:moveTo>
                    <a:pt x="88" y="0"/>
                  </a:moveTo>
                  <a:lnTo>
                    <a:pt x="0" y="54"/>
                  </a:lnTo>
                  <a:lnTo>
                    <a:pt x="274" y="516"/>
                  </a:lnTo>
                  <a:lnTo>
                    <a:pt x="538" y="890"/>
                  </a:lnTo>
                  <a:lnTo>
                    <a:pt x="461" y="698"/>
                  </a:lnTo>
                  <a:lnTo>
                    <a:pt x="198" y="236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758" y="2586"/>
              <a:ext cx="35" cy="8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4"/>
                </a:cxn>
                <a:cxn ang="0">
                  <a:pos x="2" y="90"/>
                </a:cxn>
                <a:cxn ang="0">
                  <a:pos x="20" y="74"/>
                </a:cxn>
                <a:cxn ang="0">
                  <a:pos x="35" y="44"/>
                </a:cxn>
                <a:cxn ang="0">
                  <a:pos x="38" y="1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38" h="90">
                  <a:moveTo>
                    <a:pt x="10" y="0"/>
                  </a:moveTo>
                  <a:lnTo>
                    <a:pt x="0" y="34"/>
                  </a:lnTo>
                  <a:lnTo>
                    <a:pt x="2" y="90"/>
                  </a:lnTo>
                  <a:lnTo>
                    <a:pt x="20" y="74"/>
                  </a:lnTo>
                  <a:lnTo>
                    <a:pt x="35" y="44"/>
                  </a:lnTo>
                  <a:lnTo>
                    <a:pt x="38" y="1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4827" y="2589"/>
              <a:ext cx="108" cy="16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57" y="51"/>
                </a:cxn>
                <a:cxn ang="0">
                  <a:pos x="29" y="94"/>
                </a:cxn>
                <a:cxn ang="0">
                  <a:pos x="0" y="170"/>
                </a:cxn>
                <a:cxn ang="0">
                  <a:pos x="34" y="134"/>
                </a:cxn>
                <a:cxn ang="0">
                  <a:pos x="83" y="71"/>
                </a:cxn>
                <a:cxn ang="0">
                  <a:pos x="116" y="36"/>
                </a:cxn>
                <a:cxn ang="0">
                  <a:pos x="111" y="10"/>
                </a:cxn>
                <a:cxn ang="0">
                  <a:pos x="88" y="0"/>
                </a:cxn>
                <a:cxn ang="0">
                  <a:pos x="88" y="0"/>
                </a:cxn>
              </a:cxnLst>
              <a:rect l="0" t="0" r="r" b="b"/>
              <a:pathLst>
                <a:path w="116" h="170">
                  <a:moveTo>
                    <a:pt x="88" y="0"/>
                  </a:moveTo>
                  <a:lnTo>
                    <a:pt x="57" y="51"/>
                  </a:lnTo>
                  <a:lnTo>
                    <a:pt x="29" y="94"/>
                  </a:lnTo>
                  <a:lnTo>
                    <a:pt x="0" y="170"/>
                  </a:lnTo>
                  <a:lnTo>
                    <a:pt x="34" y="134"/>
                  </a:lnTo>
                  <a:lnTo>
                    <a:pt x="83" y="71"/>
                  </a:lnTo>
                  <a:lnTo>
                    <a:pt x="116" y="36"/>
                  </a:lnTo>
                  <a:lnTo>
                    <a:pt x="111" y="10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4894" y="2664"/>
              <a:ext cx="176" cy="124"/>
            </a:xfrm>
            <a:custGeom>
              <a:avLst/>
              <a:gdLst/>
              <a:ahLst/>
              <a:cxnLst>
                <a:cxn ang="0">
                  <a:pos x="0" y="129"/>
                </a:cxn>
                <a:cxn ang="0">
                  <a:pos x="18" y="108"/>
                </a:cxn>
                <a:cxn ang="0">
                  <a:pos x="33" y="82"/>
                </a:cxn>
                <a:cxn ang="0">
                  <a:pos x="65" y="77"/>
                </a:cxn>
                <a:cxn ang="0">
                  <a:pos x="93" y="67"/>
                </a:cxn>
                <a:cxn ang="0">
                  <a:pos x="96" y="47"/>
                </a:cxn>
                <a:cxn ang="0">
                  <a:pos x="101" y="29"/>
                </a:cxn>
                <a:cxn ang="0">
                  <a:pos x="127" y="15"/>
                </a:cxn>
                <a:cxn ang="0">
                  <a:pos x="147" y="0"/>
                </a:cxn>
                <a:cxn ang="0">
                  <a:pos x="174" y="0"/>
                </a:cxn>
                <a:cxn ang="0">
                  <a:pos x="189" y="24"/>
                </a:cxn>
                <a:cxn ang="0">
                  <a:pos x="179" y="44"/>
                </a:cxn>
                <a:cxn ang="0">
                  <a:pos x="158" y="62"/>
                </a:cxn>
                <a:cxn ang="0">
                  <a:pos x="142" y="77"/>
                </a:cxn>
                <a:cxn ang="0">
                  <a:pos x="127" y="105"/>
                </a:cxn>
                <a:cxn ang="0">
                  <a:pos x="109" y="118"/>
                </a:cxn>
                <a:cxn ang="0">
                  <a:pos x="68" y="116"/>
                </a:cxn>
                <a:cxn ang="0">
                  <a:pos x="44" y="118"/>
                </a:cxn>
                <a:cxn ang="0">
                  <a:pos x="0" y="129"/>
                </a:cxn>
                <a:cxn ang="0">
                  <a:pos x="0" y="129"/>
                </a:cxn>
              </a:cxnLst>
              <a:rect l="0" t="0" r="r" b="b"/>
              <a:pathLst>
                <a:path w="189" h="129">
                  <a:moveTo>
                    <a:pt x="0" y="129"/>
                  </a:moveTo>
                  <a:lnTo>
                    <a:pt x="18" y="108"/>
                  </a:lnTo>
                  <a:lnTo>
                    <a:pt x="33" y="82"/>
                  </a:lnTo>
                  <a:lnTo>
                    <a:pt x="65" y="77"/>
                  </a:lnTo>
                  <a:lnTo>
                    <a:pt x="93" y="67"/>
                  </a:lnTo>
                  <a:lnTo>
                    <a:pt x="96" y="47"/>
                  </a:lnTo>
                  <a:lnTo>
                    <a:pt x="101" y="29"/>
                  </a:lnTo>
                  <a:lnTo>
                    <a:pt x="127" y="15"/>
                  </a:lnTo>
                  <a:lnTo>
                    <a:pt x="147" y="0"/>
                  </a:lnTo>
                  <a:lnTo>
                    <a:pt x="174" y="0"/>
                  </a:lnTo>
                  <a:lnTo>
                    <a:pt x="189" y="24"/>
                  </a:lnTo>
                  <a:lnTo>
                    <a:pt x="179" y="44"/>
                  </a:lnTo>
                  <a:lnTo>
                    <a:pt x="158" y="62"/>
                  </a:lnTo>
                  <a:lnTo>
                    <a:pt x="142" y="77"/>
                  </a:lnTo>
                  <a:lnTo>
                    <a:pt x="127" y="105"/>
                  </a:lnTo>
                  <a:lnTo>
                    <a:pt x="109" y="118"/>
                  </a:lnTo>
                  <a:lnTo>
                    <a:pt x="68" y="116"/>
                  </a:lnTo>
                  <a:lnTo>
                    <a:pt x="44" y="118"/>
                  </a:lnTo>
                  <a:lnTo>
                    <a:pt x="0" y="129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4854" y="2801"/>
              <a:ext cx="40" cy="47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23" y="0"/>
                </a:cxn>
                <a:cxn ang="0">
                  <a:pos x="38" y="11"/>
                </a:cxn>
                <a:cxn ang="0">
                  <a:pos x="43" y="39"/>
                </a:cxn>
                <a:cxn ang="0">
                  <a:pos x="23" y="49"/>
                </a:cxn>
                <a:cxn ang="0">
                  <a:pos x="2" y="39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43" h="49">
                  <a:moveTo>
                    <a:pt x="0" y="13"/>
                  </a:moveTo>
                  <a:lnTo>
                    <a:pt x="23" y="0"/>
                  </a:lnTo>
                  <a:lnTo>
                    <a:pt x="38" y="11"/>
                  </a:lnTo>
                  <a:lnTo>
                    <a:pt x="43" y="39"/>
                  </a:lnTo>
                  <a:lnTo>
                    <a:pt x="23" y="49"/>
                  </a:lnTo>
                  <a:lnTo>
                    <a:pt x="2" y="39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4796" y="2763"/>
              <a:ext cx="35" cy="33"/>
            </a:xfrm>
            <a:custGeom>
              <a:avLst/>
              <a:gdLst/>
              <a:ahLst/>
              <a:cxnLst>
                <a:cxn ang="0">
                  <a:pos x="15" y="34"/>
                </a:cxn>
                <a:cxn ang="0">
                  <a:pos x="0" y="26"/>
                </a:cxn>
                <a:cxn ang="0">
                  <a:pos x="5" y="8"/>
                </a:cxn>
                <a:cxn ang="0">
                  <a:pos x="20" y="0"/>
                </a:cxn>
                <a:cxn ang="0">
                  <a:pos x="38" y="15"/>
                </a:cxn>
                <a:cxn ang="0">
                  <a:pos x="33" y="32"/>
                </a:cxn>
                <a:cxn ang="0">
                  <a:pos x="15" y="34"/>
                </a:cxn>
                <a:cxn ang="0">
                  <a:pos x="15" y="34"/>
                </a:cxn>
              </a:cxnLst>
              <a:rect l="0" t="0" r="r" b="b"/>
              <a:pathLst>
                <a:path w="38" h="34">
                  <a:moveTo>
                    <a:pt x="15" y="34"/>
                  </a:moveTo>
                  <a:lnTo>
                    <a:pt x="0" y="26"/>
                  </a:lnTo>
                  <a:lnTo>
                    <a:pt x="5" y="8"/>
                  </a:lnTo>
                  <a:lnTo>
                    <a:pt x="20" y="0"/>
                  </a:lnTo>
                  <a:lnTo>
                    <a:pt x="38" y="15"/>
                  </a:lnTo>
                  <a:lnTo>
                    <a:pt x="33" y="32"/>
                  </a:lnTo>
                  <a:lnTo>
                    <a:pt x="15" y="34"/>
                  </a:lnTo>
                  <a:lnTo>
                    <a:pt x="15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983" y="2804"/>
              <a:ext cx="99" cy="47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83" y="0"/>
                </a:cxn>
                <a:cxn ang="0">
                  <a:pos x="101" y="10"/>
                </a:cxn>
                <a:cxn ang="0">
                  <a:pos x="106" y="31"/>
                </a:cxn>
                <a:cxn ang="0">
                  <a:pos x="98" y="41"/>
                </a:cxn>
                <a:cxn ang="0">
                  <a:pos x="51" y="49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106" h="49">
                  <a:moveTo>
                    <a:pt x="0" y="46"/>
                  </a:moveTo>
                  <a:lnTo>
                    <a:pt x="83" y="0"/>
                  </a:lnTo>
                  <a:lnTo>
                    <a:pt x="101" y="10"/>
                  </a:lnTo>
                  <a:lnTo>
                    <a:pt x="106" y="31"/>
                  </a:lnTo>
                  <a:lnTo>
                    <a:pt x="98" y="41"/>
                  </a:lnTo>
                  <a:lnTo>
                    <a:pt x="51" y="49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5310" y="3058"/>
              <a:ext cx="128" cy="168"/>
            </a:xfrm>
            <a:custGeom>
              <a:avLst/>
              <a:gdLst/>
              <a:ahLst/>
              <a:cxnLst>
                <a:cxn ang="0">
                  <a:pos x="0" y="166"/>
                </a:cxn>
                <a:cxn ang="0">
                  <a:pos x="54" y="144"/>
                </a:cxn>
                <a:cxn ang="0">
                  <a:pos x="88" y="124"/>
                </a:cxn>
                <a:cxn ang="0">
                  <a:pos x="105" y="91"/>
                </a:cxn>
                <a:cxn ang="0">
                  <a:pos x="108" y="33"/>
                </a:cxn>
                <a:cxn ang="0">
                  <a:pos x="116" y="0"/>
                </a:cxn>
                <a:cxn ang="0">
                  <a:pos x="137" y="0"/>
                </a:cxn>
                <a:cxn ang="0">
                  <a:pos x="128" y="62"/>
                </a:cxn>
                <a:cxn ang="0">
                  <a:pos x="128" y="100"/>
                </a:cxn>
                <a:cxn ang="0">
                  <a:pos x="108" y="132"/>
                </a:cxn>
                <a:cxn ang="0">
                  <a:pos x="85" y="147"/>
                </a:cxn>
                <a:cxn ang="0">
                  <a:pos x="49" y="166"/>
                </a:cxn>
                <a:cxn ang="0">
                  <a:pos x="15" y="173"/>
                </a:cxn>
                <a:cxn ang="0">
                  <a:pos x="0" y="166"/>
                </a:cxn>
                <a:cxn ang="0">
                  <a:pos x="0" y="166"/>
                </a:cxn>
              </a:cxnLst>
              <a:rect l="0" t="0" r="r" b="b"/>
              <a:pathLst>
                <a:path w="137" h="173">
                  <a:moveTo>
                    <a:pt x="0" y="166"/>
                  </a:moveTo>
                  <a:lnTo>
                    <a:pt x="54" y="144"/>
                  </a:lnTo>
                  <a:lnTo>
                    <a:pt x="88" y="124"/>
                  </a:lnTo>
                  <a:lnTo>
                    <a:pt x="105" y="91"/>
                  </a:lnTo>
                  <a:lnTo>
                    <a:pt x="108" y="33"/>
                  </a:lnTo>
                  <a:lnTo>
                    <a:pt x="116" y="0"/>
                  </a:lnTo>
                  <a:lnTo>
                    <a:pt x="137" y="0"/>
                  </a:lnTo>
                  <a:lnTo>
                    <a:pt x="128" y="62"/>
                  </a:lnTo>
                  <a:lnTo>
                    <a:pt x="128" y="100"/>
                  </a:lnTo>
                  <a:lnTo>
                    <a:pt x="108" y="132"/>
                  </a:lnTo>
                  <a:lnTo>
                    <a:pt x="85" y="147"/>
                  </a:lnTo>
                  <a:lnTo>
                    <a:pt x="49" y="166"/>
                  </a:lnTo>
                  <a:lnTo>
                    <a:pt x="15" y="173"/>
                  </a:lnTo>
                  <a:lnTo>
                    <a:pt x="0" y="166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872" y="3068"/>
              <a:ext cx="241" cy="163"/>
            </a:xfrm>
            <a:custGeom>
              <a:avLst/>
              <a:gdLst/>
              <a:ahLst/>
              <a:cxnLst>
                <a:cxn ang="0">
                  <a:pos x="139" y="73"/>
                </a:cxn>
                <a:cxn ang="0">
                  <a:pos x="162" y="28"/>
                </a:cxn>
                <a:cxn ang="0">
                  <a:pos x="167" y="8"/>
                </a:cxn>
                <a:cxn ang="0">
                  <a:pos x="202" y="0"/>
                </a:cxn>
                <a:cxn ang="0">
                  <a:pos x="243" y="10"/>
                </a:cxn>
                <a:cxn ang="0">
                  <a:pos x="258" y="31"/>
                </a:cxn>
                <a:cxn ang="0">
                  <a:pos x="238" y="63"/>
                </a:cxn>
                <a:cxn ang="0">
                  <a:pos x="197" y="93"/>
                </a:cxn>
                <a:cxn ang="0">
                  <a:pos x="170" y="116"/>
                </a:cxn>
                <a:cxn ang="0">
                  <a:pos x="129" y="145"/>
                </a:cxn>
                <a:cxn ang="0">
                  <a:pos x="93" y="161"/>
                </a:cxn>
                <a:cxn ang="0">
                  <a:pos x="49" y="166"/>
                </a:cxn>
                <a:cxn ang="0">
                  <a:pos x="16" y="169"/>
                </a:cxn>
                <a:cxn ang="0">
                  <a:pos x="0" y="161"/>
                </a:cxn>
                <a:cxn ang="0">
                  <a:pos x="0" y="139"/>
                </a:cxn>
                <a:cxn ang="0">
                  <a:pos x="44" y="132"/>
                </a:cxn>
                <a:cxn ang="0">
                  <a:pos x="98" y="119"/>
                </a:cxn>
                <a:cxn ang="0">
                  <a:pos x="142" y="99"/>
                </a:cxn>
                <a:cxn ang="0">
                  <a:pos x="179" y="70"/>
                </a:cxn>
                <a:cxn ang="0">
                  <a:pos x="202" y="68"/>
                </a:cxn>
                <a:cxn ang="0">
                  <a:pos x="225" y="28"/>
                </a:cxn>
                <a:cxn ang="0">
                  <a:pos x="212" y="21"/>
                </a:cxn>
                <a:cxn ang="0">
                  <a:pos x="191" y="26"/>
                </a:cxn>
                <a:cxn ang="0">
                  <a:pos x="165" y="70"/>
                </a:cxn>
                <a:cxn ang="0">
                  <a:pos x="139" y="73"/>
                </a:cxn>
                <a:cxn ang="0">
                  <a:pos x="139" y="73"/>
                </a:cxn>
              </a:cxnLst>
              <a:rect l="0" t="0" r="r" b="b"/>
              <a:pathLst>
                <a:path w="258" h="169">
                  <a:moveTo>
                    <a:pt x="139" y="73"/>
                  </a:moveTo>
                  <a:lnTo>
                    <a:pt x="162" y="28"/>
                  </a:lnTo>
                  <a:lnTo>
                    <a:pt x="167" y="8"/>
                  </a:lnTo>
                  <a:lnTo>
                    <a:pt x="202" y="0"/>
                  </a:lnTo>
                  <a:lnTo>
                    <a:pt x="243" y="10"/>
                  </a:lnTo>
                  <a:lnTo>
                    <a:pt x="258" y="31"/>
                  </a:lnTo>
                  <a:lnTo>
                    <a:pt x="238" y="63"/>
                  </a:lnTo>
                  <a:lnTo>
                    <a:pt x="197" y="93"/>
                  </a:lnTo>
                  <a:lnTo>
                    <a:pt x="170" y="116"/>
                  </a:lnTo>
                  <a:lnTo>
                    <a:pt x="129" y="145"/>
                  </a:lnTo>
                  <a:lnTo>
                    <a:pt x="93" y="161"/>
                  </a:lnTo>
                  <a:lnTo>
                    <a:pt x="49" y="166"/>
                  </a:lnTo>
                  <a:lnTo>
                    <a:pt x="16" y="169"/>
                  </a:lnTo>
                  <a:lnTo>
                    <a:pt x="0" y="161"/>
                  </a:lnTo>
                  <a:lnTo>
                    <a:pt x="0" y="139"/>
                  </a:lnTo>
                  <a:lnTo>
                    <a:pt x="44" y="132"/>
                  </a:lnTo>
                  <a:lnTo>
                    <a:pt x="98" y="119"/>
                  </a:lnTo>
                  <a:lnTo>
                    <a:pt x="142" y="99"/>
                  </a:lnTo>
                  <a:lnTo>
                    <a:pt x="179" y="70"/>
                  </a:lnTo>
                  <a:lnTo>
                    <a:pt x="202" y="68"/>
                  </a:lnTo>
                  <a:lnTo>
                    <a:pt x="225" y="28"/>
                  </a:lnTo>
                  <a:lnTo>
                    <a:pt x="212" y="21"/>
                  </a:lnTo>
                  <a:lnTo>
                    <a:pt x="191" y="26"/>
                  </a:lnTo>
                  <a:lnTo>
                    <a:pt x="165" y="70"/>
                  </a:lnTo>
                  <a:lnTo>
                    <a:pt x="139" y="73"/>
                  </a:lnTo>
                  <a:lnTo>
                    <a:pt x="139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711" y="3141"/>
              <a:ext cx="188" cy="147"/>
            </a:xfrm>
            <a:custGeom>
              <a:avLst/>
              <a:gdLst/>
              <a:ahLst/>
              <a:cxnLst>
                <a:cxn ang="0">
                  <a:pos x="0" y="117"/>
                </a:cxn>
                <a:cxn ang="0">
                  <a:pos x="50" y="106"/>
                </a:cxn>
                <a:cxn ang="0">
                  <a:pos x="83" y="86"/>
                </a:cxn>
                <a:cxn ang="0">
                  <a:pos x="119" y="64"/>
                </a:cxn>
                <a:cxn ang="0">
                  <a:pos x="168" y="26"/>
                </a:cxn>
                <a:cxn ang="0">
                  <a:pos x="201" y="0"/>
                </a:cxn>
                <a:cxn ang="0">
                  <a:pos x="196" y="21"/>
                </a:cxn>
                <a:cxn ang="0">
                  <a:pos x="178" y="49"/>
                </a:cxn>
                <a:cxn ang="0">
                  <a:pos x="155" y="81"/>
                </a:cxn>
                <a:cxn ang="0">
                  <a:pos x="119" y="109"/>
                </a:cxn>
                <a:cxn ang="0">
                  <a:pos x="70" y="132"/>
                </a:cxn>
                <a:cxn ang="0">
                  <a:pos x="29" y="145"/>
                </a:cxn>
                <a:cxn ang="0">
                  <a:pos x="0" y="152"/>
                </a:cxn>
                <a:cxn ang="0">
                  <a:pos x="0" y="117"/>
                </a:cxn>
                <a:cxn ang="0">
                  <a:pos x="0" y="117"/>
                </a:cxn>
              </a:cxnLst>
              <a:rect l="0" t="0" r="r" b="b"/>
              <a:pathLst>
                <a:path w="201" h="152">
                  <a:moveTo>
                    <a:pt x="0" y="117"/>
                  </a:moveTo>
                  <a:lnTo>
                    <a:pt x="50" y="106"/>
                  </a:lnTo>
                  <a:lnTo>
                    <a:pt x="83" y="86"/>
                  </a:lnTo>
                  <a:lnTo>
                    <a:pt x="119" y="64"/>
                  </a:lnTo>
                  <a:lnTo>
                    <a:pt x="168" y="26"/>
                  </a:lnTo>
                  <a:lnTo>
                    <a:pt x="201" y="0"/>
                  </a:lnTo>
                  <a:lnTo>
                    <a:pt x="196" y="21"/>
                  </a:lnTo>
                  <a:lnTo>
                    <a:pt x="178" y="49"/>
                  </a:lnTo>
                  <a:lnTo>
                    <a:pt x="155" y="81"/>
                  </a:lnTo>
                  <a:lnTo>
                    <a:pt x="119" y="109"/>
                  </a:lnTo>
                  <a:lnTo>
                    <a:pt x="70" y="132"/>
                  </a:lnTo>
                  <a:lnTo>
                    <a:pt x="29" y="145"/>
                  </a:lnTo>
                  <a:lnTo>
                    <a:pt x="0" y="152"/>
                  </a:lnTo>
                  <a:lnTo>
                    <a:pt x="0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440" y="3243"/>
              <a:ext cx="207" cy="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56" y="16"/>
                </a:cxn>
                <a:cxn ang="0">
                  <a:pos x="109" y="26"/>
                </a:cxn>
                <a:cxn ang="0">
                  <a:pos x="157" y="28"/>
                </a:cxn>
                <a:cxn ang="0">
                  <a:pos x="222" y="31"/>
                </a:cxn>
                <a:cxn ang="0">
                  <a:pos x="217" y="72"/>
                </a:cxn>
                <a:cxn ang="0">
                  <a:pos x="149" y="67"/>
                </a:cxn>
                <a:cxn ang="0">
                  <a:pos x="95" y="59"/>
                </a:cxn>
                <a:cxn ang="0">
                  <a:pos x="44" y="46"/>
                </a:cxn>
                <a:cxn ang="0">
                  <a:pos x="5" y="23"/>
                </a:cxn>
                <a:cxn ang="0">
                  <a:pos x="0" y="1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22" h="72">
                  <a:moveTo>
                    <a:pt x="10" y="0"/>
                  </a:moveTo>
                  <a:lnTo>
                    <a:pt x="56" y="16"/>
                  </a:lnTo>
                  <a:lnTo>
                    <a:pt x="109" y="26"/>
                  </a:lnTo>
                  <a:lnTo>
                    <a:pt x="157" y="28"/>
                  </a:lnTo>
                  <a:lnTo>
                    <a:pt x="222" y="31"/>
                  </a:lnTo>
                  <a:lnTo>
                    <a:pt x="217" y="72"/>
                  </a:lnTo>
                  <a:lnTo>
                    <a:pt x="149" y="67"/>
                  </a:lnTo>
                  <a:lnTo>
                    <a:pt x="95" y="59"/>
                  </a:lnTo>
                  <a:lnTo>
                    <a:pt x="44" y="46"/>
                  </a:lnTo>
                  <a:lnTo>
                    <a:pt x="5" y="23"/>
                  </a:lnTo>
                  <a:lnTo>
                    <a:pt x="0" y="1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4644" y="2806"/>
              <a:ext cx="135" cy="282"/>
            </a:xfrm>
            <a:custGeom>
              <a:avLst/>
              <a:gdLst/>
              <a:ahLst/>
              <a:cxnLst>
                <a:cxn ang="0">
                  <a:pos x="28" y="292"/>
                </a:cxn>
                <a:cxn ang="0">
                  <a:pos x="11" y="281"/>
                </a:cxn>
                <a:cxn ang="0">
                  <a:pos x="0" y="258"/>
                </a:cxn>
                <a:cxn ang="0">
                  <a:pos x="0" y="230"/>
                </a:cxn>
                <a:cxn ang="0">
                  <a:pos x="18" y="193"/>
                </a:cxn>
                <a:cxn ang="0">
                  <a:pos x="34" y="163"/>
                </a:cxn>
                <a:cxn ang="0">
                  <a:pos x="41" y="137"/>
                </a:cxn>
                <a:cxn ang="0">
                  <a:pos x="41" y="101"/>
                </a:cxn>
                <a:cxn ang="0">
                  <a:pos x="34" y="64"/>
                </a:cxn>
                <a:cxn ang="0">
                  <a:pos x="36" y="47"/>
                </a:cxn>
                <a:cxn ang="0">
                  <a:pos x="57" y="41"/>
                </a:cxn>
                <a:cxn ang="0">
                  <a:pos x="75" y="44"/>
                </a:cxn>
                <a:cxn ang="0">
                  <a:pos x="87" y="23"/>
                </a:cxn>
                <a:cxn ang="0">
                  <a:pos x="99" y="3"/>
                </a:cxn>
                <a:cxn ang="0">
                  <a:pos x="119" y="0"/>
                </a:cxn>
                <a:cxn ang="0">
                  <a:pos x="134" y="11"/>
                </a:cxn>
                <a:cxn ang="0">
                  <a:pos x="145" y="44"/>
                </a:cxn>
                <a:cxn ang="0">
                  <a:pos x="145" y="75"/>
                </a:cxn>
                <a:cxn ang="0">
                  <a:pos x="124" y="75"/>
                </a:cxn>
                <a:cxn ang="0">
                  <a:pos x="122" y="34"/>
                </a:cxn>
                <a:cxn ang="0">
                  <a:pos x="111" y="39"/>
                </a:cxn>
                <a:cxn ang="0">
                  <a:pos x="106" y="72"/>
                </a:cxn>
                <a:cxn ang="0">
                  <a:pos x="92" y="77"/>
                </a:cxn>
                <a:cxn ang="0">
                  <a:pos x="69" y="75"/>
                </a:cxn>
                <a:cxn ang="0">
                  <a:pos x="69" y="104"/>
                </a:cxn>
                <a:cxn ang="0">
                  <a:pos x="59" y="150"/>
                </a:cxn>
                <a:cxn ang="0">
                  <a:pos x="49" y="188"/>
                </a:cxn>
                <a:cxn ang="0">
                  <a:pos x="31" y="220"/>
                </a:cxn>
                <a:cxn ang="0">
                  <a:pos x="26" y="248"/>
                </a:cxn>
                <a:cxn ang="0">
                  <a:pos x="26" y="269"/>
                </a:cxn>
                <a:cxn ang="0">
                  <a:pos x="41" y="287"/>
                </a:cxn>
                <a:cxn ang="0">
                  <a:pos x="28" y="292"/>
                </a:cxn>
                <a:cxn ang="0">
                  <a:pos x="28" y="292"/>
                </a:cxn>
              </a:cxnLst>
              <a:rect l="0" t="0" r="r" b="b"/>
              <a:pathLst>
                <a:path w="145" h="292">
                  <a:moveTo>
                    <a:pt x="28" y="292"/>
                  </a:moveTo>
                  <a:lnTo>
                    <a:pt x="11" y="281"/>
                  </a:lnTo>
                  <a:lnTo>
                    <a:pt x="0" y="258"/>
                  </a:lnTo>
                  <a:lnTo>
                    <a:pt x="0" y="230"/>
                  </a:lnTo>
                  <a:lnTo>
                    <a:pt x="18" y="193"/>
                  </a:lnTo>
                  <a:lnTo>
                    <a:pt x="34" y="163"/>
                  </a:lnTo>
                  <a:lnTo>
                    <a:pt x="41" y="137"/>
                  </a:lnTo>
                  <a:lnTo>
                    <a:pt x="41" y="101"/>
                  </a:lnTo>
                  <a:lnTo>
                    <a:pt x="34" y="64"/>
                  </a:lnTo>
                  <a:lnTo>
                    <a:pt x="36" y="47"/>
                  </a:lnTo>
                  <a:lnTo>
                    <a:pt x="57" y="41"/>
                  </a:lnTo>
                  <a:lnTo>
                    <a:pt x="75" y="44"/>
                  </a:lnTo>
                  <a:lnTo>
                    <a:pt x="87" y="23"/>
                  </a:lnTo>
                  <a:lnTo>
                    <a:pt x="99" y="3"/>
                  </a:lnTo>
                  <a:lnTo>
                    <a:pt x="119" y="0"/>
                  </a:lnTo>
                  <a:lnTo>
                    <a:pt x="134" y="11"/>
                  </a:lnTo>
                  <a:lnTo>
                    <a:pt x="145" y="44"/>
                  </a:lnTo>
                  <a:lnTo>
                    <a:pt x="145" y="75"/>
                  </a:lnTo>
                  <a:lnTo>
                    <a:pt x="124" y="75"/>
                  </a:lnTo>
                  <a:lnTo>
                    <a:pt x="122" y="34"/>
                  </a:lnTo>
                  <a:lnTo>
                    <a:pt x="111" y="39"/>
                  </a:lnTo>
                  <a:lnTo>
                    <a:pt x="106" y="72"/>
                  </a:lnTo>
                  <a:lnTo>
                    <a:pt x="92" y="77"/>
                  </a:lnTo>
                  <a:lnTo>
                    <a:pt x="69" y="75"/>
                  </a:lnTo>
                  <a:lnTo>
                    <a:pt x="69" y="104"/>
                  </a:lnTo>
                  <a:lnTo>
                    <a:pt x="59" y="150"/>
                  </a:lnTo>
                  <a:lnTo>
                    <a:pt x="49" y="188"/>
                  </a:lnTo>
                  <a:lnTo>
                    <a:pt x="31" y="220"/>
                  </a:lnTo>
                  <a:lnTo>
                    <a:pt x="26" y="248"/>
                  </a:lnTo>
                  <a:lnTo>
                    <a:pt x="26" y="269"/>
                  </a:lnTo>
                  <a:lnTo>
                    <a:pt x="41" y="287"/>
                  </a:lnTo>
                  <a:lnTo>
                    <a:pt x="28" y="292"/>
                  </a:lnTo>
                  <a:lnTo>
                    <a:pt x="28" y="2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4697" y="2896"/>
              <a:ext cx="99" cy="222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12" y="199"/>
                </a:cxn>
                <a:cxn ang="0">
                  <a:pos x="38" y="230"/>
                </a:cxn>
                <a:cxn ang="0">
                  <a:pos x="54" y="219"/>
                </a:cxn>
                <a:cxn ang="0">
                  <a:pos x="62" y="199"/>
                </a:cxn>
                <a:cxn ang="0">
                  <a:pos x="65" y="155"/>
                </a:cxn>
                <a:cxn ang="0">
                  <a:pos x="85" y="105"/>
                </a:cxn>
                <a:cxn ang="0">
                  <a:pos x="98" y="75"/>
                </a:cxn>
                <a:cxn ang="0">
                  <a:pos x="106" y="36"/>
                </a:cxn>
                <a:cxn ang="0">
                  <a:pos x="98" y="8"/>
                </a:cxn>
                <a:cxn ang="0">
                  <a:pos x="80" y="0"/>
                </a:cxn>
                <a:cxn ang="0">
                  <a:pos x="80" y="31"/>
                </a:cxn>
                <a:cxn ang="0">
                  <a:pos x="72" y="80"/>
                </a:cxn>
                <a:cxn ang="0">
                  <a:pos x="47" y="132"/>
                </a:cxn>
                <a:cxn ang="0">
                  <a:pos x="33" y="150"/>
                </a:cxn>
                <a:cxn ang="0">
                  <a:pos x="35" y="194"/>
                </a:cxn>
                <a:cxn ang="0">
                  <a:pos x="23" y="178"/>
                </a:cxn>
                <a:cxn ang="0">
                  <a:pos x="15" y="155"/>
                </a:cxn>
                <a:cxn ang="0">
                  <a:pos x="0" y="160"/>
                </a:cxn>
                <a:cxn ang="0">
                  <a:pos x="0" y="160"/>
                </a:cxn>
              </a:cxnLst>
              <a:rect l="0" t="0" r="r" b="b"/>
              <a:pathLst>
                <a:path w="106" h="230">
                  <a:moveTo>
                    <a:pt x="0" y="160"/>
                  </a:moveTo>
                  <a:lnTo>
                    <a:pt x="12" y="199"/>
                  </a:lnTo>
                  <a:lnTo>
                    <a:pt x="38" y="230"/>
                  </a:lnTo>
                  <a:lnTo>
                    <a:pt x="54" y="219"/>
                  </a:lnTo>
                  <a:lnTo>
                    <a:pt x="62" y="199"/>
                  </a:lnTo>
                  <a:lnTo>
                    <a:pt x="65" y="155"/>
                  </a:lnTo>
                  <a:lnTo>
                    <a:pt x="85" y="105"/>
                  </a:lnTo>
                  <a:lnTo>
                    <a:pt x="98" y="75"/>
                  </a:lnTo>
                  <a:lnTo>
                    <a:pt x="106" y="36"/>
                  </a:lnTo>
                  <a:lnTo>
                    <a:pt x="98" y="8"/>
                  </a:lnTo>
                  <a:lnTo>
                    <a:pt x="80" y="0"/>
                  </a:lnTo>
                  <a:lnTo>
                    <a:pt x="80" y="31"/>
                  </a:lnTo>
                  <a:lnTo>
                    <a:pt x="72" y="80"/>
                  </a:lnTo>
                  <a:lnTo>
                    <a:pt x="47" y="132"/>
                  </a:lnTo>
                  <a:lnTo>
                    <a:pt x="33" y="150"/>
                  </a:lnTo>
                  <a:lnTo>
                    <a:pt x="35" y="194"/>
                  </a:lnTo>
                  <a:lnTo>
                    <a:pt x="23" y="178"/>
                  </a:lnTo>
                  <a:lnTo>
                    <a:pt x="15" y="155"/>
                  </a:lnTo>
                  <a:lnTo>
                    <a:pt x="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748" y="3011"/>
              <a:ext cx="291" cy="92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0" y="9"/>
                </a:cxn>
                <a:cxn ang="0">
                  <a:pos x="116" y="18"/>
                </a:cxn>
                <a:cxn ang="0">
                  <a:pos x="173" y="34"/>
                </a:cxn>
                <a:cxn ang="0">
                  <a:pos x="214" y="49"/>
                </a:cxn>
                <a:cxn ang="0">
                  <a:pos x="276" y="69"/>
                </a:cxn>
                <a:cxn ang="0">
                  <a:pos x="313" y="82"/>
                </a:cxn>
                <a:cxn ang="0">
                  <a:pos x="278" y="95"/>
                </a:cxn>
                <a:cxn ang="0">
                  <a:pos x="225" y="87"/>
                </a:cxn>
                <a:cxn ang="0">
                  <a:pos x="168" y="69"/>
                </a:cxn>
                <a:cxn ang="0">
                  <a:pos x="124" y="59"/>
                </a:cxn>
                <a:cxn ang="0">
                  <a:pos x="80" y="51"/>
                </a:cxn>
                <a:cxn ang="0">
                  <a:pos x="31" y="46"/>
                </a:cxn>
                <a:cxn ang="0">
                  <a:pos x="0" y="44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313" h="95">
                  <a:moveTo>
                    <a:pt x="21" y="0"/>
                  </a:moveTo>
                  <a:lnTo>
                    <a:pt x="70" y="9"/>
                  </a:lnTo>
                  <a:lnTo>
                    <a:pt x="116" y="18"/>
                  </a:lnTo>
                  <a:lnTo>
                    <a:pt x="173" y="34"/>
                  </a:lnTo>
                  <a:lnTo>
                    <a:pt x="214" y="49"/>
                  </a:lnTo>
                  <a:lnTo>
                    <a:pt x="276" y="69"/>
                  </a:lnTo>
                  <a:lnTo>
                    <a:pt x="313" y="82"/>
                  </a:lnTo>
                  <a:lnTo>
                    <a:pt x="278" y="95"/>
                  </a:lnTo>
                  <a:lnTo>
                    <a:pt x="225" y="87"/>
                  </a:lnTo>
                  <a:lnTo>
                    <a:pt x="168" y="69"/>
                  </a:lnTo>
                  <a:lnTo>
                    <a:pt x="124" y="59"/>
                  </a:lnTo>
                  <a:lnTo>
                    <a:pt x="80" y="51"/>
                  </a:lnTo>
                  <a:lnTo>
                    <a:pt x="31" y="46"/>
                  </a:lnTo>
                  <a:lnTo>
                    <a:pt x="0" y="44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310" y="3026"/>
              <a:ext cx="346" cy="282"/>
            </a:xfrm>
            <a:custGeom>
              <a:avLst/>
              <a:gdLst/>
              <a:ahLst/>
              <a:cxnLst>
                <a:cxn ang="0">
                  <a:pos x="364" y="0"/>
                </a:cxn>
                <a:cxn ang="0">
                  <a:pos x="297" y="41"/>
                </a:cxn>
                <a:cxn ang="0">
                  <a:pos x="235" y="84"/>
                </a:cxn>
                <a:cxn ang="0">
                  <a:pos x="173" y="139"/>
                </a:cxn>
                <a:cxn ang="0">
                  <a:pos x="126" y="180"/>
                </a:cxn>
                <a:cxn ang="0">
                  <a:pos x="90" y="219"/>
                </a:cxn>
                <a:cxn ang="0">
                  <a:pos x="85" y="190"/>
                </a:cxn>
                <a:cxn ang="0">
                  <a:pos x="80" y="170"/>
                </a:cxn>
                <a:cxn ang="0">
                  <a:pos x="60" y="165"/>
                </a:cxn>
                <a:cxn ang="0">
                  <a:pos x="34" y="177"/>
                </a:cxn>
                <a:cxn ang="0">
                  <a:pos x="8" y="190"/>
                </a:cxn>
                <a:cxn ang="0">
                  <a:pos x="0" y="212"/>
                </a:cxn>
                <a:cxn ang="0">
                  <a:pos x="8" y="245"/>
                </a:cxn>
                <a:cxn ang="0">
                  <a:pos x="18" y="270"/>
                </a:cxn>
                <a:cxn ang="0">
                  <a:pos x="39" y="291"/>
                </a:cxn>
                <a:cxn ang="0">
                  <a:pos x="60" y="291"/>
                </a:cxn>
                <a:cxn ang="0">
                  <a:pos x="80" y="270"/>
                </a:cxn>
                <a:cxn ang="0">
                  <a:pos x="57" y="265"/>
                </a:cxn>
                <a:cxn ang="0">
                  <a:pos x="39" y="260"/>
                </a:cxn>
                <a:cxn ang="0">
                  <a:pos x="32" y="229"/>
                </a:cxn>
                <a:cxn ang="0">
                  <a:pos x="34" y="206"/>
                </a:cxn>
                <a:cxn ang="0">
                  <a:pos x="60" y="188"/>
                </a:cxn>
                <a:cxn ang="0">
                  <a:pos x="62" y="224"/>
                </a:cxn>
                <a:cxn ang="0">
                  <a:pos x="70" y="247"/>
                </a:cxn>
                <a:cxn ang="0">
                  <a:pos x="90" y="247"/>
                </a:cxn>
                <a:cxn ang="0">
                  <a:pos x="111" y="240"/>
                </a:cxn>
                <a:cxn ang="0">
                  <a:pos x="143" y="217"/>
                </a:cxn>
                <a:cxn ang="0">
                  <a:pos x="184" y="177"/>
                </a:cxn>
                <a:cxn ang="0">
                  <a:pos x="230" y="131"/>
                </a:cxn>
                <a:cxn ang="0">
                  <a:pos x="284" y="90"/>
                </a:cxn>
                <a:cxn ang="0">
                  <a:pos x="338" y="51"/>
                </a:cxn>
                <a:cxn ang="0">
                  <a:pos x="372" y="35"/>
                </a:cxn>
                <a:cxn ang="0">
                  <a:pos x="364" y="0"/>
                </a:cxn>
                <a:cxn ang="0">
                  <a:pos x="364" y="0"/>
                </a:cxn>
              </a:cxnLst>
              <a:rect l="0" t="0" r="r" b="b"/>
              <a:pathLst>
                <a:path w="372" h="291">
                  <a:moveTo>
                    <a:pt x="364" y="0"/>
                  </a:moveTo>
                  <a:lnTo>
                    <a:pt x="297" y="41"/>
                  </a:lnTo>
                  <a:lnTo>
                    <a:pt x="235" y="84"/>
                  </a:lnTo>
                  <a:lnTo>
                    <a:pt x="173" y="139"/>
                  </a:lnTo>
                  <a:lnTo>
                    <a:pt x="126" y="180"/>
                  </a:lnTo>
                  <a:lnTo>
                    <a:pt x="90" y="219"/>
                  </a:lnTo>
                  <a:lnTo>
                    <a:pt x="85" y="190"/>
                  </a:lnTo>
                  <a:lnTo>
                    <a:pt x="80" y="170"/>
                  </a:lnTo>
                  <a:lnTo>
                    <a:pt x="60" y="165"/>
                  </a:lnTo>
                  <a:lnTo>
                    <a:pt x="34" y="177"/>
                  </a:lnTo>
                  <a:lnTo>
                    <a:pt x="8" y="190"/>
                  </a:lnTo>
                  <a:lnTo>
                    <a:pt x="0" y="212"/>
                  </a:lnTo>
                  <a:lnTo>
                    <a:pt x="8" y="245"/>
                  </a:lnTo>
                  <a:lnTo>
                    <a:pt x="18" y="270"/>
                  </a:lnTo>
                  <a:lnTo>
                    <a:pt x="39" y="291"/>
                  </a:lnTo>
                  <a:lnTo>
                    <a:pt x="60" y="291"/>
                  </a:lnTo>
                  <a:lnTo>
                    <a:pt x="80" y="270"/>
                  </a:lnTo>
                  <a:lnTo>
                    <a:pt x="57" y="265"/>
                  </a:lnTo>
                  <a:lnTo>
                    <a:pt x="39" y="260"/>
                  </a:lnTo>
                  <a:lnTo>
                    <a:pt x="32" y="229"/>
                  </a:lnTo>
                  <a:lnTo>
                    <a:pt x="34" y="206"/>
                  </a:lnTo>
                  <a:lnTo>
                    <a:pt x="60" y="188"/>
                  </a:lnTo>
                  <a:lnTo>
                    <a:pt x="62" y="224"/>
                  </a:lnTo>
                  <a:lnTo>
                    <a:pt x="70" y="247"/>
                  </a:lnTo>
                  <a:lnTo>
                    <a:pt x="90" y="247"/>
                  </a:lnTo>
                  <a:lnTo>
                    <a:pt x="111" y="240"/>
                  </a:lnTo>
                  <a:lnTo>
                    <a:pt x="143" y="217"/>
                  </a:lnTo>
                  <a:lnTo>
                    <a:pt x="184" y="177"/>
                  </a:lnTo>
                  <a:lnTo>
                    <a:pt x="230" y="131"/>
                  </a:lnTo>
                  <a:lnTo>
                    <a:pt x="284" y="90"/>
                  </a:lnTo>
                  <a:lnTo>
                    <a:pt x="338" y="51"/>
                  </a:lnTo>
                  <a:lnTo>
                    <a:pt x="372" y="35"/>
                  </a:lnTo>
                  <a:lnTo>
                    <a:pt x="364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5075" y="3186"/>
              <a:ext cx="150" cy="14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3"/>
                </a:cxn>
                <a:cxn ang="0">
                  <a:pos x="28" y="57"/>
                </a:cxn>
                <a:cxn ang="0">
                  <a:pos x="73" y="105"/>
                </a:cxn>
                <a:cxn ang="0">
                  <a:pos x="101" y="139"/>
                </a:cxn>
                <a:cxn ang="0">
                  <a:pos x="124" y="147"/>
                </a:cxn>
                <a:cxn ang="0">
                  <a:pos x="147" y="134"/>
                </a:cxn>
                <a:cxn ang="0">
                  <a:pos x="162" y="113"/>
                </a:cxn>
                <a:cxn ang="0">
                  <a:pos x="157" y="90"/>
                </a:cxn>
                <a:cxn ang="0">
                  <a:pos x="136" y="70"/>
                </a:cxn>
                <a:cxn ang="0">
                  <a:pos x="101" y="44"/>
                </a:cxn>
                <a:cxn ang="0">
                  <a:pos x="56" y="0"/>
                </a:cxn>
                <a:cxn ang="0">
                  <a:pos x="64" y="28"/>
                </a:cxn>
                <a:cxn ang="0">
                  <a:pos x="85" y="59"/>
                </a:cxn>
                <a:cxn ang="0">
                  <a:pos x="116" y="87"/>
                </a:cxn>
                <a:cxn ang="0">
                  <a:pos x="121" y="108"/>
                </a:cxn>
                <a:cxn ang="0">
                  <a:pos x="106" y="108"/>
                </a:cxn>
                <a:cxn ang="0">
                  <a:pos x="80" y="77"/>
                </a:cxn>
                <a:cxn ang="0">
                  <a:pos x="43" y="39"/>
                </a:cxn>
                <a:cxn ang="0">
                  <a:pos x="31" y="5"/>
                </a:cxn>
                <a:cxn ang="0">
                  <a:pos x="13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62" h="147">
                  <a:moveTo>
                    <a:pt x="0" y="2"/>
                  </a:moveTo>
                  <a:lnTo>
                    <a:pt x="3" y="23"/>
                  </a:lnTo>
                  <a:lnTo>
                    <a:pt x="28" y="57"/>
                  </a:lnTo>
                  <a:lnTo>
                    <a:pt x="73" y="105"/>
                  </a:lnTo>
                  <a:lnTo>
                    <a:pt x="101" y="139"/>
                  </a:lnTo>
                  <a:lnTo>
                    <a:pt x="124" y="147"/>
                  </a:lnTo>
                  <a:lnTo>
                    <a:pt x="147" y="134"/>
                  </a:lnTo>
                  <a:lnTo>
                    <a:pt x="162" y="113"/>
                  </a:lnTo>
                  <a:lnTo>
                    <a:pt x="157" y="90"/>
                  </a:lnTo>
                  <a:lnTo>
                    <a:pt x="136" y="70"/>
                  </a:lnTo>
                  <a:lnTo>
                    <a:pt x="101" y="44"/>
                  </a:lnTo>
                  <a:lnTo>
                    <a:pt x="56" y="0"/>
                  </a:lnTo>
                  <a:lnTo>
                    <a:pt x="64" y="28"/>
                  </a:lnTo>
                  <a:lnTo>
                    <a:pt x="85" y="59"/>
                  </a:lnTo>
                  <a:lnTo>
                    <a:pt x="116" y="87"/>
                  </a:lnTo>
                  <a:lnTo>
                    <a:pt x="121" y="108"/>
                  </a:lnTo>
                  <a:lnTo>
                    <a:pt x="106" y="108"/>
                  </a:lnTo>
                  <a:lnTo>
                    <a:pt x="80" y="77"/>
                  </a:lnTo>
                  <a:lnTo>
                    <a:pt x="43" y="39"/>
                  </a:lnTo>
                  <a:lnTo>
                    <a:pt x="31" y="5"/>
                  </a:lnTo>
                  <a:lnTo>
                    <a:pt x="13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4615" y="3116"/>
              <a:ext cx="118" cy="397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64"/>
                </a:cxn>
                <a:cxn ang="0">
                  <a:pos x="39" y="131"/>
                </a:cxn>
                <a:cxn ang="0">
                  <a:pos x="20" y="213"/>
                </a:cxn>
                <a:cxn ang="0">
                  <a:pos x="7" y="260"/>
                </a:cxn>
                <a:cxn ang="0">
                  <a:pos x="0" y="322"/>
                </a:cxn>
                <a:cxn ang="0">
                  <a:pos x="13" y="359"/>
                </a:cxn>
                <a:cxn ang="0">
                  <a:pos x="44" y="405"/>
                </a:cxn>
                <a:cxn ang="0">
                  <a:pos x="65" y="410"/>
                </a:cxn>
                <a:cxn ang="0">
                  <a:pos x="93" y="361"/>
                </a:cxn>
                <a:cxn ang="0">
                  <a:pos x="116" y="317"/>
                </a:cxn>
                <a:cxn ang="0">
                  <a:pos x="111" y="289"/>
                </a:cxn>
                <a:cxn ang="0">
                  <a:pos x="108" y="225"/>
                </a:cxn>
                <a:cxn ang="0">
                  <a:pos x="118" y="131"/>
                </a:cxn>
                <a:cxn ang="0">
                  <a:pos x="121" y="54"/>
                </a:cxn>
                <a:cxn ang="0">
                  <a:pos x="126" y="15"/>
                </a:cxn>
                <a:cxn ang="0">
                  <a:pos x="111" y="15"/>
                </a:cxn>
                <a:cxn ang="0">
                  <a:pos x="100" y="31"/>
                </a:cxn>
                <a:cxn ang="0">
                  <a:pos x="90" y="165"/>
                </a:cxn>
                <a:cxn ang="0">
                  <a:pos x="82" y="273"/>
                </a:cxn>
                <a:cxn ang="0">
                  <a:pos x="85" y="312"/>
                </a:cxn>
                <a:cxn ang="0">
                  <a:pos x="49" y="364"/>
                </a:cxn>
                <a:cxn ang="0">
                  <a:pos x="29" y="336"/>
                </a:cxn>
                <a:cxn ang="0">
                  <a:pos x="24" y="306"/>
                </a:cxn>
                <a:cxn ang="0">
                  <a:pos x="29" y="255"/>
                </a:cxn>
                <a:cxn ang="0">
                  <a:pos x="49" y="175"/>
                </a:cxn>
                <a:cxn ang="0">
                  <a:pos x="72" y="95"/>
                </a:cxn>
                <a:cxn ang="0">
                  <a:pos x="82" y="2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126" h="410">
                  <a:moveTo>
                    <a:pt x="54" y="0"/>
                  </a:moveTo>
                  <a:lnTo>
                    <a:pt x="54" y="64"/>
                  </a:lnTo>
                  <a:lnTo>
                    <a:pt x="39" y="131"/>
                  </a:lnTo>
                  <a:lnTo>
                    <a:pt x="20" y="213"/>
                  </a:lnTo>
                  <a:lnTo>
                    <a:pt x="7" y="260"/>
                  </a:lnTo>
                  <a:lnTo>
                    <a:pt x="0" y="322"/>
                  </a:lnTo>
                  <a:lnTo>
                    <a:pt x="13" y="359"/>
                  </a:lnTo>
                  <a:lnTo>
                    <a:pt x="44" y="405"/>
                  </a:lnTo>
                  <a:lnTo>
                    <a:pt x="65" y="410"/>
                  </a:lnTo>
                  <a:lnTo>
                    <a:pt x="93" y="361"/>
                  </a:lnTo>
                  <a:lnTo>
                    <a:pt x="116" y="317"/>
                  </a:lnTo>
                  <a:lnTo>
                    <a:pt x="111" y="289"/>
                  </a:lnTo>
                  <a:lnTo>
                    <a:pt x="108" y="225"/>
                  </a:lnTo>
                  <a:lnTo>
                    <a:pt x="118" y="131"/>
                  </a:lnTo>
                  <a:lnTo>
                    <a:pt x="121" y="54"/>
                  </a:lnTo>
                  <a:lnTo>
                    <a:pt x="126" y="15"/>
                  </a:lnTo>
                  <a:lnTo>
                    <a:pt x="111" y="15"/>
                  </a:lnTo>
                  <a:lnTo>
                    <a:pt x="100" y="31"/>
                  </a:lnTo>
                  <a:lnTo>
                    <a:pt x="90" y="165"/>
                  </a:lnTo>
                  <a:lnTo>
                    <a:pt x="82" y="273"/>
                  </a:lnTo>
                  <a:lnTo>
                    <a:pt x="85" y="312"/>
                  </a:lnTo>
                  <a:lnTo>
                    <a:pt x="49" y="364"/>
                  </a:lnTo>
                  <a:lnTo>
                    <a:pt x="29" y="336"/>
                  </a:lnTo>
                  <a:lnTo>
                    <a:pt x="24" y="306"/>
                  </a:lnTo>
                  <a:lnTo>
                    <a:pt x="29" y="255"/>
                  </a:lnTo>
                  <a:lnTo>
                    <a:pt x="49" y="175"/>
                  </a:lnTo>
                  <a:lnTo>
                    <a:pt x="72" y="95"/>
                  </a:lnTo>
                  <a:lnTo>
                    <a:pt x="82" y="2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4298" y="3388"/>
              <a:ext cx="331" cy="275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" y="250"/>
                </a:cxn>
                <a:cxn ang="0">
                  <a:pos x="63" y="232"/>
                </a:cxn>
                <a:cxn ang="0">
                  <a:pos x="119" y="219"/>
                </a:cxn>
                <a:cxn ang="0">
                  <a:pos x="176" y="194"/>
                </a:cxn>
                <a:cxn ang="0">
                  <a:pos x="222" y="168"/>
                </a:cxn>
                <a:cxn ang="0">
                  <a:pos x="262" y="142"/>
                </a:cxn>
                <a:cxn ang="0">
                  <a:pos x="295" y="111"/>
                </a:cxn>
                <a:cxn ang="0">
                  <a:pos x="315" y="80"/>
                </a:cxn>
                <a:cxn ang="0">
                  <a:pos x="351" y="0"/>
                </a:cxn>
                <a:cxn ang="0">
                  <a:pos x="356" y="55"/>
                </a:cxn>
                <a:cxn ang="0">
                  <a:pos x="341" y="93"/>
                </a:cxn>
                <a:cxn ang="0">
                  <a:pos x="320" y="131"/>
                </a:cxn>
                <a:cxn ang="0">
                  <a:pos x="294" y="162"/>
                </a:cxn>
                <a:cxn ang="0">
                  <a:pos x="259" y="191"/>
                </a:cxn>
                <a:cxn ang="0">
                  <a:pos x="220" y="212"/>
                </a:cxn>
                <a:cxn ang="0">
                  <a:pos x="166" y="235"/>
                </a:cxn>
                <a:cxn ang="0">
                  <a:pos x="119" y="250"/>
                </a:cxn>
                <a:cxn ang="0">
                  <a:pos x="83" y="263"/>
                </a:cxn>
                <a:cxn ang="0">
                  <a:pos x="42" y="277"/>
                </a:cxn>
                <a:cxn ang="0">
                  <a:pos x="0" y="284"/>
                </a:cxn>
                <a:cxn ang="0">
                  <a:pos x="0" y="284"/>
                </a:cxn>
              </a:cxnLst>
              <a:rect l="0" t="0" r="r" b="b"/>
              <a:pathLst>
                <a:path w="356" h="284">
                  <a:moveTo>
                    <a:pt x="0" y="284"/>
                  </a:moveTo>
                  <a:lnTo>
                    <a:pt x="28" y="250"/>
                  </a:lnTo>
                  <a:lnTo>
                    <a:pt x="63" y="232"/>
                  </a:lnTo>
                  <a:lnTo>
                    <a:pt x="119" y="219"/>
                  </a:lnTo>
                  <a:lnTo>
                    <a:pt x="176" y="194"/>
                  </a:lnTo>
                  <a:lnTo>
                    <a:pt x="222" y="168"/>
                  </a:lnTo>
                  <a:lnTo>
                    <a:pt x="262" y="142"/>
                  </a:lnTo>
                  <a:lnTo>
                    <a:pt x="295" y="111"/>
                  </a:lnTo>
                  <a:lnTo>
                    <a:pt x="315" y="80"/>
                  </a:lnTo>
                  <a:lnTo>
                    <a:pt x="351" y="0"/>
                  </a:lnTo>
                  <a:lnTo>
                    <a:pt x="356" y="55"/>
                  </a:lnTo>
                  <a:lnTo>
                    <a:pt x="341" y="93"/>
                  </a:lnTo>
                  <a:lnTo>
                    <a:pt x="320" y="131"/>
                  </a:lnTo>
                  <a:lnTo>
                    <a:pt x="294" y="162"/>
                  </a:lnTo>
                  <a:lnTo>
                    <a:pt x="259" y="191"/>
                  </a:lnTo>
                  <a:lnTo>
                    <a:pt x="220" y="212"/>
                  </a:lnTo>
                  <a:lnTo>
                    <a:pt x="166" y="235"/>
                  </a:lnTo>
                  <a:lnTo>
                    <a:pt x="119" y="250"/>
                  </a:lnTo>
                  <a:lnTo>
                    <a:pt x="83" y="263"/>
                  </a:lnTo>
                  <a:lnTo>
                    <a:pt x="42" y="277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4697" y="3412"/>
              <a:ext cx="171" cy="13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0" y="45"/>
                </a:cxn>
                <a:cxn ang="0">
                  <a:pos x="82" y="53"/>
                </a:cxn>
                <a:cxn ang="0">
                  <a:pos x="121" y="63"/>
                </a:cxn>
                <a:cxn ang="0">
                  <a:pos x="144" y="73"/>
                </a:cxn>
                <a:cxn ang="0">
                  <a:pos x="152" y="91"/>
                </a:cxn>
                <a:cxn ang="0">
                  <a:pos x="144" y="124"/>
                </a:cxn>
                <a:cxn ang="0">
                  <a:pos x="158" y="143"/>
                </a:cxn>
                <a:cxn ang="0">
                  <a:pos x="170" y="133"/>
                </a:cxn>
                <a:cxn ang="0">
                  <a:pos x="183" y="111"/>
                </a:cxn>
                <a:cxn ang="0">
                  <a:pos x="183" y="83"/>
                </a:cxn>
                <a:cxn ang="0">
                  <a:pos x="173" y="58"/>
                </a:cxn>
                <a:cxn ang="0">
                  <a:pos x="160" y="42"/>
                </a:cxn>
                <a:cxn ang="0">
                  <a:pos x="139" y="30"/>
                </a:cxn>
                <a:cxn ang="0">
                  <a:pos x="103" y="22"/>
                </a:cxn>
                <a:cxn ang="0">
                  <a:pos x="62" y="13"/>
                </a:cxn>
                <a:cxn ang="0">
                  <a:pos x="20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183" h="143">
                  <a:moveTo>
                    <a:pt x="0" y="32"/>
                  </a:moveTo>
                  <a:lnTo>
                    <a:pt x="30" y="45"/>
                  </a:lnTo>
                  <a:lnTo>
                    <a:pt x="82" y="53"/>
                  </a:lnTo>
                  <a:lnTo>
                    <a:pt x="121" y="63"/>
                  </a:lnTo>
                  <a:lnTo>
                    <a:pt x="144" y="73"/>
                  </a:lnTo>
                  <a:lnTo>
                    <a:pt x="152" y="91"/>
                  </a:lnTo>
                  <a:lnTo>
                    <a:pt x="144" y="124"/>
                  </a:lnTo>
                  <a:lnTo>
                    <a:pt x="158" y="143"/>
                  </a:lnTo>
                  <a:lnTo>
                    <a:pt x="170" y="133"/>
                  </a:lnTo>
                  <a:lnTo>
                    <a:pt x="183" y="111"/>
                  </a:lnTo>
                  <a:lnTo>
                    <a:pt x="183" y="83"/>
                  </a:lnTo>
                  <a:lnTo>
                    <a:pt x="173" y="58"/>
                  </a:lnTo>
                  <a:lnTo>
                    <a:pt x="160" y="42"/>
                  </a:lnTo>
                  <a:lnTo>
                    <a:pt x="139" y="30"/>
                  </a:lnTo>
                  <a:lnTo>
                    <a:pt x="103" y="22"/>
                  </a:lnTo>
                  <a:lnTo>
                    <a:pt x="62" y="13"/>
                  </a:lnTo>
                  <a:lnTo>
                    <a:pt x="2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4904" y="3236"/>
              <a:ext cx="127" cy="31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41" y="41"/>
                </a:cxn>
                <a:cxn ang="0">
                  <a:pos x="72" y="69"/>
                </a:cxn>
                <a:cxn ang="0">
                  <a:pos x="93" y="98"/>
                </a:cxn>
                <a:cxn ang="0">
                  <a:pos x="98" y="129"/>
                </a:cxn>
                <a:cxn ang="0">
                  <a:pos x="100" y="159"/>
                </a:cxn>
                <a:cxn ang="0">
                  <a:pos x="87" y="195"/>
                </a:cxn>
                <a:cxn ang="0">
                  <a:pos x="59" y="247"/>
                </a:cxn>
                <a:cxn ang="0">
                  <a:pos x="28" y="283"/>
                </a:cxn>
                <a:cxn ang="0">
                  <a:pos x="2" y="330"/>
                </a:cxn>
                <a:cxn ang="0">
                  <a:pos x="33" y="323"/>
                </a:cxn>
                <a:cxn ang="0">
                  <a:pos x="62" y="304"/>
                </a:cxn>
                <a:cxn ang="0">
                  <a:pos x="95" y="263"/>
                </a:cxn>
                <a:cxn ang="0">
                  <a:pos x="118" y="227"/>
                </a:cxn>
                <a:cxn ang="0">
                  <a:pos x="136" y="170"/>
                </a:cxn>
                <a:cxn ang="0">
                  <a:pos x="133" y="129"/>
                </a:cxn>
                <a:cxn ang="0">
                  <a:pos x="118" y="87"/>
                </a:cxn>
                <a:cxn ang="0">
                  <a:pos x="105" y="59"/>
                </a:cxn>
                <a:cxn ang="0">
                  <a:pos x="82" y="30"/>
                </a:cxn>
                <a:cxn ang="0">
                  <a:pos x="36" y="10"/>
                </a:cxn>
                <a:cxn ang="0">
                  <a:pos x="2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136" h="330">
                  <a:moveTo>
                    <a:pt x="0" y="23"/>
                  </a:moveTo>
                  <a:lnTo>
                    <a:pt x="41" y="41"/>
                  </a:lnTo>
                  <a:lnTo>
                    <a:pt x="72" y="69"/>
                  </a:lnTo>
                  <a:lnTo>
                    <a:pt x="93" y="98"/>
                  </a:lnTo>
                  <a:lnTo>
                    <a:pt x="98" y="129"/>
                  </a:lnTo>
                  <a:lnTo>
                    <a:pt x="100" y="159"/>
                  </a:lnTo>
                  <a:lnTo>
                    <a:pt x="87" y="195"/>
                  </a:lnTo>
                  <a:lnTo>
                    <a:pt x="59" y="247"/>
                  </a:lnTo>
                  <a:lnTo>
                    <a:pt x="28" y="283"/>
                  </a:lnTo>
                  <a:lnTo>
                    <a:pt x="2" y="330"/>
                  </a:lnTo>
                  <a:lnTo>
                    <a:pt x="33" y="323"/>
                  </a:lnTo>
                  <a:lnTo>
                    <a:pt x="62" y="304"/>
                  </a:lnTo>
                  <a:lnTo>
                    <a:pt x="95" y="263"/>
                  </a:lnTo>
                  <a:lnTo>
                    <a:pt x="118" y="227"/>
                  </a:lnTo>
                  <a:lnTo>
                    <a:pt x="136" y="170"/>
                  </a:lnTo>
                  <a:lnTo>
                    <a:pt x="133" y="129"/>
                  </a:lnTo>
                  <a:lnTo>
                    <a:pt x="118" y="87"/>
                  </a:lnTo>
                  <a:lnTo>
                    <a:pt x="105" y="59"/>
                  </a:lnTo>
                  <a:lnTo>
                    <a:pt x="82" y="30"/>
                  </a:lnTo>
                  <a:lnTo>
                    <a:pt x="36" y="10"/>
                  </a:lnTo>
                  <a:lnTo>
                    <a:pt x="2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4831" y="3535"/>
              <a:ext cx="138" cy="6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39"/>
                </a:cxn>
                <a:cxn ang="0">
                  <a:pos x="24" y="55"/>
                </a:cxn>
                <a:cxn ang="0">
                  <a:pos x="57" y="62"/>
                </a:cxn>
                <a:cxn ang="0">
                  <a:pos x="100" y="65"/>
                </a:cxn>
                <a:cxn ang="0">
                  <a:pos x="142" y="62"/>
                </a:cxn>
                <a:cxn ang="0">
                  <a:pos x="148" y="42"/>
                </a:cxn>
                <a:cxn ang="0">
                  <a:pos x="106" y="0"/>
                </a:cxn>
                <a:cxn ang="0">
                  <a:pos x="95" y="11"/>
                </a:cxn>
                <a:cxn ang="0">
                  <a:pos x="106" y="37"/>
                </a:cxn>
                <a:cxn ang="0">
                  <a:pos x="72" y="37"/>
                </a:cxn>
                <a:cxn ang="0">
                  <a:pos x="44" y="32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8" h="65">
                  <a:moveTo>
                    <a:pt x="0" y="19"/>
                  </a:moveTo>
                  <a:lnTo>
                    <a:pt x="2" y="39"/>
                  </a:lnTo>
                  <a:lnTo>
                    <a:pt x="24" y="55"/>
                  </a:lnTo>
                  <a:lnTo>
                    <a:pt x="57" y="62"/>
                  </a:lnTo>
                  <a:lnTo>
                    <a:pt x="100" y="65"/>
                  </a:lnTo>
                  <a:lnTo>
                    <a:pt x="142" y="62"/>
                  </a:lnTo>
                  <a:lnTo>
                    <a:pt x="148" y="42"/>
                  </a:lnTo>
                  <a:lnTo>
                    <a:pt x="106" y="0"/>
                  </a:lnTo>
                  <a:lnTo>
                    <a:pt x="95" y="11"/>
                  </a:lnTo>
                  <a:lnTo>
                    <a:pt x="106" y="37"/>
                  </a:lnTo>
                  <a:lnTo>
                    <a:pt x="72" y="37"/>
                  </a:lnTo>
                  <a:lnTo>
                    <a:pt x="44" y="32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4238" y="3661"/>
              <a:ext cx="130" cy="54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3" y="20"/>
                </a:cxn>
                <a:cxn ang="0">
                  <a:pos x="44" y="28"/>
                </a:cxn>
                <a:cxn ang="0">
                  <a:pos x="77" y="31"/>
                </a:cxn>
                <a:cxn ang="0">
                  <a:pos x="119" y="56"/>
                </a:cxn>
                <a:cxn ang="0">
                  <a:pos x="139" y="54"/>
                </a:cxn>
                <a:cxn ang="0">
                  <a:pos x="132" y="33"/>
                </a:cxn>
                <a:cxn ang="0">
                  <a:pos x="106" y="13"/>
                </a:cxn>
                <a:cxn ang="0">
                  <a:pos x="74" y="5"/>
                </a:cxn>
                <a:cxn ang="0">
                  <a:pos x="26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39" h="56">
                  <a:moveTo>
                    <a:pt x="0" y="8"/>
                  </a:moveTo>
                  <a:lnTo>
                    <a:pt x="13" y="20"/>
                  </a:lnTo>
                  <a:lnTo>
                    <a:pt x="44" y="28"/>
                  </a:lnTo>
                  <a:lnTo>
                    <a:pt x="77" y="31"/>
                  </a:lnTo>
                  <a:lnTo>
                    <a:pt x="119" y="56"/>
                  </a:lnTo>
                  <a:lnTo>
                    <a:pt x="139" y="54"/>
                  </a:lnTo>
                  <a:lnTo>
                    <a:pt x="132" y="33"/>
                  </a:lnTo>
                  <a:lnTo>
                    <a:pt x="106" y="13"/>
                  </a:lnTo>
                  <a:lnTo>
                    <a:pt x="74" y="5"/>
                  </a:lnTo>
                  <a:lnTo>
                    <a:pt x="26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991" y="3278"/>
              <a:ext cx="418" cy="364"/>
            </a:xfrm>
            <a:custGeom>
              <a:avLst/>
              <a:gdLst/>
              <a:ahLst/>
              <a:cxnLst>
                <a:cxn ang="0">
                  <a:pos x="431" y="0"/>
                </a:cxn>
                <a:cxn ang="0">
                  <a:pos x="449" y="5"/>
                </a:cxn>
                <a:cxn ang="0">
                  <a:pos x="426" y="39"/>
                </a:cxn>
                <a:cxn ang="0">
                  <a:pos x="395" y="81"/>
                </a:cxn>
                <a:cxn ang="0">
                  <a:pos x="363" y="122"/>
                </a:cxn>
                <a:cxn ang="0">
                  <a:pos x="345" y="166"/>
                </a:cxn>
                <a:cxn ang="0">
                  <a:pos x="359" y="194"/>
                </a:cxn>
                <a:cxn ang="0">
                  <a:pos x="369" y="230"/>
                </a:cxn>
                <a:cxn ang="0">
                  <a:pos x="366" y="266"/>
                </a:cxn>
                <a:cxn ang="0">
                  <a:pos x="351" y="308"/>
                </a:cxn>
                <a:cxn ang="0">
                  <a:pos x="320" y="351"/>
                </a:cxn>
                <a:cxn ang="0">
                  <a:pos x="289" y="374"/>
                </a:cxn>
                <a:cxn ang="0">
                  <a:pos x="264" y="377"/>
                </a:cxn>
                <a:cxn ang="0">
                  <a:pos x="274" y="354"/>
                </a:cxn>
                <a:cxn ang="0">
                  <a:pos x="305" y="308"/>
                </a:cxn>
                <a:cxn ang="0">
                  <a:pos x="320" y="263"/>
                </a:cxn>
                <a:cxn ang="0">
                  <a:pos x="325" y="227"/>
                </a:cxn>
                <a:cxn ang="0">
                  <a:pos x="323" y="197"/>
                </a:cxn>
                <a:cxn ang="0">
                  <a:pos x="310" y="171"/>
                </a:cxn>
                <a:cxn ang="0">
                  <a:pos x="282" y="142"/>
                </a:cxn>
                <a:cxn ang="0">
                  <a:pos x="227" y="192"/>
                </a:cxn>
                <a:cxn ang="0">
                  <a:pos x="189" y="233"/>
                </a:cxn>
                <a:cxn ang="0">
                  <a:pos x="136" y="280"/>
                </a:cxn>
                <a:cxn ang="0">
                  <a:pos x="98" y="310"/>
                </a:cxn>
                <a:cxn ang="0">
                  <a:pos x="57" y="331"/>
                </a:cxn>
                <a:cxn ang="0">
                  <a:pos x="28" y="328"/>
                </a:cxn>
                <a:cxn ang="0">
                  <a:pos x="0" y="315"/>
                </a:cxn>
                <a:cxn ang="0">
                  <a:pos x="0" y="290"/>
                </a:cxn>
                <a:cxn ang="0">
                  <a:pos x="41" y="287"/>
                </a:cxn>
                <a:cxn ang="0">
                  <a:pos x="98" y="258"/>
                </a:cxn>
                <a:cxn ang="0">
                  <a:pos x="144" y="220"/>
                </a:cxn>
                <a:cxn ang="0">
                  <a:pos x="207" y="157"/>
                </a:cxn>
                <a:cxn ang="0">
                  <a:pos x="279" y="93"/>
                </a:cxn>
                <a:cxn ang="0">
                  <a:pos x="345" y="28"/>
                </a:cxn>
                <a:cxn ang="0">
                  <a:pos x="372" y="36"/>
                </a:cxn>
                <a:cxn ang="0">
                  <a:pos x="403" y="18"/>
                </a:cxn>
                <a:cxn ang="0">
                  <a:pos x="431" y="0"/>
                </a:cxn>
                <a:cxn ang="0">
                  <a:pos x="431" y="0"/>
                </a:cxn>
              </a:cxnLst>
              <a:rect l="0" t="0" r="r" b="b"/>
              <a:pathLst>
                <a:path w="449" h="377">
                  <a:moveTo>
                    <a:pt x="431" y="0"/>
                  </a:moveTo>
                  <a:lnTo>
                    <a:pt x="449" y="5"/>
                  </a:lnTo>
                  <a:lnTo>
                    <a:pt x="426" y="39"/>
                  </a:lnTo>
                  <a:lnTo>
                    <a:pt x="395" y="81"/>
                  </a:lnTo>
                  <a:lnTo>
                    <a:pt x="363" y="122"/>
                  </a:lnTo>
                  <a:lnTo>
                    <a:pt x="345" y="166"/>
                  </a:lnTo>
                  <a:lnTo>
                    <a:pt x="359" y="194"/>
                  </a:lnTo>
                  <a:lnTo>
                    <a:pt x="369" y="230"/>
                  </a:lnTo>
                  <a:lnTo>
                    <a:pt x="366" y="266"/>
                  </a:lnTo>
                  <a:lnTo>
                    <a:pt x="351" y="308"/>
                  </a:lnTo>
                  <a:lnTo>
                    <a:pt x="320" y="351"/>
                  </a:lnTo>
                  <a:lnTo>
                    <a:pt x="289" y="374"/>
                  </a:lnTo>
                  <a:lnTo>
                    <a:pt x="264" y="377"/>
                  </a:lnTo>
                  <a:lnTo>
                    <a:pt x="274" y="354"/>
                  </a:lnTo>
                  <a:lnTo>
                    <a:pt x="305" y="308"/>
                  </a:lnTo>
                  <a:lnTo>
                    <a:pt x="320" y="263"/>
                  </a:lnTo>
                  <a:lnTo>
                    <a:pt x="325" y="227"/>
                  </a:lnTo>
                  <a:lnTo>
                    <a:pt x="323" y="197"/>
                  </a:lnTo>
                  <a:lnTo>
                    <a:pt x="310" y="171"/>
                  </a:lnTo>
                  <a:lnTo>
                    <a:pt x="282" y="142"/>
                  </a:lnTo>
                  <a:lnTo>
                    <a:pt x="227" y="192"/>
                  </a:lnTo>
                  <a:lnTo>
                    <a:pt x="189" y="233"/>
                  </a:lnTo>
                  <a:lnTo>
                    <a:pt x="136" y="280"/>
                  </a:lnTo>
                  <a:lnTo>
                    <a:pt x="98" y="310"/>
                  </a:lnTo>
                  <a:lnTo>
                    <a:pt x="57" y="331"/>
                  </a:lnTo>
                  <a:lnTo>
                    <a:pt x="28" y="328"/>
                  </a:lnTo>
                  <a:lnTo>
                    <a:pt x="0" y="315"/>
                  </a:lnTo>
                  <a:lnTo>
                    <a:pt x="0" y="290"/>
                  </a:lnTo>
                  <a:lnTo>
                    <a:pt x="41" y="287"/>
                  </a:lnTo>
                  <a:lnTo>
                    <a:pt x="98" y="258"/>
                  </a:lnTo>
                  <a:lnTo>
                    <a:pt x="144" y="220"/>
                  </a:lnTo>
                  <a:lnTo>
                    <a:pt x="207" y="157"/>
                  </a:lnTo>
                  <a:lnTo>
                    <a:pt x="279" y="93"/>
                  </a:lnTo>
                  <a:lnTo>
                    <a:pt x="345" y="28"/>
                  </a:lnTo>
                  <a:lnTo>
                    <a:pt x="372" y="36"/>
                  </a:lnTo>
                  <a:lnTo>
                    <a:pt x="403" y="18"/>
                  </a:lnTo>
                  <a:lnTo>
                    <a:pt x="431" y="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430" y="3593"/>
              <a:ext cx="825" cy="163"/>
            </a:xfrm>
            <a:custGeom>
              <a:avLst/>
              <a:gdLst/>
              <a:ahLst/>
              <a:cxnLst>
                <a:cxn ang="0">
                  <a:pos x="9" y="98"/>
                </a:cxn>
                <a:cxn ang="0">
                  <a:pos x="93" y="85"/>
                </a:cxn>
                <a:cxn ang="0">
                  <a:pos x="228" y="83"/>
                </a:cxn>
                <a:cxn ang="0">
                  <a:pos x="426" y="83"/>
                </a:cxn>
                <a:cxn ang="0">
                  <a:pos x="566" y="75"/>
                </a:cxn>
                <a:cxn ang="0">
                  <a:pos x="640" y="60"/>
                </a:cxn>
                <a:cxn ang="0">
                  <a:pos x="617" y="48"/>
                </a:cxn>
                <a:cxn ang="0">
                  <a:pos x="584" y="28"/>
                </a:cxn>
                <a:cxn ang="0">
                  <a:pos x="589" y="2"/>
                </a:cxn>
                <a:cxn ang="0">
                  <a:pos x="609" y="0"/>
                </a:cxn>
                <a:cxn ang="0">
                  <a:pos x="707" y="23"/>
                </a:cxn>
                <a:cxn ang="0">
                  <a:pos x="770" y="41"/>
                </a:cxn>
                <a:cxn ang="0">
                  <a:pos x="883" y="75"/>
                </a:cxn>
                <a:cxn ang="0">
                  <a:pos x="886" y="95"/>
                </a:cxn>
                <a:cxn ang="0">
                  <a:pos x="870" y="101"/>
                </a:cxn>
                <a:cxn ang="0">
                  <a:pos x="808" y="103"/>
                </a:cxn>
                <a:cxn ang="0">
                  <a:pos x="728" y="101"/>
                </a:cxn>
                <a:cxn ang="0">
                  <a:pos x="710" y="111"/>
                </a:cxn>
                <a:cxn ang="0">
                  <a:pos x="684" y="134"/>
                </a:cxn>
                <a:cxn ang="0">
                  <a:pos x="642" y="157"/>
                </a:cxn>
                <a:cxn ang="0">
                  <a:pos x="576" y="168"/>
                </a:cxn>
                <a:cxn ang="0">
                  <a:pos x="511" y="168"/>
                </a:cxn>
                <a:cxn ang="0">
                  <a:pos x="433" y="162"/>
                </a:cxn>
                <a:cxn ang="0">
                  <a:pos x="284" y="149"/>
                </a:cxn>
                <a:cxn ang="0">
                  <a:pos x="158" y="134"/>
                </a:cxn>
                <a:cxn ang="0">
                  <a:pos x="67" y="126"/>
                </a:cxn>
                <a:cxn ang="0">
                  <a:pos x="6" y="124"/>
                </a:cxn>
                <a:cxn ang="0">
                  <a:pos x="0" y="111"/>
                </a:cxn>
                <a:cxn ang="0">
                  <a:pos x="9" y="98"/>
                </a:cxn>
                <a:cxn ang="0">
                  <a:pos x="9" y="98"/>
                </a:cxn>
              </a:cxnLst>
              <a:rect l="0" t="0" r="r" b="b"/>
              <a:pathLst>
                <a:path w="886" h="168">
                  <a:moveTo>
                    <a:pt x="9" y="98"/>
                  </a:moveTo>
                  <a:lnTo>
                    <a:pt x="93" y="85"/>
                  </a:lnTo>
                  <a:lnTo>
                    <a:pt x="228" y="83"/>
                  </a:lnTo>
                  <a:lnTo>
                    <a:pt x="426" y="83"/>
                  </a:lnTo>
                  <a:lnTo>
                    <a:pt x="566" y="75"/>
                  </a:lnTo>
                  <a:lnTo>
                    <a:pt x="640" y="60"/>
                  </a:lnTo>
                  <a:lnTo>
                    <a:pt x="617" y="48"/>
                  </a:lnTo>
                  <a:lnTo>
                    <a:pt x="584" y="28"/>
                  </a:lnTo>
                  <a:lnTo>
                    <a:pt x="589" y="2"/>
                  </a:lnTo>
                  <a:lnTo>
                    <a:pt x="609" y="0"/>
                  </a:lnTo>
                  <a:lnTo>
                    <a:pt x="707" y="23"/>
                  </a:lnTo>
                  <a:lnTo>
                    <a:pt x="770" y="41"/>
                  </a:lnTo>
                  <a:lnTo>
                    <a:pt x="883" y="75"/>
                  </a:lnTo>
                  <a:lnTo>
                    <a:pt x="886" y="95"/>
                  </a:lnTo>
                  <a:lnTo>
                    <a:pt x="870" y="101"/>
                  </a:lnTo>
                  <a:lnTo>
                    <a:pt x="808" y="103"/>
                  </a:lnTo>
                  <a:lnTo>
                    <a:pt x="728" y="101"/>
                  </a:lnTo>
                  <a:lnTo>
                    <a:pt x="710" y="111"/>
                  </a:lnTo>
                  <a:lnTo>
                    <a:pt x="684" y="134"/>
                  </a:lnTo>
                  <a:lnTo>
                    <a:pt x="642" y="157"/>
                  </a:lnTo>
                  <a:lnTo>
                    <a:pt x="576" y="168"/>
                  </a:lnTo>
                  <a:lnTo>
                    <a:pt x="511" y="168"/>
                  </a:lnTo>
                  <a:lnTo>
                    <a:pt x="433" y="162"/>
                  </a:lnTo>
                  <a:lnTo>
                    <a:pt x="284" y="149"/>
                  </a:lnTo>
                  <a:lnTo>
                    <a:pt x="158" y="134"/>
                  </a:lnTo>
                  <a:lnTo>
                    <a:pt x="67" y="126"/>
                  </a:lnTo>
                  <a:lnTo>
                    <a:pt x="6" y="124"/>
                  </a:lnTo>
                  <a:lnTo>
                    <a:pt x="0" y="111"/>
                  </a:lnTo>
                  <a:lnTo>
                    <a:pt x="9" y="98"/>
                  </a:lnTo>
                  <a:lnTo>
                    <a:pt x="9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441" y="2997"/>
              <a:ext cx="187" cy="20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3"/>
                </a:cxn>
                <a:cxn ang="0">
                  <a:pos x="59" y="69"/>
                </a:cxn>
                <a:cxn ang="0">
                  <a:pos x="127" y="142"/>
                </a:cxn>
                <a:cxn ang="0">
                  <a:pos x="200" y="215"/>
                </a:cxn>
                <a:cxn ang="0">
                  <a:pos x="177" y="165"/>
                </a:cxn>
                <a:cxn ang="0">
                  <a:pos x="109" y="83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200" h="215">
                  <a:moveTo>
                    <a:pt x="9" y="0"/>
                  </a:moveTo>
                  <a:lnTo>
                    <a:pt x="0" y="33"/>
                  </a:lnTo>
                  <a:lnTo>
                    <a:pt x="59" y="69"/>
                  </a:lnTo>
                  <a:lnTo>
                    <a:pt x="127" y="142"/>
                  </a:lnTo>
                  <a:lnTo>
                    <a:pt x="200" y="215"/>
                  </a:lnTo>
                  <a:lnTo>
                    <a:pt x="177" y="165"/>
                  </a:lnTo>
                  <a:lnTo>
                    <a:pt x="109" y="83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5213" y="1867"/>
              <a:ext cx="85" cy="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82"/>
                </a:cxn>
                <a:cxn ang="0">
                  <a:pos x="17" y="124"/>
                </a:cxn>
                <a:cxn ang="0">
                  <a:pos x="17" y="188"/>
                </a:cxn>
                <a:cxn ang="0">
                  <a:pos x="26" y="258"/>
                </a:cxn>
                <a:cxn ang="0">
                  <a:pos x="37" y="342"/>
                </a:cxn>
                <a:cxn ang="0">
                  <a:pos x="55" y="420"/>
                </a:cxn>
                <a:cxn ang="0">
                  <a:pos x="91" y="517"/>
                </a:cxn>
                <a:cxn ang="0">
                  <a:pos x="69" y="379"/>
                </a:cxn>
                <a:cxn ang="0">
                  <a:pos x="55" y="258"/>
                </a:cxn>
                <a:cxn ang="0">
                  <a:pos x="51" y="193"/>
                </a:cxn>
                <a:cxn ang="0">
                  <a:pos x="51" y="123"/>
                </a:cxn>
                <a:cxn ang="0">
                  <a:pos x="37" y="2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1" h="517">
                  <a:moveTo>
                    <a:pt x="0" y="0"/>
                  </a:moveTo>
                  <a:lnTo>
                    <a:pt x="15" y="82"/>
                  </a:lnTo>
                  <a:lnTo>
                    <a:pt x="17" y="124"/>
                  </a:lnTo>
                  <a:lnTo>
                    <a:pt x="17" y="188"/>
                  </a:lnTo>
                  <a:lnTo>
                    <a:pt x="26" y="258"/>
                  </a:lnTo>
                  <a:lnTo>
                    <a:pt x="37" y="342"/>
                  </a:lnTo>
                  <a:lnTo>
                    <a:pt x="55" y="420"/>
                  </a:lnTo>
                  <a:lnTo>
                    <a:pt x="91" y="517"/>
                  </a:lnTo>
                  <a:lnTo>
                    <a:pt x="69" y="379"/>
                  </a:lnTo>
                  <a:lnTo>
                    <a:pt x="55" y="258"/>
                  </a:lnTo>
                  <a:lnTo>
                    <a:pt x="51" y="193"/>
                  </a:lnTo>
                  <a:lnTo>
                    <a:pt x="51" y="123"/>
                  </a:lnTo>
                  <a:lnTo>
                    <a:pt x="37" y="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985" y="1826"/>
              <a:ext cx="425" cy="283"/>
            </a:xfrm>
            <a:custGeom>
              <a:avLst/>
              <a:gdLst/>
              <a:ahLst/>
              <a:cxnLst>
                <a:cxn ang="0">
                  <a:pos x="456" y="60"/>
                </a:cxn>
                <a:cxn ang="0">
                  <a:pos x="384" y="0"/>
                </a:cxn>
                <a:cxn ang="0">
                  <a:pos x="319" y="60"/>
                </a:cxn>
                <a:cxn ang="0">
                  <a:pos x="219" y="142"/>
                </a:cxn>
                <a:cxn ang="0">
                  <a:pos x="127" y="215"/>
                </a:cxn>
                <a:cxn ang="0">
                  <a:pos x="0" y="284"/>
                </a:cxn>
                <a:cxn ang="0">
                  <a:pos x="31" y="293"/>
                </a:cxn>
                <a:cxn ang="0">
                  <a:pos x="132" y="232"/>
                </a:cxn>
                <a:cxn ang="0">
                  <a:pos x="310" y="105"/>
                </a:cxn>
                <a:cxn ang="0">
                  <a:pos x="379" y="51"/>
                </a:cxn>
                <a:cxn ang="0">
                  <a:pos x="424" y="92"/>
                </a:cxn>
                <a:cxn ang="0">
                  <a:pos x="456" y="60"/>
                </a:cxn>
                <a:cxn ang="0">
                  <a:pos x="456" y="60"/>
                </a:cxn>
              </a:cxnLst>
              <a:rect l="0" t="0" r="r" b="b"/>
              <a:pathLst>
                <a:path w="456" h="293">
                  <a:moveTo>
                    <a:pt x="456" y="60"/>
                  </a:moveTo>
                  <a:lnTo>
                    <a:pt x="384" y="0"/>
                  </a:lnTo>
                  <a:lnTo>
                    <a:pt x="319" y="60"/>
                  </a:lnTo>
                  <a:lnTo>
                    <a:pt x="219" y="142"/>
                  </a:lnTo>
                  <a:lnTo>
                    <a:pt x="127" y="215"/>
                  </a:lnTo>
                  <a:lnTo>
                    <a:pt x="0" y="284"/>
                  </a:lnTo>
                  <a:lnTo>
                    <a:pt x="31" y="293"/>
                  </a:lnTo>
                  <a:lnTo>
                    <a:pt x="132" y="232"/>
                  </a:lnTo>
                  <a:lnTo>
                    <a:pt x="310" y="105"/>
                  </a:lnTo>
                  <a:lnTo>
                    <a:pt x="379" y="51"/>
                  </a:lnTo>
                  <a:lnTo>
                    <a:pt x="424" y="92"/>
                  </a:lnTo>
                  <a:lnTo>
                    <a:pt x="456" y="60"/>
                  </a:lnTo>
                  <a:lnTo>
                    <a:pt x="456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867" y="1822"/>
              <a:ext cx="721" cy="358"/>
            </a:xfrm>
            <a:custGeom>
              <a:avLst/>
              <a:gdLst/>
              <a:ahLst/>
              <a:cxnLst>
                <a:cxn ang="0">
                  <a:pos x="775" y="14"/>
                </a:cxn>
                <a:cxn ang="0">
                  <a:pos x="739" y="0"/>
                </a:cxn>
                <a:cxn ang="0">
                  <a:pos x="661" y="23"/>
                </a:cxn>
                <a:cxn ang="0">
                  <a:pos x="551" y="73"/>
                </a:cxn>
                <a:cxn ang="0">
                  <a:pos x="476" y="116"/>
                </a:cxn>
                <a:cxn ang="0">
                  <a:pos x="368" y="178"/>
                </a:cxn>
                <a:cxn ang="0">
                  <a:pos x="200" y="265"/>
                </a:cxn>
                <a:cxn ang="0">
                  <a:pos x="86" y="329"/>
                </a:cxn>
                <a:cxn ang="0">
                  <a:pos x="0" y="366"/>
                </a:cxn>
                <a:cxn ang="0">
                  <a:pos x="35" y="370"/>
                </a:cxn>
                <a:cxn ang="0">
                  <a:pos x="140" y="324"/>
                </a:cxn>
                <a:cxn ang="0">
                  <a:pos x="277" y="256"/>
                </a:cxn>
                <a:cxn ang="0">
                  <a:pos x="415" y="183"/>
                </a:cxn>
                <a:cxn ang="0">
                  <a:pos x="561" y="105"/>
                </a:cxn>
                <a:cxn ang="0">
                  <a:pos x="659" y="61"/>
                </a:cxn>
                <a:cxn ang="0">
                  <a:pos x="734" y="32"/>
                </a:cxn>
                <a:cxn ang="0">
                  <a:pos x="775" y="41"/>
                </a:cxn>
                <a:cxn ang="0">
                  <a:pos x="775" y="14"/>
                </a:cxn>
                <a:cxn ang="0">
                  <a:pos x="775" y="14"/>
                </a:cxn>
              </a:cxnLst>
              <a:rect l="0" t="0" r="r" b="b"/>
              <a:pathLst>
                <a:path w="775" h="370">
                  <a:moveTo>
                    <a:pt x="775" y="14"/>
                  </a:moveTo>
                  <a:lnTo>
                    <a:pt x="739" y="0"/>
                  </a:lnTo>
                  <a:lnTo>
                    <a:pt x="661" y="23"/>
                  </a:lnTo>
                  <a:lnTo>
                    <a:pt x="551" y="73"/>
                  </a:lnTo>
                  <a:lnTo>
                    <a:pt x="476" y="116"/>
                  </a:lnTo>
                  <a:lnTo>
                    <a:pt x="368" y="178"/>
                  </a:lnTo>
                  <a:lnTo>
                    <a:pt x="200" y="265"/>
                  </a:lnTo>
                  <a:lnTo>
                    <a:pt x="86" y="329"/>
                  </a:lnTo>
                  <a:lnTo>
                    <a:pt x="0" y="366"/>
                  </a:lnTo>
                  <a:lnTo>
                    <a:pt x="35" y="370"/>
                  </a:lnTo>
                  <a:lnTo>
                    <a:pt x="140" y="324"/>
                  </a:lnTo>
                  <a:lnTo>
                    <a:pt x="277" y="256"/>
                  </a:lnTo>
                  <a:lnTo>
                    <a:pt x="415" y="183"/>
                  </a:lnTo>
                  <a:lnTo>
                    <a:pt x="561" y="105"/>
                  </a:lnTo>
                  <a:lnTo>
                    <a:pt x="659" y="61"/>
                  </a:lnTo>
                  <a:lnTo>
                    <a:pt x="734" y="32"/>
                  </a:lnTo>
                  <a:lnTo>
                    <a:pt x="775" y="41"/>
                  </a:lnTo>
                  <a:lnTo>
                    <a:pt x="775" y="14"/>
                  </a:lnTo>
                  <a:lnTo>
                    <a:pt x="775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347" y="2375"/>
              <a:ext cx="511" cy="880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0" y="27"/>
                </a:cxn>
                <a:cxn ang="0">
                  <a:pos x="64" y="150"/>
                </a:cxn>
                <a:cxn ang="0">
                  <a:pos x="164" y="329"/>
                </a:cxn>
                <a:cxn ang="0">
                  <a:pos x="274" y="493"/>
                </a:cxn>
                <a:cxn ang="0">
                  <a:pos x="365" y="639"/>
                </a:cxn>
                <a:cxn ang="0">
                  <a:pos x="548" y="909"/>
                </a:cxn>
                <a:cxn ang="0">
                  <a:pos x="502" y="795"/>
                </a:cxn>
                <a:cxn ang="0">
                  <a:pos x="420" y="676"/>
                </a:cxn>
                <a:cxn ang="0">
                  <a:pos x="338" y="548"/>
                </a:cxn>
                <a:cxn ang="0">
                  <a:pos x="224" y="374"/>
                </a:cxn>
                <a:cxn ang="0">
                  <a:pos x="119" y="191"/>
                </a:cxn>
                <a:cxn ang="0">
                  <a:pos x="36" y="49"/>
                </a:cxn>
                <a:cxn ang="0">
                  <a:pos x="82" y="22"/>
                </a:cxn>
                <a:cxn ang="0">
                  <a:pos x="68" y="0"/>
                </a:cxn>
                <a:cxn ang="0">
                  <a:pos x="68" y="0"/>
                </a:cxn>
              </a:cxnLst>
              <a:rect l="0" t="0" r="r" b="b"/>
              <a:pathLst>
                <a:path w="548" h="909">
                  <a:moveTo>
                    <a:pt x="68" y="0"/>
                  </a:moveTo>
                  <a:lnTo>
                    <a:pt x="0" y="27"/>
                  </a:lnTo>
                  <a:lnTo>
                    <a:pt x="64" y="150"/>
                  </a:lnTo>
                  <a:lnTo>
                    <a:pt x="164" y="329"/>
                  </a:lnTo>
                  <a:lnTo>
                    <a:pt x="274" y="493"/>
                  </a:lnTo>
                  <a:lnTo>
                    <a:pt x="365" y="639"/>
                  </a:lnTo>
                  <a:lnTo>
                    <a:pt x="548" y="909"/>
                  </a:lnTo>
                  <a:lnTo>
                    <a:pt x="502" y="795"/>
                  </a:lnTo>
                  <a:lnTo>
                    <a:pt x="420" y="676"/>
                  </a:lnTo>
                  <a:lnTo>
                    <a:pt x="338" y="548"/>
                  </a:lnTo>
                  <a:lnTo>
                    <a:pt x="224" y="374"/>
                  </a:lnTo>
                  <a:lnTo>
                    <a:pt x="119" y="191"/>
                  </a:lnTo>
                  <a:lnTo>
                    <a:pt x="36" y="49"/>
                  </a:lnTo>
                  <a:lnTo>
                    <a:pt x="82" y="22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424" y="1963"/>
              <a:ext cx="1088" cy="1323"/>
            </a:xfrm>
            <a:custGeom>
              <a:avLst/>
              <a:gdLst/>
              <a:ahLst/>
              <a:cxnLst>
                <a:cxn ang="0">
                  <a:pos x="1169" y="0"/>
                </a:cxn>
                <a:cxn ang="0">
                  <a:pos x="1059" y="32"/>
                </a:cxn>
                <a:cxn ang="0">
                  <a:pos x="904" y="92"/>
                </a:cxn>
                <a:cxn ang="0">
                  <a:pos x="749" y="151"/>
                </a:cxn>
                <a:cxn ang="0">
                  <a:pos x="594" y="206"/>
                </a:cxn>
                <a:cxn ang="0">
                  <a:pos x="433" y="261"/>
                </a:cxn>
                <a:cxn ang="0">
                  <a:pos x="264" y="318"/>
                </a:cxn>
                <a:cxn ang="0">
                  <a:pos x="114" y="357"/>
                </a:cxn>
                <a:cxn ang="0">
                  <a:pos x="0" y="388"/>
                </a:cxn>
                <a:cxn ang="0">
                  <a:pos x="4" y="426"/>
                </a:cxn>
                <a:cxn ang="0">
                  <a:pos x="59" y="544"/>
                </a:cxn>
                <a:cxn ang="0">
                  <a:pos x="151" y="708"/>
                </a:cxn>
                <a:cxn ang="0">
                  <a:pos x="238" y="883"/>
                </a:cxn>
                <a:cxn ang="0">
                  <a:pos x="324" y="1028"/>
                </a:cxn>
                <a:cxn ang="0">
                  <a:pos x="493" y="1367"/>
                </a:cxn>
                <a:cxn ang="0">
                  <a:pos x="410" y="1116"/>
                </a:cxn>
                <a:cxn ang="0">
                  <a:pos x="279" y="905"/>
                </a:cxn>
                <a:cxn ang="0">
                  <a:pos x="190" y="741"/>
                </a:cxn>
                <a:cxn ang="0">
                  <a:pos x="102" y="560"/>
                </a:cxn>
                <a:cxn ang="0">
                  <a:pos x="32" y="421"/>
                </a:cxn>
                <a:cxn ang="0">
                  <a:pos x="32" y="398"/>
                </a:cxn>
                <a:cxn ang="0">
                  <a:pos x="196" y="361"/>
                </a:cxn>
                <a:cxn ang="0">
                  <a:pos x="393" y="301"/>
                </a:cxn>
                <a:cxn ang="0">
                  <a:pos x="557" y="247"/>
                </a:cxn>
                <a:cxn ang="0">
                  <a:pos x="717" y="193"/>
                </a:cxn>
                <a:cxn ang="0">
                  <a:pos x="877" y="133"/>
                </a:cxn>
                <a:cxn ang="0">
                  <a:pos x="1009" y="83"/>
                </a:cxn>
                <a:cxn ang="0">
                  <a:pos x="1132" y="37"/>
                </a:cxn>
                <a:cxn ang="0">
                  <a:pos x="1169" y="0"/>
                </a:cxn>
                <a:cxn ang="0">
                  <a:pos x="1169" y="0"/>
                </a:cxn>
              </a:cxnLst>
              <a:rect l="0" t="0" r="r" b="b"/>
              <a:pathLst>
                <a:path w="1169" h="1367">
                  <a:moveTo>
                    <a:pt x="1169" y="0"/>
                  </a:moveTo>
                  <a:lnTo>
                    <a:pt x="1059" y="32"/>
                  </a:lnTo>
                  <a:lnTo>
                    <a:pt x="904" y="92"/>
                  </a:lnTo>
                  <a:lnTo>
                    <a:pt x="749" y="151"/>
                  </a:lnTo>
                  <a:lnTo>
                    <a:pt x="594" y="206"/>
                  </a:lnTo>
                  <a:lnTo>
                    <a:pt x="433" y="261"/>
                  </a:lnTo>
                  <a:lnTo>
                    <a:pt x="264" y="318"/>
                  </a:lnTo>
                  <a:lnTo>
                    <a:pt x="114" y="357"/>
                  </a:lnTo>
                  <a:lnTo>
                    <a:pt x="0" y="388"/>
                  </a:lnTo>
                  <a:lnTo>
                    <a:pt x="4" y="426"/>
                  </a:lnTo>
                  <a:lnTo>
                    <a:pt x="59" y="544"/>
                  </a:lnTo>
                  <a:lnTo>
                    <a:pt x="151" y="708"/>
                  </a:lnTo>
                  <a:lnTo>
                    <a:pt x="238" y="883"/>
                  </a:lnTo>
                  <a:lnTo>
                    <a:pt x="324" y="1028"/>
                  </a:lnTo>
                  <a:lnTo>
                    <a:pt x="493" y="1367"/>
                  </a:lnTo>
                  <a:lnTo>
                    <a:pt x="410" y="1116"/>
                  </a:lnTo>
                  <a:lnTo>
                    <a:pt x="279" y="905"/>
                  </a:lnTo>
                  <a:lnTo>
                    <a:pt x="190" y="741"/>
                  </a:lnTo>
                  <a:lnTo>
                    <a:pt x="102" y="560"/>
                  </a:lnTo>
                  <a:lnTo>
                    <a:pt x="32" y="421"/>
                  </a:lnTo>
                  <a:lnTo>
                    <a:pt x="32" y="398"/>
                  </a:lnTo>
                  <a:lnTo>
                    <a:pt x="196" y="361"/>
                  </a:lnTo>
                  <a:lnTo>
                    <a:pt x="393" y="301"/>
                  </a:lnTo>
                  <a:lnTo>
                    <a:pt x="557" y="247"/>
                  </a:lnTo>
                  <a:lnTo>
                    <a:pt x="717" y="193"/>
                  </a:lnTo>
                  <a:lnTo>
                    <a:pt x="877" y="133"/>
                  </a:lnTo>
                  <a:lnTo>
                    <a:pt x="1009" y="83"/>
                  </a:lnTo>
                  <a:lnTo>
                    <a:pt x="1132" y="37"/>
                  </a:lnTo>
                  <a:lnTo>
                    <a:pt x="1169" y="0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3296" y="2459"/>
              <a:ext cx="591" cy="871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0" y="50"/>
                </a:cxn>
                <a:cxn ang="0">
                  <a:pos x="32" y="100"/>
                </a:cxn>
                <a:cxn ang="0">
                  <a:pos x="141" y="247"/>
                </a:cxn>
                <a:cxn ang="0">
                  <a:pos x="237" y="384"/>
                </a:cxn>
                <a:cxn ang="0">
                  <a:pos x="347" y="521"/>
                </a:cxn>
                <a:cxn ang="0">
                  <a:pos x="443" y="640"/>
                </a:cxn>
                <a:cxn ang="0">
                  <a:pos x="530" y="758"/>
                </a:cxn>
                <a:cxn ang="0">
                  <a:pos x="635" y="901"/>
                </a:cxn>
                <a:cxn ang="0">
                  <a:pos x="507" y="695"/>
                </a:cxn>
                <a:cxn ang="0">
                  <a:pos x="402" y="557"/>
                </a:cxn>
                <a:cxn ang="0">
                  <a:pos x="292" y="411"/>
                </a:cxn>
                <a:cxn ang="0">
                  <a:pos x="196" y="284"/>
                </a:cxn>
                <a:cxn ang="0">
                  <a:pos x="78" y="109"/>
                </a:cxn>
                <a:cxn ang="0">
                  <a:pos x="51" y="64"/>
                </a:cxn>
                <a:cxn ang="0">
                  <a:pos x="78" y="28"/>
                </a:cxn>
                <a:cxn ang="0">
                  <a:pos x="87" y="0"/>
                </a:cxn>
                <a:cxn ang="0">
                  <a:pos x="87" y="0"/>
                </a:cxn>
              </a:cxnLst>
              <a:rect l="0" t="0" r="r" b="b"/>
              <a:pathLst>
                <a:path w="635" h="901">
                  <a:moveTo>
                    <a:pt x="87" y="0"/>
                  </a:moveTo>
                  <a:lnTo>
                    <a:pt x="0" y="50"/>
                  </a:lnTo>
                  <a:lnTo>
                    <a:pt x="32" y="100"/>
                  </a:lnTo>
                  <a:lnTo>
                    <a:pt x="141" y="247"/>
                  </a:lnTo>
                  <a:lnTo>
                    <a:pt x="237" y="384"/>
                  </a:lnTo>
                  <a:lnTo>
                    <a:pt x="347" y="521"/>
                  </a:lnTo>
                  <a:lnTo>
                    <a:pt x="443" y="640"/>
                  </a:lnTo>
                  <a:lnTo>
                    <a:pt x="530" y="758"/>
                  </a:lnTo>
                  <a:lnTo>
                    <a:pt x="635" y="901"/>
                  </a:lnTo>
                  <a:lnTo>
                    <a:pt x="507" y="695"/>
                  </a:lnTo>
                  <a:lnTo>
                    <a:pt x="402" y="557"/>
                  </a:lnTo>
                  <a:lnTo>
                    <a:pt x="292" y="411"/>
                  </a:lnTo>
                  <a:lnTo>
                    <a:pt x="196" y="284"/>
                  </a:lnTo>
                  <a:lnTo>
                    <a:pt x="78" y="109"/>
                  </a:lnTo>
                  <a:lnTo>
                    <a:pt x="51" y="64"/>
                  </a:lnTo>
                  <a:lnTo>
                    <a:pt x="78" y="28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5077" y="1734"/>
              <a:ext cx="323" cy="1431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87" y="27"/>
                </a:cxn>
                <a:cxn ang="0">
                  <a:pos x="101" y="59"/>
                </a:cxn>
                <a:cxn ang="0">
                  <a:pos x="114" y="191"/>
                </a:cxn>
                <a:cxn ang="0">
                  <a:pos x="137" y="365"/>
                </a:cxn>
                <a:cxn ang="0">
                  <a:pos x="160" y="489"/>
                </a:cxn>
                <a:cxn ang="0">
                  <a:pos x="192" y="603"/>
                </a:cxn>
                <a:cxn ang="0">
                  <a:pos x="237" y="763"/>
                </a:cxn>
                <a:cxn ang="0">
                  <a:pos x="284" y="909"/>
                </a:cxn>
                <a:cxn ang="0">
                  <a:pos x="320" y="1055"/>
                </a:cxn>
                <a:cxn ang="0">
                  <a:pos x="338" y="1201"/>
                </a:cxn>
                <a:cxn ang="0">
                  <a:pos x="347" y="1325"/>
                </a:cxn>
                <a:cxn ang="0">
                  <a:pos x="338" y="1393"/>
                </a:cxn>
                <a:cxn ang="0">
                  <a:pos x="330" y="1420"/>
                </a:cxn>
                <a:cxn ang="0">
                  <a:pos x="313" y="1445"/>
                </a:cxn>
                <a:cxn ang="0">
                  <a:pos x="298" y="1455"/>
                </a:cxn>
                <a:cxn ang="0">
                  <a:pos x="274" y="1467"/>
                </a:cxn>
                <a:cxn ang="0">
                  <a:pos x="232" y="1479"/>
                </a:cxn>
                <a:cxn ang="0">
                  <a:pos x="180" y="1479"/>
                </a:cxn>
                <a:cxn ang="0">
                  <a:pos x="119" y="1471"/>
                </a:cxn>
                <a:cxn ang="0">
                  <a:pos x="52" y="1456"/>
                </a:cxn>
                <a:cxn ang="0">
                  <a:pos x="0" y="1444"/>
                </a:cxn>
                <a:cxn ang="0">
                  <a:pos x="14" y="1420"/>
                </a:cxn>
                <a:cxn ang="0">
                  <a:pos x="83" y="1430"/>
                </a:cxn>
                <a:cxn ang="0">
                  <a:pos x="129" y="1440"/>
                </a:cxn>
                <a:cxn ang="0">
                  <a:pos x="182" y="1445"/>
                </a:cxn>
                <a:cxn ang="0">
                  <a:pos x="224" y="1443"/>
                </a:cxn>
                <a:cxn ang="0">
                  <a:pos x="256" y="1430"/>
                </a:cxn>
                <a:cxn ang="0">
                  <a:pos x="291" y="1408"/>
                </a:cxn>
                <a:cxn ang="0">
                  <a:pos x="302" y="1352"/>
                </a:cxn>
                <a:cxn ang="0">
                  <a:pos x="302" y="1243"/>
                </a:cxn>
                <a:cxn ang="0">
                  <a:pos x="284" y="1138"/>
                </a:cxn>
                <a:cxn ang="0">
                  <a:pos x="260" y="1001"/>
                </a:cxn>
                <a:cxn ang="0">
                  <a:pos x="215" y="836"/>
                </a:cxn>
                <a:cxn ang="0">
                  <a:pos x="169" y="690"/>
                </a:cxn>
                <a:cxn ang="0">
                  <a:pos x="123" y="520"/>
                </a:cxn>
                <a:cxn ang="0">
                  <a:pos x="96" y="374"/>
                </a:cxn>
                <a:cxn ang="0">
                  <a:pos x="78" y="246"/>
                </a:cxn>
                <a:cxn ang="0">
                  <a:pos x="74" y="105"/>
                </a:cxn>
                <a:cxn ang="0">
                  <a:pos x="45" y="32"/>
                </a:cxn>
                <a:cxn ang="0">
                  <a:pos x="65" y="0"/>
                </a:cxn>
                <a:cxn ang="0">
                  <a:pos x="65" y="0"/>
                </a:cxn>
              </a:cxnLst>
              <a:rect l="0" t="0" r="r" b="b"/>
              <a:pathLst>
                <a:path w="347" h="1479">
                  <a:moveTo>
                    <a:pt x="65" y="0"/>
                  </a:moveTo>
                  <a:lnTo>
                    <a:pt x="87" y="27"/>
                  </a:lnTo>
                  <a:lnTo>
                    <a:pt x="101" y="59"/>
                  </a:lnTo>
                  <a:lnTo>
                    <a:pt x="114" y="191"/>
                  </a:lnTo>
                  <a:lnTo>
                    <a:pt x="137" y="365"/>
                  </a:lnTo>
                  <a:lnTo>
                    <a:pt x="160" y="489"/>
                  </a:lnTo>
                  <a:lnTo>
                    <a:pt x="192" y="603"/>
                  </a:lnTo>
                  <a:lnTo>
                    <a:pt x="237" y="763"/>
                  </a:lnTo>
                  <a:lnTo>
                    <a:pt x="284" y="909"/>
                  </a:lnTo>
                  <a:lnTo>
                    <a:pt x="320" y="1055"/>
                  </a:lnTo>
                  <a:lnTo>
                    <a:pt x="338" y="1201"/>
                  </a:lnTo>
                  <a:lnTo>
                    <a:pt x="347" y="1325"/>
                  </a:lnTo>
                  <a:lnTo>
                    <a:pt x="338" y="1393"/>
                  </a:lnTo>
                  <a:lnTo>
                    <a:pt x="330" y="1420"/>
                  </a:lnTo>
                  <a:lnTo>
                    <a:pt x="313" y="1445"/>
                  </a:lnTo>
                  <a:lnTo>
                    <a:pt x="298" y="1455"/>
                  </a:lnTo>
                  <a:lnTo>
                    <a:pt x="274" y="1467"/>
                  </a:lnTo>
                  <a:lnTo>
                    <a:pt x="232" y="1479"/>
                  </a:lnTo>
                  <a:lnTo>
                    <a:pt x="180" y="1479"/>
                  </a:lnTo>
                  <a:lnTo>
                    <a:pt x="119" y="1471"/>
                  </a:lnTo>
                  <a:lnTo>
                    <a:pt x="52" y="1456"/>
                  </a:lnTo>
                  <a:lnTo>
                    <a:pt x="0" y="1444"/>
                  </a:lnTo>
                  <a:lnTo>
                    <a:pt x="14" y="1420"/>
                  </a:lnTo>
                  <a:lnTo>
                    <a:pt x="83" y="1430"/>
                  </a:lnTo>
                  <a:lnTo>
                    <a:pt x="129" y="1440"/>
                  </a:lnTo>
                  <a:lnTo>
                    <a:pt x="182" y="1445"/>
                  </a:lnTo>
                  <a:lnTo>
                    <a:pt x="224" y="1443"/>
                  </a:lnTo>
                  <a:lnTo>
                    <a:pt x="256" y="1430"/>
                  </a:lnTo>
                  <a:lnTo>
                    <a:pt x="291" y="1408"/>
                  </a:lnTo>
                  <a:lnTo>
                    <a:pt x="302" y="1352"/>
                  </a:lnTo>
                  <a:lnTo>
                    <a:pt x="302" y="1243"/>
                  </a:lnTo>
                  <a:lnTo>
                    <a:pt x="284" y="1138"/>
                  </a:lnTo>
                  <a:lnTo>
                    <a:pt x="260" y="1001"/>
                  </a:lnTo>
                  <a:lnTo>
                    <a:pt x="215" y="836"/>
                  </a:lnTo>
                  <a:lnTo>
                    <a:pt x="169" y="690"/>
                  </a:lnTo>
                  <a:lnTo>
                    <a:pt x="123" y="520"/>
                  </a:lnTo>
                  <a:lnTo>
                    <a:pt x="96" y="374"/>
                  </a:lnTo>
                  <a:lnTo>
                    <a:pt x="78" y="246"/>
                  </a:lnTo>
                  <a:lnTo>
                    <a:pt x="74" y="105"/>
                  </a:lnTo>
                  <a:lnTo>
                    <a:pt x="45" y="32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3284" y="1680"/>
              <a:ext cx="1866" cy="1915"/>
            </a:xfrm>
            <a:custGeom>
              <a:avLst/>
              <a:gdLst/>
              <a:ahLst/>
              <a:cxnLst>
                <a:cxn ang="0">
                  <a:pos x="40" y="1052"/>
                </a:cxn>
                <a:cxn ang="0">
                  <a:pos x="26" y="1143"/>
                </a:cxn>
                <a:cxn ang="0">
                  <a:pos x="205" y="1326"/>
                </a:cxn>
                <a:cxn ang="0">
                  <a:pos x="465" y="1582"/>
                </a:cxn>
                <a:cxn ang="0">
                  <a:pos x="607" y="1746"/>
                </a:cxn>
                <a:cxn ang="0">
                  <a:pos x="707" y="1911"/>
                </a:cxn>
                <a:cxn ang="0">
                  <a:pos x="757" y="1980"/>
                </a:cxn>
                <a:cxn ang="0">
                  <a:pos x="775" y="1893"/>
                </a:cxn>
                <a:cxn ang="0">
                  <a:pos x="721" y="1691"/>
                </a:cxn>
                <a:cxn ang="0">
                  <a:pos x="652" y="1527"/>
                </a:cxn>
                <a:cxn ang="0">
                  <a:pos x="516" y="1243"/>
                </a:cxn>
                <a:cxn ang="0">
                  <a:pos x="420" y="992"/>
                </a:cxn>
                <a:cxn ang="0">
                  <a:pos x="383" y="833"/>
                </a:cxn>
                <a:cxn ang="0">
                  <a:pos x="474" y="714"/>
                </a:cxn>
                <a:cxn ang="0">
                  <a:pos x="721" y="609"/>
                </a:cxn>
                <a:cxn ang="0">
                  <a:pos x="972" y="531"/>
                </a:cxn>
                <a:cxn ang="0">
                  <a:pos x="1214" y="439"/>
                </a:cxn>
                <a:cxn ang="0">
                  <a:pos x="1365" y="343"/>
                </a:cxn>
                <a:cxn ang="0">
                  <a:pos x="1451" y="193"/>
                </a:cxn>
                <a:cxn ang="0">
                  <a:pos x="1520" y="133"/>
                </a:cxn>
                <a:cxn ang="0">
                  <a:pos x="1817" y="74"/>
                </a:cxn>
                <a:cxn ang="0">
                  <a:pos x="1958" y="60"/>
                </a:cxn>
                <a:cxn ang="0">
                  <a:pos x="2004" y="41"/>
                </a:cxn>
                <a:cxn ang="0">
                  <a:pos x="1935" y="0"/>
                </a:cxn>
                <a:cxn ang="0">
                  <a:pos x="1745" y="35"/>
                </a:cxn>
                <a:cxn ang="0">
                  <a:pos x="1511" y="83"/>
                </a:cxn>
                <a:cxn ang="0">
                  <a:pos x="1419" y="137"/>
                </a:cxn>
                <a:cxn ang="0">
                  <a:pos x="1360" y="266"/>
                </a:cxn>
                <a:cxn ang="0">
                  <a:pos x="1273" y="361"/>
                </a:cxn>
                <a:cxn ang="0">
                  <a:pos x="1086" y="449"/>
                </a:cxn>
                <a:cxn ang="0">
                  <a:pos x="771" y="558"/>
                </a:cxn>
                <a:cxn ang="0">
                  <a:pos x="497" y="668"/>
                </a:cxn>
                <a:cxn ang="0">
                  <a:pos x="355" y="746"/>
                </a:cxn>
                <a:cxn ang="0">
                  <a:pos x="364" y="896"/>
                </a:cxn>
                <a:cxn ang="0">
                  <a:pos x="456" y="1198"/>
                </a:cxn>
                <a:cxn ang="0">
                  <a:pos x="565" y="1514"/>
                </a:cxn>
                <a:cxn ang="0">
                  <a:pos x="670" y="1729"/>
                </a:cxn>
                <a:cxn ang="0">
                  <a:pos x="630" y="1715"/>
                </a:cxn>
                <a:cxn ang="0">
                  <a:pos x="456" y="1523"/>
                </a:cxn>
                <a:cxn ang="0">
                  <a:pos x="173" y="1243"/>
                </a:cxn>
                <a:cxn ang="0">
                  <a:pos x="59" y="1107"/>
                </a:cxn>
                <a:cxn ang="0">
                  <a:pos x="145" y="1029"/>
                </a:cxn>
                <a:cxn ang="0">
                  <a:pos x="114" y="992"/>
                </a:cxn>
              </a:cxnLst>
              <a:rect l="0" t="0" r="r" b="b"/>
              <a:pathLst>
                <a:path w="2004" h="1980">
                  <a:moveTo>
                    <a:pt x="114" y="992"/>
                  </a:moveTo>
                  <a:lnTo>
                    <a:pt x="40" y="1052"/>
                  </a:lnTo>
                  <a:lnTo>
                    <a:pt x="0" y="1098"/>
                  </a:lnTo>
                  <a:lnTo>
                    <a:pt x="26" y="1143"/>
                  </a:lnTo>
                  <a:lnTo>
                    <a:pt x="104" y="1216"/>
                  </a:lnTo>
                  <a:lnTo>
                    <a:pt x="205" y="1326"/>
                  </a:lnTo>
                  <a:lnTo>
                    <a:pt x="342" y="1458"/>
                  </a:lnTo>
                  <a:lnTo>
                    <a:pt x="465" y="1582"/>
                  </a:lnTo>
                  <a:lnTo>
                    <a:pt x="543" y="1669"/>
                  </a:lnTo>
                  <a:lnTo>
                    <a:pt x="607" y="1746"/>
                  </a:lnTo>
                  <a:lnTo>
                    <a:pt x="675" y="1843"/>
                  </a:lnTo>
                  <a:lnTo>
                    <a:pt x="707" y="1911"/>
                  </a:lnTo>
                  <a:lnTo>
                    <a:pt x="707" y="1957"/>
                  </a:lnTo>
                  <a:lnTo>
                    <a:pt x="757" y="1980"/>
                  </a:lnTo>
                  <a:lnTo>
                    <a:pt x="793" y="1975"/>
                  </a:lnTo>
                  <a:lnTo>
                    <a:pt x="775" y="1893"/>
                  </a:lnTo>
                  <a:lnTo>
                    <a:pt x="753" y="1778"/>
                  </a:lnTo>
                  <a:lnTo>
                    <a:pt x="721" y="1691"/>
                  </a:lnTo>
                  <a:lnTo>
                    <a:pt x="697" y="1628"/>
                  </a:lnTo>
                  <a:lnTo>
                    <a:pt x="652" y="1527"/>
                  </a:lnTo>
                  <a:lnTo>
                    <a:pt x="575" y="1365"/>
                  </a:lnTo>
                  <a:lnTo>
                    <a:pt x="516" y="1243"/>
                  </a:lnTo>
                  <a:lnTo>
                    <a:pt x="460" y="1116"/>
                  </a:lnTo>
                  <a:lnTo>
                    <a:pt x="420" y="992"/>
                  </a:lnTo>
                  <a:lnTo>
                    <a:pt x="392" y="905"/>
                  </a:lnTo>
                  <a:lnTo>
                    <a:pt x="383" y="833"/>
                  </a:lnTo>
                  <a:lnTo>
                    <a:pt x="388" y="764"/>
                  </a:lnTo>
                  <a:lnTo>
                    <a:pt x="474" y="714"/>
                  </a:lnTo>
                  <a:lnTo>
                    <a:pt x="573" y="663"/>
                  </a:lnTo>
                  <a:lnTo>
                    <a:pt x="721" y="609"/>
                  </a:lnTo>
                  <a:lnTo>
                    <a:pt x="862" y="567"/>
                  </a:lnTo>
                  <a:lnTo>
                    <a:pt x="972" y="531"/>
                  </a:lnTo>
                  <a:lnTo>
                    <a:pt x="1104" y="486"/>
                  </a:lnTo>
                  <a:lnTo>
                    <a:pt x="1214" y="439"/>
                  </a:lnTo>
                  <a:lnTo>
                    <a:pt x="1314" y="388"/>
                  </a:lnTo>
                  <a:lnTo>
                    <a:pt x="1365" y="343"/>
                  </a:lnTo>
                  <a:lnTo>
                    <a:pt x="1410" y="275"/>
                  </a:lnTo>
                  <a:lnTo>
                    <a:pt x="1451" y="193"/>
                  </a:lnTo>
                  <a:lnTo>
                    <a:pt x="1479" y="151"/>
                  </a:lnTo>
                  <a:lnTo>
                    <a:pt x="1520" y="133"/>
                  </a:lnTo>
                  <a:lnTo>
                    <a:pt x="1661" y="106"/>
                  </a:lnTo>
                  <a:lnTo>
                    <a:pt x="1817" y="74"/>
                  </a:lnTo>
                  <a:lnTo>
                    <a:pt x="1908" y="65"/>
                  </a:lnTo>
                  <a:lnTo>
                    <a:pt x="1958" y="60"/>
                  </a:lnTo>
                  <a:lnTo>
                    <a:pt x="2000" y="83"/>
                  </a:lnTo>
                  <a:lnTo>
                    <a:pt x="2004" y="41"/>
                  </a:lnTo>
                  <a:lnTo>
                    <a:pt x="1980" y="19"/>
                  </a:lnTo>
                  <a:lnTo>
                    <a:pt x="1935" y="0"/>
                  </a:lnTo>
                  <a:lnTo>
                    <a:pt x="1857" y="10"/>
                  </a:lnTo>
                  <a:lnTo>
                    <a:pt x="1745" y="35"/>
                  </a:lnTo>
                  <a:lnTo>
                    <a:pt x="1625" y="56"/>
                  </a:lnTo>
                  <a:lnTo>
                    <a:pt x="1511" y="83"/>
                  </a:lnTo>
                  <a:lnTo>
                    <a:pt x="1451" y="101"/>
                  </a:lnTo>
                  <a:lnTo>
                    <a:pt x="1419" y="137"/>
                  </a:lnTo>
                  <a:lnTo>
                    <a:pt x="1392" y="197"/>
                  </a:lnTo>
                  <a:lnTo>
                    <a:pt x="1360" y="266"/>
                  </a:lnTo>
                  <a:lnTo>
                    <a:pt x="1328" y="312"/>
                  </a:lnTo>
                  <a:lnTo>
                    <a:pt x="1273" y="361"/>
                  </a:lnTo>
                  <a:lnTo>
                    <a:pt x="1214" y="394"/>
                  </a:lnTo>
                  <a:lnTo>
                    <a:pt x="1086" y="449"/>
                  </a:lnTo>
                  <a:lnTo>
                    <a:pt x="908" y="513"/>
                  </a:lnTo>
                  <a:lnTo>
                    <a:pt x="771" y="558"/>
                  </a:lnTo>
                  <a:lnTo>
                    <a:pt x="626" y="611"/>
                  </a:lnTo>
                  <a:lnTo>
                    <a:pt x="497" y="668"/>
                  </a:lnTo>
                  <a:lnTo>
                    <a:pt x="401" y="719"/>
                  </a:lnTo>
                  <a:lnTo>
                    <a:pt x="355" y="746"/>
                  </a:lnTo>
                  <a:lnTo>
                    <a:pt x="346" y="787"/>
                  </a:lnTo>
                  <a:lnTo>
                    <a:pt x="364" y="896"/>
                  </a:lnTo>
                  <a:lnTo>
                    <a:pt x="401" y="1052"/>
                  </a:lnTo>
                  <a:lnTo>
                    <a:pt x="456" y="1198"/>
                  </a:lnTo>
                  <a:lnTo>
                    <a:pt x="538" y="1390"/>
                  </a:lnTo>
                  <a:lnTo>
                    <a:pt x="565" y="1514"/>
                  </a:lnTo>
                  <a:lnTo>
                    <a:pt x="603" y="1614"/>
                  </a:lnTo>
                  <a:lnTo>
                    <a:pt x="670" y="1729"/>
                  </a:lnTo>
                  <a:lnTo>
                    <a:pt x="717" y="1834"/>
                  </a:lnTo>
                  <a:lnTo>
                    <a:pt x="630" y="1715"/>
                  </a:lnTo>
                  <a:lnTo>
                    <a:pt x="552" y="1619"/>
                  </a:lnTo>
                  <a:lnTo>
                    <a:pt x="456" y="1523"/>
                  </a:lnTo>
                  <a:lnTo>
                    <a:pt x="305" y="1377"/>
                  </a:lnTo>
                  <a:lnTo>
                    <a:pt x="173" y="1243"/>
                  </a:lnTo>
                  <a:lnTo>
                    <a:pt x="77" y="1143"/>
                  </a:lnTo>
                  <a:lnTo>
                    <a:pt x="59" y="1107"/>
                  </a:lnTo>
                  <a:lnTo>
                    <a:pt x="100" y="1066"/>
                  </a:lnTo>
                  <a:lnTo>
                    <a:pt x="145" y="1029"/>
                  </a:lnTo>
                  <a:lnTo>
                    <a:pt x="114" y="992"/>
                  </a:lnTo>
                  <a:lnTo>
                    <a:pt x="114" y="9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772400" cy="838200"/>
          </a:xfrm>
        </p:spPr>
        <p:txBody>
          <a:bodyPr/>
          <a:lstStyle/>
          <a:p>
            <a:r>
              <a:rPr lang="uk-UA" dirty="0"/>
              <a:t>Монада </a:t>
            </a:r>
            <a:r>
              <a:rPr lang="en-US" dirty="0"/>
              <a:t>State</a:t>
            </a:r>
            <a:r>
              <a:rPr lang="uk-UA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8496944" cy="5040560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uk-UA" dirty="0"/>
              <a:t>Тип </a:t>
            </a:r>
            <a:r>
              <a:rPr lang="en-US" dirty="0"/>
              <a:t>State</a:t>
            </a:r>
            <a:r>
              <a:rPr lang="uk-UA" dirty="0"/>
              <a:t> являється екземпляром класу </a:t>
            </a:r>
            <a:r>
              <a:rPr lang="en-US" dirty="0"/>
              <a:t>Monad</a:t>
            </a:r>
          </a:p>
          <a:p>
            <a:pPr marL="400050" lvl="1" indent="0">
              <a:buNone/>
            </a:pPr>
            <a:r>
              <a:rPr lang="en-US" b="1" dirty="0"/>
              <a:t>instance </a:t>
            </a:r>
            <a:r>
              <a:rPr lang="en-US" dirty="0"/>
              <a:t>Monad (State s) </a:t>
            </a:r>
            <a:r>
              <a:rPr lang="en-US" b="1" dirty="0"/>
              <a:t>where</a:t>
            </a:r>
          </a:p>
          <a:p>
            <a:pPr marL="400050" lvl="2" indent="0">
              <a:buSzPct val="110000"/>
              <a:buNone/>
            </a:pPr>
            <a:r>
              <a:rPr lang="en-US" dirty="0"/>
              <a:t>    return </a:t>
            </a:r>
            <a:r>
              <a:rPr lang="uk-UA" dirty="0"/>
              <a:t>    </a:t>
            </a:r>
            <a:r>
              <a:rPr lang="en-US" dirty="0"/>
              <a:t>:: a -&gt; State s a</a:t>
            </a:r>
          </a:p>
          <a:p>
            <a:pPr marL="400050" lvl="1" indent="0">
              <a:buNone/>
            </a:pPr>
            <a:r>
              <a:rPr lang="en-US" dirty="0"/>
              <a:t>   return  a = State (\s -&gt; (</a:t>
            </a:r>
            <a:r>
              <a:rPr lang="en-US" dirty="0" err="1"/>
              <a:t>a,s</a:t>
            </a:r>
            <a:r>
              <a:rPr lang="en-US" dirty="0"/>
              <a:t>))</a:t>
            </a:r>
          </a:p>
          <a:p>
            <a:pPr marL="400050" lvl="1" indent="0">
              <a:buNone/>
            </a:pPr>
            <a:r>
              <a:rPr lang="en-US" dirty="0"/>
              <a:t>   (&gt;&gt;=) </a:t>
            </a:r>
            <a:r>
              <a:rPr lang="uk-UA" dirty="0"/>
              <a:t>    </a:t>
            </a:r>
            <a:r>
              <a:rPr lang="en-US" dirty="0"/>
              <a:t>:: (State s a) -&gt; (a -&gt; State s b) -&gt; (</a:t>
            </a:r>
            <a:r>
              <a:rPr lang="en-US"/>
              <a:t>State s b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   (State x) &gt;&gt;= f = State(\s -&gt; </a:t>
            </a:r>
            <a:r>
              <a:rPr lang="en-US" b="1" dirty="0"/>
              <a:t>let</a:t>
            </a:r>
            <a:r>
              <a:rPr lang="en-US" dirty="0"/>
              <a:t> (</a:t>
            </a:r>
            <a:r>
              <a:rPr lang="en-US" dirty="0" err="1"/>
              <a:t>v,s</a:t>
            </a:r>
            <a:r>
              <a:rPr lang="en-US" dirty="0"/>
              <a:t>’)      = x s</a:t>
            </a:r>
          </a:p>
          <a:p>
            <a:pPr marL="400050" lvl="1" indent="0">
              <a:buNone/>
            </a:pPr>
            <a:r>
              <a:rPr lang="en-US" dirty="0"/>
              <a:t>                                                   (State q) = f v </a:t>
            </a:r>
          </a:p>
          <a:p>
            <a:pPr marL="400050" lvl="1" indent="0">
              <a:buNone/>
            </a:pPr>
            <a:r>
              <a:rPr lang="en-US" dirty="0"/>
              <a:t>                                               </a:t>
            </a:r>
            <a:r>
              <a:rPr lang="en-US" b="1" dirty="0"/>
              <a:t>in</a:t>
            </a:r>
            <a:r>
              <a:rPr lang="en-US" dirty="0"/>
              <a:t> q s’)</a:t>
            </a:r>
            <a:endParaRPr lang="uk-UA" dirty="0"/>
          </a:p>
          <a:p>
            <a:pPr lvl="1"/>
            <a:r>
              <a:rPr lang="en-US" dirty="0"/>
              <a:t>return  - </a:t>
            </a:r>
            <a:r>
              <a:rPr lang="uk-UA" dirty="0"/>
              <a:t>функція переходу стану, яка встановлює значення але не змінює стан</a:t>
            </a:r>
          </a:p>
          <a:p>
            <a:pPr lvl="1"/>
            <a:r>
              <a:rPr lang="en-US" dirty="0"/>
              <a:t>&gt;&gt;= </a:t>
            </a:r>
            <a:r>
              <a:rPr lang="uk-UA" dirty="0"/>
              <a:t>створює функцію переходу стану, котра застосовує правий аргумент </a:t>
            </a:r>
            <a:r>
              <a:rPr lang="en-US" dirty="0"/>
              <a:t>f </a:t>
            </a:r>
            <a:r>
              <a:rPr lang="uk-UA" dirty="0"/>
              <a:t>до значення </a:t>
            </a:r>
            <a:r>
              <a:rPr lang="en-US" dirty="0"/>
              <a:t>v</a:t>
            </a:r>
            <a:r>
              <a:rPr lang="uk-UA" dirty="0"/>
              <a:t> і нового стану </a:t>
            </a:r>
            <a:r>
              <a:rPr lang="en-US" dirty="0"/>
              <a:t>s’ </a:t>
            </a:r>
            <a:r>
              <a:rPr lang="uk-UA" dirty="0"/>
              <a:t>від лівого аргументу </a:t>
            </a:r>
            <a:r>
              <a:rPr lang="en-US" dirty="0"/>
              <a:t>(State x)</a:t>
            </a:r>
            <a:endParaRPr lang="uk-UA" dirty="0"/>
          </a:p>
          <a:p>
            <a:pPr lvl="2"/>
            <a:r>
              <a:rPr lang="uk-UA" dirty="0"/>
              <a:t>Можливо коротше трактування </a:t>
            </a:r>
            <a:r>
              <a:rPr lang="en-US" dirty="0"/>
              <a:t>&gt;&gt;=</a:t>
            </a:r>
          </a:p>
          <a:p>
            <a:pPr marL="1714500" lvl="4" indent="0"/>
            <a:r>
              <a:rPr lang="en-US" dirty="0"/>
              <a:t>    State (\s -&gt; </a:t>
            </a:r>
            <a:r>
              <a:rPr lang="en-US" b="1" dirty="0"/>
              <a:t>let </a:t>
            </a:r>
            <a:r>
              <a:rPr lang="en-US" dirty="0"/>
              <a:t>(</a:t>
            </a:r>
            <a:r>
              <a:rPr lang="en-US" dirty="0" err="1"/>
              <a:t>v,s</a:t>
            </a:r>
            <a:r>
              <a:rPr lang="en-US" dirty="0"/>
              <a:t>’) = x s</a:t>
            </a:r>
          </a:p>
          <a:p>
            <a:pPr marL="1714500" lvl="4" indent="0"/>
            <a:r>
              <a:rPr lang="en-US" dirty="0"/>
              <a:t>                     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dirty="0" err="1"/>
              <a:t>runState</a:t>
            </a:r>
            <a:r>
              <a:rPr lang="en-US" dirty="0"/>
              <a:t> (f v) s’) </a:t>
            </a:r>
          </a:p>
        </p:txBody>
      </p:sp>
    </p:spTree>
    <p:extLst>
      <p:ext uri="{BB962C8B-B14F-4D97-AF65-F5344CB8AC3E}">
        <p14:creationId xmlns:p14="http://schemas.microsoft.com/office/powerpoint/2010/main" val="3770659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138864" cy="838200"/>
          </a:xfrm>
        </p:spPr>
        <p:txBody>
          <a:bodyPr/>
          <a:lstStyle/>
          <a:p>
            <a:r>
              <a:rPr lang="uk-UA" dirty="0"/>
              <a:t>Прості приклади монади </a:t>
            </a:r>
            <a:r>
              <a:rPr lang="en-US" dirty="0"/>
              <a:t>State - 1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7584" y="1484784"/>
            <a:ext cx="8064896" cy="489654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uk-UA" b="1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import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Control.Monad.State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greeter :: State String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String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greeter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name &lt;- get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put "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tintin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"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return ("hello, " ++ name ++ "!")</a:t>
            </a:r>
          </a:p>
          <a:p>
            <a:pPr>
              <a:buNone/>
            </a:pPr>
            <a:r>
              <a:rPr lang="en-US" dirty="0"/>
              <a:t>  </a:t>
            </a:r>
          </a:p>
          <a:p>
            <a:pPr>
              <a:buNone/>
            </a:pPr>
            <a:r>
              <a:rPr lang="en-US" dirty="0"/>
              <a:t>        	</a:t>
            </a:r>
            <a:r>
              <a:rPr lang="uk-UA" dirty="0"/>
              <a:t>--</a:t>
            </a:r>
            <a:r>
              <a:rPr lang="en-US" i="1" dirty="0" err="1"/>
              <a:t>runState</a:t>
            </a:r>
            <a:r>
              <a:rPr lang="en-US" i="1" dirty="0"/>
              <a:t>  :: State s a -&gt; s -&gt; (</a:t>
            </a:r>
            <a:r>
              <a:rPr lang="en-US" i="1" dirty="0" err="1"/>
              <a:t>a,s</a:t>
            </a:r>
            <a:r>
              <a:rPr lang="en-US" i="1" dirty="0"/>
              <a:t>)</a:t>
            </a:r>
          </a:p>
          <a:p>
            <a:pPr marL="342900" lvl="1" indent="-342900">
              <a:buClr>
                <a:schemeClr val="hlink"/>
              </a:buClr>
              <a:buSzPct val="110000"/>
              <a:buNone/>
            </a:pPr>
            <a:r>
              <a:rPr lang="en-US" dirty="0"/>
              <a:t>		</a:t>
            </a:r>
            <a:r>
              <a:rPr lang="en-US" sz="2700" dirty="0"/>
              <a:t>--</a:t>
            </a:r>
            <a:r>
              <a:rPr lang="en-US" sz="2700" i="1" dirty="0"/>
              <a:t>get  = State (\s -&gt; (</a:t>
            </a:r>
            <a:r>
              <a:rPr lang="en-US" sz="2700" i="1" dirty="0" err="1"/>
              <a:t>s,s</a:t>
            </a:r>
            <a:r>
              <a:rPr lang="en-US" sz="2700" i="1" dirty="0"/>
              <a:t>))</a:t>
            </a:r>
          </a:p>
          <a:p>
            <a:pPr lvl="1">
              <a:buNone/>
            </a:pPr>
            <a:r>
              <a:rPr lang="en-US" sz="2700" i="1" dirty="0"/>
              <a:t>		--put s = State (\_ -&gt; ((),s))</a:t>
            </a:r>
            <a:endParaRPr lang="uk-UA" sz="2700" i="1" dirty="0"/>
          </a:p>
          <a:p>
            <a:pPr marL="0" lvl="1" indent="0">
              <a:buClr>
                <a:schemeClr val="hlink"/>
              </a:buClr>
              <a:buSzPct val="110000"/>
              <a:buNone/>
            </a:pPr>
            <a:r>
              <a:rPr lang="en-US" sz="2700" i="1" dirty="0"/>
              <a:t>	--return  a = State (\s -&gt; (</a:t>
            </a:r>
            <a:r>
              <a:rPr lang="en-US" sz="2700" i="1" dirty="0" err="1"/>
              <a:t>a,s</a:t>
            </a:r>
            <a:r>
              <a:rPr lang="en-US" sz="2700" i="1" dirty="0"/>
              <a:t>))</a:t>
            </a:r>
          </a:p>
          <a:p>
            <a:pPr marL="0" lvl="1" indent="0">
              <a:buClr>
                <a:schemeClr val="hlink"/>
              </a:buClr>
              <a:buSzPct val="110000"/>
              <a:buNone/>
            </a:pPr>
            <a:endParaRPr lang="en-US" sz="2700" i="1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runState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greeter "Edit“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i="1" dirty="0">
                <a:solidFill>
                  <a:srgbClr val="FF0000"/>
                </a:solidFill>
              </a:rPr>
              <a:t>"Edit“  ==&gt;</a:t>
            </a:r>
            <a:endParaRPr lang="uk-UA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greeter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</a:p>
          <a:p>
            <a:pPr>
              <a:buNone/>
            </a:pPr>
            <a:r>
              <a:rPr lang="en-US" i="1" dirty="0"/>
              <a:t>              s         </a:t>
            </a:r>
            <a:r>
              <a:rPr lang="ru-RU" i="1" dirty="0"/>
              <a:t>дія                           </a:t>
            </a:r>
            <a:r>
              <a:rPr lang="en-US" i="1" dirty="0"/>
              <a:t>                             </a:t>
            </a:r>
            <a:r>
              <a:rPr lang="ru-RU" i="1" dirty="0"/>
              <a:t>(</a:t>
            </a:r>
            <a:r>
              <a:rPr lang="en-US" i="1" dirty="0" err="1"/>
              <a:t>a,s</a:t>
            </a:r>
            <a:r>
              <a:rPr lang="en-US" i="1" dirty="0"/>
              <a:t>)</a:t>
            </a:r>
            <a:r>
              <a:rPr lang="ru-RU" i="1" dirty="0"/>
              <a:t> </a:t>
            </a:r>
            <a:endParaRPr lang="en-US" i="1" dirty="0"/>
          </a:p>
          <a:p>
            <a:pPr>
              <a:buNone/>
            </a:pPr>
            <a:r>
              <a:rPr lang="en-US" dirty="0"/>
              <a:t>        “Edit”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name &lt;- get </a:t>
            </a:r>
            <a:r>
              <a:rPr lang="en-US" dirty="0"/>
              <a:t>                                        (“Edit”, “Edit”)  </a:t>
            </a:r>
          </a:p>
          <a:p>
            <a:pPr>
              <a:buNone/>
            </a:pPr>
            <a:r>
              <a:rPr lang="en-US" dirty="0"/>
              <a:t>        “Edit”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put "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tintin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“                                                 </a:t>
            </a:r>
            <a:r>
              <a:rPr lang="en-US" dirty="0"/>
              <a:t>((), “</a:t>
            </a:r>
            <a:r>
              <a:rPr lang="en-US" dirty="0" err="1"/>
              <a:t>tintin</a:t>
            </a:r>
            <a:r>
              <a:rPr lang="en-US" dirty="0"/>
              <a:t>”) </a:t>
            </a:r>
          </a:p>
          <a:p>
            <a:pPr>
              <a:buNone/>
            </a:pPr>
            <a:r>
              <a:rPr lang="en-US" dirty="0"/>
              <a:t>       “</a:t>
            </a:r>
            <a:r>
              <a:rPr lang="en-US" dirty="0" err="1"/>
              <a:t>tintin</a:t>
            </a:r>
            <a:r>
              <a:rPr lang="en-US" dirty="0"/>
              <a:t>”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return ("hello, " ++ name ++ "!")</a:t>
            </a:r>
            <a:r>
              <a:rPr lang="en-US" dirty="0"/>
              <a:t>  (“hello, Edit!”, “</a:t>
            </a:r>
            <a:r>
              <a:rPr lang="en-US" dirty="0" err="1"/>
              <a:t>tintin</a:t>
            </a:r>
            <a:r>
              <a:rPr lang="en-US" dirty="0"/>
              <a:t>”) </a:t>
            </a:r>
          </a:p>
          <a:p>
            <a:pPr>
              <a:buNone/>
            </a:pPr>
            <a:r>
              <a:rPr lang="en-US" i="1" dirty="0">
                <a:solidFill>
                  <a:srgbClr val="FF0000"/>
                </a:solidFill>
              </a:rPr>
              <a:t>                                                 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==&gt; </a:t>
            </a:r>
            <a:r>
              <a:rPr lang="en-US" i="1" dirty="0">
                <a:solidFill>
                  <a:srgbClr val="FF0000"/>
                </a:solidFill>
              </a:rPr>
              <a:t>(“hello, Edit!”, “</a:t>
            </a:r>
            <a:r>
              <a:rPr lang="en-US" i="1" dirty="0" err="1">
                <a:solidFill>
                  <a:srgbClr val="FF0000"/>
                </a:solidFill>
              </a:rPr>
              <a:t>tintin</a:t>
            </a:r>
            <a:r>
              <a:rPr lang="en-US" i="1" dirty="0">
                <a:solidFill>
                  <a:srgbClr val="FF0000"/>
                </a:solidFill>
              </a:rPr>
              <a:t>”)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4211960" y="1772816"/>
            <a:ext cx="4427984" cy="646331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*Hi06Monad&gt; </a:t>
            </a:r>
            <a:r>
              <a:rPr lang="en-US" dirty="0" err="1"/>
              <a:t>runState</a:t>
            </a:r>
            <a:r>
              <a:rPr lang="en-US" dirty="0"/>
              <a:t> greeter "Edit"</a:t>
            </a:r>
            <a:endParaRPr lang="uk-UA" dirty="0"/>
          </a:p>
          <a:p>
            <a:r>
              <a:rPr lang="en-US" dirty="0"/>
              <a:t>("hello, Edit!","</a:t>
            </a:r>
            <a:r>
              <a:rPr lang="en-US" dirty="0" err="1"/>
              <a:t>tintin</a:t>
            </a:r>
            <a:r>
              <a:rPr lang="en-US" dirty="0"/>
              <a:t>")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995870" y="4967476"/>
            <a:ext cx="0" cy="10081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5002959" y="4830531"/>
            <a:ext cx="0" cy="10081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21235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10872" cy="838200"/>
          </a:xfrm>
        </p:spPr>
        <p:txBody>
          <a:bodyPr/>
          <a:lstStyle/>
          <a:p>
            <a:r>
              <a:rPr lang="uk-UA" dirty="0"/>
              <a:t>Прості приклади монади </a:t>
            </a:r>
            <a:r>
              <a:rPr lang="en-US" dirty="0"/>
              <a:t>State - 2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7999040" cy="5112568"/>
          </a:xfrm>
        </p:spPr>
        <p:txBody>
          <a:bodyPr>
            <a:normAutofit fontScale="70000" lnSpcReduction="20000"/>
          </a:bodyPr>
          <a:lstStyle/>
          <a:p>
            <a:pPr lvl="1">
              <a:buNone/>
            </a:pPr>
            <a:r>
              <a:rPr lang="uk-UA" dirty="0"/>
              <a:t> </a:t>
            </a:r>
            <a:endParaRPr lang="en-US" dirty="0"/>
          </a:p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import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Control.Monad.State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greeter :: State String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String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greeter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name &lt;- get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put "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tintin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"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return ("hello, " ++ name ++ "!")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test :: State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test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put 3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modify (+1)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get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runState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test 0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execState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test 0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uk-UA" dirty="0"/>
              <a:t>Функція </a:t>
            </a:r>
            <a:r>
              <a:rPr lang="en-US" dirty="0"/>
              <a:t>modify</a:t>
            </a:r>
            <a:r>
              <a:rPr lang="uk-UA" dirty="0"/>
              <a:t> комбінація функцій </a:t>
            </a:r>
            <a:r>
              <a:rPr lang="en-US" dirty="0"/>
              <a:t>get</a:t>
            </a:r>
            <a:r>
              <a:rPr lang="uk-UA" dirty="0"/>
              <a:t> і  </a:t>
            </a:r>
            <a:r>
              <a:rPr lang="en-US" dirty="0"/>
              <a:t>put</a:t>
            </a:r>
          </a:p>
          <a:p>
            <a:pPr lvl="1">
              <a:buNone/>
            </a:pPr>
            <a:r>
              <a:rPr lang="en-US" dirty="0"/>
              <a:t>modify :: (s -&gt; s) -&gt; State s ()</a:t>
            </a:r>
          </a:p>
          <a:p>
            <a:pPr lvl="1">
              <a:buNone/>
            </a:pPr>
            <a:r>
              <a:rPr lang="en-US" dirty="0"/>
              <a:t>modify f = get &gt;&gt;= \x -&gt; put (f x)</a:t>
            </a:r>
            <a:endParaRPr lang="uk-UA" dirty="0"/>
          </a:p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4572000" y="3501008"/>
            <a:ext cx="4320480" cy="1754326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*Hi06Monad&gt; </a:t>
            </a:r>
            <a:r>
              <a:rPr lang="en-US" dirty="0" err="1"/>
              <a:t>runState</a:t>
            </a:r>
            <a:r>
              <a:rPr lang="en-US" dirty="0"/>
              <a:t> greeter "Edit"</a:t>
            </a:r>
            <a:endParaRPr lang="uk-UA" dirty="0"/>
          </a:p>
          <a:p>
            <a:r>
              <a:rPr lang="en-US" dirty="0"/>
              <a:t>("hello, Edit!","</a:t>
            </a:r>
            <a:r>
              <a:rPr lang="en-US" dirty="0" err="1"/>
              <a:t>tintin</a:t>
            </a:r>
            <a:r>
              <a:rPr lang="en-US" dirty="0"/>
              <a:t>")</a:t>
            </a:r>
          </a:p>
          <a:p>
            <a:r>
              <a:rPr lang="en-US" b="1" dirty="0"/>
              <a:t>*Hi06Monad&gt; </a:t>
            </a:r>
            <a:r>
              <a:rPr lang="en-US" dirty="0" err="1"/>
              <a:t>execState</a:t>
            </a:r>
            <a:r>
              <a:rPr lang="en-US" dirty="0"/>
              <a:t> test 0</a:t>
            </a:r>
            <a:endParaRPr lang="uk-UA" dirty="0"/>
          </a:p>
          <a:p>
            <a:r>
              <a:rPr lang="uk-UA" dirty="0"/>
              <a:t>4</a:t>
            </a:r>
          </a:p>
          <a:p>
            <a:r>
              <a:rPr lang="en-US" b="1" dirty="0"/>
              <a:t>*Hi06Monad&gt; </a:t>
            </a:r>
            <a:r>
              <a:rPr lang="en-US" dirty="0" err="1"/>
              <a:t>runState</a:t>
            </a:r>
            <a:r>
              <a:rPr lang="en-US" dirty="0"/>
              <a:t> test 0</a:t>
            </a:r>
            <a:endParaRPr lang="uk-UA" dirty="0"/>
          </a:p>
          <a:p>
            <a:r>
              <a:rPr lang="uk-UA" dirty="0"/>
              <a:t>(4,4)</a:t>
            </a:r>
          </a:p>
        </p:txBody>
      </p:sp>
    </p:spTree>
    <p:extLst>
      <p:ext uri="{BB962C8B-B14F-4D97-AF65-F5344CB8AC3E}">
        <p14:creationId xmlns:p14="http://schemas.microsoft.com/office/powerpoint/2010/main" val="415736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Найбільший спільний дільник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208912" cy="4464496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Обрахунок найбільшого спільного дільника двох натуральних чисел, використовуючи </a:t>
            </a:r>
            <a:r>
              <a:rPr lang="uk-UA" dirty="0" err="1"/>
              <a:t>“схований</a:t>
            </a:r>
            <a:r>
              <a:rPr lang="uk-UA" dirty="0"/>
              <a:t> </a:t>
            </a:r>
            <a:r>
              <a:rPr lang="uk-UA" dirty="0" err="1"/>
              <a:t>стан”</a:t>
            </a:r>
            <a:r>
              <a:rPr lang="uk-UA" dirty="0"/>
              <a:t> в середині монади </a:t>
            </a:r>
            <a:r>
              <a:rPr lang="en-US" dirty="0"/>
              <a:t>State – (</a:t>
            </a:r>
            <a:r>
              <a:rPr lang="en-US" dirty="0" err="1"/>
              <a:t>Int,Int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  -- </a:t>
            </a:r>
            <a:r>
              <a:rPr lang="en-US" b="1" i="1" dirty="0" err="1"/>
              <a:t>newtype</a:t>
            </a:r>
            <a:r>
              <a:rPr lang="en-US" i="1" dirty="0"/>
              <a:t> State s a = State {</a:t>
            </a:r>
            <a:r>
              <a:rPr lang="en-US" i="1" dirty="0" err="1"/>
              <a:t>runState</a:t>
            </a:r>
            <a:r>
              <a:rPr lang="en-US" i="1" dirty="0"/>
              <a:t> :: (s -&gt; (</a:t>
            </a:r>
            <a:r>
              <a:rPr lang="en-US" i="1" dirty="0" err="1"/>
              <a:t>a,s</a:t>
            </a:r>
            <a:r>
              <a:rPr lang="en-US" i="1" dirty="0"/>
              <a:t>))</a:t>
            </a:r>
            <a:r>
              <a:rPr lang="en-US" dirty="0"/>
              <a:t>}</a:t>
            </a:r>
            <a:endParaRPr lang="uk-UA" dirty="0"/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gcdS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:: State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Int,Int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gcdS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x,y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&lt;- get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 == y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return x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else if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x &lt; y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put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x,y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-x)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gcdS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put (x-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y,y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gcdS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grComDiv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grComDiv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 y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runState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gcdS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x,y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))</a:t>
            </a: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5004048" y="4365104"/>
            <a:ext cx="3960440" cy="646331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*Hi06Monad&gt; </a:t>
            </a:r>
            <a:r>
              <a:rPr lang="en-US" dirty="0" err="1"/>
              <a:t>grComDiv</a:t>
            </a:r>
            <a:r>
              <a:rPr lang="en-US" dirty="0"/>
              <a:t> 456 789</a:t>
            </a:r>
            <a:endParaRPr lang="uk-UA" dirty="0"/>
          </a:p>
          <a:p>
            <a:r>
              <a:rPr lang="uk-U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5037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426896" cy="838200"/>
          </a:xfrm>
        </p:spPr>
        <p:txBody>
          <a:bodyPr/>
          <a:lstStyle/>
          <a:p>
            <a:r>
              <a:rPr lang="en-US"/>
              <a:t>*</a:t>
            </a:r>
            <a:r>
              <a:rPr lang="uk-UA"/>
              <a:t>Тип </a:t>
            </a:r>
            <a:r>
              <a:rPr lang="en-US" dirty="0"/>
              <a:t>Either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84784"/>
            <a:ext cx="8568952" cy="5373216"/>
          </a:xfrm>
        </p:spPr>
        <p:txBody>
          <a:bodyPr>
            <a:normAutofit fontScale="62500" lnSpcReduction="20000"/>
          </a:bodyPr>
          <a:lstStyle/>
          <a:p>
            <a:r>
              <a:rPr lang="uk-UA" dirty="0"/>
              <a:t>Тип </a:t>
            </a:r>
            <a:r>
              <a:rPr lang="en-US" dirty="0"/>
              <a:t>Maybe </a:t>
            </a:r>
            <a:r>
              <a:rPr lang="uk-UA" dirty="0"/>
              <a:t>створено для того, щоб фіксувати виникнення помилки і не переривати обчислень </a:t>
            </a:r>
            <a:endParaRPr lang="en-US" dirty="0"/>
          </a:p>
          <a:p>
            <a:pPr lvl="1"/>
            <a:r>
              <a:rPr lang="en-US" dirty="0"/>
              <a:t>Maybe </a:t>
            </a:r>
            <a:r>
              <a:rPr lang="uk-UA" dirty="0"/>
              <a:t>додає до</a:t>
            </a:r>
            <a:r>
              <a:rPr lang="en-US" dirty="0"/>
              <a:t> </a:t>
            </a:r>
            <a:r>
              <a:rPr lang="uk-UA" dirty="0"/>
              <a:t>значення контекст можливої невдачі</a:t>
            </a:r>
          </a:p>
          <a:p>
            <a:pPr lvl="1"/>
            <a:r>
              <a:rPr lang="en-US" b="1" dirty="0"/>
              <a:t>data</a:t>
            </a:r>
            <a:r>
              <a:rPr lang="en-US" dirty="0"/>
              <a:t> Maybe a = Just a | Nothing</a:t>
            </a:r>
            <a:r>
              <a:rPr lang="uk-UA" dirty="0"/>
              <a:t> </a:t>
            </a:r>
            <a:endParaRPr lang="en-US" dirty="0"/>
          </a:p>
          <a:p>
            <a:r>
              <a:rPr lang="uk-UA" dirty="0"/>
              <a:t>Тип </a:t>
            </a:r>
            <a:r>
              <a:rPr lang="en-US" dirty="0"/>
              <a:t>Either</a:t>
            </a:r>
            <a:r>
              <a:rPr lang="uk-UA" dirty="0"/>
              <a:t> дозволяє до невдачі значення , щоб описати, що трапилося</a:t>
            </a:r>
            <a:r>
              <a:rPr lang="en-US" dirty="0"/>
              <a:t> </a:t>
            </a:r>
            <a:endParaRPr lang="uk-UA" dirty="0"/>
          </a:p>
          <a:p>
            <a:pPr lvl="1"/>
            <a:r>
              <a:rPr lang="en-US" b="1" dirty="0"/>
              <a:t>data</a:t>
            </a:r>
            <a:r>
              <a:rPr lang="en-US" dirty="0"/>
              <a:t> Either a b = Left a | Right b</a:t>
            </a:r>
          </a:p>
          <a:p>
            <a:pPr lvl="2"/>
            <a:r>
              <a:rPr lang="en-US" dirty="0"/>
              <a:t>Right  b – </a:t>
            </a:r>
            <a:r>
              <a:rPr lang="uk-UA" dirty="0"/>
              <a:t>вірна відповідь</a:t>
            </a:r>
            <a:endParaRPr lang="en-US" dirty="0"/>
          </a:p>
          <a:p>
            <a:pPr lvl="2"/>
            <a:r>
              <a:rPr lang="en-US" dirty="0"/>
              <a:t>Left a – </a:t>
            </a:r>
            <a:r>
              <a:rPr lang="uk-UA" dirty="0"/>
              <a:t>невдача  (часто </a:t>
            </a:r>
            <a:r>
              <a:rPr lang="ru-RU" dirty="0"/>
              <a:t>тип</a:t>
            </a:r>
            <a:r>
              <a:rPr lang="uk-UA" dirty="0"/>
              <a:t> </a:t>
            </a:r>
            <a:r>
              <a:rPr lang="en-US" dirty="0"/>
              <a:t>a </a:t>
            </a:r>
            <a:r>
              <a:rPr lang="uk-UA" dirty="0"/>
              <a:t>просто</a:t>
            </a:r>
            <a:r>
              <a:rPr lang="en-US" dirty="0"/>
              <a:t> String)</a:t>
            </a:r>
            <a:endParaRPr lang="uk-UA" dirty="0"/>
          </a:p>
          <a:p>
            <a:pPr lvl="3"/>
            <a:endParaRPr lang="ru-RU" dirty="0"/>
          </a:p>
          <a:p>
            <a:pPr lvl="1">
              <a:buNone/>
            </a:pPr>
            <a:r>
              <a:rPr lang="uk-UA" dirty="0"/>
              <a:t>Створити операцію, що реалізує ціле ділення </a:t>
            </a:r>
            <a:r>
              <a:rPr lang="en-US" dirty="0" err="1"/>
              <a:t>i</a:t>
            </a:r>
            <a:r>
              <a:rPr lang="en-US" dirty="0"/>
              <a:t>/j</a:t>
            </a:r>
          </a:p>
          <a:p>
            <a:pPr lvl="2"/>
            <a:r>
              <a:rPr lang="uk-UA" dirty="0"/>
              <a:t>Вірна відповідь  - </a:t>
            </a:r>
            <a:r>
              <a:rPr lang="en-US" dirty="0"/>
              <a:t>j </a:t>
            </a:r>
            <a:r>
              <a:rPr lang="uk-UA" dirty="0"/>
              <a:t>точно (без залишку) ділить </a:t>
            </a:r>
            <a:r>
              <a:rPr lang="en-US" dirty="0" err="1"/>
              <a:t>i</a:t>
            </a:r>
            <a:r>
              <a:rPr lang="en-US" dirty="0"/>
              <a:t>.</a:t>
            </a:r>
            <a:r>
              <a:rPr lang="uk-UA" dirty="0"/>
              <a:t> </a:t>
            </a:r>
          </a:p>
          <a:p>
            <a:pPr lvl="2"/>
            <a:r>
              <a:rPr lang="uk-UA" dirty="0"/>
              <a:t>В інших випадках – помилка (невдача).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div1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div1 = div</a:t>
            </a:r>
          </a:p>
          <a:p>
            <a:pPr lvl="2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div2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Maybe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div2  _  0    = Nothing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div2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j |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`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mod`j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/= 0  = Nothing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div2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j       = Just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`div` j)  </a:t>
            </a:r>
          </a:p>
          <a:p>
            <a:pPr lvl="2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div3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Either String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div3  _  0      = Left "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DivideByZero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"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div3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j |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`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mod`j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/= 0  = Left "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NotDivisible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"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div3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j       = Right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`div` j)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6012160" y="3212976"/>
            <a:ext cx="2484783" cy="341632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*Hi06Monad&gt; </a:t>
            </a:r>
            <a:r>
              <a:rPr lang="en-US" sz="1200" dirty="0"/>
              <a:t>6 `div1` 2</a:t>
            </a:r>
            <a:endParaRPr lang="uk-UA" sz="1200" dirty="0"/>
          </a:p>
          <a:p>
            <a:r>
              <a:rPr lang="uk-UA" sz="1200" dirty="0"/>
              <a:t>3</a:t>
            </a:r>
          </a:p>
          <a:p>
            <a:r>
              <a:rPr lang="en-US" sz="1200" b="1" dirty="0"/>
              <a:t>*Hi06Monad&gt; </a:t>
            </a:r>
            <a:r>
              <a:rPr lang="en-US" sz="1200" dirty="0"/>
              <a:t>6 `div1` 0</a:t>
            </a:r>
          </a:p>
          <a:p>
            <a:r>
              <a:rPr lang="en-US" sz="1200" dirty="0"/>
              <a:t>*** Exception: divide by zero</a:t>
            </a:r>
          </a:p>
          <a:p>
            <a:r>
              <a:rPr lang="en-US" sz="1200" b="1" dirty="0"/>
              <a:t>*Hi06Monad&gt; </a:t>
            </a:r>
            <a:r>
              <a:rPr lang="en-US" sz="1200" dirty="0"/>
              <a:t>6 `div1` 4</a:t>
            </a:r>
          </a:p>
          <a:p>
            <a:r>
              <a:rPr lang="uk-UA" sz="1200" dirty="0"/>
              <a:t>1</a:t>
            </a:r>
          </a:p>
          <a:p>
            <a:r>
              <a:rPr lang="en-US" sz="1200" b="1" dirty="0"/>
              <a:t>*Hi06Monad&gt; </a:t>
            </a:r>
            <a:r>
              <a:rPr lang="en-US" sz="1200" dirty="0"/>
              <a:t>6 `div2` 2</a:t>
            </a:r>
          </a:p>
          <a:p>
            <a:r>
              <a:rPr lang="en-US" sz="1200" dirty="0"/>
              <a:t>Just 3</a:t>
            </a:r>
          </a:p>
          <a:p>
            <a:r>
              <a:rPr lang="en-US" sz="1200" b="1" dirty="0"/>
              <a:t>*Hi06Monad&gt; </a:t>
            </a:r>
            <a:r>
              <a:rPr lang="en-US" sz="1200" dirty="0"/>
              <a:t>6 `div2` 0</a:t>
            </a:r>
          </a:p>
          <a:p>
            <a:r>
              <a:rPr lang="en-US" sz="1200" dirty="0"/>
              <a:t>Nothing</a:t>
            </a:r>
          </a:p>
          <a:p>
            <a:r>
              <a:rPr lang="en-US" sz="1200" b="1" dirty="0"/>
              <a:t>*Hi06Monad&gt; </a:t>
            </a:r>
            <a:r>
              <a:rPr lang="en-US" sz="1200" dirty="0"/>
              <a:t>6 `div2` 4</a:t>
            </a:r>
          </a:p>
          <a:p>
            <a:r>
              <a:rPr lang="en-US" sz="1200" dirty="0"/>
              <a:t>Nothing</a:t>
            </a:r>
          </a:p>
          <a:p>
            <a:r>
              <a:rPr lang="en-US" sz="1200" b="1" dirty="0"/>
              <a:t>*Hi06Monad&gt; </a:t>
            </a:r>
            <a:r>
              <a:rPr lang="en-US" sz="1200" dirty="0"/>
              <a:t>6 `div3` 2</a:t>
            </a:r>
          </a:p>
          <a:p>
            <a:r>
              <a:rPr lang="en-US" sz="1200" dirty="0"/>
              <a:t>Right 3</a:t>
            </a:r>
          </a:p>
          <a:p>
            <a:r>
              <a:rPr lang="en-US" sz="1200" b="1" dirty="0"/>
              <a:t>*Hi06Monad&gt; </a:t>
            </a:r>
            <a:r>
              <a:rPr lang="en-US" sz="1200" dirty="0"/>
              <a:t>6 `div3` 0</a:t>
            </a:r>
          </a:p>
          <a:p>
            <a:r>
              <a:rPr lang="en-US" sz="1200" dirty="0"/>
              <a:t>Left "</a:t>
            </a:r>
            <a:r>
              <a:rPr lang="en-US" sz="1200" dirty="0" err="1"/>
              <a:t>DivideByZero</a:t>
            </a:r>
            <a:r>
              <a:rPr lang="en-US" sz="1200" dirty="0"/>
              <a:t>"</a:t>
            </a:r>
          </a:p>
          <a:p>
            <a:r>
              <a:rPr lang="en-US" sz="1200" b="1" dirty="0"/>
              <a:t>*Hi06Monad&gt; </a:t>
            </a:r>
            <a:r>
              <a:rPr lang="en-US" sz="1200" dirty="0"/>
              <a:t>6 `div3` 4</a:t>
            </a:r>
          </a:p>
          <a:p>
            <a:r>
              <a:rPr lang="en-US" sz="1200" dirty="0"/>
              <a:t>Left "</a:t>
            </a:r>
            <a:r>
              <a:rPr lang="en-US" sz="1200" dirty="0" err="1"/>
              <a:t>NotDivisible</a:t>
            </a:r>
            <a:r>
              <a:rPr lang="en-US" sz="1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0560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426896" cy="838200"/>
          </a:xfrm>
        </p:spPr>
        <p:txBody>
          <a:bodyPr/>
          <a:lstStyle/>
          <a:p>
            <a:r>
              <a:rPr lang="uk-UA" dirty="0"/>
              <a:t>Монада </a:t>
            </a:r>
            <a:r>
              <a:rPr lang="en-US" dirty="0"/>
              <a:t>Either</a:t>
            </a:r>
            <a:r>
              <a:rPr lang="uk-UA"/>
              <a:t> 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5373216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Тип </a:t>
            </a:r>
            <a:r>
              <a:rPr lang="en-US" dirty="0"/>
              <a:t>Either</a:t>
            </a:r>
            <a:r>
              <a:rPr lang="uk-UA" dirty="0"/>
              <a:t> –</a:t>
            </a:r>
            <a:r>
              <a:rPr lang="en-US" dirty="0"/>
              <a:t> </a:t>
            </a:r>
            <a:r>
              <a:rPr lang="uk-UA" dirty="0"/>
              <a:t>монада</a:t>
            </a:r>
          </a:p>
          <a:p>
            <a:pPr lvl="1">
              <a:buNone/>
            </a:pPr>
            <a:r>
              <a:rPr lang="en-US" b="1" dirty="0"/>
              <a:t>instance  </a:t>
            </a:r>
            <a:r>
              <a:rPr lang="en-US" dirty="0"/>
              <a:t>Monad (Either a)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b="1" dirty="0"/>
              <a:t>   </a:t>
            </a:r>
            <a:r>
              <a:rPr lang="en-US" dirty="0"/>
              <a:t>return   = Right</a:t>
            </a:r>
          </a:p>
          <a:p>
            <a:pPr lvl="1">
              <a:buNone/>
            </a:pPr>
            <a:r>
              <a:rPr lang="en-US" dirty="0"/>
              <a:t>   Left l &gt;&gt;= _  = Left l</a:t>
            </a:r>
          </a:p>
          <a:p>
            <a:pPr lvl="1">
              <a:buNone/>
            </a:pPr>
            <a:r>
              <a:rPr lang="en-US" dirty="0"/>
              <a:t>   Right  r &gt;&gt;= k =  k r</a:t>
            </a:r>
            <a:endParaRPr lang="ru-RU" dirty="0"/>
          </a:p>
          <a:p>
            <a:r>
              <a:rPr lang="uk-UA" dirty="0"/>
              <a:t>Реалізувати функцію </a:t>
            </a:r>
            <a:r>
              <a:rPr lang="en-US" dirty="0"/>
              <a:t>f </a:t>
            </a:r>
            <a:r>
              <a:rPr lang="en-US" dirty="0" err="1"/>
              <a:t>i</a:t>
            </a:r>
            <a:r>
              <a:rPr lang="en-US" dirty="0"/>
              <a:t> j k = (</a:t>
            </a:r>
            <a:r>
              <a:rPr lang="en-US" dirty="0" err="1"/>
              <a:t>i</a:t>
            </a:r>
            <a:r>
              <a:rPr lang="en-US" dirty="0"/>
              <a:t> / k) + (j / k)</a:t>
            </a:r>
          </a:p>
          <a:p>
            <a:pPr lvl="1"/>
            <a:r>
              <a:rPr lang="uk-UA" dirty="0"/>
              <a:t>Вірна відповідь  - </a:t>
            </a:r>
            <a:r>
              <a:rPr lang="en-US" dirty="0"/>
              <a:t>k </a:t>
            </a:r>
            <a:r>
              <a:rPr lang="uk-UA" dirty="0"/>
              <a:t>точно (без залишку) ділить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j.</a:t>
            </a:r>
            <a:r>
              <a:rPr lang="uk-UA" dirty="0"/>
              <a:t> </a:t>
            </a:r>
          </a:p>
          <a:p>
            <a:pPr lvl="1">
              <a:buNone/>
            </a:pPr>
            <a:r>
              <a:rPr lang="uk-UA" dirty="0"/>
              <a:t>Використовуючи  </a:t>
            </a:r>
            <a:r>
              <a:rPr lang="en-US" dirty="0"/>
              <a:t>div3 </a:t>
            </a:r>
            <a:r>
              <a:rPr lang="uk-UA" dirty="0"/>
              <a:t>і монаду</a:t>
            </a:r>
            <a:endParaRPr lang="en-US" dirty="0"/>
          </a:p>
          <a:p>
            <a:pPr lvl="2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div3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Either String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lvl="2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div3  _  0                       = Left "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DivideByZero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"</a:t>
            </a:r>
          </a:p>
          <a:p>
            <a:pPr lvl="2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div3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j |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`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mod`j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/= 0  = Left "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NotDivisible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" </a:t>
            </a:r>
          </a:p>
          <a:p>
            <a:pPr lvl="2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div3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j                         = Right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`div` j)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full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 Either String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j k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q1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`div3` k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q2 &lt;- j `div3` k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return (q1 + q2) </a:t>
            </a: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6084168" y="5229200"/>
            <a:ext cx="2592288" cy="1200329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*Hi06Monad&gt; </a:t>
            </a:r>
            <a:r>
              <a:rPr lang="en-US" sz="1200" dirty="0"/>
              <a:t>full 6 4 2</a:t>
            </a:r>
            <a:endParaRPr lang="uk-UA" sz="1200" dirty="0"/>
          </a:p>
          <a:p>
            <a:r>
              <a:rPr lang="en-US" sz="1200" dirty="0"/>
              <a:t>Right 5</a:t>
            </a:r>
          </a:p>
          <a:p>
            <a:r>
              <a:rPr lang="en-US" sz="1200" b="1" dirty="0"/>
              <a:t>*Hi06Monad&gt; </a:t>
            </a:r>
            <a:r>
              <a:rPr lang="en-US" sz="1200" dirty="0"/>
              <a:t>full 6 4 0</a:t>
            </a:r>
          </a:p>
          <a:p>
            <a:r>
              <a:rPr lang="en-US" sz="1200" dirty="0"/>
              <a:t>Left "</a:t>
            </a:r>
            <a:r>
              <a:rPr lang="en-US" sz="1200" dirty="0" err="1"/>
              <a:t>DivideByZero</a:t>
            </a:r>
            <a:r>
              <a:rPr lang="en-US" sz="1200" dirty="0"/>
              <a:t>"</a:t>
            </a:r>
          </a:p>
          <a:p>
            <a:r>
              <a:rPr lang="en-US" sz="1200" b="1" dirty="0"/>
              <a:t>*Hi06Monad&gt; </a:t>
            </a:r>
            <a:r>
              <a:rPr lang="en-US" sz="1200" dirty="0"/>
              <a:t>full 6 3 2</a:t>
            </a:r>
          </a:p>
          <a:p>
            <a:r>
              <a:rPr lang="en-US" sz="1200" dirty="0"/>
              <a:t>Left "</a:t>
            </a:r>
            <a:r>
              <a:rPr lang="en-US" sz="1200" dirty="0" err="1"/>
              <a:t>NotDivisible</a:t>
            </a:r>
            <a:r>
              <a:rPr lang="en-US" sz="12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317017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Стратегії зв’язування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484784"/>
            <a:ext cx="8208912" cy="50405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IO</a:t>
            </a:r>
            <a:r>
              <a:rPr lang="uk-UA" dirty="0"/>
              <a:t> </a:t>
            </a:r>
            <a:r>
              <a:rPr lang="en-US" dirty="0"/>
              <a:t>–</a:t>
            </a:r>
            <a:r>
              <a:rPr lang="uk-UA" dirty="0"/>
              <a:t> строго послідовне обчислення</a:t>
            </a:r>
            <a:r>
              <a:rPr lang="en-US" dirty="0"/>
              <a:t> </a:t>
            </a:r>
            <a:endParaRPr lang="uk-UA" dirty="0"/>
          </a:p>
          <a:p>
            <a:pPr lvl="1"/>
            <a:r>
              <a:rPr lang="uk-UA" dirty="0"/>
              <a:t>Спочатку перше обчислення, потім друге </a:t>
            </a:r>
            <a:endParaRPr lang="en-US" dirty="0"/>
          </a:p>
          <a:p>
            <a:r>
              <a:rPr lang="en-US" dirty="0"/>
              <a:t>Maybe</a:t>
            </a:r>
            <a:r>
              <a:rPr lang="uk-UA" dirty="0"/>
              <a:t> – обчислення з відсутнім значенням</a:t>
            </a:r>
          </a:p>
          <a:p>
            <a:pPr lvl="1"/>
            <a:r>
              <a:rPr lang="uk-UA" dirty="0"/>
              <a:t>Якщо перше обчислення дало результат, то друге, в іншому випадку – відсутність результату</a:t>
            </a:r>
            <a:endParaRPr lang="en-US" dirty="0"/>
          </a:p>
          <a:p>
            <a:r>
              <a:rPr lang="en-US" dirty="0"/>
              <a:t>List</a:t>
            </a:r>
            <a:r>
              <a:rPr lang="uk-UA" dirty="0"/>
              <a:t> – обчислення з декількома результатами</a:t>
            </a:r>
          </a:p>
          <a:p>
            <a:pPr lvl="1"/>
            <a:r>
              <a:rPr lang="uk-UA" dirty="0"/>
              <a:t>Всі можливі результати другого обчислення, що застосовується до кожного</a:t>
            </a:r>
            <a:r>
              <a:rPr lang="en-US" dirty="0"/>
              <a:t> </a:t>
            </a:r>
            <a:r>
              <a:rPr lang="uk-UA" dirty="0"/>
              <a:t>зі значень, що обчислені першим</a:t>
            </a:r>
            <a:endParaRPr lang="en-US" dirty="0"/>
          </a:p>
          <a:p>
            <a:r>
              <a:rPr lang="en-US" dirty="0"/>
              <a:t>State</a:t>
            </a:r>
            <a:r>
              <a:rPr lang="uk-UA" dirty="0"/>
              <a:t> – обчислення зі змінною стану</a:t>
            </a:r>
          </a:p>
          <a:p>
            <a:pPr lvl="1"/>
            <a:r>
              <a:rPr lang="uk-UA" dirty="0"/>
              <a:t>Почати друге обчислення в стані, котрий змінено в результаті першого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Призначення монад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484784"/>
            <a:ext cx="7772400" cy="5112568"/>
          </a:xfrm>
        </p:spPr>
        <p:txBody>
          <a:bodyPr>
            <a:normAutofit fontScale="85000" lnSpcReduction="10000"/>
          </a:bodyPr>
          <a:lstStyle/>
          <a:p>
            <a:r>
              <a:rPr lang="uk-UA" dirty="0"/>
              <a:t>Монади – контейнерні типи даних, що являються екземплярами класу </a:t>
            </a:r>
            <a:r>
              <a:rPr lang="en-US" dirty="0"/>
              <a:t>Monad</a:t>
            </a:r>
          </a:p>
          <a:p>
            <a:pPr lvl="1"/>
            <a:r>
              <a:rPr lang="uk-UA" dirty="0"/>
              <a:t>Головна мета класу – ввести операції введення-виведення (мають побічні ефекти і не</a:t>
            </a:r>
            <a:r>
              <a:rPr lang="en-US" dirty="0"/>
              <a:t>  </a:t>
            </a:r>
            <a:r>
              <a:rPr lang="uk-UA" dirty="0"/>
              <a:t>детерміновані) в чисту функціональну мову програмування, що детермінована</a:t>
            </a:r>
          </a:p>
          <a:p>
            <a:pPr lvl="1"/>
            <a:r>
              <a:rPr lang="uk-UA" dirty="0"/>
              <a:t>Математично: клас </a:t>
            </a:r>
            <a:r>
              <a:rPr lang="en-US" dirty="0"/>
              <a:t>Monad</a:t>
            </a:r>
            <a:r>
              <a:rPr lang="uk-UA" dirty="0"/>
              <a:t> визначає набір операцій, котрі зв’язують обчислення над даними типу, котрий є екземпляром класу, в деяку </a:t>
            </a:r>
            <a:r>
              <a:rPr lang="uk-UA" i="1" dirty="0"/>
              <a:t>послідовність</a:t>
            </a:r>
            <a:r>
              <a:rPr lang="uk-UA" dirty="0"/>
              <a:t> дій, додаючи тим самим </a:t>
            </a:r>
            <a:r>
              <a:rPr lang="uk-UA" i="1" dirty="0"/>
              <a:t>імперативність</a:t>
            </a:r>
            <a:r>
              <a:rPr lang="uk-UA" dirty="0"/>
              <a:t> </a:t>
            </a:r>
          </a:p>
          <a:p>
            <a:r>
              <a:rPr lang="uk-UA" dirty="0"/>
              <a:t>Монада (екземпляр класу </a:t>
            </a:r>
            <a:r>
              <a:rPr lang="en-US" dirty="0"/>
              <a:t>Monad</a:t>
            </a:r>
            <a:r>
              <a:rPr lang="uk-UA" dirty="0"/>
              <a:t>) – контейнерний тип даних, в якому дані зв’язуються один з одним певною стратегією обчислень</a:t>
            </a:r>
          </a:p>
          <a:p>
            <a:pPr lvl="1"/>
            <a:r>
              <a:rPr lang="uk-UA" dirty="0"/>
              <a:t>Стратегія зв’язування двох обчислень залежить від виду монади.</a:t>
            </a:r>
          </a:p>
          <a:p>
            <a:pPr lvl="1"/>
            <a:r>
              <a:rPr lang="uk-UA" dirty="0"/>
              <a:t>Кожний екземпляр класу – своє зв’язування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Задача з архівом (БД) даних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484784"/>
            <a:ext cx="7772400" cy="5040560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Архів (БД) містить дані про фізичних осіб</a:t>
            </a:r>
          </a:p>
          <a:p>
            <a:pPr lvl="1"/>
            <a:r>
              <a:rPr lang="uk-UA" dirty="0"/>
              <a:t>Інформація про фізичну особу - тип </a:t>
            </a:r>
            <a:r>
              <a:rPr lang="en-US" dirty="0"/>
              <a:t>Person</a:t>
            </a:r>
            <a:endParaRPr lang="uk-UA" dirty="0"/>
          </a:p>
          <a:p>
            <a:pPr lvl="1"/>
            <a:r>
              <a:rPr lang="uk-UA" dirty="0"/>
              <a:t>Дві функції, що працюють з архівом даних: </a:t>
            </a:r>
            <a:r>
              <a:rPr lang="en-US" dirty="0"/>
              <a:t>mother </a:t>
            </a:r>
            <a:r>
              <a:rPr lang="uk-UA" dirty="0"/>
              <a:t>і </a:t>
            </a:r>
            <a:r>
              <a:rPr lang="en-US" dirty="0"/>
              <a:t>father</a:t>
            </a:r>
          </a:p>
          <a:p>
            <a:pPr lvl="1">
              <a:buNone/>
            </a:pPr>
            <a:r>
              <a:rPr lang="en-US" dirty="0"/>
              <a:t>data Person = ….</a:t>
            </a:r>
            <a:endParaRPr lang="uk-UA" dirty="0"/>
          </a:p>
          <a:p>
            <a:pPr lvl="1">
              <a:buNone/>
            </a:pPr>
            <a:r>
              <a:rPr lang="en-US" dirty="0"/>
              <a:t>mother, father :: Person -&gt; Maybe Person</a:t>
            </a:r>
          </a:p>
          <a:p>
            <a:pPr lvl="1">
              <a:buNone/>
            </a:pPr>
            <a:r>
              <a:rPr lang="en-US" dirty="0"/>
              <a:t>mother p = …</a:t>
            </a:r>
          </a:p>
          <a:p>
            <a:pPr lvl="1">
              <a:buNone/>
            </a:pPr>
            <a:r>
              <a:rPr lang="en-US" dirty="0"/>
              <a:t>father p = …</a:t>
            </a:r>
          </a:p>
          <a:p>
            <a:r>
              <a:rPr lang="uk-UA" dirty="0"/>
              <a:t>Головна задача – отримати інформацію про одного з предків</a:t>
            </a:r>
          </a:p>
          <a:p>
            <a:pPr lvl="1"/>
            <a:r>
              <a:rPr lang="uk-UA" dirty="0"/>
              <a:t>Дідусь по лінії матері – </a:t>
            </a:r>
            <a:r>
              <a:rPr lang="en-US" dirty="0"/>
              <a:t>mf p</a:t>
            </a:r>
            <a:endParaRPr lang="uk-UA" dirty="0"/>
          </a:p>
          <a:p>
            <a:pPr lvl="1"/>
            <a:r>
              <a:rPr lang="uk-UA" dirty="0"/>
              <a:t>Дідусь матері по лінії батька</a:t>
            </a:r>
            <a:r>
              <a:rPr lang="en-US" dirty="0"/>
              <a:t> – </a:t>
            </a:r>
            <a:r>
              <a:rPr lang="en-US" dirty="0" err="1"/>
              <a:t>mff</a:t>
            </a:r>
            <a:r>
              <a:rPr lang="en-US" dirty="0"/>
              <a:t> p</a:t>
            </a:r>
            <a:r>
              <a:rPr lang="uk-UA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Традиційний розв’язок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628800"/>
            <a:ext cx="7772400" cy="4608512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dirty="0"/>
              <a:t>mf :: Person -&gt; Maybe Person</a:t>
            </a:r>
          </a:p>
          <a:p>
            <a:pPr lvl="1">
              <a:buNone/>
            </a:pPr>
            <a:r>
              <a:rPr lang="en-US" dirty="0"/>
              <a:t>mf p = </a:t>
            </a:r>
            <a:r>
              <a:rPr lang="en-US" b="1" dirty="0"/>
              <a:t>case</a:t>
            </a:r>
            <a:r>
              <a:rPr lang="en-US" dirty="0"/>
              <a:t> (mother p) </a:t>
            </a:r>
            <a:r>
              <a:rPr lang="en-US" b="1" dirty="0"/>
              <a:t>of</a:t>
            </a:r>
          </a:p>
          <a:p>
            <a:pPr lvl="1">
              <a:buNone/>
            </a:pPr>
            <a:r>
              <a:rPr lang="en-US" dirty="0"/>
              <a:t>              Nothing -&gt; Nothing </a:t>
            </a:r>
          </a:p>
          <a:p>
            <a:pPr lvl="1">
              <a:buNone/>
            </a:pPr>
            <a:r>
              <a:rPr lang="en-US" dirty="0"/>
              <a:t>              Just m   -&gt; father m    </a:t>
            </a:r>
            <a:endParaRPr lang="uk-UA" dirty="0"/>
          </a:p>
          <a:p>
            <a:pPr lvl="1">
              <a:buNone/>
            </a:pPr>
            <a:r>
              <a:rPr lang="uk-UA" dirty="0"/>
              <a:t>------------------------------------------</a:t>
            </a:r>
            <a:r>
              <a:rPr lang="en-US" dirty="0"/>
              <a:t>         </a:t>
            </a:r>
          </a:p>
          <a:p>
            <a:pPr lvl="1">
              <a:buNone/>
            </a:pPr>
            <a:r>
              <a:rPr lang="en-US" dirty="0" err="1"/>
              <a:t>mff</a:t>
            </a:r>
            <a:r>
              <a:rPr lang="en-US" dirty="0"/>
              <a:t> :: Person -&gt; Maybe Person</a:t>
            </a:r>
          </a:p>
          <a:p>
            <a:pPr lvl="1">
              <a:buNone/>
            </a:pPr>
            <a:r>
              <a:rPr lang="en-US" dirty="0" err="1"/>
              <a:t>mff</a:t>
            </a:r>
            <a:r>
              <a:rPr lang="en-US" dirty="0"/>
              <a:t> p = </a:t>
            </a:r>
            <a:r>
              <a:rPr lang="en-US" b="1" dirty="0"/>
              <a:t>case</a:t>
            </a:r>
            <a:r>
              <a:rPr lang="en-US" dirty="0"/>
              <a:t> (mother p) </a:t>
            </a:r>
            <a:r>
              <a:rPr lang="en-US" b="1" dirty="0"/>
              <a:t>o</a:t>
            </a:r>
            <a:r>
              <a:rPr lang="en-US" dirty="0"/>
              <a:t>f</a:t>
            </a:r>
          </a:p>
          <a:p>
            <a:pPr lvl="1">
              <a:buNone/>
            </a:pPr>
            <a:r>
              <a:rPr lang="en-US" dirty="0"/>
              <a:t>               Nothing -&gt; Nothing             </a:t>
            </a:r>
          </a:p>
          <a:p>
            <a:pPr lvl="1">
              <a:buNone/>
            </a:pPr>
            <a:r>
              <a:rPr lang="en-US" dirty="0"/>
              <a:t>               Just m   -&gt; </a:t>
            </a:r>
            <a:r>
              <a:rPr lang="en-US" b="1" dirty="0"/>
              <a:t>case</a:t>
            </a:r>
            <a:r>
              <a:rPr lang="en-US" dirty="0"/>
              <a:t> (father m) </a:t>
            </a:r>
            <a:r>
              <a:rPr lang="en-US" b="1" dirty="0"/>
              <a:t>of</a:t>
            </a:r>
          </a:p>
          <a:p>
            <a:pPr lvl="1">
              <a:buNone/>
            </a:pPr>
            <a:r>
              <a:rPr lang="en-US" dirty="0"/>
              <a:t>                                </a:t>
            </a:r>
            <a:r>
              <a:rPr lang="uk-UA" dirty="0"/>
              <a:t>   </a:t>
            </a:r>
            <a:r>
              <a:rPr lang="en-US" dirty="0"/>
              <a:t>Nothing -&gt; Nothing</a:t>
            </a:r>
          </a:p>
          <a:p>
            <a:pPr lvl="1">
              <a:buNone/>
            </a:pPr>
            <a:r>
              <a:rPr lang="en-US" dirty="0"/>
              <a:t>                                 </a:t>
            </a:r>
            <a:r>
              <a:rPr lang="uk-UA" dirty="0"/>
              <a:t>  </a:t>
            </a:r>
            <a:r>
              <a:rPr lang="en-US" dirty="0"/>
              <a:t>Just mf  -&gt; father mf 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Використання комбінатора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484784"/>
            <a:ext cx="7982272" cy="5184576"/>
          </a:xfrm>
        </p:spPr>
        <p:txBody>
          <a:bodyPr>
            <a:normAutofit fontScale="92500" lnSpcReduction="10000"/>
          </a:bodyPr>
          <a:lstStyle/>
          <a:p>
            <a:r>
              <a:rPr lang="uk-UA" dirty="0"/>
              <a:t>Проста стратегія обчислення</a:t>
            </a:r>
          </a:p>
          <a:p>
            <a:pPr lvl="1"/>
            <a:r>
              <a:rPr lang="uk-UA" dirty="0"/>
              <a:t>Поява </a:t>
            </a:r>
            <a:r>
              <a:rPr lang="en-US" dirty="0"/>
              <a:t>Nothing </a:t>
            </a:r>
            <a:r>
              <a:rPr lang="uk-UA" dirty="0"/>
              <a:t>в довільному місці веде до загального </a:t>
            </a:r>
            <a:r>
              <a:rPr lang="en-US" dirty="0"/>
              <a:t>Nothing</a:t>
            </a:r>
          </a:p>
          <a:p>
            <a:pPr lvl="1"/>
            <a:r>
              <a:rPr lang="uk-UA" dirty="0"/>
              <a:t>Комбінатор (функція </a:t>
            </a:r>
            <a:r>
              <a:rPr lang="en-US" dirty="0"/>
              <a:t> </a:t>
            </a:r>
            <a:r>
              <a:rPr lang="uk-UA" dirty="0"/>
              <a:t> вищого порядку), котра </a:t>
            </a:r>
            <a:r>
              <a:rPr lang="uk-UA" dirty="0" err="1"/>
              <a:t>“ховає”</a:t>
            </a:r>
            <a:r>
              <a:rPr lang="uk-UA" dirty="0"/>
              <a:t> обробку </a:t>
            </a:r>
            <a:r>
              <a:rPr lang="en-US" dirty="0"/>
              <a:t>Nothing / Just a</a:t>
            </a:r>
          </a:p>
          <a:p>
            <a:pPr lvl="1">
              <a:buNone/>
            </a:pPr>
            <a:r>
              <a:rPr lang="en-US" dirty="0"/>
              <a:t>comb :: Maybe a -&gt; (a -&gt; Maybe a) -&gt; Maybe a</a:t>
            </a:r>
          </a:p>
          <a:p>
            <a:pPr lvl="1">
              <a:buNone/>
            </a:pPr>
            <a:r>
              <a:rPr lang="en-US" dirty="0"/>
              <a:t>comb Nothing _ = Nothing</a:t>
            </a:r>
            <a:r>
              <a:rPr lang="uk-UA" dirty="0"/>
              <a:t>  </a:t>
            </a:r>
            <a:endParaRPr lang="en-US" dirty="0"/>
          </a:p>
          <a:p>
            <a:pPr lvl="1">
              <a:buNone/>
            </a:pPr>
            <a:r>
              <a:rPr lang="en-US" dirty="0"/>
              <a:t>comb (Just x) f  = f x</a:t>
            </a:r>
          </a:p>
          <a:p>
            <a:pPr lvl="1">
              <a:buNone/>
            </a:pPr>
            <a:r>
              <a:rPr lang="en-US" dirty="0"/>
              <a:t>mf, </a:t>
            </a:r>
            <a:r>
              <a:rPr lang="en-US" dirty="0" err="1"/>
              <a:t>mff</a:t>
            </a:r>
            <a:r>
              <a:rPr lang="en-US" dirty="0"/>
              <a:t> :: Person -&gt; Maybe Person</a:t>
            </a:r>
          </a:p>
          <a:p>
            <a:pPr lvl="1">
              <a:buNone/>
            </a:pPr>
            <a:r>
              <a:rPr lang="en-US" dirty="0"/>
              <a:t>mf p = ((Just p) ‘comb‘ mother)</a:t>
            </a:r>
          </a:p>
          <a:p>
            <a:pPr lvl="1">
              <a:buNone/>
            </a:pPr>
            <a:r>
              <a:rPr lang="en-US" dirty="0"/>
              <a:t>                             ‘comb‘ father</a:t>
            </a:r>
          </a:p>
          <a:p>
            <a:pPr lvl="1">
              <a:buNone/>
            </a:pPr>
            <a:r>
              <a:rPr lang="en-US" dirty="0" err="1"/>
              <a:t>mff</a:t>
            </a:r>
            <a:r>
              <a:rPr lang="en-US" dirty="0"/>
              <a:t> p = (((Just p) ‘comb‘ mother)</a:t>
            </a:r>
          </a:p>
          <a:p>
            <a:pPr lvl="1">
              <a:buNone/>
            </a:pPr>
            <a:r>
              <a:rPr lang="en-US" dirty="0"/>
              <a:t>                               ‘comb‘ father)</a:t>
            </a:r>
          </a:p>
          <a:p>
            <a:pPr lvl="1">
              <a:buNone/>
            </a:pPr>
            <a:r>
              <a:rPr lang="en-US" dirty="0"/>
              <a:t>                                   ‘comb‘ father</a:t>
            </a:r>
          </a:p>
          <a:p>
            <a:pPr lvl="1"/>
            <a:endParaRPr lang="en-US" dirty="0"/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/>
              <a:t>Monad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556792"/>
            <a:ext cx="8604448" cy="504056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 Applicative m =&gt; Monad m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return  :: a -&gt; m a</a:t>
            </a:r>
          </a:p>
          <a:p>
            <a:pPr>
              <a:buNone/>
            </a:pPr>
            <a:r>
              <a:rPr lang="en-US" dirty="0"/>
              <a:t>  (&gt;&gt;=) :: m a -&gt; (a -&gt; m</a:t>
            </a:r>
            <a:r>
              <a:rPr lang="uk-UA" dirty="0"/>
              <a:t> </a:t>
            </a:r>
            <a:r>
              <a:rPr lang="en-US" dirty="0"/>
              <a:t>b) -&gt; m b</a:t>
            </a:r>
          </a:p>
          <a:p>
            <a:pPr>
              <a:buNone/>
            </a:pPr>
            <a:r>
              <a:rPr lang="en-US" dirty="0"/>
              <a:t>  (&gt;&gt;)   :: m a -&gt; m b -&gt; m b</a:t>
            </a:r>
          </a:p>
          <a:p>
            <a:pPr>
              <a:buNone/>
            </a:pPr>
            <a:r>
              <a:rPr lang="en-US" dirty="0"/>
              <a:t>  fail     </a:t>
            </a:r>
            <a:r>
              <a:rPr lang="uk-UA" dirty="0"/>
              <a:t> </a:t>
            </a:r>
            <a:r>
              <a:rPr lang="en-US" dirty="0"/>
              <a:t>:: String -&gt; m a</a:t>
            </a:r>
          </a:p>
          <a:p>
            <a:pPr>
              <a:buNone/>
            </a:pPr>
            <a:r>
              <a:rPr lang="en-US" dirty="0"/>
              <a:t>  -----</a:t>
            </a:r>
            <a:r>
              <a:rPr lang="uk-UA" dirty="0"/>
              <a:t>мінімум </a:t>
            </a:r>
            <a:r>
              <a:rPr lang="en-US" dirty="0"/>
              <a:t>(&gt;&gt;=) </a:t>
            </a:r>
            <a:r>
              <a:rPr lang="uk-UA" dirty="0"/>
              <a:t>і</a:t>
            </a:r>
            <a:r>
              <a:rPr lang="en-US" dirty="0"/>
              <a:t> return     </a:t>
            </a:r>
          </a:p>
          <a:p>
            <a:pPr>
              <a:buNone/>
            </a:pPr>
            <a:r>
              <a:rPr lang="en-US" dirty="0"/>
              <a:t>  m &gt;&gt; k = m &gt;&gt;= (\ _ -&gt; k)</a:t>
            </a:r>
          </a:p>
          <a:p>
            <a:pPr>
              <a:buNone/>
            </a:pPr>
            <a:r>
              <a:rPr lang="en-US" dirty="0"/>
              <a:t>  fail s = error s </a:t>
            </a:r>
          </a:p>
          <a:p>
            <a:pPr lvl="1"/>
            <a:r>
              <a:rPr lang="en-US" dirty="0"/>
              <a:t>return – </a:t>
            </a:r>
            <a:r>
              <a:rPr lang="uk-UA" dirty="0"/>
              <a:t>перетворює значення типа </a:t>
            </a:r>
            <a:r>
              <a:rPr lang="en-US" dirty="0"/>
              <a:t>a</a:t>
            </a:r>
            <a:r>
              <a:rPr lang="uk-UA" dirty="0"/>
              <a:t> в значення монади типа </a:t>
            </a:r>
            <a:r>
              <a:rPr lang="en-US" dirty="0"/>
              <a:t>m a </a:t>
            </a:r>
            <a:r>
              <a:rPr lang="uk-UA" dirty="0"/>
              <a:t>(</a:t>
            </a:r>
            <a:r>
              <a:rPr lang="uk-UA" dirty="0" err="1"/>
              <a:t>“заносить”</a:t>
            </a:r>
            <a:r>
              <a:rPr lang="uk-UA" dirty="0"/>
              <a:t> в контейнер)</a:t>
            </a:r>
            <a:endParaRPr lang="en-US" dirty="0"/>
          </a:p>
          <a:p>
            <a:pPr lvl="1"/>
            <a:r>
              <a:rPr lang="en-US" dirty="0"/>
              <a:t>(&gt;&gt;=) – </a:t>
            </a:r>
            <a:r>
              <a:rPr lang="uk-UA" dirty="0"/>
              <a:t>“зв’язує” (комбінує) значення типа </a:t>
            </a:r>
            <a:r>
              <a:rPr lang="en-US" dirty="0"/>
              <a:t>a</a:t>
            </a:r>
            <a:r>
              <a:rPr lang="uk-UA" dirty="0"/>
              <a:t>, котре знаходиться в значенні монади типа </a:t>
            </a:r>
            <a:r>
              <a:rPr lang="en-US" dirty="0"/>
              <a:t>m a</a:t>
            </a:r>
            <a:r>
              <a:rPr lang="uk-UA" dirty="0"/>
              <a:t>, з функцією  </a:t>
            </a:r>
            <a:r>
              <a:rPr lang="en-US" dirty="0"/>
              <a:t>\v -&gt; m b (</a:t>
            </a:r>
            <a:r>
              <a:rPr lang="uk-UA" dirty="0"/>
              <a:t>використовує значення </a:t>
            </a:r>
            <a:r>
              <a:rPr lang="en-US" dirty="0"/>
              <a:t>v </a:t>
            </a:r>
            <a:r>
              <a:rPr lang="uk-UA" dirty="0"/>
              <a:t>типа </a:t>
            </a:r>
            <a:r>
              <a:rPr lang="en-US" dirty="0"/>
              <a:t>a </a:t>
            </a:r>
            <a:r>
              <a:rPr lang="uk-UA" dirty="0"/>
              <a:t>і повертає значення монади типа</a:t>
            </a:r>
            <a:r>
              <a:rPr lang="en-US" dirty="0"/>
              <a:t> m b) </a:t>
            </a:r>
          </a:p>
          <a:p>
            <a:pPr lvl="2"/>
            <a:r>
              <a:rPr lang="uk-UA" dirty="0"/>
              <a:t>Результат “зв’язування” – значення монади типа </a:t>
            </a:r>
            <a:r>
              <a:rPr lang="en-US" dirty="0"/>
              <a:t>m b </a:t>
            </a:r>
          </a:p>
          <a:p>
            <a:pPr lvl="1"/>
            <a:r>
              <a:rPr lang="en-US" dirty="0"/>
              <a:t>(&gt;&gt;) – </a:t>
            </a:r>
            <a:r>
              <a:rPr lang="uk-UA" dirty="0"/>
              <a:t>схоже, але функція НЕ використовує значення типа </a:t>
            </a:r>
            <a:r>
              <a:rPr lang="en-US" dirty="0"/>
              <a:t>a </a:t>
            </a:r>
            <a:r>
              <a:rPr lang="uk-UA" dirty="0"/>
              <a:t>з монади типа </a:t>
            </a:r>
            <a:r>
              <a:rPr lang="en-US" dirty="0"/>
              <a:t>m a</a:t>
            </a:r>
            <a:r>
              <a:rPr lang="uk-UA" dirty="0"/>
              <a:t>, незалежно формуючи значення монади типа </a:t>
            </a:r>
            <a:r>
              <a:rPr lang="en-US" dirty="0"/>
              <a:t>m b</a:t>
            </a:r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138864" cy="838200"/>
          </a:xfrm>
        </p:spPr>
        <p:txBody>
          <a:bodyPr/>
          <a:lstStyle/>
          <a:p>
            <a:r>
              <a:rPr lang="en-US" dirty="0"/>
              <a:t>Maybe – </a:t>
            </a:r>
            <a:r>
              <a:rPr lang="uk-UA" dirty="0"/>
              <a:t>екземпляр класу </a:t>
            </a:r>
            <a:r>
              <a:rPr lang="en-US" dirty="0"/>
              <a:t>Monad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8280920" cy="496855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Monad Maybe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Nothing &gt;&gt;= f = Nothing</a:t>
            </a:r>
          </a:p>
          <a:p>
            <a:pPr>
              <a:buNone/>
            </a:pPr>
            <a:r>
              <a:rPr lang="en-US" dirty="0"/>
              <a:t>   (Just x) &gt;&gt;= f = f x</a:t>
            </a:r>
          </a:p>
          <a:p>
            <a:pPr>
              <a:buNone/>
            </a:pPr>
            <a:r>
              <a:rPr lang="en-US" dirty="0"/>
              <a:t>   return  = Just  </a:t>
            </a:r>
          </a:p>
          <a:p>
            <a:pPr lvl="1"/>
            <a:r>
              <a:rPr lang="el-GR" dirty="0"/>
              <a:t>η</a:t>
            </a:r>
            <a:r>
              <a:rPr lang="en-US" dirty="0"/>
              <a:t>-</a:t>
            </a:r>
            <a:r>
              <a:rPr lang="uk-UA" dirty="0"/>
              <a:t>редукція  -- </a:t>
            </a:r>
            <a:r>
              <a:rPr lang="en-US" dirty="0"/>
              <a:t>return x</a:t>
            </a:r>
            <a:r>
              <a:rPr lang="ru-RU" dirty="0"/>
              <a:t> = </a:t>
            </a:r>
            <a:r>
              <a:rPr lang="en-US" dirty="0"/>
              <a:t>Just x</a:t>
            </a:r>
          </a:p>
          <a:p>
            <a:pPr lvl="1">
              <a:buNone/>
            </a:pPr>
            <a:r>
              <a:rPr lang="en-US" dirty="0"/>
              <a:t>mf, </a:t>
            </a:r>
            <a:r>
              <a:rPr lang="en-US" dirty="0" err="1"/>
              <a:t>mff</a:t>
            </a:r>
            <a:r>
              <a:rPr lang="en-US" dirty="0"/>
              <a:t> :: Person -&gt; Maybe Person     </a:t>
            </a:r>
          </a:p>
          <a:p>
            <a:pPr lvl="1">
              <a:buNone/>
            </a:pPr>
            <a:r>
              <a:rPr lang="en-US" dirty="0"/>
              <a:t>mf p = (return p) &gt;&gt;= mother &gt;&gt;= father</a:t>
            </a:r>
          </a:p>
          <a:p>
            <a:pPr lvl="1">
              <a:buNone/>
            </a:pPr>
            <a:r>
              <a:rPr lang="en-US" dirty="0" err="1"/>
              <a:t>mff</a:t>
            </a:r>
            <a:r>
              <a:rPr lang="en-US" dirty="0"/>
              <a:t> p = (return p) &gt;&gt;= mother &gt;&gt;= father &gt;&gt;=  father</a:t>
            </a:r>
            <a:endParaRPr lang="uk-UA" dirty="0"/>
          </a:p>
          <a:p>
            <a:pPr lvl="1"/>
            <a:r>
              <a:rPr lang="uk-UA" i="1" dirty="0"/>
              <a:t>Аксіоми монад</a:t>
            </a:r>
          </a:p>
          <a:p>
            <a:pPr lvl="2">
              <a:buNone/>
            </a:pPr>
            <a:r>
              <a:rPr lang="en-US" dirty="0"/>
              <a:t>(return a) &gt;&gt;= k = k a  </a:t>
            </a:r>
            <a:r>
              <a:rPr lang="uk-UA" dirty="0"/>
              <a:t> </a:t>
            </a:r>
            <a:r>
              <a:rPr lang="en-US" dirty="0"/>
              <a:t>-- return – </a:t>
            </a:r>
            <a:r>
              <a:rPr lang="uk-UA" dirty="0"/>
              <a:t>ліва одиниця для </a:t>
            </a:r>
            <a:r>
              <a:rPr lang="en-US" dirty="0"/>
              <a:t>&gt;&gt;=</a:t>
            </a:r>
          </a:p>
          <a:p>
            <a:pPr lvl="2">
              <a:buNone/>
            </a:pPr>
            <a:r>
              <a:rPr lang="en-US" dirty="0"/>
              <a:t>m &gt;&gt;= return = m</a:t>
            </a:r>
            <a:r>
              <a:rPr lang="uk-UA" dirty="0"/>
              <a:t>        </a:t>
            </a:r>
            <a:r>
              <a:rPr lang="en-US" dirty="0"/>
              <a:t>-- return – </a:t>
            </a:r>
            <a:r>
              <a:rPr lang="uk-UA" dirty="0"/>
              <a:t>права одиниця для </a:t>
            </a:r>
            <a:r>
              <a:rPr lang="en-US" dirty="0"/>
              <a:t>&gt;&gt;=</a:t>
            </a:r>
          </a:p>
          <a:p>
            <a:pPr lvl="2">
              <a:buNone/>
            </a:pPr>
            <a:r>
              <a:rPr lang="en-US" dirty="0"/>
              <a:t>m &gt;&gt;= (\x -&gt; (k x &gt;&gt;= h)) = (m &gt;&gt;= k) &gt;&gt;= h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</a:t>
            </a:r>
            <a:r>
              <a:rPr lang="en-US" dirty="0"/>
              <a:t>-</a:t>
            </a:r>
            <a:r>
              <a:rPr lang="uk-UA" dirty="0"/>
              <a:t>нотація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1556792"/>
            <a:ext cx="7848872" cy="5112568"/>
          </a:xfrm>
        </p:spPr>
        <p:txBody>
          <a:bodyPr>
            <a:normAutofit fontScale="77500" lnSpcReduction="20000"/>
          </a:bodyPr>
          <a:lstStyle/>
          <a:p>
            <a:pPr lvl="1">
              <a:buNone/>
            </a:pPr>
            <a:r>
              <a:rPr lang="en-US" dirty="0"/>
              <a:t>mf, </a:t>
            </a:r>
            <a:r>
              <a:rPr lang="en-US" dirty="0" err="1"/>
              <a:t>mff</a:t>
            </a:r>
            <a:r>
              <a:rPr lang="en-US" dirty="0"/>
              <a:t> :: Person -&gt; Maybe Person</a:t>
            </a:r>
            <a:endParaRPr lang="uk-UA" dirty="0"/>
          </a:p>
          <a:p>
            <a:pPr lvl="1">
              <a:buNone/>
            </a:pPr>
            <a:r>
              <a:rPr lang="en-US" dirty="0"/>
              <a:t>mf p = </a:t>
            </a:r>
            <a:r>
              <a:rPr lang="en-US" b="1" dirty="0"/>
              <a:t>do</a:t>
            </a:r>
            <a:r>
              <a:rPr lang="en-US" dirty="0"/>
              <a:t> m &lt;- mother p    </a:t>
            </a:r>
          </a:p>
          <a:p>
            <a:pPr lvl="1">
              <a:buNone/>
            </a:pPr>
            <a:r>
              <a:rPr lang="en-US" dirty="0"/>
              <a:t>               father m </a:t>
            </a:r>
          </a:p>
          <a:p>
            <a:pPr lvl="1">
              <a:buNone/>
            </a:pPr>
            <a:r>
              <a:rPr lang="en-US" dirty="0"/>
              <a:t>-- mf p = </a:t>
            </a:r>
            <a:r>
              <a:rPr lang="en-US" b="1" dirty="0"/>
              <a:t>do</a:t>
            </a:r>
            <a:r>
              <a:rPr lang="en-US" dirty="0"/>
              <a:t> { m &lt;- mother p; father m}</a:t>
            </a:r>
          </a:p>
          <a:p>
            <a:pPr lvl="1">
              <a:buNone/>
            </a:pPr>
            <a:r>
              <a:rPr lang="en-US" dirty="0" err="1"/>
              <a:t>mff</a:t>
            </a:r>
            <a:r>
              <a:rPr lang="en-US" dirty="0"/>
              <a:t> p = </a:t>
            </a:r>
            <a:r>
              <a:rPr lang="en-US" b="1" dirty="0"/>
              <a:t>do</a:t>
            </a:r>
            <a:r>
              <a:rPr lang="en-US" dirty="0"/>
              <a:t> m &lt;- mother p    </a:t>
            </a:r>
          </a:p>
          <a:p>
            <a:pPr lvl="1">
              <a:buNone/>
            </a:pPr>
            <a:r>
              <a:rPr lang="en-US" dirty="0"/>
              <a:t>                 mf &lt;- father m</a:t>
            </a:r>
          </a:p>
          <a:p>
            <a:pPr lvl="1">
              <a:buNone/>
            </a:pPr>
            <a:r>
              <a:rPr lang="en-US" dirty="0"/>
              <a:t>                 father mf </a:t>
            </a:r>
          </a:p>
          <a:p>
            <a:pPr lvl="1">
              <a:buNone/>
            </a:pPr>
            <a:r>
              <a:rPr lang="en-US" dirty="0"/>
              <a:t>-- </a:t>
            </a:r>
            <a:r>
              <a:rPr lang="en-US" dirty="0" err="1"/>
              <a:t>mff</a:t>
            </a:r>
            <a:r>
              <a:rPr lang="en-US" dirty="0"/>
              <a:t> p = </a:t>
            </a:r>
            <a:r>
              <a:rPr lang="en-US" b="1" dirty="0"/>
              <a:t>do</a:t>
            </a:r>
            <a:r>
              <a:rPr lang="en-US" dirty="0"/>
              <a:t> { m &lt;- mother p; mf &lt;- father m; father mf}</a:t>
            </a:r>
          </a:p>
          <a:p>
            <a:r>
              <a:rPr lang="uk-UA" dirty="0"/>
              <a:t>Можна зберегти імена, переписавши без </a:t>
            </a:r>
            <a:r>
              <a:rPr lang="en-US" b="1" dirty="0"/>
              <a:t>do</a:t>
            </a:r>
            <a:r>
              <a:rPr lang="uk-UA" dirty="0" err="1"/>
              <a:t>-нотації</a:t>
            </a:r>
            <a:r>
              <a:rPr lang="uk-UA" dirty="0"/>
              <a:t> </a:t>
            </a:r>
            <a:endParaRPr lang="en-US" dirty="0"/>
          </a:p>
          <a:p>
            <a:pPr lvl="1">
              <a:buNone/>
            </a:pPr>
            <a:r>
              <a:rPr lang="en-US" dirty="0"/>
              <a:t>mf p = mother p &gt;&gt;= \m -&gt; </a:t>
            </a:r>
          </a:p>
          <a:p>
            <a:pPr lvl="1">
              <a:buNone/>
            </a:pPr>
            <a:r>
              <a:rPr lang="en-US" dirty="0"/>
              <a:t>                father m </a:t>
            </a:r>
          </a:p>
          <a:p>
            <a:pPr lvl="1">
              <a:buNone/>
            </a:pPr>
            <a:r>
              <a:rPr lang="en-US" dirty="0" err="1"/>
              <a:t>mff</a:t>
            </a:r>
            <a:r>
              <a:rPr lang="en-US" dirty="0"/>
              <a:t> p = mother p &gt;&gt;= \m -&gt;    </a:t>
            </a:r>
          </a:p>
          <a:p>
            <a:pPr lvl="1">
              <a:buNone/>
            </a:pPr>
            <a:r>
              <a:rPr lang="en-US" dirty="0"/>
              <a:t>                father m &gt;&gt;= \mf -&gt; </a:t>
            </a:r>
          </a:p>
          <a:p>
            <a:pPr lvl="1">
              <a:buNone/>
            </a:pPr>
            <a:r>
              <a:rPr lang="en-US" dirty="0"/>
              <a:t>                    father mf </a:t>
            </a:r>
          </a:p>
          <a:p>
            <a:r>
              <a:rPr lang="uk-UA" dirty="0"/>
              <a:t>Правила переходу від </a:t>
            </a:r>
            <a:r>
              <a:rPr lang="en-US" b="1" dirty="0"/>
              <a:t>do</a:t>
            </a:r>
            <a:r>
              <a:rPr lang="uk-UA" dirty="0" err="1"/>
              <a:t>–нотації</a:t>
            </a:r>
            <a:r>
              <a:rPr lang="uk-UA" dirty="0"/>
              <a:t> до звичайної</a:t>
            </a:r>
            <a:endParaRPr lang="en-US" dirty="0"/>
          </a:p>
          <a:p>
            <a:pPr lvl="1"/>
            <a:r>
              <a:rPr lang="en-US" dirty="0"/>
              <a:t>x &lt;- expr1; ...      ==&gt;  expr1 &gt;&gt;= \x -&gt; …</a:t>
            </a:r>
          </a:p>
          <a:p>
            <a:pPr lvl="1"/>
            <a:r>
              <a:rPr lang="en-US" dirty="0"/>
              <a:t>expr2; …             </a:t>
            </a:r>
            <a:r>
              <a:rPr lang="en-US" dirty="0">
                <a:sym typeface="Wingdings" pitchFamily="2" charset="2"/>
              </a:rPr>
              <a:t>==&gt;  expr2 &gt;&gt;= \_ -&gt; …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Тип </a:t>
            </a:r>
            <a:r>
              <a:rPr lang="en-US" dirty="0"/>
              <a:t>State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280920" cy="496855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err="1"/>
              <a:t>newtype</a:t>
            </a:r>
            <a:r>
              <a:rPr lang="en-US" dirty="0"/>
              <a:t> State s a = State {</a:t>
            </a:r>
            <a:r>
              <a:rPr lang="en-US" dirty="0" err="1"/>
              <a:t>runState</a:t>
            </a:r>
            <a:r>
              <a:rPr lang="en-US" dirty="0"/>
              <a:t> :: (s -&gt; (</a:t>
            </a:r>
            <a:r>
              <a:rPr lang="en-US" dirty="0" err="1"/>
              <a:t>a,s</a:t>
            </a:r>
            <a:r>
              <a:rPr lang="en-US" dirty="0"/>
              <a:t>))}</a:t>
            </a:r>
            <a:endParaRPr lang="uk-UA" dirty="0"/>
          </a:p>
          <a:p>
            <a:r>
              <a:rPr lang="uk-UA" dirty="0"/>
              <a:t>Обчислення працює зі станом </a:t>
            </a:r>
            <a:r>
              <a:rPr lang="en-US" dirty="0"/>
              <a:t>s </a:t>
            </a:r>
            <a:r>
              <a:rPr lang="uk-UA" dirty="0"/>
              <a:t>і має результатом тип </a:t>
            </a:r>
            <a:r>
              <a:rPr lang="en-US" dirty="0"/>
              <a:t>a</a:t>
            </a:r>
          </a:p>
          <a:p>
            <a:pPr lvl="1"/>
            <a:r>
              <a:rPr lang="uk-UA" dirty="0"/>
              <a:t>Якщо </a:t>
            </a:r>
            <a:r>
              <a:rPr lang="en-US" dirty="0" err="1"/>
              <a:t>st</a:t>
            </a:r>
            <a:r>
              <a:rPr lang="en-US" dirty="0"/>
              <a:t> </a:t>
            </a:r>
            <a:r>
              <a:rPr lang="el-GR" dirty="0"/>
              <a:t>ϵ</a:t>
            </a:r>
            <a:r>
              <a:rPr lang="en-US" dirty="0"/>
              <a:t> State</a:t>
            </a:r>
            <a:r>
              <a:rPr lang="uk-UA" dirty="0"/>
              <a:t>, то </a:t>
            </a:r>
          </a:p>
          <a:p>
            <a:pPr lvl="2"/>
            <a:r>
              <a:rPr lang="en-US" dirty="0" err="1"/>
              <a:t>runState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 </a:t>
            </a:r>
            <a:r>
              <a:rPr lang="uk-UA" dirty="0"/>
              <a:t>отримує функцію </a:t>
            </a:r>
            <a:r>
              <a:rPr lang="en-US" dirty="0"/>
              <a:t>f :: s -&gt; (</a:t>
            </a:r>
            <a:r>
              <a:rPr lang="en-US" dirty="0" err="1"/>
              <a:t>a,s</a:t>
            </a:r>
            <a:r>
              <a:rPr lang="en-US" dirty="0"/>
              <a:t>)</a:t>
            </a:r>
          </a:p>
          <a:p>
            <a:pPr lvl="2"/>
            <a:r>
              <a:rPr lang="uk-UA" dirty="0"/>
              <a:t>функції </a:t>
            </a:r>
            <a:r>
              <a:rPr lang="en-US" dirty="0"/>
              <a:t>f</a:t>
            </a:r>
            <a:r>
              <a:rPr lang="uk-UA" dirty="0"/>
              <a:t> передаємо стан </a:t>
            </a:r>
            <a:r>
              <a:rPr lang="en-US" dirty="0"/>
              <a:t>s </a:t>
            </a:r>
            <a:r>
              <a:rPr lang="uk-UA" dirty="0"/>
              <a:t>  </a:t>
            </a:r>
            <a:r>
              <a:rPr lang="en-US" dirty="0"/>
              <a:t> </a:t>
            </a:r>
            <a:endParaRPr lang="uk-UA" dirty="0"/>
          </a:p>
          <a:p>
            <a:pPr lvl="2"/>
            <a:r>
              <a:rPr lang="uk-UA" dirty="0"/>
              <a:t>отримується результат</a:t>
            </a:r>
            <a:r>
              <a:rPr lang="en-US" dirty="0"/>
              <a:t> a </a:t>
            </a:r>
            <a:r>
              <a:rPr lang="uk-UA" dirty="0"/>
              <a:t> і новий стан </a:t>
            </a:r>
            <a:r>
              <a:rPr lang="en-US" dirty="0"/>
              <a:t>s’</a:t>
            </a:r>
          </a:p>
          <a:p>
            <a:r>
              <a:rPr lang="uk-UA" dirty="0"/>
              <a:t>Функції з типом </a:t>
            </a:r>
            <a:r>
              <a:rPr lang="en-US" dirty="0"/>
              <a:t>State s a</a:t>
            </a:r>
            <a:endParaRPr lang="uk-UA" dirty="0"/>
          </a:p>
          <a:p>
            <a:pPr lvl="1"/>
            <a:r>
              <a:rPr lang="en-US" dirty="0" err="1"/>
              <a:t>runState</a:t>
            </a:r>
            <a:r>
              <a:rPr lang="en-US" dirty="0"/>
              <a:t>  :: State s a -&gt; s -&gt; (</a:t>
            </a:r>
            <a:r>
              <a:rPr lang="en-US" dirty="0" err="1"/>
              <a:t>a,s</a:t>
            </a:r>
            <a:r>
              <a:rPr lang="en-US" dirty="0"/>
              <a:t>)</a:t>
            </a:r>
            <a:r>
              <a:rPr lang="uk-UA" dirty="0"/>
              <a:t>  </a:t>
            </a:r>
            <a:endParaRPr lang="en-US" dirty="0"/>
          </a:p>
          <a:p>
            <a:pPr lvl="1"/>
            <a:r>
              <a:rPr lang="en-US" dirty="0" err="1"/>
              <a:t>evalState</a:t>
            </a:r>
            <a:r>
              <a:rPr lang="en-US" dirty="0"/>
              <a:t> :: State s a -&gt; s -&gt; a</a:t>
            </a:r>
          </a:p>
          <a:p>
            <a:pPr lvl="2"/>
            <a:r>
              <a:rPr lang="en-US" dirty="0" err="1"/>
              <a:t>evalState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 s = </a:t>
            </a:r>
            <a:r>
              <a:rPr lang="en-US" dirty="0" err="1"/>
              <a:t>fst</a:t>
            </a:r>
            <a:r>
              <a:rPr lang="en-US" dirty="0"/>
              <a:t> (</a:t>
            </a:r>
            <a:r>
              <a:rPr lang="en-US" dirty="0" err="1"/>
              <a:t>runState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 s)</a:t>
            </a:r>
          </a:p>
          <a:p>
            <a:pPr lvl="1"/>
            <a:r>
              <a:rPr lang="en-US" dirty="0" err="1"/>
              <a:t>execState</a:t>
            </a:r>
            <a:r>
              <a:rPr lang="en-US" dirty="0"/>
              <a:t> :: State s a -&gt; s -&gt; s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execState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 s = </a:t>
            </a:r>
            <a:r>
              <a:rPr lang="en-US" dirty="0" err="1"/>
              <a:t>snd</a:t>
            </a:r>
            <a:r>
              <a:rPr lang="en-US" dirty="0"/>
              <a:t> (</a:t>
            </a:r>
            <a:r>
              <a:rPr lang="en-US" dirty="0" err="1"/>
              <a:t>runState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/>
              <a:t> s) </a:t>
            </a:r>
            <a:endParaRPr lang="en-US" dirty="0"/>
          </a:p>
          <a:p>
            <a:r>
              <a:rPr lang="uk-UA" dirty="0"/>
              <a:t>Функції, що будують </a:t>
            </a:r>
            <a:r>
              <a:rPr lang="uk-UA" dirty="0" err="1"/>
              <a:t>об”єкти</a:t>
            </a:r>
            <a:r>
              <a:rPr lang="uk-UA" dirty="0"/>
              <a:t> типу </a:t>
            </a:r>
            <a:r>
              <a:rPr lang="en-US" dirty="0"/>
              <a:t>State</a:t>
            </a:r>
          </a:p>
          <a:p>
            <a:pPr lvl="1">
              <a:buNone/>
            </a:pPr>
            <a:r>
              <a:rPr lang="en-US" dirty="0"/>
              <a:t>get :: State  s </a:t>
            </a:r>
            <a:r>
              <a:rPr lang="en-US" dirty="0" err="1"/>
              <a:t>s</a:t>
            </a:r>
            <a:endParaRPr lang="en-US" dirty="0"/>
          </a:p>
          <a:p>
            <a:pPr lvl="1">
              <a:buNone/>
            </a:pPr>
            <a:r>
              <a:rPr lang="en-US" dirty="0"/>
              <a:t>get  = State (\s -&gt; (</a:t>
            </a:r>
            <a:r>
              <a:rPr lang="en-US" dirty="0" err="1"/>
              <a:t>s,s</a:t>
            </a:r>
            <a:r>
              <a:rPr lang="en-US" dirty="0"/>
              <a:t>))</a:t>
            </a:r>
          </a:p>
          <a:p>
            <a:pPr lvl="1">
              <a:buNone/>
            </a:pPr>
            <a:r>
              <a:rPr lang="en-US" dirty="0"/>
              <a:t>put :: s -&gt; State  s ()</a:t>
            </a:r>
          </a:p>
          <a:p>
            <a:pPr lvl="1">
              <a:buNone/>
            </a:pPr>
            <a:r>
              <a:rPr lang="en-US" dirty="0"/>
              <a:t>put s = State (\_ -&gt; ((),s))</a:t>
            </a:r>
            <a:endParaRPr lang="uk-U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74707"/>
      </p:ext>
    </p:extLst>
  </p:cSld>
  <p:clrMapOvr>
    <a:masterClrMapping/>
  </p:clrMapOvr>
</p:sld>
</file>

<file path=ppt/theme/theme1.xml><?xml version="1.0" encoding="utf-8"?>
<a:theme xmlns:a="http://schemas.openxmlformats.org/drawingml/2006/main" name="Haskell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Haskell</Template>
  <TotalTime>515</TotalTime>
  <Words>1960</Words>
  <Application>Microsoft Office PowerPoint</Application>
  <PresentationFormat>Экран (4:3)</PresentationFormat>
  <Paragraphs>262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Tahoma</vt:lpstr>
      <vt:lpstr>Wingdings</vt:lpstr>
      <vt:lpstr>Haskell</vt:lpstr>
      <vt:lpstr>Вступ до монад</vt:lpstr>
      <vt:lpstr>Призначення монад</vt:lpstr>
      <vt:lpstr>Задача з архівом (БД) даних</vt:lpstr>
      <vt:lpstr>Традиційний розв’язок</vt:lpstr>
      <vt:lpstr>Використання комбінатора</vt:lpstr>
      <vt:lpstr>Клас Monad</vt:lpstr>
      <vt:lpstr>Maybe – екземпляр класу Monad</vt:lpstr>
      <vt:lpstr>do-нотація </vt:lpstr>
      <vt:lpstr>Тип State</vt:lpstr>
      <vt:lpstr>Монада State </vt:lpstr>
      <vt:lpstr>Прості приклади монади State - 1</vt:lpstr>
      <vt:lpstr>Прості приклади монади State - 2</vt:lpstr>
      <vt:lpstr>Найбільший спільний дільник</vt:lpstr>
      <vt:lpstr>*Тип Either</vt:lpstr>
      <vt:lpstr>Монада Either </vt:lpstr>
      <vt:lpstr>Стратегії зв’язування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 до монад</dc:title>
  <dc:creator>user</dc:creator>
  <cp:lastModifiedBy>Володимир Проценко</cp:lastModifiedBy>
  <cp:revision>60</cp:revision>
  <cp:lastPrinted>2017-10-10T15:06:45Z</cp:lastPrinted>
  <dcterms:created xsi:type="dcterms:W3CDTF">2015-12-24T05:59:20Z</dcterms:created>
  <dcterms:modified xsi:type="dcterms:W3CDTF">2018-10-11T16:42:55Z</dcterms:modified>
</cp:coreProperties>
</file>