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82" r:id="rId4"/>
    <p:sldId id="286" r:id="rId5"/>
    <p:sldId id="296" r:id="rId6"/>
    <p:sldId id="294" r:id="rId7"/>
    <p:sldId id="287" r:id="rId8"/>
    <p:sldId id="270" r:id="rId9"/>
    <p:sldId id="278" r:id="rId10"/>
    <p:sldId id="273" r:id="rId11"/>
    <p:sldId id="274" r:id="rId12"/>
    <p:sldId id="288" r:id="rId13"/>
    <p:sldId id="275" r:id="rId14"/>
    <p:sldId id="289" r:id="rId15"/>
    <p:sldId id="290" r:id="rId16"/>
    <p:sldId id="291" r:id="rId17"/>
    <p:sldId id="292" r:id="rId18"/>
    <p:sldId id="293" r:id="rId19"/>
  </p:sldIdLst>
  <p:sldSz cx="9144000" cy="6858000" type="screen4x3"/>
  <p:notesSz cx="6797675" cy="9926638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63" autoAdjust="0"/>
    <p:restoredTop sz="94643" autoAdjust="0"/>
  </p:normalViewPr>
  <p:slideViewPr>
    <p:cSldViewPr>
      <p:cViewPr varScale="1">
        <p:scale>
          <a:sx n="78" d="100"/>
          <a:sy n="78" d="100"/>
        </p:scale>
        <p:origin x="96" y="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84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63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893956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grpSp>
            <p:nvGrpSpPr>
              <p:cNvPr id="4" name="Group 5"/>
              <p:cNvGrpSpPr>
                <a:grpSpLocks/>
              </p:cNvGrpSpPr>
              <p:nvPr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893958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59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60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61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62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6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6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6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6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67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6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6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7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7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72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7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7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7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7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77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7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79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8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8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8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8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8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8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8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8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8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8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9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9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9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9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9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9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9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9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9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9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400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400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400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400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400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400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400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400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400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  <p:sp>
            <p:nvSpPr>
              <p:cNvPr id="894009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</p:grpSp>
        <p:grpSp>
          <p:nvGrpSpPr>
            <p:cNvPr id="5" name="Group 58"/>
            <p:cNvGrpSpPr>
              <a:grpSpLocks/>
            </p:cNvGrpSpPr>
            <p:nvPr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894011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894012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894013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894014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</p:grpSp>
        <p:grpSp>
          <p:nvGrpSpPr>
            <p:cNvPr id="6" name="Group 63"/>
            <p:cNvGrpSpPr>
              <a:grpSpLocks/>
            </p:cNvGrpSpPr>
            <p:nvPr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94016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894017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894018" name="Arc 66"/>
              <p:cNvSpPr>
                <a:spLocks/>
              </p:cNvSpPr>
              <p:nvPr/>
            </p:nvSpPr>
            <p:spPr bwMode="ltGray">
              <a:xfrm rot="5400000">
                <a:off x="5097" y="3346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</p:grpSp>
      </p:grpSp>
      <p:sp>
        <p:nvSpPr>
          <p:cNvPr id="894019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ru-RU" noProof="0"/>
              <a:t>Образец заголовка</a:t>
            </a:r>
            <a:endParaRPr lang="en-US" noProof="0"/>
          </a:p>
        </p:txBody>
      </p:sp>
      <p:sp>
        <p:nvSpPr>
          <p:cNvPr id="894020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ru-RU" noProof="0"/>
              <a:t>Образец подзаголовка</a:t>
            </a:r>
            <a:endParaRPr lang="en-US" noProof="0"/>
          </a:p>
        </p:txBody>
      </p:sp>
      <p:sp>
        <p:nvSpPr>
          <p:cNvPr id="894021" name="Rectangle 69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fld id="{B88C8446-4E08-407F-B249-6EA8F94800F5}" type="datetimeFigureOut">
              <a:rPr lang="uk-UA" smtClean="0"/>
              <a:pPr/>
              <a:t>17.10.2018</a:t>
            </a:fld>
            <a:endParaRPr lang="uk-UA"/>
          </a:p>
        </p:txBody>
      </p:sp>
      <p:sp>
        <p:nvSpPr>
          <p:cNvPr id="894022" name="Rectangle 70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uk-UA"/>
          </a:p>
        </p:txBody>
      </p:sp>
      <p:sp>
        <p:nvSpPr>
          <p:cNvPr id="894023" name="Rectangle 7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0ECFB5BF-0636-4943-A176-49344793BB9B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88C8446-4E08-407F-B249-6EA8F94800F5}" type="datetimeFigureOut">
              <a:rPr lang="uk-UA" smtClean="0"/>
              <a:pPr/>
              <a:t>17.10.2018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20295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10350" y="457200"/>
            <a:ext cx="2000250" cy="55626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5848350" cy="55626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88C8446-4E08-407F-B249-6EA8F94800F5}" type="datetimeFigureOut">
              <a:rPr lang="uk-UA" smtClean="0"/>
              <a:pPr/>
              <a:t>17.10.2018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71643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Заголовок и объект над текст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7772400" cy="8382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7772400" cy="1981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8200" y="4038600"/>
            <a:ext cx="7772400" cy="1981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B88C8446-4E08-407F-B249-6EA8F94800F5}" type="datetimeFigureOut">
              <a:rPr lang="uk-UA" smtClean="0"/>
              <a:pPr/>
              <a:t>17.10.2018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6248400" y="64008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91109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88C8446-4E08-407F-B249-6EA8F94800F5}" type="datetimeFigureOut">
              <a:rPr lang="uk-UA" smtClean="0"/>
              <a:pPr/>
              <a:t>17.10.2018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89082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88C8446-4E08-407F-B249-6EA8F94800F5}" type="datetimeFigureOut">
              <a:rPr lang="uk-UA" smtClean="0"/>
              <a:pPr/>
              <a:t>17.10.2018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18110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88C8446-4E08-407F-B249-6EA8F94800F5}" type="datetimeFigureOut">
              <a:rPr lang="uk-UA" smtClean="0"/>
              <a:pPr/>
              <a:t>17.10.2018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89819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88C8446-4E08-407F-B249-6EA8F94800F5}" type="datetimeFigureOut">
              <a:rPr lang="uk-UA" smtClean="0"/>
              <a:pPr/>
              <a:t>17.10.2018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02555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88C8446-4E08-407F-B249-6EA8F94800F5}" type="datetimeFigureOut">
              <a:rPr lang="uk-UA" smtClean="0"/>
              <a:pPr/>
              <a:t>17.10.2018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30483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88C8446-4E08-407F-B249-6EA8F94800F5}" type="datetimeFigureOut">
              <a:rPr lang="uk-UA" smtClean="0"/>
              <a:pPr/>
              <a:t>17.10.2018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55076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88C8446-4E08-407F-B249-6EA8F94800F5}" type="datetimeFigureOut">
              <a:rPr lang="uk-UA" smtClean="0"/>
              <a:pPr/>
              <a:t>17.10.2018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71904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88C8446-4E08-407F-B249-6EA8F94800F5}" type="datetimeFigureOut">
              <a:rPr lang="uk-UA" smtClean="0"/>
              <a:pPr/>
              <a:t>17.10.2018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10598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4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892933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34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35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36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37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38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39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40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41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42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43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44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45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46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47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48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49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50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51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52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53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54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  <p:grpSp>
            <p:nvGrpSpPr>
              <p:cNvPr id="5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892956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57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58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59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60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61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62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63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64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65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66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67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68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69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70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71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72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73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74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75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76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77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78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79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80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81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82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83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84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</p:grpSp>
        <p:sp>
          <p:nvSpPr>
            <p:cNvPr id="892985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892986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grpSp>
          <p:nvGrpSpPr>
            <p:cNvPr id="6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892988" name="Line 60"/>
              <p:cNvSpPr>
                <a:spLocks noChangeShapeType="1"/>
              </p:cNvSpPr>
              <p:nvPr/>
            </p:nvSpPr>
            <p:spPr bwMode="ltGray">
              <a:xfrm flipH="1">
                <a:off x="96" y="1037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892989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892990" name="Arc 62"/>
              <p:cNvSpPr>
                <a:spLocks/>
              </p:cNvSpPr>
              <p:nvPr/>
            </p:nvSpPr>
            <p:spPr bwMode="ltGray">
              <a:xfrm flipH="1">
                <a:off x="217" y="916"/>
                <a:ext cx="239" cy="239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</p:grpSp>
      </p:grpSp>
      <p:sp>
        <p:nvSpPr>
          <p:cNvPr id="892991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457200"/>
            <a:ext cx="7772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892992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892993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fld id="{B88C8446-4E08-407F-B249-6EA8F94800F5}" type="datetimeFigureOut">
              <a:rPr lang="uk-UA" smtClean="0"/>
              <a:pPr/>
              <a:t>17.10.2018</a:t>
            </a:fld>
            <a:endParaRPr lang="uk-UA"/>
          </a:p>
        </p:txBody>
      </p:sp>
      <p:sp>
        <p:nvSpPr>
          <p:cNvPr id="892994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248400" y="64008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itchFamily="2" charset="2"/>
        <a:buChar char="w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itchFamily="2" charset="2"/>
        <a:buChar char="w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file:///C:\Program%20Files\Haskell%20Platform\8.0.1\doc\html\libraries\base-4.9.0.0\Data-Functor-Identity.html" TargetMode="External"/><Relationship Id="rId2" Type="http://schemas.openxmlformats.org/officeDocument/2006/relationships/hyperlink" Target="file:///C:\Program%20Files\Haskell%20Platform\8.0.1\lib\extralibs\doc\parsec-3.1.9\html\Text-Parsec-Prim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file:///C:\Program%20Files\Haskell%20Platform\8.0.1\doc\html\libraries\base-4.9.0.0\Data-String.html" TargetMode="External"/><Relationship Id="rId4" Type="http://schemas.openxmlformats.org/officeDocument/2006/relationships/hyperlink" Target="file:///C:\Program%20Files\Haskell%20Platform\8.0.1\lib\extralibs\doc\parsec-3.1.9\html\Text-Parsec.html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/>
              <a:t>Аналізатори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267744" y="3212976"/>
            <a:ext cx="5760640" cy="2016224"/>
          </a:xfrm>
        </p:spPr>
        <p:txBody>
          <a:bodyPr/>
          <a:lstStyle/>
          <a:p>
            <a:r>
              <a:rPr lang="uk-UA" dirty="0"/>
              <a:t>Монада </a:t>
            </a:r>
            <a:r>
              <a:rPr lang="en-US" dirty="0"/>
              <a:t>Parser</a:t>
            </a:r>
            <a:endParaRPr lang="uk-UA" dirty="0"/>
          </a:p>
          <a:p>
            <a:r>
              <a:rPr lang="uk-UA" dirty="0"/>
              <a:t>Комбінатори</a:t>
            </a:r>
          </a:p>
          <a:p>
            <a:r>
              <a:rPr lang="uk-UA" dirty="0"/>
              <a:t>Мова виразів</a:t>
            </a:r>
          </a:p>
          <a:p>
            <a:r>
              <a:rPr lang="uk-UA" dirty="0"/>
              <a:t>Аналізатор виразів</a:t>
            </a:r>
          </a:p>
        </p:txBody>
      </p:sp>
      <p:grpSp>
        <p:nvGrpSpPr>
          <p:cNvPr id="5" name="Group 50"/>
          <p:cNvGrpSpPr>
            <a:grpSpLocks/>
          </p:cNvGrpSpPr>
          <p:nvPr/>
        </p:nvGrpSpPr>
        <p:grpSpPr bwMode="auto">
          <a:xfrm>
            <a:off x="7308304" y="188640"/>
            <a:ext cx="1440160" cy="1338064"/>
            <a:chOff x="3284" y="1680"/>
            <a:chExt cx="2284" cy="2213"/>
          </a:xfrm>
        </p:grpSpPr>
        <p:sp>
          <p:nvSpPr>
            <p:cNvPr id="7" name="Freeform 5"/>
            <p:cNvSpPr>
              <a:spLocks/>
            </p:cNvSpPr>
            <p:nvPr/>
          </p:nvSpPr>
          <p:spPr bwMode="auto">
            <a:xfrm>
              <a:off x="3917" y="3534"/>
              <a:ext cx="1651" cy="359"/>
            </a:xfrm>
            <a:custGeom>
              <a:avLst/>
              <a:gdLst/>
              <a:ahLst/>
              <a:cxnLst>
                <a:cxn ang="0">
                  <a:pos x="0" y="116"/>
                </a:cxn>
                <a:cxn ang="0">
                  <a:pos x="1193" y="0"/>
                </a:cxn>
                <a:cxn ang="0">
                  <a:pos x="1773" y="121"/>
                </a:cxn>
                <a:cxn ang="0">
                  <a:pos x="375" y="371"/>
                </a:cxn>
                <a:cxn ang="0">
                  <a:pos x="0" y="116"/>
                </a:cxn>
                <a:cxn ang="0">
                  <a:pos x="0" y="116"/>
                </a:cxn>
              </a:cxnLst>
              <a:rect l="0" t="0" r="r" b="b"/>
              <a:pathLst>
                <a:path w="1773" h="371">
                  <a:moveTo>
                    <a:pt x="0" y="116"/>
                  </a:moveTo>
                  <a:lnTo>
                    <a:pt x="1193" y="0"/>
                  </a:lnTo>
                  <a:lnTo>
                    <a:pt x="1773" y="121"/>
                  </a:lnTo>
                  <a:lnTo>
                    <a:pt x="375" y="371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800080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304" y="1724"/>
              <a:ext cx="2067" cy="1860"/>
            </a:xfrm>
            <a:custGeom>
              <a:avLst/>
              <a:gdLst/>
              <a:ahLst/>
              <a:cxnLst>
                <a:cxn ang="0">
                  <a:pos x="109" y="966"/>
                </a:cxn>
                <a:cxn ang="0">
                  <a:pos x="0" y="1087"/>
                </a:cxn>
                <a:cxn ang="0">
                  <a:pos x="351" y="1428"/>
                </a:cxn>
                <a:cxn ang="0">
                  <a:pos x="659" y="1786"/>
                </a:cxn>
                <a:cxn ang="0">
                  <a:pos x="747" y="1923"/>
                </a:cxn>
                <a:cxn ang="0">
                  <a:pos x="835" y="1896"/>
                </a:cxn>
                <a:cxn ang="0">
                  <a:pos x="1132" y="1660"/>
                </a:cxn>
                <a:cxn ang="0">
                  <a:pos x="1301" y="1462"/>
                </a:cxn>
                <a:cxn ang="0">
                  <a:pos x="1505" y="1374"/>
                </a:cxn>
                <a:cxn ang="0">
                  <a:pos x="1686" y="1390"/>
                </a:cxn>
                <a:cxn ang="0">
                  <a:pos x="2021" y="1462"/>
                </a:cxn>
                <a:cxn ang="0">
                  <a:pos x="2153" y="1451"/>
                </a:cxn>
                <a:cxn ang="0">
                  <a:pos x="2219" y="1406"/>
                </a:cxn>
                <a:cxn ang="0">
                  <a:pos x="2197" y="1076"/>
                </a:cxn>
                <a:cxn ang="0">
                  <a:pos x="2070" y="582"/>
                </a:cxn>
                <a:cxn ang="0">
                  <a:pos x="1999" y="159"/>
                </a:cxn>
                <a:cxn ang="0">
                  <a:pos x="1960" y="16"/>
                </a:cxn>
                <a:cxn ang="0">
                  <a:pos x="1801" y="0"/>
                </a:cxn>
                <a:cxn ang="0">
                  <a:pos x="1456" y="76"/>
                </a:cxn>
                <a:cxn ang="0">
                  <a:pos x="1318" y="121"/>
                </a:cxn>
                <a:cxn ang="0">
                  <a:pos x="1175" y="186"/>
                </a:cxn>
                <a:cxn ang="0">
                  <a:pos x="1110" y="121"/>
                </a:cxn>
                <a:cxn ang="0">
                  <a:pos x="829" y="351"/>
                </a:cxn>
                <a:cxn ang="0">
                  <a:pos x="687" y="433"/>
                </a:cxn>
                <a:cxn ang="0">
                  <a:pos x="109" y="966"/>
                </a:cxn>
                <a:cxn ang="0">
                  <a:pos x="109" y="966"/>
                </a:cxn>
              </a:cxnLst>
              <a:rect l="0" t="0" r="r" b="b"/>
              <a:pathLst>
                <a:path w="2219" h="1923">
                  <a:moveTo>
                    <a:pt x="109" y="966"/>
                  </a:moveTo>
                  <a:lnTo>
                    <a:pt x="0" y="1087"/>
                  </a:lnTo>
                  <a:lnTo>
                    <a:pt x="351" y="1428"/>
                  </a:lnTo>
                  <a:lnTo>
                    <a:pt x="659" y="1786"/>
                  </a:lnTo>
                  <a:lnTo>
                    <a:pt x="747" y="1923"/>
                  </a:lnTo>
                  <a:lnTo>
                    <a:pt x="835" y="1896"/>
                  </a:lnTo>
                  <a:lnTo>
                    <a:pt x="1132" y="1660"/>
                  </a:lnTo>
                  <a:lnTo>
                    <a:pt x="1301" y="1462"/>
                  </a:lnTo>
                  <a:lnTo>
                    <a:pt x="1505" y="1374"/>
                  </a:lnTo>
                  <a:lnTo>
                    <a:pt x="1686" y="1390"/>
                  </a:lnTo>
                  <a:lnTo>
                    <a:pt x="2021" y="1462"/>
                  </a:lnTo>
                  <a:lnTo>
                    <a:pt x="2153" y="1451"/>
                  </a:lnTo>
                  <a:lnTo>
                    <a:pt x="2219" y="1406"/>
                  </a:lnTo>
                  <a:lnTo>
                    <a:pt x="2197" y="1076"/>
                  </a:lnTo>
                  <a:lnTo>
                    <a:pt x="2070" y="582"/>
                  </a:lnTo>
                  <a:lnTo>
                    <a:pt x="1999" y="159"/>
                  </a:lnTo>
                  <a:lnTo>
                    <a:pt x="1960" y="16"/>
                  </a:lnTo>
                  <a:lnTo>
                    <a:pt x="1801" y="0"/>
                  </a:lnTo>
                  <a:lnTo>
                    <a:pt x="1456" y="76"/>
                  </a:lnTo>
                  <a:lnTo>
                    <a:pt x="1318" y="121"/>
                  </a:lnTo>
                  <a:lnTo>
                    <a:pt x="1175" y="186"/>
                  </a:lnTo>
                  <a:lnTo>
                    <a:pt x="1110" y="121"/>
                  </a:lnTo>
                  <a:lnTo>
                    <a:pt x="829" y="351"/>
                  </a:lnTo>
                  <a:lnTo>
                    <a:pt x="687" y="433"/>
                  </a:lnTo>
                  <a:lnTo>
                    <a:pt x="109" y="966"/>
                  </a:lnTo>
                  <a:lnTo>
                    <a:pt x="109" y="966"/>
                  </a:lnTo>
                  <a:close/>
                </a:path>
              </a:pathLst>
            </a:custGeom>
            <a:solidFill>
              <a:srgbClr val="FFE5D9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3304" y="1815"/>
              <a:ext cx="1307" cy="1643"/>
            </a:xfrm>
            <a:custGeom>
              <a:avLst/>
              <a:gdLst/>
              <a:ahLst/>
              <a:cxnLst>
                <a:cxn ang="0">
                  <a:pos x="734" y="321"/>
                </a:cxn>
                <a:cxn ang="0">
                  <a:pos x="0" y="712"/>
                </a:cxn>
                <a:cxn ang="0">
                  <a:pos x="198" y="982"/>
                </a:cxn>
                <a:cxn ang="0">
                  <a:pos x="494" y="1379"/>
                </a:cxn>
                <a:cxn ang="0">
                  <a:pos x="703" y="1698"/>
                </a:cxn>
                <a:cxn ang="0">
                  <a:pos x="626" y="1478"/>
                </a:cxn>
                <a:cxn ang="0">
                  <a:pos x="461" y="1274"/>
                </a:cxn>
                <a:cxn ang="0">
                  <a:pos x="286" y="1004"/>
                </a:cxn>
                <a:cxn ang="0">
                  <a:pos x="134" y="747"/>
                </a:cxn>
                <a:cxn ang="0">
                  <a:pos x="442" y="565"/>
                </a:cxn>
                <a:cxn ang="0">
                  <a:pos x="664" y="485"/>
                </a:cxn>
                <a:cxn ang="0">
                  <a:pos x="1165" y="286"/>
                </a:cxn>
                <a:cxn ang="0">
                  <a:pos x="1357" y="158"/>
                </a:cxn>
                <a:cxn ang="0">
                  <a:pos x="1403" y="0"/>
                </a:cxn>
                <a:cxn ang="0">
                  <a:pos x="1124" y="117"/>
                </a:cxn>
                <a:cxn ang="0">
                  <a:pos x="734" y="321"/>
                </a:cxn>
                <a:cxn ang="0">
                  <a:pos x="734" y="321"/>
                </a:cxn>
              </a:cxnLst>
              <a:rect l="0" t="0" r="r" b="b"/>
              <a:pathLst>
                <a:path w="1403" h="1698">
                  <a:moveTo>
                    <a:pt x="734" y="321"/>
                  </a:moveTo>
                  <a:lnTo>
                    <a:pt x="0" y="712"/>
                  </a:lnTo>
                  <a:lnTo>
                    <a:pt x="198" y="982"/>
                  </a:lnTo>
                  <a:lnTo>
                    <a:pt x="494" y="1379"/>
                  </a:lnTo>
                  <a:lnTo>
                    <a:pt x="703" y="1698"/>
                  </a:lnTo>
                  <a:lnTo>
                    <a:pt x="626" y="1478"/>
                  </a:lnTo>
                  <a:lnTo>
                    <a:pt x="461" y="1274"/>
                  </a:lnTo>
                  <a:lnTo>
                    <a:pt x="286" y="1004"/>
                  </a:lnTo>
                  <a:lnTo>
                    <a:pt x="134" y="747"/>
                  </a:lnTo>
                  <a:lnTo>
                    <a:pt x="442" y="565"/>
                  </a:lnTo>
                  <a:lnTo>
                    <a:pt x="664" y="485"/>
                  </a:lnTo>
                  <a:lnTo>
                    <a:pt x="1165" y="286"/>
                  </a:lnTo>
                  <a:lnTo>
                    <a:pt x="1357" y="158"/>
                  </a:lnTo>
                  <a:lnTo>
                    <a:pt x="1403" y="0"/>
                  </a:lnTo>
                  <a:lnTo>
                    <a:pt x="1124" y="117"/>
                  </a:lnTo>
                  <a:lnTo>
                    <a:pt x="734" y="321"/>
                  </a:lnTo>
                  <a:lnTo>
                    <a:pt x="734" y="321"/>
                  </a:lnTo>
                  <a:close/>
                </a:path>
              </a:pathLst>
            </a:custGeom>
            <a:solidFill>
              <a:srgbClr val="FFBFBF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5069" y="3165"/>
              <a:ext cx="148" cy="143"/>
            </a:xfrm>
            <a:custGeom>
              <a:avLst/>
              <a:gdLst/>
              <a:ahLst/>
              <a:cxnLst>
                <a:cxn ang="0">
                  <a:pos x="0" y="11"/>
                </a:cxn>
                <a:cxn ang="0">
                  <a:pos x="88" y="121"/>
                </a:cxn>
                <a:cxn ang="0">
                  <a:pos x="132" y="148"/>
                </a:cxn>
                <a:cxn ang="0">
                  <a:pos x="159" y="121"/>
                </a:cxn>
                <a:cxn ang="0">
                  <a:pos x="71" y="33"/>
                </a:cxn>
                <a:cxn ang="0">
                  <a:pos x="27" y="0"/>
                </a:cxn>
                <a:cxn ang="0">
                  <a:pos x="0" y="11"/>
                </a:cxn>
                <a:cxn ang="0">
                  <a:pos x="0" y="11"/>
                </a:cxn>
              </a:cxnLst>
              <a:rect l="0" t="0" r="r" b="b"/>
              <a:pathLst>
                <a:path w="159" h="148">
                  <a:moveTo>
                    <a:pt x="0" y="11"/>
                  </a:moveTo>
                  <a:lnTo>
                    <a:pt x="88" y="121"/>
                  </a:lnTo>
                  <a:lnTo>
                    <a:pt x="132" y="148"/>
                  </a:lnTo>
                  <a:lnTo>
                    <a:pt x="159" y="121"/>
                  </a:lnTo>
                  <a:lnTo>
                    <a:pt x="71" y="33"/>
                  </a:lnTo>
                  <a:lnTo>
                    <a:pt x="27" y="0"/>
                  </a:lnTo>
                  <a:lnTo>
                    <a:pt x="0" y="11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D3EDED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4680" y="2787"/>
              <a:ext cx="108" cy="144"/>
            </a:xfrm>
            <a:custGeom>
              <a:avLst/>
              <a:gdLst/>
              <a:ahLst/>
              <a:cxnLst>
                <a:cxn ang="0">
                  <a:pos x="116" y="133"/>
                </a:cxn>
                <a:cxn ang="0">
                  <a:pos x="72" y="0"/>
                </a:cxn>
                <a:cxn ang="0">
                  <a:pos x="38" y="56"/>
                </a:cxn>
                <a:cxn ang="0">
                  <a:pos x="0" y="67"/>
                </a:cxn>
                <a:cxn ang="0">
                  <a:pos x="0" y="149"/>
                </a:cxn>
                <a:cxn ang="0">
                  <a:pos x="116" y="133"/>
                </a:cxn>
                <a:cxn ang="0">
                  <a:pos x="116" y="133"/>
                </a:cxn>
              </a:cxnLst>
              <a:rect l="0" t="0" r="r" b="b"/>
              <a:pathLst>
                <a:path w="116" h="149">
                  <a:moveTo>
                    <a:pt x="116" y="133"/>
                  </a:moveTo>
                  <a:lnTo>
                    <a:pt x="72" y="0"/>
                  </a:lnTo>
                  <a:lnTo>
                    <a:pt x="38" y="56"/>
                  </a:lnTo>
                  <a:lnTo>
                    <a:pt x="0" y="67"/>
                  </a:lnTo>
                  <a:lnTo>
                    <a:pt x="0" y="149"/>
                  </a:lnTo>
                  <a:lnTo>
                    <a:pt x="116" y="133"/>
                  </a:lnTo>
                  <a:lnTo>
                    <a:pt x="116" y="133"/>
                  </a:lnTo>
                  <a:close/>
                </a:path>
              </a:pathLst>
            </a:custGeom>
            <a:solidFill>
              <a:srgbClr val="FFE5D9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4317" y="2900"/>
              <a:ext cx="782" cy="430"/>
            </a:xfrm>
            <a:custGeom>
              <a:avLst/>
              <a:gdLst/>
              <a:ahLst/>
              <a:cxnLst>
                <a:cxn ang="0">
                  <a:pos x="61" y="445"/>
                </a:cxn>
                <a:cxn ang="0">
                  <a:pos x="0" y="323"/>
                </a:cxn>
                <a:cxn ang="0">
                  <a:pos x="61" y="312"/>
                </a:cxn>
                <a:cxn ang="0">
                  <a:pos x="88" y="346"/>
                </a:cxn>
                <a:cxn ang="0">
                  <a:pos x="291" y="180"/>
                </a:cxn>
                <a:cxn ang="0">
                  <a:pos x="374" y="131"/>
                </a:cxn>
                <a:cxn ang="0">
                  <a:pos x="407" y="27"/>
                </a:cxn>
                <a:cxn ang="0">
                  <a:pos x="434" y="10"/>
                </a:cxn>
                <a:cxn ang="0">
                  <a:pos x="478" y="0"/>
                </a:cxn>
                <a:cxn ang="0">
                  <a:pos x="505" y="10"/>
                </a:cxn>
                <a:cxn ang="0">
                  <a:pos x="468" y="126"/>
                </a:cxn>
                <a:cxn ang="0">
                  <a:pos x="621" y="169"/>
                </a:cxn>
                <a:cxn ang="0">
                  <a:pos x="786" y="191"/>
                </a:cxn>
                <a:cxn ang="0">
                  <a:pos x="840" y="202"/>
                </a:cxn>
                <a:cxn ang="0">
                  <a:pos x="797" y="263"/>
                </a:cxn>
                <a:cxn ang="0">
                  <a:pos x="444" y="222"/>
                </a:cxn>
                <a:cxn ang="0">
                  <a:pos x="432" y="246"/>
                </a:cxn>
                <a:cxn ang="0">
                  <a:pos x="380" y="189"/>
                </a:cxn>
                <a:cxn ang="0">
                  <a:pos x="61" y="445"/>
                </a:cxn>
                <a:cxn ang="0">
                  <a:pos x="61" y="445"/>
                </a:cxn>
              </a:cxnLst>
              <a:rect l="0" t="0" r="r" b="b"/>
              <a:pathLst>
                <a:path w="840" h="445">
                  <a:moveTo>
                    <a:pt x="61" y="445"/>
                  </a:moveTo>
                  <a:lnTo>
                    <a:pt x="0" y="323"/>
                  </a:lnTo>
                  <a:lnTo>
                    <a:pt x="61" y="312"/>
                  </a:lnTo>
                  <a:lnTo>
                    <a:pt x="88" y="346"/>
                  </a:lnTo>
                  <a:lnTo>
                    <a:pt x="291" y="180"/>
                  </a:lnTo>
                  <a:lnTo>
                    <a:pt x="374" y="131"/>
                  </a:lnTo>
                  <a:lnTo>
                    <a:pt x="407" y="27"/>
                  </a:lnTo>
                  <a:lnTo>
                    <a:pt x="434" y="10"/>
                  </a:lnTo>
                  <a:lnTo>
                    <a:pt x="478" y="0"/>
                  </a:lnTo>
                  <a:lnTo>
                    <a:pt x="505" y="10"/>
                  </a:lnTo>
                  <a:lnTo>
                    <a:pt x="468" y="126"/>
                  </a:lnTo>
                  <a:lnTo>
                    <a:pt x="621" y="169"/>
                  </a:lnTo>
                  <a:lnTo>
                    <a:pt x="786" y="191"/>
                  </a:lnTo>
                  <a:lnTo>
                    <a:pt x="840" y="202"/>
                  </a:lnTo>
                  <a:lnTo>
                    <a:pt x="797" y="263"/>
                  </a:lnTo>
                  <a:lnTo>
                    <a:pt x="444" y="222"/>
                  </a:lnTo>
                  <a:lnTo>
                    <a:pt x="432" y="246"/>
                  </a:lnTo>
                  <a:lnTo>
                    <a:pt x="380" y="189"/>
                  </a:lnTo>
                  <a:lnTo>
                    <a:pt x="61" y="445"/>
                  </a:lnTo>
                  <a:lnTo>
                    <a:pt x="61" y="445"/>
                  </a:lnTo>
                  <a:close/>
                </a:path>
              </a:pathLst>
            </a:custGeom>
            <a:solidFill>
              <a:srgbClr val="CCA699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4424" y="3032"/>
              <a:ext cx="598" cy="265"/>
            </a:xfrm>
            <a:custGeom>
              <a:avLst/>
              <a:gdLst/>
              <a:ahLst/>
              <a:cxnLst>
                <a:cxn ang="0">
                  <a:pos x="56" y="252"/>
                </a:cxn>
                <a:cxn ang="0">
                  <a:pos x="0" y="209"/>
                </a:cxn>
                <a:cxn ang="0">
                  <a:pos x="123" y="80"/>
                </a:cxn>
                <a:cxn ang="0">
                  <a:pos x="240" y="23"/>
                </a:cxn>
                <a:cxn ang="0">
                  <a:pos x="266" y="58"/>
                </a:cxn>
                <a:cxn ang="0">
                  <a:pos x="321" y="99"/>
                </a:cxn>
                <a:cxn ang="0">
                  <a:pos x="333" y="80"/>
                </a:cxn>
                <a:cxn ang="0">
                  <a:pos x="347" y="65"/>
                </a:cxn>
                <a:cxn ang="0">
                  <a:pos x="363" y="0"/>
                </a:cxn>
                <a:cxn ang="0">
                  <a:pos x="578" y="60"/>
                </a:cxn>
                <a:cxn ang="0">
                  <a:pos x="643" y="71"/>
                </a:cxn>
                <a:cxn ang="0">
                  <a:pos x="643" y="137"/>
                </a:cxn>
                <a:cxn ang="0">
                  <a:pos x="567" y="191"/>
                </a:cxn>
                <a:cxn ang="0">
                  <a:pos x="462" y="209"/>
                </a:cxn>
                <a:cxn ang="0">
                  <a:pos x="198" y="274"/>
                </a:cxn>
                <a:cxn ang="0">
                  <a:pos x="56" y="252"/>
                </a:cxn>
                <a:cxn ang="0">
                  <a:pos x="56" y="252"/>
                </a:cxn>
              </a:cxnLst>
              <a:rect l="0" t="0" r="r" b="b"/>
              <a:pathLst>
                <a:path w="643" h="274">
                  <a:moveTo>
                    <a:pt x="56" y="252"/>
                  </a:moveTo>
                  <a:lnTo>
                    <a:pt x="0" y="209"/>
                  </a:lnTo>
                  <a:lnTo>
                    <a:pt x="123" y="80"/>
                  </a:lnTo>
                  <a:lnTo>
                    <a:pt x="240" y="23"/>
                  </a:lnTo>
                  <a:lnTo>
                    <a:pt x="266" y="58"/>
                  </a:lnTo>
                  <a:lnTo>
                    <a:pt x="321" y="99"/>
                  </a:lnTo>
                  <a:lnTo>
                    <a:pt x="333" y="80"/>
                  </a:lnTo>
                  <a:lnTo>
                    <a:pt x="347" y="65"/>
                  </a:lnTo>
                  <a:lnTo>
                    <a:pt x="363" y="0"/>
                  </a:lnTo>
                  <a:lnTo>
                    <a:pt x="578" y="60"/>
                  </a:lnTo>
                  <a:lnTo>
                    <a:pt x="643" y="71"/>
                  </a:lnTo>
                  <a:lnTo>
                    <a:pt x="643" y="137"/>
                  </a:lnTo>
                  <a:lnTo>
                    <a:pt x="567" y="191"/>
                  </a:lnTo>
                  <a:lnTo>
                    <a:pt x="462" y="209"/>
                  </a:lnTo>
                  <a:lnTo>
                    <a:pt x="198" y="274"/>
                  </a:lnTo>
                  <a:lnTo>
                    <a:pt x="56" y="252"/>
                  </a:lnTo>
                  <a:lnTo>
                    <a:pt x="56" y="252"/>
                  </a:lnTo>
                  <a:close/>
                </a:path>
              </a:pathLst>
            </a:custGeom>
            <a:solidFill>
              <a:srgbClr val="F2E5F2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4236" y="3210"/>
              <a:ext cx="777" cy="493"/>
            </a:xfrm>
            <a:custGeom>
              <a:avLst/>
              <a:gdLst/>
              <a:ahLst/>
              <a:cxnLst>
                <a:cxn ang="0">
                  <a:pos x="47" y="194"/>
                </a:cxn>
                <a:cxn ang="0">
                  <a:pos x="90" y="312"/>
                </a:cxn>
                <a:cxn ang="0">
                  <a:pos x="0" y="452"/>
                </a:cxn>
                <a:cxn ang="0">
                  <a:pos x="10" y="484"/>
                </a:cxn>
                <a:cxn ang="0">
                  <a:pos x="95" y="494"/>
                </a:cxn>
                <a:cxn ang="0">
                  <a:pos x="134" y="510"/>
                </a:cxn>
                <a:cxn ang="0">
                  <a:pos x="101" y="457"/>
                </a:cxn>
                <a:cxn ang="0">
                  <a:pos x="288" y="392"/>
                </a:cxn>
                <a:cxn ang="0">
                  <a:pos x="380" y="322"/>
                </a:cxn>
                <a:cxn ang="0">
                  <a:pos x="422" y="225"/>
                </a:cxn>
                <a:cxn ang="0">
                  <a:pos x="552" y="242"/>
                </a:cxn>
                <a:cxn ang="0">
                  <a:pos x="626" y="258"/>
                </a:cxn>
                <a:cxn ang="0">
                  <a:pos x="659" y="301"/>
                </a:cxn>
                <a:cxn ang="0">
                  <a:pos x="642" y="371"/>
                </a:cxn>
                <a:cxn ang="0">
                  <a:pos x="777" y="382"/>
                </a:cxn>
                <a:cxn ang="0">
                  <a:pos x="761" y="338"/>
                </a:cxn>
                <a:cxn ang="0">
                  <a:pos x="803" y="269"/>
                </a:cxn>
                <a:cxn ang="0">
                  <a:pos x="835" y="167"/>
                </a:cxn>
                <a:cxn ang="0">
                  <a:pos x="793" y="70"/>
                </a:cxn>
                <a:cxn ang="0">
                  <a:pos x="723" y="33"/>
                </a:cxn>
                <a:cxn ang="0">
                  <a:pos x="648" y="0"/>
                </a:cxn>
                <a:cxn ang="0">
                  <a:pos x="450" y="86"/>
                </a:cxn>
                <a:cxn ang="0">
                  <a:pos x="304" y="76"/>
                </a:cxn>
                <a:cxn ang="0">
                  <a:pos x="225" y="49"/>
                </a:cxn>
                <a:cxn ang="0">
                  <a:pos x="112" y="113"/>
                </a:cxn>
                <a:cxn ang="0">
                  <a:pos x="47" y="194"/>
                </a:cxn>
                <a:cxn ang="0">
                  <a:pos x="47" y="194"/>
                </a:cxn>
              </a:cxnLst>
              <a:rect l="0" t="0" r="r" b="b"/>
              <a:pathLst>
                <a:path w="835" h="510">
                  <a:moveTo>
                    <a:pt x="47" y="194"/>
                  </a:moveTo>
                  <a:lnTo>
                    <a:pt x="90" y="312"/>
                  </a:lnTo>
                  <a:lnTo>
                    <a:pt x="0" y="452"/>
                  </a:lnTo>
                  <a:lnTo>
                    <a:pt x="10" y="484"/>
                  </a:lnTo>
                  <a:lnTo>
                    <a:pt x="95" y="494"/>
                  </a:lnTo>
                  <a:lnTo>
                    <a:pt x="134" y="510"/>
                  </a:lnTo>
                  <a:lnTo>
                    <a:pt x="101" y="457"/>
                  </a:lnTo>
                  <a:lnTo>
                    <a:pt x="288" y="392"/>
                  </a:lnTo>
                  <a:lnTo>
                    <a:pt x="380" y="322"/>
                  </a:lnTo>
                  <a:lnTo>
                    <a:pt x="422" y="225"/>
                  </a:lnTo>
                  <a:lnTo>
                    <a:pt x="552" y="242"/>
                  </a:lnTo>
                  <a:lnTo>
                    <a:pt x="626" y="258"/>
                  </a:lnTo>
                  <a:lnTo>
                    <a:pt x="659" y="301"/>
                  </a:lnTo>
                  <a:lnTo>
                    <a:pt x="642" y="371"/>
                  </a:lnTo>
                  <a:lnTo>
                    <a:pt x="777" y="382"/>
                  </a:lnTo>
                  <a:lnTo>
                    <a:pt x="761" y="338"/>
                  </a:lnTo>
                  <a:lnTo>
                    <a:pt x="803" y="269"/>
                  </a:lnTo>
                  <a:lnTo>
                    <a:pt x="835" y="167"/>
                  </a:lnTo>
                  <a:lnTo>
                    <a:pt x="793" y="70"/>
                  </a:lnTo>
                  <a:lnTo>
                    <a:pt x="723" y="33"/>
                  </a:lnTo>
                  <a:lnTo>
                    <a:pt x="648" y="0"/>
                  </a:lnTo>
                  <a:lnTo>
                    <a:pt x="450" y="86"/>
                  </a:lnTo>
                  <a:lnTo>
                    <a:pt x="304" y="76"/>
                  </a:lnTo>
                  <a:lnTo>
                    <a:pt x="225" y="49"/>
                  </a:lnTo>
                  <a:lnTo>
                    <a:pt x="112" y="113"/>
                  </a:lnTo>
                  <a:lnTo>
                    <a:pt x="47" y="194"/>
                  </a:lnTo>
                  <a:lnTo>
                    <a:pt x="47" y="194"/>
                  </a:lnTo>
                  <a:close/>
                </a:path>
              </a:pathLst>
            </a:custGeom>
            <a:solidFill>
              <a:srgbClr val="66997F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3426" y="1958"/>
              <a:ext cx="1116" cy="1201"/>
            </a:xfrm>
            <a:custGeom>
              <a:avLst/>
              <a:gdLst/>
              <a:ahLst/>
              <a:cxnLst>
                <a:cxn ang="0">
                  <a:pos x="1198" y="0"/>
                </a:cxn>
                <a:cxn ang="0">
                  <a:pos x="885" y="116"/>
                </a:cxn>
                <a:cxn ang="0">
                  <a:pos x="495" y="253"/>
                </a:cxn>
                <a:cxn ang="0">
                  <a:pos x="144" y="368"/>
                </a:cxn>
                <a:cxn ang="0">
                  <a:pos x="0" y="417"/>
                </a:cxn>
                <a:cxn ang="0">
                  <a:pos x="99" y="610"/>
                </a:cxn>
                <a:cxn ang="0">
                  <a:pos x="281" y="945"/>
                </a:cxn>
                <a:cxn ang="0">
                  <a:pos x="462" y="1242"/>
                </a:cxn>
                <a:cxn ang="0">
                  <a:pos x="374" y="1044"/>
                </a:cxn>
                <a:cxn ang="0">
                  <a:pos x="281" y="830"/>
                </a:cxn>
                <a:cxn ang="0">
                  <a:pos x="220" y="615"/>
                </a:cxn>
                <a:cxn ang="0">
                  <a:pos x="214" y="467"/>
                </a:cxn>
                <a:cxn ang="0">
                  <a:pos x="352" y="396"/>
                </a:cxn>
                <a:cxn ang="0">
                  <a:pos x="610" y="302"/>
                </a:cxn>
                <a:cxn ang="0">
                  <a:pos x="880" y="209"/>
                </a:cxn>
                <a:cxn ang="0">
                  <a:pos x="1099" y="116"/>
                </a:cxn>
                <a:cxn ang="0">
                  <a:pos x="1198" y="0"/>
                </a:cxn>
                <a:cxn ang="0">
                  <a:pos x="1198" y="0"/>
                </a:cxn>
              </a:cxnLst>
              <a:rect l="0" t="0" r="r" b="b"/>
              <a:pathLst>
                <a:path w="1198" h="1242">
                  <a:moveTo>
                    <a:pt x="1198" y="0"/>
                  </a:moveTo>
                  <a:lnTo>
                    <a:pt x="885" y="116"/>
                  </a:lnTo>
                  <a:lnTo>
                    <a:pt x="495" y="253"/>
                  </a:lnTo>
                  <a:lnTo>
                    <a:pt x="144" y="368"/>
                  </a:lnTo>
                  <a:lnTo>
                    <a:pt x="0" y="417"/>
                  </a:lnTo>
                  <a:lnTo>
                    <a:pt x="99" y="610"/>
                  </a:lnTo>
                  <a:lnTo>
                    <a:pt x="281" y="945"/>
                  </a:lnTo>
                  <a:lnTo>
                    <a:pt x="462" y="1242"/>
                  </a:lnTo>
                  <a:lnTo>
                    <a:pt x="374" y="1044"/>
                  </a:lnTo>
                  <a:lnTo>
                    <a:pt x="281" y="830"/>
                  </a:lnTo>
                  <a:lnTo>
                    <a:pt x="220" y="615"/>
                  </a:lnTo>
                  <a:lnTo>
                    <a:pt x="214" y="467"/>
                  </a:lnTo>
                  <a:lnTo>
                    <a:pt x="352" y="396"/>
                  </a:lnTo>
                  <a:lnTo>
                    <a:pt x="610" y="302"/>
                  </a:lnTo>
                  <a:lnTo>
                    <a:pt x="880" y="209"/>
                  </a:lnTo>
                  <a:lnTo>
                    <a:pt x="1099" y="116"/>
                  </a:lnTo>
                  <a:lnTo>
                    <a:pt x="1198" y="0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rgbClr val="FFE5E5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4629" y="3086"/>
              <a:ext cx="96" cy="413"/>
            </a:xfrm>
            <a:custGeom>
              <a:avLst/>
              <a:gdLst/>
              <a:ahLst/>
              <a:cxnLst>
                <a:cxn ang="0">
                  <a:pos x="47" y="0"/>
                </a:cxn>
                <a:cxn ang="0">
                  <a:pos x="39" y="158"/>
                </a:cxn>
                <a:cxn ang="0">
                  <a:pos x="5" y="301"/>
                </a:cxn>
                <a:cxn ang="0">
                  <a:pos x="0" y="355"/>
                </a:cxn>
                <a:cxn ang="0">
                  <a:pos x="34" y="427"/>
                </a:cxn>
                <a:cxn ang="0">
                  <a:pos x="99" y="345"/>
                </a:cxn>
                <a:cxn ang="0">
                  <a:pos x="88" y="234"/>
                </a:cxn>
                <a:cxn ang="0">
                  <a:pos x="104" y="43"/>
                </a:cxn>
                <a:cxn ang="0">
                  <a:pos x="47" y="0"/>
                </a:cxn>
                <a:cxn ang="0">
                  <a:pos x="47" y="0"/>
                </a:cxn>
              </a:cxnLst>
              <a:rect l="0" t="0" r="r" b="b"/>
              <a:pathLst>
                <a:path w="104" h="427">
                  <a:moveTo>
                    <a:pt x="47" y="0"/>
                  </a:moveTo>
                  <a:lnTo>
                    <a:pt x="39" y="158"/>
                  </a:lnTo>
                  <a:lnTo>
                    <a:pt x="5" y="301"/>
                  </a:lnTo>
                  <a:lnTo>
                    <a:pt x="0" y="355"/>
                  </a:lnTo>
                  <a:lnTo>
                    <a:pt x="34" y="427"/>
                  </a:lnTo>
                  <a:lnTo>
                    <a:pt x="99" y="345"/>
                  </a:lnTo>
                  <a:lnTo>
                    <a:pt x="88" y="234"/>
                  </a:lnTo>
                  <a:lnTo>
                    <a:pt x="104" y="43"/>
                  </a:lnTo>
                  <a:lnTo>
                    <a:pt x="47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FF7F7F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3356" y="2368"/>
              <a:ext cx="501" cy="861"/>
            </a:xfrm>
            <a:custGeom>
              <a:avLst/>
              <a:gdLst/>
              <a:ahLst/>
              <a:cxnLst>
                <a:cxn ang="0">
                  <a:pos x="88" y="0"/>
                </a:cxn>
                <a:cxn ang="0">
                  <a:pos x="0" y="54"/>
                </a:cxn>
                <a:cxn ang="0">
                  <a:pos x="274" y="516"/>
                </a:cxn>
                <a:cxn ang="0">
                  <a:pos x="538" y="890"/>
                </a:cxn>
                <a:cxn ang="0">
                  <a:pos x="461" y="698"/>
                </a:cxn>
                <a:cxn ang="0">
                  <a:pos x="198" y="236"/>
                </a:cxn>
                <a:cxn ang="0">
                  <a:pos x="88" y="0"/>
                </a:cxn>
                <a:cxn ang="0">
                  <a:pos x="88" y="0"/>
                </a:cxn>
              </a:cxnLst>
              <a:rect l="0" t="0" r="r" b="b"/>
              <a:pathLst>
                <a:path w="538" h="890">
                  <a:moveTo>
                    <a:pt x="88" y="0"/>
                  </a:moveTo>
                  <a:lnTo>
                    <a:pt x="0" y="54"/>
                  </a:lnTo>
                  <a:lnTo>
                    <a:pt x="274" y="516"/>
                  </a:lnTo>
                  <a:lnTo>
                    <a:pt x="538" y="890"/>
                  </a:lnTo>
                  <a:lnTo>
                    <a:pt x="461" y="698"/>
                  </a:lnTo>
                  <a:lnTo>
                    <a:pt x="198" y="236"/>
                  </a:lnTo>
                  <a:lnTo>
                    <a:pt x="88" y="0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FFF2CC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auto">
            <a:xfrm>
              <a:off x="4758" y="2586"/>
              <a:ext cx="35" cy="87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0" y="34"/>
                </a:cxn>
                <a:cxn ang="0">
                  <a:pos x="2" y="90"/>
                </a:cxn>
                <a:cxn ang="0">
                  <a:pos x="20" y="74"/>
                </a:cxn>
                <a:cxn ang="0">
                  <a:pos x="35" y="44"/>
                </a:cxn>
                <a:cxn ang="0">
                  <a:pos x="38" y="16"/>
                </a:cxn>
                <a:cxn ang="0">
                  <a:pos x="10" y="0"/>
                </a:cxn>
                <a:cxn ang="0">
                  <a:pos x="10" y="0"/>
                </a:cxn>
              </a:cxnLst>
              <a:rect l="0" t="0" r="r" b="b"/>
              <a:pathLst>
                <a:path w="38" h="90">
                  <a:moveTo>
                    <a:pt x="10" y="0"/>
                  </a:moveTo>
                  <a:lnTo>
                    <a:pt x="0" y="34"/>
                  </a:lnTo>
                  <a:lnTo>
                    <a:pt x="2" y="90"/>
                  </a:lnTo>
                  <a:lnTo>
                    <a:pt x="20" y="74"/>
                  </a:lnTo>
                  <a:lnTo>
                    <a:pt x="35" y="44"/>
                  </a:lnTo>
                  <a:lnTo>
                    <a:pt x="38" y="16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19" name="Freeform 18"/>
            <p:cNvSpPr>
              <a:spLocks/>
            </p:cNvSpPr>
            <p:nvPr/>
          </p:nvSpPr>
          <p:spPr bwMode="auto">
            <a:xfrm>
              <a:off x="4827" y="2589"/>
              <a:ext cx="108" cy="165"/>
            </a:xfrm>
            <a:custGeom>
              <a:avLst/>
              <a:gdLst/>
              <a:ahLst/>
              <a:cxnLst>
                <a:cxn ang="0">
                  <a:pos x="88" y="0"/>
                </a:cxn>
                <a:cxn ang="0">
                  <a:pos x="57" y="51"/>
                </a:cxn>
                <a:cxn ang="0">
                  <a:pos x="29" y="94"/>
                </a:cxn>
                <a:cxn ang="0">
                  <a:pos x="0" y="170"/>
                </a:cxn>
                <a:cxn ang="0">
                  <a:pos x="34" y="134"/>
                </a:cxn>
                <a:cxn ang="0">
                  <a:pos x="83" y="71"/>
                </a:cxn>
                <a:cxn ang="0">
                  <a:pos x="116" y="36"/>
                </a:cxn>
                <a:cxn ang="0">
                  <a:pos x="111" y="10"/>
                </a:cxn>
                <a:cxn ang="0">
                  <a:pos x="88" y="0"/>
                </a:cxn>
                <a:cxn ang="0">
                  <a:pos x="88" y="0"/>
                </a:cxn>
              </a:cxnLst>
              <a:rect l="0" t="0" r="r" b="b"/>
              <a:pathLst>
                <a:path w="116" h="170">
                  <a:moveTo>
                    <a:pt x="88" y="0"/>
                  </a:moveTo>
                  <a:lnTo>
                    <a:pt x="57" y="51"/>
                  </a:lnTo>
                  <a:lnTo>
                    <a:pt x="29" y="94"/>
                  </a:lnTo>
                  <a:lnTo>
                    <a:pt x="0" y="170"/>
                  </a:lnTo>
                  <a:lnTo>
                    <a:pt x="34" y="134"/>
                  </a:lnTo>
                  <a:lnTo>
                    <a:pt x="83" y="71"/>
                  </a:lnTo>
                  <a:lnTo>
                    <a:pt x="116" y="36"/>
                  </a:lnTo>
                  <a:lnTo>
                    <a:pt x="111" y="10"/>
                  </a:lnTo>
                  <a:lnTo>
                    <a:pt x="88" y="0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4894" y="2664"/>
              <a:ext cx="176" cy="124"/>
            </a:xfrm>
            <a:custGeom>
              <a:avLst/>
              <a:gdLst/>
              <a:ahLst/>
              <a:cxnLst>
                <a:cxn ang="0">
                  <a:pos x="0" y="129"/>
                </a:cxn>
                <a:cxn ang="0">
                  <a:pos x="18" y="108"/>
                </a:cxn>
                <a:cxn ang="0">
                  <a:pos x="33" y="82"/>
                </a:cxn>
                <a:cxn ang="0">
                  <a:pos x="65" y="77"/>
                </a:cxn>
                <a:cxn ang="0">
                  <a:pos x="93" y="67"/>
                </a:cxn>
                <a:cxn ang="0">
                  <a:pos x="96" y="47"/>
                </a:cxn>
                <a:cxn ang="0">
                  <a:pos x="101" y="29"/>
                </a:cxn>
                <a:cxn ang="0">
                  <a:pos x="127" y="15"/>
                </a:cxn>
                <a:cxn ang="0">
                  <a:pos x="147" y="0"/>
                </a:cxn>
                <a:cxn ang="0">
                  <a:pos x="174" y="0"/>
                </a:cxn>
                <a:cxn ang="0">
                  <a:pos x="189" y="24"/>
                </a:cxn>
                <a:cxn ang="0">
                  <a:pos x="179" y="44"/>
                </a:cxn>
                <a:cxn ang="0">
                  <a:pos x="158" y="62"/>
                </a:cxn>
                <a:cxn ang="0">
                  <a:pos x="142" y="77"/>
                </a:cxn>
                <a:cxn ang="0">
                  <a:pos x="127" y="105"/>
                </a:cxn>
                <a:cxn ang="0">
                  <a:pos x="109" y="118"/>
                </a:cxn>
                <a:cxn ang="0">
                  <a:pos x="68" y="116"/>
                </a:cxn>
                <a:cxn ang="0">
                  <a:pos x="44" y="118"/>
                </a:cxn>
                <a:cxn ang="0">
                  <a:pos x="0" y="129"/>
                </a:cxn>
                <a:cxn ang="0">
                  <a:pos x="0" y="129"/>
                </a:cxn>
              </a:cxnLst>
              <a:rect l="0" t="0" r="r" b="b"/>
              <a:pathLst>
                <a:path w="189" h="129">
                  <a:moveTo>
                    <a:pt x="0" y="129"/>
                  </a:moveTo>
                  <a:lnTo>
                    <a:pt x="18" y="108"/>
                  </a:lnTo>
                  <a:lnTo>
                    <a:pt x="33" y="82"/>
                  </a:lnTo>
                  <a:lnTo>
                    <a:pt x="65" y="77"/>
                  </a:lnTo>
                  <a:lnTo>
                    <a:pt x="93" y="67"/>
                  </a:lnTo>
                  <a:lnTo>
                    <a:pt x="96" y="47"/>
                  </a:lnTo>
                  <a:lnTo>
                    <a:pt x="101" y="29"/>
                  </a:lnTo>
                  <a:lnTo>
                    <a:pt x="127" y="15"/>
                  </a:lnTo>
                  <a:lnTo>
                    <a:pt x="147" y="0"/>
                  </a:lnTo>
                  <a:lnTo>
                    <a:pt x="174" y="0"/>
                  </a:lnTo>
                  <a:lnTo>
                    <a:pt x="189" y="24"/>
                  </a:lnTo>
                  <a:lnTo>
                    <a:pt x="179" y="44"/>
                  </a:lnTo>
                  <a:lnTo>
                    <a:pt x="158" y="62"/>
                  </a:lnTo>
                  <a:lnTo>
                    <a:pt x="142" y="77"/>
                  </a:lnTo>
                  <a:lnTo>
                    <a:pt x="127" y="105"/>
                  </a:lnTo>
                  <a:lnTo>
                    <a:pt x="109" y="118"/>
                  </a:lnTo>
                  <a:lnTo>
                    <a:pt x="68" y="116"/>
                  </a:lnTo>
                  <a:lnTo>
                    <a:pt x="44" y="118"/>
                  </a:lnTo>
                  <a:lnTo>
                    <a:pt x="0" y="129"/>
                  </a:lnTo>
                  <a:lnTo>
                    <a:pt x="0" y="12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auto">
            <a:xfrm>
              <a:off x="4854" y="2801"/>
              <a:ext cx="40" cy="47"/>
            </a:xfrm>
            <a:custGeom>
              <a:avLst/>
              <a:gdLst/>
              <a:ahLst/>
              <a:cxnLst>
                <a:cxn ang="0">
                  <a:pos x="0" y="13"/>
                </a:cxn>
                <a:cxn ang="0">
                  <a:pos x="23" y="0"/>
                </a:cxn>
                <a:cxn ang="0">
                  <a:pos x="38" y="11"/>
                </a:cxn>
                <a:cxn ang="0">
                  <a:pos x="43" y="39"/>
                </a:cxn>
                <a:cxn ang="0">
                  <a:pos x="23" y="49"/>
                </a:cxn>
                <a:cxn ang="0">
                  <a:pos x="2" y="39"/>
                </a:cxn>
                <a:cxn ang="0">
                  <a:pos x="0" y="13"/>
                </a:cxn>
                <a:cxn ang="0">
                  <a:pos x="0" y="13"/>
                </a:cxn>
              </a:cxnLst>
              <a:rect l="0" t="0" r="r" b="b"/>
              <a:pathLst>
                <a:path w="43" h="49">
                  <a:moveTo>
                    <a:pt x="0" y="13"/>
                  </a:moveTo>
                  <a:lnTo>
                    <a:pt x="23" y="0"/>
                  </a:lnTo>
                  <a:lnTo>
                    <a:pt x="38" y="11"/>
                  </a:lnTo>
                  <a:lnTo>
                    <a:pt x="43" y="39"/>
                  </a:lnTo>
                  <a:lnTo>
                    <a:pt x="23" y="49"/>
                  </a:lnTo>
                  <a:lnTo>
                    <a:pt x="2" y="39"/>
                  </a:lnTo>
                  <a:lnTo>
                    <a:pt x="0" y="13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22" name="Freeform 21"/>
            <p:cNvSpPr>
              <a:spLocks/>
            </p:cNvSpPr>
            <p:nvPr/>
          </p:nvSpPr>
          <p:spPr bwMode="auto">
            <a:xfrm>
              <a:off x="4796" y="2763"/>
              <a:ext cx="35" cy="33"/>
            </a:xfrm>
            <a:custGeom>
              <a:avLst/>
              <a:gdLst/>
              <a:ahLst/>
              <a:cxnLst>
                <a:cxn ang="0">
                  <a:pos x="15" y="34"/>
                </a:cxn>
                <a:cxn ang="0">
                  <a:pos x="0" y="26"/>
                </a:cxn>
                <a:cxn ang="0">
                  <a:pos x="5" y="8"/>
                </a:cxn>
                <a:cxn ang="0">
                  <a:pos x="20" y="0"/>
                </a:cxn>
                <a:cxn ang="0">
                  <a:pos x="38" y="15"/>
                </a:cxn>
                <a:cxn ang="0">
                  <a:pos x="33" y="32"/>
                </a:cxn>
                <a:cxn ang="0">
                  <a:pos x="15" y="34"/>
                </a:cxn>
                <a:cxn ang="0">
                  <a:pos x="15" y="34"/>
                </a:cxn>
              </a:cxnLst>
              <a:rect l="0" t="0" r="r" b="b"/>
              <a:pathLst>
                <a:path w="38" h="34">
                  <a:moveTo>
                    <a:pt x="15" y="34"/>
                  </a:moveTo>
                  <a:lnTo>
                    <a:pt x="0" y="26"/>
                  </a:lnTo>
                  <a:lnTo>
                    <a:pt x="5" y="8"/>
                  </a:lnTo>
                  <a:lnTo>
                    <a:pt x="20" y="0"/>
                  </a:lnTo>
                  <a:lnTo>
                    <a:pt x="38" y="15"/>
                  </a:lnTo>
                  <a:lnTo>
                    <a:pt x="33" y="32"/>
                  </a:lnTo>
                  <a:lnTo>
                    <a:pt x="15" y="34"/>
                  </a:lnTo>
                  <a:lnTo>
                    <a:pt x="15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23" name="Freeform 22"/>
            <p:cNvSpPr>
              <a:spLocks/>
            </p:cNvSpPr>
            <p:nvPr/>
          </p:nvSpPr>
          <p:spPr bwMode="auto">
            <a:xfrm>
              <a:off x="4983" y="2804"/>
              <a:ext cx="99" cy="47"/>
            </a:xfrm>
            <a:custGeom>
              <a:avLst/>
              <a:gdLst/>
              <a:ahLst/>
              <a:cxnLst>
                <a:cxn ang="0">
                  <a:pos x="0" y="46"/>
                </a:cxn>
                <a:cxn ang="0">
                  <a:pos x="83" y="0"/>
                </a:cxn>
                <a:cxn ang="0">
                  <a:pos x="101" y="10"/>
                </a:cxn>
                <a:cxn ang="0">
                  <a:pos x="106" y="31"/>
                </a:cxn>
                <a:cxn ang="0">
                  <a:pos x="98" y="41"/>
                </a:cxn>
                <a:cxn ang="0">
                  <a:pos x="51" y="49"/>
                </a:cxn>
                <a:cxn ang="0">
                  <a:pos x="0" y="46"/>
                </a:cxn>
                <a:cxn ang="0">
                  <a:pos x="0" y="46"/>
                </a:cxn>
              </a:cxnLst>
              <a:rect l="0" t="0" r="r" b="b"/>
              <a:pathLst>
                <a:path w="106" h="49">
                  <a:moveTo>
                    <a:pt x="0" y="46"/>
                  </a:moveTo>
                  <a:lnTo>
                    <a:pt x="83" y="0"/>
                  </a:lnTo>
                  <a:lnTo>
                    <a:pt x="101" y="10"/>
                  </a:lnTo>
                  <a:lnTo>
                    <a:pt x="106" y="31"/>
                  </a:lnTo>
                  <a:lnTo>
                    <a:pt x="98" y="41"/>
                  </a:lnTo>
                  <a:lnTo>
                    <a:pt x="51" y="49"/>
                  </a:lnTo>
                  <a:lnTo>
                    <a:pt x="0" y="46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24" name="Freeform 23"/>
            <p:cNvSpPr>
              <a:spLocks/>
            </p:cNvSpPr>
            <p:nvPr/>
          </p:nvSpPr>
          <p:spPr bwMode="auto">
            <a:xfrm>
              <a:off x="5310" y="3058"/>
              <a:ext cx="128" cy="168"/>
            </a:xfrm>
            <a:custGeom>
              <a:avLst/>
              <a:gdLst/>
              <a:ahLst/>
              <a:cxnLst>
                <a:cxn ang="0">
                  <a:pos x="0" y="166"/>
                </a:cxn>
                <a:cxn ang="0">
                  <a:pos x="54" y="144"/>
                </a:cxn>
                <a:cxn ang="0">
                  <a:pos x="88" y="124"/>
                </a:cxn>
                <a:cxn ang="0">
                  <a:pos x="105" y="91"/>
                </a:cxn>
                <a:cxn ang="0">
                  <a:pos x="108" y="33"/>
                </a:cxn>
                <a:cxn ang="0">
                  <a:pos x="116" y="0"/>
                </a:cxn>
                <a:cxn ang="0">
                  <a:pos x="137" y="0"/>
                </a:cxn>
                <a:cxn ang="0">
                  <a:pos x="128" y="62"/>
                </a:cxn>
                <a:cxn ang="0">
                  <a:pos x="128" y="100"/>
                </a:cxn>
                <a:cxn ang="0">
                  <a:pos x="108" y="132"/>
                </a:cxn>
                <a:cxn ang="0">
                  <a:pos x="85" y="147"/>
                </a:cxn>
                <a:cxn ang="0">
                  <a:pos x="49" y="166"/>
                </a:cxn>
                <a:cxn ang="0">
                  <a:pos x="15" y="173"/>
                </a:cxn>
                <a:cxn ang="0">
                  <a:pos x="0" y="166"/>
                </a:cxn>
                <a:cxn ang="0">
                  <a:pos x="0" y="166"/>
                </a:cxn>
              </a:cxnLst>
              <a:rect l="0" t="0" r="r" b="b"/>
              <a:pathLst>
                <a:path w="137" h="173">
                  <a:moveTo>
                    <a:pt x="0" y="166"/>
                  </a:moveTo>
                  <a:lnTo>
                    <a:pt x="54" y="144"/>
                  </a:lnTo>
                  <a:lnTo>
                    <a:pt x="88" y="124"/>
                  </a:lnTo>
                  <a:lnTo>
                    <a:pt x="105" y="91"/>
                  </a:lnTo>
                  <a:lnTo>
                    <a:pt x="108" y="33"/>
                  </a:lnTo>
                  <a:lnTo>
                    <a:pt x="116" y="0"/>
                  </a:lnTo>
                  <a:lnTo>
                    <a:pt x="137" y="0"/>
                  </a:lnTo>
                  <a:lnTo>
                    <a:pt x="128" y="62"/>
                  </a:lnTo>
                  <a:lnTo>
                    <a:pt x="128" y="100"/>
                  </a:lnTo>
                  <a:lnTo>
                    <a:pt x="108" y="132"/>
                  </a:lnTo>
                  <a:lnTo>
                    <a:pt x="85" y="147"/>
                  </a:lnTo>
                  <a:lnTo>
                    <a:pt x="49" y="166"/>
                  </a:lnTo>
                  <a:lnTo>
                    <a:pt x="15" y="173"/>
                  </a:lnTo>
                  <a:lnTo>
                    <a:pt x="0" y="166"/>
                  </a:lnTo>
                  <a:lnTo>
                    <a:pt x="0" y="16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25" name="Freeform 24"/>
            <p:cNvSpPr>
              <a:spLocks/>
            </p:cNvSpPr>
            <p:nvPr/>
          </p:nvSpPr>
          <p:spPr bwMode="auto">
            <a:xfrm>
              <a:off x="4872" y="3068"/>
              <a:ext cx="241" cy="163"/>
            </a:xfrm>
            <a:custGeom>
              <a:avLst/>
              <a:gdLst/>
              <a:ahLst/>
              <a:cxnLst>
                <a:cxn ang="0">
                  <a:pos x="139" y="73"/>
                </a:cxn>
                <a:cxn ang="0">
                  <a:pos x="162" y="28"/>
                </a:cxn>
                <a:cxn ang="0">
                  <a:pos x="167" y="8"/>
                </a:cxn>
                <a:cxn ang="0">
                  <a:pos x="202" y="0"/>
                </a:cxn>
                <a:cxn ang="0">
                  <a:pos x="243" y="10"/>
                </a:cxn>
                <a:cxn ang="0">
                  <a:pos x="258" y="31"/>
                </a:cxn>
                <a:cxn ang="0">
                  <a:pos x="238" y="63"/>
                </a:cxn>
                <a:cxn ang="0">
                  <a:pos x="197" y="93"/>
                </a:cxn>
                <a:cxn ang="0">
                  <a:pos x="170" y="116"/>
                </a:cxn>
                <a:cxn ang="0">
                  <a:pos x="129" y="145"/>
                </a:cxn>
                <a:cxn ang="0">
                  <a:pos x="93" y="161"/>
                </a:cxn>
                <a:cxn ang="0">
                  <a:pos x="49" y="166"/>
                </a:cxn>
                <a:cxn ang="0">
                  <a:pos x="16" y="169"/>
                </a:cxn>
                <a:cxn ang="0">
                  <a:pos x="0" y="161"/>
                </a:cxn>
                <a:cxn ang="0">
                  <a:pos x="0" y="139"/>
                </a:cxn>
                <a:cxn ang="0">
                  <a:pos x="44" y="132"/>
                </a:cxn>
                <a:cxn ang="0">
                  <a:pos x="98" y="119"/>
                </a:cxn>
                <a:cxn ang="0">
                  <a:pos x="142" y="99"/>
                </a:cxn>
                <a:cxn ang="0">
                  <a:pos x="179" y="70"/>
                </a:cxn>
                <a:cxn ang="0">
                  <a:pos x="202" y="68"/>
                </a:cxn>
                <a:cxn ang="0">
                  <a:pos x="225" y="28"/>
                </a:cxn>
                <a:cxn ang="0">
                  <a:pos x="212" y="21"/>
                </a:cxn>
                <a:cxn ang="0">
                  <a:pos x="191" y="26"/>
                </a:cxn>
                <a:cxn ang="0">
                  <a:pos x="165" y="70"/>
                </a:cxn>
                <a:cxn ang="0">
                  <a:pos x="139" y="73"/>
                </a:cxn>
                <a:cxn ang="0">
                  <a:pos x="139" y="73"/>
                </a:cxn>
              </a:cxnLst>
              <a:rect l="0" t="0" r="r" b="b"/>
              <a:pathLst>
                <a:path w="258" h="169">
                  <a:moveTo>
                    <a:pt x="139" y="73"/>
                  </a:moveTo>
                  <a:lnTo>
                    <a:pt x="162" y="28"/>
                  </a:lnTo>
                  <a:lnTo>
                    <a:pt x="167" y="8"/>
                  </a:lnTo>
                  <a:lnTo>
                    <a:pt x="202" y="0"/>
                  </a:lnTo>
                  <a:lnTo>
                    <a:pt x="243" y="10"/>
                  </a:lnTo>
                  <a:lnTo>
                    <a:pt x="258" y="31"/>
                  </a:lnTo>
                  <a:lnTo>
                    <a:pt x="238" y="63"/>
                  </a:lnTo>
                  <a:lnTo>
                    <a:pt x="197" y="93"/>
                  </a:lnTo>
                  <a:lnTo>
                    <a:pt x="170" y="116"/>
                  </a:lnTo>
                  <a:lnTo>
                    <a:pt x="129" y="145"/>
                  </a:lnTo>
                  <a:lnTo>
                    <a:pt x="93" y="161"/>
                  </a:lnTo>
                  <a:lnTo>
                    <a:pt x="49" y="166"/>
                  </a:lnTo>
                  <a:lnTo>
                    <a:pt x="16" y="169"/>
                  </a:lnTo>
                  <a:lnTo>
                    <a:pt x="0" y="161"/>
                  </a:lnTo>
                  <a:lnTo>
                    <a:pt x="0" y="139"/>
                  </a:lnTo>
                  <a:lnTo>
                    <a:pt x="44" y="132"/>
                  </a:lnTo>
                  <a:lnTo>
                    <a:pt x="98" y="119"/>
                  </a:lnTo>
                  <a:lnTo>
                    <a:pt x="142" y="99"/>
                  </a:lnTo>
                  <a:lnTo>
                    <a:pt x="179" y="70"/>
                  </a:lnTo>
                  <a:lnTo>
                    <a:pt x="202" y="68"/>
                  </a:lnTo>
                  <a:lnTo>
                    <a:pt x="225" y="28"/>
                  </a:lnTo>
                  <a:lnTo>
                    <a:pt x="212" y="21"/>
                  </a:lnTo>
                  <a:lnTo>
                    <a:pt x="191" y="26"/>
                  </a:lnTo>
                  <a:lnTo>
                    <a:pt x="165" y="70"/>
                  </a:lnTo>
                  <a:lnTo>
                    <a:pt x="139" y="73"/>
                  </a:lnTo>
                  <a:lnTo>
                    <a:pt x="139" y="7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26" name="Freeform 25"/>
            <p:cNvSpPr>
              <a:spLocks/>
            </p:cNvSpPr>
            <p:nvPr/>
          </p:nvSpPr>
          <p:spPr bwMode="auto">
            <a:xfrm>
              <a:off x="4711" y="3141"/>
              <a:ext cx="188" cy="147"/>
            </a:xfrm>
            <a:custGeom>
              <a:avLst/>
              <a:gdLst/>
              <a:ahLst/>
              <a:cxnLst>
                <a:cxn ang="0">
                  <a:pos x="0" y="117"/>
                </a:cxn>
                <a:cxn ang="0">
                  <a:pos x="50" y="106"/>
                </a:cxn>
                <a:cxn ang="0">
                  <a:pos x="83" y="86"/>
                </a:cxn>
                <a:cxn ang="0">
                  <a:pos x="119" y="64"/>
                </a:cxn>
                <a:cxn ang="0">
                  <a:pos x="168" y="26"/>
                </a:cxn>
                <a:cxn ang="0">
                  <a:pos x="201" y="0"/>
                </a:cxn>
                <a:cxn ang="0">
                  <a:pos x="196" y="21"/>
                </a:cxn>
                <a:cxn ang="0">
                  <a:pos x="178" y="49"/>
                </a:cxn>
                <a:cxn ang="0">
                  <a:pos x="155" y="81"/>
                </a:cxn>
                <a:cxn ang="0">
                  <a:pos x="119" y="109"/>
                </a:cxn>
                <a:cxn ang="0">
                  <a:pos x="70" y="132"/>
                </a:cxn>
                <a:cxn ang="0">
                  <a:pos x="29" y="145"/>
                </a:cxn>
                <a:cxn ang="0">
                  <a:pos x="0" y="152"/>
                </a:cxn>
                <a:cxn ang="0">
                  <a:pos x="0" y="117"/>
                </a:cxn>
                <a:cxn ang="0">
                  <a:pos x="0" y="117"/>
                </a:cxn>
              </a:cxnLst>
              <a:rect l="0" t="0" r="r" b="b"/>
              <a:pathLst>
                <a:path w="201" h="152">
                  <a:moveTo>
                    <a:pt x="0" y="117"/>
                  </a:moveTo>
                  <a:lnTo>
                    <a:pt x="50" y="106"/>
                  </a:lnTo>
                  <a:lnTo>
                    <a:pt x="83" y="86"/>
                  </a:lnTo>
                  <a:lnTo>
                    <a:pt x="119" y="64"/>
                  </a:lnTo>
                  <a:lnTo>
                    <a:pt x="168" y="26"/>
                  </a:lnTo>
                  <a:lnTo>
                    <a:pt x="201" y="0"/>
                  </a:lnTo>
                  <a:lnTo>
                    <a:pt x="196" y="21"/>
                  </a:lnTo>
                  <a:lnTo>
                    <a:pt x="178" y="49"/>
                  </a:lnTo>
                  <a:lnTo>
                    <a:pt x="155" y="81"/>
                  </a:lnTo>
                  <a:lnTo>
                    <a:pt x="119" y="109"/>
                  </a:lnTo>
                  <a:lnTo>
                    <a:pt x="70" y="132"/>
                  </a:lnTo>
                  <a:lnTo>
                    <a:pt x="29" y="145"/>
                  </a:lnTo>
                  <a:lnTo>
                    <a:pt x="0" y="152"/>
                  </a:lnTo>
                  <a:lnTo>
                    <a:pt x="0" y="117"/>
                  </a:lnTo>
                  <a:lnTo>
                    <a:pt x="0" y="1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27" name="Freeform 26"/>
            <p:cNvSpPr>
              <a:spLocks/>
            </p:cNvSpPr>
            <p:nvPr/>
          </p:nvSpPr>
          <p:spPr bwMode="auto">
            <a:xfrm>
              <a:off x="4440" y="3243"/>
              <a:ext cx="207" cy="70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56" y="16"/>
                </a:cxn>
                <a:cxn ang="0">
                  <a:pos x="109" y="26"/>
                </a:cxn>
                <a:cxn ang="0">
                  <a:pos x="157" y="28"/>
                </a:cxn>
                <a:cxn ang="0">
                  <a:pos x="222" y="31"/>
                </a:cxn>
                <a:cxn ang="0">
                  <a:pos x="217" y="72"/>
                </a:cxn>
                <a:cxn ang="0">
                  <a:pos x="149" y="67"/>
                </a:cxn>
                <a:cxn ang="0">
                  <a:pos x="95" y="59"/>
                </a:cxn>
                <a:cxn ang="0">
                  <a:pos x="44" y="46"/>
                </a:cxn>
                <a:cxn ang="0">
                  <a:pos x="5" y="23"/>
                </a:cxn>
                <a:cxn ang="0">
                  <a:pos x="0" y="13"/>
                </a:cxn>
                <a:cxn ang="0">
                  <a:pos x="10" y="0"/>
                </a:cxn>
                <a:cxn ang="0">
                  <a:pos x="10" y="0"/>
                </a:cxn>
              </a:cxnLst>
              <a:rect l="0" t="0" r="r" b="b"/>
              <a:pathLst>
                <a:path w="222" h="72">
                  <a:moveTo>
                    <a:pt x="10" y="0"/>
                  </a:moveTo>
                  <a:lnTo>
                    <a:pt x="56" y="16"/>
                  </a:lnTo>
                  <a:lnTo>
                    <a:pt x="109" y="26"/>
                  </a:lnTo>
                  <a:lnTo>
                    <a:pt x="157" y="28"/>
                  </a:lnTo>
                  <a:lnTo>
                    <a:pt x="222" y="31"/>
                  </a:lnTo>
                  <a:lnTo>
                    <a:pt x="217" y="72"/>
                  </a:lnTo>
                  <a:lnTo>
                    <a:pt x="149" y="67"/>
                  </a:lnTo>
                  <a:lnTo>
                    <a:pt x="95" y="59"/>
                  </a:lnTo>
                  <a:lnTo>
                    <a:pt x="44" y="46"/>
                  </a:lnTo>
                  <a:lnTo>
                    <a:pt x="5" y="23"/>
                  </a:lnTo>
                  <a:lnTo>
                    <a:pt x="0" y="13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28" name="Freeform 27"/>
            <p:cNvSpPr>
              <a:spLocks/>
            </p:cNvSpPr>
            <p:nvPr/>
          </p:nvSpPr>
          <p:spPr bwMode="auto">
            <a:xfrm>
              <a:off x="4644" y="2806"/>
              <a:ext cx="135" cy="282"/>
            </a:xfrm>
            <a:custGeom>
              <a:avLst/>
              <a:gdLst/>
              <a:ahLst/>
              <a:cxnLst>
                <a:cxn ang="0">
                  <a:pos x="28" y="292"/>
                </a:cxn>
                <a:cxn ang="0">
                  <a:pos x="11" y="281"/>
                </a:cxn>
                <a:cxn ang="0">
                  <a:pos x="0" y="258"/>
                </a:cxn>
                <a:cxn ang="0">
                  <a:pos x="0" y="230"/>
                </a:cxn>
                <a:cxn ang="0">
                  <a:pos x="18" y="193"/>
                </a:cxn>
                <a:cxn ang="0">
                  <a:pos x="34" y="163"/>
                </a:cxn>
                <a:cxn ang="0">
                  <a:pos x="41" y="137"/>
                </a:cxn>
                <a:cxn ang="0">
                  <a:pos x="41" y="101"/>
                </a:cxn>
                <a:cxn ang="0">
                  <a:pos x="34" y="64"/>
                </a:cxn>
                <a:cxn ang="0">
                  <a:pos x="36" y="47"/>
                </a:cxn>
                <a:cxn ang="0">
                  <a:pos x="57" y="41"/>
                </a:cxn>
                <a:cxn ang="0">
                  <a:pos x="75" y="44"/>
                </a:cxn>
                <a:cxn ang="0">
                  <a:pos x="87" y="23"/>
                </a:cxn>
                <a:cxn ang="0">
                  <a:pos x="99" y="3"/>
                </a:cxn>
                <a:cxn ang="0">
                  <a:pos x="119" y="0"/>
                </a:cxn>
                <a:cxn ang="0">
                  <a:pos x="134" y="11"/>
                </a:cxn>
                <a:cxn ang="0">
                  <a:pos x="145" y="44"/>
                </a:cxn>
                <a:cxn ang="0">
                  <a:pos x="145" y="75"/>
                </a:cxn>
                <a:cxn ang="0">
                  <a:pos x="124" y="75"/>
                </a:cxn>
                <a:cxn ang="0">
                  <a:pos x="122" y="34"/>
                </a:cxn>
                <a:cxn ang="0">
                  <a:pos x="111" y="39"/>
                </a:cxn>
                <a:cxn ang="0">
                  <a:pos x="106" y="72"/>
                </a:cxn>
                <a:cxn ang="0">
                  <a:pos x="92" y="77"/>
                </a:cxn>
                <a:cxn ang="0">
                  <a:pos x="69" y="75"/>
                </a:cxn>
                <a:cxn ang="0">
                  <a:pos x="69" y="104"/>
                </a:cxn>
                <a:cxn ang="0">
                  <a:pos x="59" y="150"/>
                </a:cxn>
                <a:cxn ang="0">
                  <a:pos x="49" y="188"/>
                </a:cxn>
                <a:cxn ang="0">
                  <a:pos x="31" y="220"/>
                </a:cxn>
                <a:cxn ang="0">
                  <a:pos x="26" y="248"/>
                </a:cxn>
                <a:cxn ang="0">
                  <a:pos x="26" y="269"/>
                </a:cxn>
                <a:cxn ang="0">
                  <a:pos x="41" y="287"/>
                </a:cxn>
                <a:cxn ang="0">
                  <a:pos x="28" y="292"/>
                </a:cxn>
                <a:cxn ang="0">
                  <a:pos x="28" y="292"/>
                </a:cxn>
              </a:cxnLst>
              <a:rect l="0" t="0" r="r" b="b"/>
              <a:pathLst>
                <a:path w="145" h="292">
                  <a:moveTo>
                    <a:pt x="28" y="292"/>
                  </a:moveTo>
                  <a:lnTo>
                    <a:pt x="11" y="281"/>
                  </a:lnTo>
                  <a:lnTo>
                    <a:pt x="0" y="258"/>
                  </a:lnTo>
                  <a:lnTo>
                    <a:pt x="0" y="230"/>
                  </a:lnTo>
                  <a:lnTo>
                    <a:pt x="18" y="193"/>
                  </a:lnTo>
                  <a:lnTo>
                    <a:pt x="34" y="163"/>
                  </a:lnTo>
                  <a:lnTo>
                    <a:pt x="41" y="137"/>
                  </a:lnTo>
                  <a:lnTo>
                    <a:pt x="41" y="101"/>
                  </a:lnTo>
                  <a:lnTo>
                    <a:pt x="34" y="64"/>
                  </a:lnTo>
                  <a:lnTo>
                    <a:pt x="36" y="47"/>
                  </a:lnTo>
                  <a:lnTo>
                    <a:pt x="57" y="41"/>
                  </a:lnTo>
                  <a:lnTo>
                    <a:pt x="75" y="44"/>
                  </a:lnTo>
                  <a:lnTo>
                    <a:pt x="87" y="23"/>
                  </a:lnTo>
                  <a:lnTo>
                    <a:pt x="99" y="3"/>
                  </a:lnTo>
                  <a:lnTo>
                    <a:pt x="119" y="0"/>
                  </a:lnTo>
                  <a:lnTo>
                    <a:pt x="134" y="11"/>
                  </a:lnTo>
                  <a:lnTo>
                    <a:pt x="145" y="44"/>
                  </a:lnTo>
                  <a:lnTo>
                    <a:pt x="145" y="75"/>
                  </a:lnTo>
                  <a:lnTo>
                    <a:pt x="124" y="75"/>
                  </a:lnTo>
                  <a:lnTo>
                    <a:pt x="122" y="34"/>
                  </a:lnTo>
                  <a:lnTo>
                    <a:pt x="111" y="39"/>
                  </a:lnTo>
                  <a:lnTo>
                    <a:pt x="106" y="72"/>
                  </a:lnTo>
                  <a:lnTo>
                    <a:pt x="92" y="77"/>
                  </a:lnTo>
                  <a:lnTo>
                    <a:pt x="69" y="75"/>
                  </a:lnTo>
                  <a:lnTo>
                    <a:pt x="69" y="104"/>
                  </a:lnTo>
                  <a:lnTo>
                    <a:pt x="59" y="150"/>
                  </a:lnTo>
                  <a:lnTo>
                    <a:pt x="49" y="188"/>
                  </a:lnTo>
                  <a:lnTo>
                    <a:pt x="31" y="220"/>
                  </a:lnTo>
                  <a:lnTo>
                    <a:pt x="26" y="248"/>
                  </a:lnTo>
                  <a:lnTo>
                    <a:pt x="26" y="269"/>
                  </a:lnTo>
                  <a:lnTo>
                    <a:pt x="41" y="287"/>
                  </a:lnTo>
                  <a:lnTo>
                    <a:pt x="28" y="292"/>
                  </a:lnTo>
                  <a:lnTo>
                    <a:pt x="28" y="29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29" name="Freeform 28"/>
            <p:cNvSpPr>
              <a:spLocks/>
            </p:cNvSpPr>
            <p:nvPr/>
          </p:nvSpPr>
          <p:spPr bwMode="auto">
            <a:xfrm>
              <a:off x="4697" y="2896"/>
              <a:ext cx="99" cy="222"/>
            </a:xfrm>
            <a:custGeom>
              <a:avLst/>
              <a:gdLst/>
              <a:ahLst/>
              <a:cxnLst>
                <a:cxn ang="0">
                  <a:pos x="0" y="160"/>
                </a:cxn>
                <a:cxn ang="0">
                  <a:pos x="12" y="199"/>
                </a:cxn>
                <a:cxn ang="0">
                  <a:pos x="38" y="230"/>
                </a:cxn>
                <a:cxn ang="0">
                  <a:pos x="54" y="219"/>
                </a:cxn>
                <a:cxn ang="0">
                  <a:pos x="62" y="199"/>
                </a:cxn>
                <a:cxn ang="0">
                  <a:pos x="65" y="155"/>
                </a:cxn>
                <a:cxn ang="0">
                  <a:pos x="85" y="105"/>
                </a:cxn>
                <a:cxn ang="0">
                  <a:pos x="98" y="75"/>
                </a:cxn>
                <a:cxn ang="0">
                  <a:pos x="106" y="36"/>
                </a:cxn>
                <a:cxn ang="0">
                  <a:pos x="98" y="8"/>
                </a:cxn>
                <a:cxn ang="0">
                  <a:pos x="80" y="0"/>
                </a:cxn>
                <a:cxn ang="0">
                  <a:pos x="80" y="31"/>
                </a:cxn>
                <a:cxn ang="0">
                  <a:pos x="72" y="80"/>
                </a:cxn>
                <a:cxn ang="0">
                  <a:pos x="47" y="132"/>
                </a:cxn>
                <a:cxn ang="0">
                  <a:pos x="33" y="150"/>
                </a:cxn>
                <a:cxn ang="0">
                  <a:pos x="35" y="194"/>
                </a:cxn>
                <a:cxn ang="0">
                  <a:pos x="23" y="178"/>
                </a:cxn>
                <a:cxn ang="0">
                  <a:pos x="15" y="155"/>
                </a:cxn>
                <a:cxn ang="0">
                  <a:pos x="0" y="160"/>
                </a:cxn>
                <a:cxn ang="0">
                  <a:pos x="0" y="160"/>
                </a:cxn>
              </a:cxnLst>
              <a:rect l="0" t="0" r="r" b="b"/>
              <a:pathLst>
                <a:path w="106" h="230">
                  <a:moveTo>
                    <a:pt x="0" y="160"/>
                  </a:moveTo>
                  <a:lnTo>
                    <a:pt x="12" y="199"/>
                  </a:lnTo>
                  <a:lnTo>
                    <a:pt x="38" y="230"/>
                  </a:lnTo>
                  <a:lnTo>
                    <a:pt x="54" y="219"/>
                  </a:lnTo>
                  <a:lnTo>
                    <a:pt x="62" y="199"/>
                  </a:lnTo>
                  <a:lnTo>
                    <a:pt x="65" y="155"/>
                  </a:lnTo>
                  <a:lnTo>
                    <a:pt x="85" y="105"/>
                  </a:lnTo>
                  <a:lnTo>
                    <a:pt x="98" y="75"/>
                  </a:lnTo>
                  <a:lnTo>
                    <a:pt x="106" y="36"/>
                  </a:lnTo>
                  <a:lnTo>
                    <a:pt x="98" y="8"/>
                  </a:lnTo>
                  <a:lnTo>
                    <a:pt x="80" y="0"/>
                  </a:lnTo>
                  <a:lnTo>
                    <a:pt x="80" y="31"/>
                  </a:lnTo>
                  <a:lnTo>
                    <a:pt x="72" y="80"/>
                  </a:lnTo>
                  <a:lnTo>
                    <a:pt x="47" y="132"/>
                  </a:lnTo>
                  <a:lnTo>
                    <a:pt x="33" y="150"/>
                  </a:lnTo>
                  <a:lnTo>
                    <a:pt x="35" y="194"/>
                  </a:lnTo>
                  <a:lnTo>
                    <a:pt x="23" y="178"/>
                  </a:lnTo>
                  <a:lnTo>
                    <a:pt x="15" y="155"/>
                  </a:lnTo>
                  <a:lnTo>
                    <a:pt x="0" y="160"/>
                  </a:lnTo>
                  <a:lnTo>
                    <a:pt x="0" y="16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30" name="Freeform 29"/>
            <p:cNvSpPr>
              <a:spLocks/>
            </p:cNvSpPr>
            <p:nvPr/>
          </p:nvSpPr>
          <p:spPr bwMode="auto">
            <a:xfrm>
              <a:off x="4748" y="3011"/>
              <a:ext cx="291" cy="92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70" y="9"/>
                </a:cxn>
                <a:cxn ang="0">
                  <a:pos x="116" y="18"/>
                </a:cxn>
                <a:cxn ang="0">
                  <a:pos x="173" y="34"/>
                </a:cxn>
                <a:cxn ang="0">
                  <a:pos x="214" y="49"/>
                </a:cxn>
                <a:cxn ang="0">
                  <a:pos x="276" y="69"/>
                </a:cxn>
                <a:cxn ang="0">
                  <a:pos x="313" y="82"/>
                </a:cxn>
                <a:cxn ang="0">
                  <a:pos x="278" y="95"/>
                </a:cxn>
                <a:cxn ang="0">
                  <a:pos x="225" y="87"/>
                </a:cxn>
                <a:cxn ang="0">
                  <a:pos x="168" y="69"/>
                </a:cxn>
                <a:cxn ang="0">
                  <a:pos x="124" y="59"/>
                </a:cxn>
                <a:cxn ang="0">
                  <a:pos x="80" y="51"/>
                </a:cxn>
                <a:cxn ang="0">
                  <a:pos x="31" y="46"/>
                </a:cxn>
                <a:cxn ang="0">
                  <a:pos x="0" y="44"/>
                </a:cxn>
                <a:cxn ang="0">
                  <a:pos x="21" y="0"/>
                </a:cxn>
                <a:cxn ang="0">
                  <a:pos x="21" y="0"/>
                </a:cxn>
              </a:cxnLst>
              <a:rect l="0" t="0" r="r" b="b"/>
              <a:pathLst>
                <a:path w="313" h="95">
                  <a:moveTo>
                    <a:pt x="21" y="0"/>
                  </a:moveTo>
                  <a:lnTo>
                    <a:pt x="70" y="9"/>
                  </a:lnTo>
                  <a:lnTo>
                    <a:pt x="116" y="18"/>
                  </a:lnTo>
                  <a:lnTo>
                    <a:pt x="173" y="34"/>
                  </a:lnTo>
                  <a:lnTo>
                    <a:pt x="214" y="49"/>
                  </a:lnTo>
                  <a:lnTo>
                    <a:pt x="276" y="69"/>
                  </a:lnTo>
                  <a:lnTo>
                    <a:pt x="313" y="82"/>
                  </a:lnTo>
                  <a:lnTo>
                    <a:pt x="278" y="95"/>
                  </a:lnTo>
                  <a:lnTo>
                    <a:pt x="225" y="87"/>
                  </a:lnTo>
                  <a:lnTo>
                    <a:pt x="168" y="69"/>
                  </a:lnTo>
                  <a:lnTo>
                    <a:pt x="124" y="59"/>
                  </a:lnTo>
                  <a:lnTo>
                    <a:pt x="80" y="51"/>
                  </a:lnTo>
                  <a:lnTo>
                    <a:pt x="31" y="46"/>
                  </a:lnTo>
                  <a:lnTo>
                    <a:pt x="0" y="44"/>
                  </a:lnTo>
                  <a:lnTo>
                    <a:pt x="21" y="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31" name="Freeform 30"/>
            <p:cNvSpPr>
              <a:spLocks/>
            </p:cNvSpPr>
            <p:nvPr/>
          </p:nvSpPr>
          <p:spPr bwMode="auto">
            <a:xfrm>
              <a:off x="4310" y="3026"/>
              <a:ext cx="346" cy="282"/>
            </a:xfrm>
            <a:custGeom>
              <a:avLst/>
              <a:gdLst/>
              <a:ahLst/>
              <a:cxnLst>
                <a:cxn ang="0">
                  <a:pos x="364" y="0"/>
                </a:cxn>
                <a:cxn ang="0">
                  <a:pos x="297" y="41"/>
                </a:cxn>
                <a:cxn ang="0">
                  <a:pos x="235" y="84"/>
                </a:cxn>
                <a:cxn ang="0">
                  <a:pos x="173" y="139"/>
                </a:cxn>
                <a:cxn ang="0">
                  <a:pos x="126" y="180"/>
                </a:cxn>
                <a:cxn ang="0">
                  <a:pos x="90" y="219"/>
                </a:cxn>
                <a:cxn ang="0">
                  <a:pos x="85" y="190"/>
                </a:cxn>
                <a:cxn ang="0">
                  <a:pos x="80" y="170"/>
                </a:cxn>
                <a:cxn ang="0">
                  <a:pos x="60" y="165"/>
                </a:cxn>
                <a:cxn ang="0">
                  <a:pos x="34" y="177"/>
                </a:cxn>
                <a:cxn ang="0">
                  <a:pos x="8" y="190"/>
                </a:cxn>
                <a:cxn ang="0">
                  <a:pos x="0" y="212"/>
                </a:cxn>
                <a:cxn ang="0">
                  <a:pos x="8" y="245"/>
                </a:cxn>
                <a:cxn ang="0">
                  <a:pos x="18" y="270"/>
                </a:cxn>
                <a:cxn ang="0">
                  <a:pos x="39" y="291"/>
                </a:cxn>
                <a:cxn ang="0">
                  <a:pos x="60" y="291"/>
                </a:cxn>
                <a:cxn ang="0">
                  <a:pos x="80" y="270"/>
                </a:cxn>
                <a:cxn ang="0">
                  <a:pos x="57" y="265"/>
                </a:cxn>
                <a:cxn ang="0">
                  <a:pos x="39" y="260"/>
                </a:cxn>
                <a:cxn ang="0">
                  <a:pos x="32" y="229"/>
                </a:cxn>
                <a:cxn ang="0">
                  <a:pos x="34" y="206"/>
                </a:cxn>
                <a:cxn ang="0">
                  <a:pos x="60" y="188"/>
                </a:cxn>
                <a:cxn ang="0">
                  <a:pos x="62" y="224"/>
                </a:cxn>
                <a:cxn ang="0">
                  <a:pos x="70" y="247"/>
                </a:cxn>
                <a:cxn ang="0">
                  <a:pos x="90" y="247"/>
                </a:cxn>
                <a:cxn ang="0">
                  <a:pos x="111" y="240"/>
                </a:cxn>
                <a:cxn ang="0">
                  <a:pos x="143" y="217"/>
                </a:cxn>
                <a:cxn ang="0">
                  <a:pos x="184" y="177"/>
                </a:cxn>
                <a:cxn ang="0">
                  <a:pos x="230" y="131"/>
                </a:cxn>
                <a:cxn ang="0">
                  <a:pos x="284" y="90"/>
                </a:cxn>
                <a:cxn ang="0">
                  <a:pos x="338" y="51"/>
                </a:cxn>
                <a:cxn ang="0">
                  <a:pos x="372" y="35"/>
                </a:cxn>
                <a:cxn ang="0">
                  <a:pos x="364" y="0"/>
                </a:cxn>
                <a:cxn ang="0">
                  <a:pos x="364" y="0"/>
                </a:cxn>
              </a:cxnLst>
              <a:rect l="0" t="0" r="r" b="b"/>
              <a:pathLst>
                <a:path w="372" h="291">
                  <a:moveTo>
                    <a:pt x="364" y="0"/>
                  </a:moveTo>
                  <a:lnTo>
                    <a:pt x="297" y="41"/>
                  </a:lnTo>
                  <a:lnTo>
                    <a:pt x="235" y="84"/>
                  </a:lnTo>
                  <a:lnTo>
                    <a:pt x="173" y="139"/>
                  </a:lnTo>
                  <a:lnTo>
                    <a:pt x="126" y="180"/>
                  </a:lnTo>
                  <a:lnTo>
                    <a:pt x="90" y="219"/>
                  </a:lnTo>
                  <a:lnTo>
                    <a:pt x="85" y="190"/>
                  </a:lnTo>
                  <a:lnTo>
                    <a:pt x="80" y="170"/>
                  </a:lnTo>
                  <a:lnTo>
                    <a:pt x="60" y="165"/>
                  </a:lnTo>
                  <a:lnTo>
                    <a:pt x="34" y="177"/>
                  </a:lnTo>
                  <a:lnTo>
                    <a:pt x="8" y="190"/>
                  </a:lnTo>
                  <a:lnTo>
                    <a:pt x="0" y="212"/>
                  </a:lnTo>
                  <a:lnTo>
                    <a:pt x="8" y="245"/>
                  </a:lnTo>
                  <a:lnTo>
                    <a:pt x="18" y="270"/>
                  </a:lnTo>
                  <a:lnTo>
                    <a:pt x="39" y="291"/>
                  </a:lnTo>
                  <a:lnTo>
                    <a:pt x="60" y="291"/>
                  </a:lnTo>
                  <a:lnTo>
                    <a:pt x="80" y="270"/>
                  </a:lnTo>
                  <a:lnTo>
                    <a:pt x="57" y="265"/>
                  </a:lnTo>
                  <a:lnTo>
                    <a:pt x="39" y="260"/>
                  </a:lnTo>
                  <a:lnTo>
                    <a:pt x="32" y="229"/>
                  </a:lnTo>
                  <a:lnTo>
                    <a:pt x="34" y="206"/>
                  </a:lnTo>
                  <a:lnTo>
                    <a:pt x="60" y="188"/>
                  </a:lnTo>
                  <a:lnTo>
                    <a:pt x="62" y="224"/>
                  </a:lnTo>
                  <a:lnTo>
                    <a:pt x="70" y="247"/>
                  </a:lnTo>
                  <a:lnTo>
                    <a:pt x="90" y="247"/>
                  </a:lnTo>
                  <a:lnTo>
                    <a:pt x="111" y="240"/>
                  </a:lnTo>
                  <a:lnTo>
                    <a:pt x="143" y="217"/>
                  </a:lnTo>
                  <a:lnTo>
                    <a:pt x="184" y="177"/>
                  </a:lnTo>
                  <a:lnTo>
                    <a:pt x="230" y="131"/>
                  </a:lnTo>
                  <a:lnTo>
                    <a:pt x="284" y="90"/>
                  </a:lnTo>
                  <a:lnTo>
                    <a:pt x="338" y="51"/>
                  </a:lnTo>
                  <a:lnTo>
                    <a:pt x="372" y="35"/>
                  </a:lnTo>
                  <a:lnTo>
                    <a:pt x="364" y="0"/>
                  </a:lnTo>
                  <a:lnTo>
                    <a:pt x="36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32" name="Freeform 31"/>
            <p:cNvSpPr>
              <a:spLocks/>
            </p:cNvSpPr>
            <p:nvPr/>
          </p:nvSpPr>
          <p:spPr bwMode="auto">
            <a:xfrm>
              <a:off x="5075" y="3186"/>
              <a:ext cx="150" cy="142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3" y="23"/>
                </a:cxn>
                <a:cxn ang="0">
                  <a:pos x="28" y="57"/>
                </a:cxn>
                <a:cxn ang="0">
                  <a:pos x="73" y="105"/>
                </a:cxn>
                <a:cxn ang="0">
                  <a:pos x="101" y="139"/>
                </a:cxn>
                <a:cxn ang="0">
                  <a:pos x="124" y="147"/>
                </a:cxn>
                <a:cxn ang="0">
                  <a:pos x="147" y="134"/>
                </a:cxn>
                <a:cxn ang="0">
                  <a:pos x="162" y="113"/>
                </a:cxn>
                <a:cxn ang="0">
                  <a:pos x="157" y="90"/>
                </a:cxn>
                <a:cxn ang="0">
                  <a:pos x="136" y="70"/>
                </a:cxn>
                <a:cxn ang="0">
                  <a:pos x="101" y="44"/>
                </a:cxn>
                <a:cxn ang="0">
                  <a:pos x="56" y="0"/>
                </a:cxn>
                <a:cxn ang="0">
                  <a:pos x="64" y="28"/>
                </a:cxn>
                <a:cxn ang="0">
                  <a:pos x="85" y="59"/>
                </a:cxn>
                <a:cxn ang="0">
                  <a:pos x="116" y="87"/>
                </a:cxn>
                <a:cxn ang="0">
                  <a:pos x="121" y="108"/>
                </a:cxn>
                <a:cxn ang="0">
                  <a:pos x="106" y="108"/>
                </a:cxn>
                <a:cxn ang="0">
                  <a:pos x="80" y="77"/>
                </a:cxn>
                <a:cxn ang="0">
                  <a:pos x="43" y="39"/>
                </a:cxn>
                <a:cxn ang="0">
                  <a:pos x="31" y="5"/>
                </a:cxn>
                <a:cxn ang="0">
                  <a:pos x="13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62" h="147">
                  <a:moveTo>
                    <a:pt x="0" y="2"/>
                  </a:moveTo>
                  <a:lnTo>
                    <a:pt x="3" y="23"/>
                  </a:lnTo>
                  <a:lnTo>
                    <a:pt x="28" y="57"/>
                  </a:lnTo>
                  <a:lnTo>
                    <a:pt x="73" y="105"/>
                  </a:lnTo>
                  <a:lnTo>
                    <a:pt x="101" y="139"/>
                  </a:lnTo>
                  <a:lnTo>
                    <a:pt x="124" y="147"/>
                  </a:lnTo>
                  <a:lnTo>
                    <a:pt x="147" y="134"/>
                  </a:lnTo>
                  <a:lnTo>
                    <a:pt x="162" y="113"/>
                  </a:lnTo>
                  <a:lnTo>
                    <a:pt x="157" y="90"/>
                  </a:lnTo>
                  <a:lnTo>
                    <a:pt x="136" y="70"/>
                  </a:lnTo>
                  <a:lnTo>
                    <a:pt x="101" y="44"/>
                  </a:lnTo>
                  <a:lnTo>
                    <a:pt x="56" y="0"/>
                  </a:lnTo>
                  <a:lnTo>
                    <a:pt x="64" y="28"/>
                  </a:lnTo>
                  <a:lnTo>
                    <a:pt x="85" y="59"/>
                  </a:lnTo>
                  <a:lnTo>
                    <a:pt x="116" y="87"/>
                  </a:lnTo>
                  <a:lnTo>
                    <a:pt x="121" y="108"/>
                  </a:lnTo>
                  <a:lnTo>
                    <a:pt x="106" y="108"/>
                  </a:lnTo>
                  <a:lnTo>
                    <a:pt x="80" y="77"/>
                  </a:lnTo>
                  <a:lnTo>
                    <a:pt x="43" y="39"/>
                  </a:lnTo>
                  <a:lnTo>
                    <a:pt x="31" y="5"/>
                  </a:lnTo>
                  <a:lnTo>
                    <a:pt x="13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33" name="Freeform 32"/>
            <p:cNvSpPr>
              <a:spLocks/>
            </p:cNvSpPr>
            <p:nvPr/>
          </p:nvSpPr>
          <p:spPr bwMode="auto">
            <a:xfrm>
              <a:off x="4615" y="3116"/>
              <a:ext cx="118" cy="397"/>
            </a:xfrm>
            <a:custGeom>
              <a:avLst/>
              <a:gdLst/>
              <a:ahLst/>
              <a:cxnLst>
                <a:cxn ang="0">
                  <a:pos x="54" y="0"/>
                </a:cxn>
                <a:cxn ang="0">
                  <a:pos x="54" y="64"/>
                </a:cxn>
                <a:cxn ang="0">
                  <a:pos x="39" y="131"/>
                </a:cxn>
                <a:cxn ang="0">
                  <a:pos x="20" y="213"/>
                </a:cxn>
                <a:cxn ang="0">
                  <a:pos x="7" y="260"/>
                </a:cxn>
                <a:cxn ang="0">
                  <a:pos x="0" y="322"/>
                </a:cxn>
                <a:cxn ang="0">
                  <a:pos x="13" y="359"/>
                </a:cxn>
                <a:cxn ang="0">
                  <a:pos x="44" y="405"/>
                </a:cxn>
                <a:cxn ang="0">
                  <a:pos x="65" y="410"/>
                </a:cxn>
                <a:cxn ang="0">
                  <a:pos x="93" y="361"/>
                </a:cxn>
                <a:cxn ang="0">
                  <a:pos x="116" y="317"/>
                </a:cxn>
                <a:cxn ang="0">
                  <a:pos x="111" y="289"/>
                </a:cxn>
                <a:cxn ang="0">
                  <a:pos x="108" y="225"/>
                </a:cxn>
                <a:cxn ang="0">
                  <a:pos x="118" y="131"/>
                </a:cxn>
                <a:cxn ang="0">
                  <a:pos x="121" y="54"/>
                </a:cxn>
                <a:cxn ang="0">
                  <a:pos x="126" y="15"/>
                </a:cxn>
                <a:cxn ang="0">
                  <a:pos x="111" y="15"/>
                </a:cxn>
                <a:cxn ang="0">
                  <a:pos x="100" y="31"/>
                </a:cxn>
                <a:cxn ang="0">
                  <a:pos x="90" y="165"/>
                </a:cxn>
                <a:cxn ang="0">
                  <a:pos x="82" y="273"/>
                </a:cxn>
                <a:cxn ang="0">
                  <a:pos x="85" y="312"/>
                </a:cxn>
                <a:cxn ang="0">
                  <a:pos x="49" y="364"/>
                </a:cxn>
                <a:cxn ang="0">
                  <a:pos x="29" y="336"/>
                </a:cxn>
                <a:cxn ang="0">
                  <a:pos x="24" y="306"/>
                </a:cxn>
                <a:cxn ang="0">
                  <a:pos x="29" y="255"/>
                </a:cxn>
                <a:cxn ang="0">
                  <a:pos x="49" y="175"/>
                </a:cxn>
                <a:cxn ang="0">
                  <a:pos x="72" y="95"/>
                </a:cxn>
                <a:cxn ang="0">
                  <a:pos x="82" y="2"/>
                </a:cxn>
                <a:cxn ang="0">
                  <a:pos x="54" y="0"/>
                </a:cxn>
                <a:cxn ang="0">
                  <a:pos x="54" y="0"/>
                </a:cxn>
              </a:cxnLst>
              <a:rect l="0" t="0" r="r" b="b"/>
              <a:pathLst>
                <a:path w="126" h="410">
                  <a:moveTo>
                    <a:pt x="54" y="0"/>
                  </a:moveTo>
                  <a:lnTo>
                    <a:pt x="54" y="64"/>
                  </a:lnTo>
                  <a:lnTo>
                    <a:pt x="39" y="131"/>
                  </a:lnTo>
                  <a:lnTo>
                    <a:pt x="20" y="213"/>
                  </a:lnTo>
                  <a:lnTo>
                    <a:pt x="7" y="260"/>
                  </a:lnTo>
                  <a:lnTo>
                    <a:pt x="0" y="322"/>
                  </a:lnTo>
                  <a:lnTo>
                    <a:pt x="13" y="359"/>
                  </a:lnTo>
                  <a:lnTo>
                    <a:pt x="44" y="405"/>
                  </a:lnTo>
                  <a:lnTo>
                    <a:pt x="65" y="410"/>
                  </a:lnTo>
                  <a:lnTo>
                    <a:pt x="93" y="361"/>
                  </a:lnTo>
                  <a:lnTo>
                    <a:pt x="116" y="317"/>
                  </a:lnTo>
                  <a:lnTo>
                    <a:pt x="111" y="289"/>
                  </a:lnTo>
                  <a:lnTo>
                    <a:pt x="108" y="225"/>
                  </a:lnTo>
                  <a:lnTo>
                    <a:pt x="118" y="131"/>
                  </a:lnTo>
                  <a:lnTo>
                    <a:pt x="121" y="54"/>
                  </a:lnTo>
                  <a:lnTo>
                    <a:pt x="126" y="15"/>
                  </a:lnTo>
                  <a:lnTo>
                    <a:pt x="111" y="15"/>
                  </a:lnTo>
                  <a:lnTo>
                    <a:pt x="100" y="31"/>
                  </a:lnTo>
                  <a:lnTo>
                    <a:pt x="90" y="165"/>
                  </a:lnTo>
                  <a:lnTo>
                    <a:pt x="82" y="273"/>
                  </a:lnTo>
                  <a:lnTo>
                    <a:pt x="85" y="312"/>
                  </a:lnTo>
                  <a:lnTo>
                    <a:pt x="49" y="364"/>
                  </a:lnTo>
                  <a:lnTo>
                    <a:pt x="29" y="336"/>
                  </a:lnTo>
                  <a:lnTo>
                    <a:pt x="24" y="306"/>
                  </a:lnTo>
                  <a:lnTo>
                    <a:pt x="29" y="255"/>
                  </a:lnTo>
                  <a:lnTo>
                    <a:pt x="49" y="175"/>
                  </a:lnTo>
                  <a:lnTo>
                    <a:pt x="72" y="95"/>
                  </a:lnTo>
                  <a:lnTo>
                    <a:pt x="82" y="2"/>
                  </a:lnTo>
                  <a:lnTo>
                    <a:pt x="54" y="0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34" name="Freeform 33"/>
            <p:cNvSpPr>
              <a:spLocks/>
            </p:cNvSpPr>
            <p:nvPr/>
          </p:nvSpPr>
          <p:spPr bwMode="auto">
            <a:xfrm>
              <a:off x="4298" y="3388"/>
              <a:ext cx="331" cy="275"/>
            </a:xfrm>
            <a:custGeom>
              <a:avLst/>
              <a:gdLst/>
              <a:ahLst/>
              <a:cxnLst>
                <a:cxn ang="0">
                  <a:pos x="0" y="284"/>
                </a:cxn>
                <a:cxn ang="0">
                  <a:pos x="28" y="250"/>
                </a:cxn>
                <a:cxn ang="0">
                  <a:pos x="63" y="232"/>
                </a:cxn>
                <a:cxn ang="0">
                  <a:pos x="119" y="219"/>
                </a:cxn>
                <a:cxn ang="0">
                  <a:pos x="176" y="194"/>
                </a:cxn>
                <a:cxn ang="0">
                  <a:pos x="222" y="168"/>
                </a:cxn>
                <a:cxn ang="0">
                  <a:pos x="262" y="142"/>
                </a:cxn>
                <a:cxn ang="0">
                  <a:pos x="295" y="111"/>
                </a:cxn>
                <a:cxn ang="0">
                  <a:pos x="315" y="80"/>
                </a:cxn>
                <a:cxn ang="0">
                  <a:pos x="351" y="0"/>
                </a:cxn>
                <a:cxn ang="0">
                  <a:pos x="356" y="55"/>
                </a:cxn>
                <a:cxn ang="0">
                  <a:pos x="341" y="93"/>
                </a:cxn>
                <a:cxn ang="0">
                  <a:pos x="320" y="131"/>
                </a:cxn>
                <a:cxn ang="0">
                  <a:pos x="294" y="162"/>
                </a:cxn>
                <a:cxn ang="0">
                  <a:pos x="259" y="191"/>
                </a:cxn>
                <a:cxn ang="0">
                  <a:pos x="220" y="212"/>
                </a:cxn>
                <a:cxn ang="0">
                  <a:pos x="166" y="235"/>
                </a:cxn>
                <a:cxn ang="0">
                  <a:pos x="119" y="250"/>
                </a:cxn>
                <a:cxn ang="0">
                  <a:pos x="83" y="263"/>
                </a:cxn>
                <a:cxn ang="0">
                  <a:pos x="42" y="277"/>
                </a:cxn>
                <a:cxn ang="0">
                  <a:pos x="0" y="284"/>
                </a:cxn>
                <a:cxn ang="0">
                  <a:pos x="0" y="284"/>
                </a:cxn>
              </a:cxnLst>
              <a:rect l="0" t="0" r="r" b="b"/>
              <a:pathLst>
                <a:path w="356" h="284">
                  <a:moveTo>
                    <a:pt x="0" y="284"/>
                  </a:moveTo>
                  <a:lnTo>
                    <a:pt x="28" y="250"/>
                  </a:lnTo>
                  <a:lnTo>
                    <a:pt x="63" y="232"/>
                  </a:lnTo>
                  <a:lnTo>
                    <a:pt x="119" y="219"/>
                  </a:lnTo>
                  <a:lnTo>
                    <a:pt x="176" y="194"/>
                  </a:lnTo>
                  <a:lnTo>
                    <a:pt x="222" y="168"/>
                  </a:lnTo>
                  <a:lnTo>
                    <a:pt x="262" y="142"/>
                  </a:lnTo>
                  <a:lnTo>
                    <a:pt x="295" y="111"/>
                  </a:lnTo>
                  <a:lnTo>
                    <a:pt x="315" y="80"/>
                  </a:lnTo>
                  <a:lnTo>
                    <a:pt x="351" y="0"/>
                  </a:lnTo>
                  <a:lnTo>
                    <a:pt x="356" y="55"/>
                  </a:lnTo>
                  <a:lnTo>
                    <a:pt x="341" y="93"/>
                  </a:lnTo>
                  <a:lnTo>
                    <a:pt x="320" y="131"/>
                  </a:lnTo>
                  <a:lnTo>
                    <a:pt x="294" y="162"/>
                  </a:lnTo>
                  <a:lnTo>
                    <a:pt x="259" y="191"/>
                  </a:lnTo>
                  <a:lnTo>
                    <a:pt x="220" y="212"/>
                  </a:lnTo>
                  <a:lnTo>
                    <a:pt x="166" y="235"/>
                  </a:lnTo>
                  <a:lnTo>
                    <a:pt x="119" y="250"/>
                  </a:lnTo>
                  <a:lnTo>
                    <a:pt x="83" y="263"/>
                  </a:lnTo>
                  <a:lnTo>
                    <a:pt x="42" y="277"/>
                  </a:lnTo>
                  <a:lnTo>
                    <a:pt x="0" y="284"/>
                  </a:lnTo>
                  <a:lnTo>
                    <a:pt x="0" y="28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35" name="Freeform 34"/>
            <p:cNvSpPr>
              <a:spLocks/>
            </p:cNvSpPr>
            <p:nvPr/>
          </p:nvSpPr>
          <p:spPr bwMode="auto">
            <a:xfrm>
              <a:off x="4697" y="3412"/>
              <a:ext cx="171" cy="139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30" y="45"/>
                </a:cxn>
                <a:cxn ang="0">
                  <a:pos x="82" y="53"/>
                </a:cxn>
                <a:cxn ang="0">
                  <a:pos x="121" y="63"/>
                </a:cxn>
                <a:cxn ang="0">
                  <a:pos x="144" y="73"/>
                </a:cxn>
                <a:cxn ang="0">
                  <a:pos x="152" y="91"/>
                </a:cxn>
                <a:cxn ang="0">
                  <a:pos x="144" y="124"/>
                </a:cxn>
                <a:cxn ang="0">
                  <a:pos x="158" y="143"/>
                </a:cxn>
                <a:cxn ang="0">
                  <a:pos x="170" y="133"/>
                </a:cxn>
                <a:cxn ang="0">
                  <a:pos x="183" y="111"/>
                </a:cxn>
                <a:cxn ang="0">
                  <a:pos x="183" y="83"/>
                </a:cxn>
                <a:cxn ang="0">
                  <a:pos x="173" y="58"/>
                </a:cxn>
                <a:cxn ang="0">
                  <a:pos x="160" y="42"/>
                </a:cxn>
                <a:cxn ang="0">
                  <a:pos x="139" y="30"/>
                </a:cxn>
                <a:cxn ang="0">
                  <a:pos x="103" y="22"/>
                </a:cxn>
                <a:cxn ang="0">
                  <a:pos x="62" y="13"/>
                </a:cxn>
                <a:cxn ang="0">
                  <a:pos x="20" y="0"/>
                </a:cxn>
                <a:cxn ang="0">
                  <a:pos x="0" y="32"/>
                </a:cxn>
                <a:cxn ang="0">
                  <a:pos x="0" y="32"/>
                </a:cxn>
              </a:cxnLst>
              <a:rect l="0" t="0" r="r" b="b"/>
              <a:pathLst>
                <a:path w="183" h="143">
                  <a:moveTo>
                    <a:pt x="0" y="32"/>
                  </a:moveTo>
                  <a:lnTo>
                    <a:pt x="30" y="45"/>
                  </a:lnTo>
                  <a:lnTo>
                    <a:pt x="82" y="53"/>
                  </a:lnTo>
                  <a:lnTo>
                    <a:pt x="121" y="63"/>
                  </a:lnTo>
                  <a:lnTo>
                    <a:pt x="144" y="73"/>
                  </a:lnTo>
                  <a:lnTo>
                    <a:pt x="152" y="91"/>
                  </a:lnTo>
                  <a:lnTo>
                    <a:pt x="144" y="124"/>
                  </a:lnTo>
                  <a:lnTo>
                    <a:pt x="158" y="143"/>
                  </a:lnTo>
                  <a:lnTo>
                    <a:pt x="170" y="133"/>
                  </a:lnTo>
                  <a:lnTo>
                    <a:pt x="183" y="111"/>
                  </a:lnTo>
                  <a:lnTo>
                    <a:pt x="183" y="83"/>
                  </a:lnTo>
                  <a:lnTo>
                    <a:pt x="173" y="58"/>
                  </a:lnTo>
                  <a:lnTo>
                    <a:pt x="160" y="42"/>
                  </a:lnTo>
                  <a:lnTo>
                    <a:pt x="139" y="30"/>
                  </a:lnTo>
                  <a:lnTo>
                    <a:pt x="103" y="22"/>
                  </a:lnTo>
                  <a:lnTo>
                    <a:pt x="62" y="13"/>
                  </a:lnTo>
                  <a:lnTo>
                    <a:pt x="20" y="0"/>
                  </a:lnTo>
                  <a:lnTo>
                    <a:pt x="0" y="32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auto">
            <a:xfrm>
              <a:off x="4904" y="3236"/>
              <a:ext cx="127" cy="319"/>
            </a:xfrm>
            <a:custGeom>
              <a:avLst/>
              <a:gdLst/>
              <a:ahLst/>
              <a:cxnLst>
                <a:cxn ang="0">
                  <a:pos x="0" y="23"/>
                </a:cxn>
                <a:cxn ang="0">
                  <a:pos x="41" y="41"/>
                </a:cxn>
                <a:cxn ang="0">
                  <a:pos x="72" y="69"/>
                </a:cxn>
                <a:cxn ang="0">
                  <a:pos x="93" y="98"/>
                </a:cxn>
                <a:cxn ang="0">
                  <a:pos x="98" y="129"/>
                </a:cxn>
                <a:cxn ang="0">
                  <a:pos x="100" y="159"/>
                </a:cxn>
                <a:cxn ang="0">
                  <a:pos x="87" y="195"/>
                </a:cxn>
                <a:cxn ang="0">
                  <a:pos x="59" y="247"/>
                </a:cxn>
                <a:cxn ang="0">
                  <a:pos x="28" y="283"/>
                </a:cxn>
                <a:cxn ang="0">
                  <a:pos x="2" y="330"/>
                </a:cxn>
                <a:cxn ang="0">
                  <a:pos x="33" y="323"/>
                </a:cxn>
                <a:cxn ang="0">
                  <a:pos x="62" y="304"/>
                </a:cxn>
                <a:cxn ang="0">
                  <a:pos x="95" y="263"/>
                </a:cxn>
                <a:cxn ang="0">
                  <a:pos x="118" y="227"/>
                </a:cxn>
                <a:cxn ang="0">
                  <a:pos x="136" y="170"/>
                </a:cxn>
                <a:cxn ang="0">
                  <a:pos x="133" y="129"/>
                </a:cxn>
                <a:cxn ang="0">
                  <a:pos x="118" y="87"/>
                </a:cxn>
                <a:cxn ang="0">
                  <a:pos x="105" y="59"/>
                </a:cxn>
                <a:cxn ang="0">
                  <a:pos x="82" y="30"/>
                </a:cxn>
                <a:cxn ang="0">
                  <a:pos x="36" y="10"/>
                </a:cxn>
                <a:cxn ang="0">
                  <a:pos x="2" y="0"/>
                </a:cxn>
                <a:cxn ang="0">
                  <a:pos x="0" y="23"/>
                </a:cxn>
                <a:cxn ang="0">
                  <a:pos x="0" y="23"/>
                </a:cxn>
              </a:cxnLst>
              <a:rect l="0" t="0" r="r" b="b"/>
              <a:pathLst>
                <a:path w="136" h="330">
                  <a:moveTo>
                    <a:pt x="0" y="23"/>
                  </a:moveTo>
                  <a:lnTo>
                    <a:pt x="41" y="41"/>
                  </a:lnTo>
                  <a:lnTo>
                    <a:pt x="72" y="69"/>
                  </a:lnTo>
                  <a:lnTo>
                    <a:pt x="93" y="98"/>
                  </a:lnTo>
                  <a:lnTo>
                    <a:pt x="98" y="129"/>
                  </a:lnTo>
                  <a:lnTo>
                    <a:pt x="100" y="159"/>
                  </a:lnTo>
                  <a:lnTo>
                    <a:pt x="87" y="195"/>
                  </a:lnTo>
                  <a:lnTo>
                    <a:pt x="59" y="247"/>
                  </a:lnTo>
                  <a:lnTo>
                    <a:pt x="28" y="283"/>
                  </a:lnTo>
                  <a:lnTo>
                    <a:pt x="2" y="330"/>
                  </a:lnTo>
                  <a:lnTo>
                    <a:pt x="33" y="323"/>
                  </a:lnTo>
                  <a:lnTo>
                    <a:pt x="62" y="304"/>
                  </a:lnTo>
                  <a:lnTo>
                    <a:pt x="95" y="263"/>
                  </a:lnTo>
                  <a:lnTo>
                    <a:pt x="118" y="227"/>
                  </a:lnTo>
                  <a:lnTo>
                    <a:pt x="136" y="170"/>
                  </a:lnTo>
                  <a:lnTo>
                    <a:pt x="133" y="129"/>
                  </a:lnTo>
                  <a:lnTo>
                    <a:pt x="118" y="87"/>
                  </a:lnTo>
                  <a:lnTo>
                    <a:pt x="105" y="59"/>
                  </a:lnTo>
                  <a:lnTo>
                    <a:pt x="82" y="30"/>
                  </a:lnTo>
                  <a:lnTo>
                    <a:pt x="36" y="10"/>
                  </a:lnTo>
                  <a:lnTo>
                    <a:pt x="2" y="0"/>
                  </a:lnTo>
                  <a:lnTo>
                    <a:pt x="0" y="23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37" name="Freeform 36"/>
            <p:cNvSpPr>
              <a:spLocks/>
            </p:cNvSpPr>
            <p:nvPr/>
          </p:nvSpPr>
          <p:spPr bwMode="auto">
            <a:xfrm>
              <a:off x="4831" y="3535"/>
              <a:ext cx="138" cy="63"/>
            </a:xfrm>
            <a:custGeom>
              <a:avLst/>
              <a:gdLst/>
              <a:ahLst/>
              <a:cxnLst>
                <a:cxn ang="0">
                  <a:pos x="0" y="19"/>
                </a:cxn>
                <a:cxn ang="0">
                  <a:pos x="2" y="39"/>
                </a:cxn>
                <a:cxn ang="0">
                  <a:pos x="24" y="55"/>
                </a:cxn>
                <a:cxn ang="0">
                  <a:pos x="57" y="62"/>
                </a:cxn>
                <a:cxn ang="0">
                  <a:pos x="100" y="65"/>
                </a:cxn>
                <a:cxn ang="0">
                  <a:pos x="142" y="62"/>
                </a:cxn>
                <a:cxn ang="0">
                  <a:pos x="148" y="42"/>
                </a:cxn>
                <a:cxn ang="0">
                  <a:pos x="106" y="0"/>
                </a:cxn>
                <a:cxn ang="0">
                  <a:pos x="95" y="11"/>
                </a:cxn>
                <a:cxn ang="0">
                  <a:pos x="106" y="37"/>
                </a:cxn>
                <a:cxn ang="0">
                  <a:pos x="72" y="37"/>
                </a:cxn>
                <a:cxn ang="0">
                  <a:pos x="44" y="32"/>
                </a:cxn>
                <a:cxn ang="0">
                  <a:pos x="0" y="19"/>
                </a:cxn>
                <a:cxn ang="0">
                  <a:pos x="0" y="19"/>
                </a:cxn>
              </a:cxnLst>
              <a:rect l="0" t="0" r="r" b="b"/>
              <a:pathLst>
                <a:path w="148" h="65">
                  <a:moveTo>
                    <a:pt x="0" y="19"/>
                  </a:moveTo>
                  <a:lnTo>
                    <a:pt x="2" y="39"/>
                  </a:lnTo>
                  <a:lnTo>
                    <a:pt x="24" y="55"/>
                  </a:lnTo>
                  <a:lnTo>
                    <a:pt x="57" y="62"/>
                  </a:lnTo>
                  <a:lnTo>
                    <a:pt x="100" y="65"/>
                  </a:lnTo>
                  <a:lnTo>
                    <a:pt x="142" y="62"/>
                  </a:lnTo>
                  <a:lnTo>
                    <a:pt x="148" y="42"/>
                  </a:lnTo>
                  <a:lnTo>
                    <a:pt x="106" y="0"/>
                  </a:lnTo>
                  <a:lnTo>
                    <a:pt x="95" y="11"/>
                  </a:lnTo>
                  <a:lnTo>
                    <a:pt x="106" y="37"/>
                  </a:lnTo>
                  <a:lnTo>
                    <a:pt x="72" y="37"/>
                  </a:lnTo>
                  <a:lnTo>
                    <a:pt x="44" y="32"/>
                  </a:lnTo>
                  <a:lnTo>
                    <a:pt x="0" y="19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38" name="Freeform 37"/>
            <p:cNvSpPr>
              <a:spLocks/>
            </p:cNvSpPr>
            <p:nvPr/>
          </p:nvSpPr>
          <p:spPr bwMode="auto">
            <a:xfrm>
              <a:off x="4238" y="3661"/>
              <a:ext cx="130" cy="54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13" y="20"/>
                </a:cxn>
                <a:cxn ang="0">
                  <a:pos x="44" y="28"/>
                </a:cxn>
                <a:cxn ang="0">
                  <a:pos x="77" y="31"/>
                </a:cxn>
                <a:cxn ang="0">
                  <a:pos x="119" y="56"/>
                </a:cxn>
                <a:cxn ang="0">
                  <a:pos x="139" y="54"/>
                </a:cxn>
                <a:cxn ang="0">
                  <a:pos x="132" y="33"/>
                </a:cxn>
                <a:cxn ang="0">
                  <a:pos x="106" y="13"/>
                </a:cxn>
                <a:cxn ang="0">
                  <a:pos x="74" y="5"/>
                </a:cxn>
                <a:cxn ang="0">
                  <a:pos x="26" y="0"/>
                </a:cxn>
                <a:cxn ang="0">
                  <a:pos x="0" y="8"/>
                </a:cxn>
                <a:cxn ang="0">
                  <a:pos x="0" y="8"/>
                </a:cxn>
              </a:cxnLst>
              <a:rect l="0" t="0" r="r" b="b"/>
              <a:pathLst>
                <a:path w="139" h="56">
                  <a:moveTo>
                    <a:pt x="0" y="8"/>
                  </a:moveTo>
                  <a:lnTo>
                    <a:pt x="13" y="20"/>
                  </a:lnTo>
                  <a:lnTo>
                    <a:pt x="44" y="28"/>
                  </a:lnTo>
                  <a:lnTo>
                    <a:pt x="77" y="31"/>
                  </a:lnTo>
                  <a:lnTo>
                    <a:pt x="119" y="56"/>
                  </a:lnTo>
                  <a:lnTo>
                    <a:pt x="139" y="54"/>
                  </a:lnTo>
                  <a:lnTo>
                    <a:pt x="132" y="33"/>
                  </a:lnTo>
                  <a:lnTo>
                    <a:pt x="106" y="13"/>
                  </a:lnTo>
                  <a:lnTo>
                    <a:pt x="74" y="5"/>
                  </a:lnTo>
                  <a:lnTo>
                    <a:pt x="26" y="0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39" name="Freeform 38"/>
            <p:cNvSpPr>
              <a:spLocks/>
            </p:cNvSpPr>
            <p:nvPr/>
          </p:nvSpPr>
          <p:spPr bwMode="auto">
            <a:xfrm>
              <a:off x="3991" y="3278"/>
              <a:ext cx="418" cy="364"/>
            </a:xfrm>
            <a:custGeom>
              <a:avLst/>
              <a:gdLst/>
              <a:ahLst/>
              <a:cxnLst>
                <a:cxn ang="0">
                  <a:pos x="431" y="0"/>
                </a:cxn>
                <a:cxn ang="0">
                  <a:pos x="449" y="5"/>
                </a:cxn>
                <a:cxn ang="0">
                  <a:pos x="426" y="39"/>
                </a:cxn>
                <a:cxn ang="0">
                  <a:pos x="395" y="81"/>
                </a:cxn>
                <a:cxn ang="0">
                  <a:pos x="363" y="122"/>
                </a:cxn>
                <a:cxn ang="0">
                  <a:pos x="345" y="166"/>
                </a:cxn>
                <a:cxn ang="0">
                  <a:pos x="359" y="194"/>
                </a:cxn>
                <a:cxn ang="0">
                  <a:pos x="369" y="230"/>
                </a:cxn>
                <a:cxn ang="0">
                  <a:pos x="366" y="266"/>
                </a:cxn>
                <a:cxn ang="0">
                  <a:pos x="351" y="308"/>
                </a:cxn>
                <a:cxn ang="0">
                  <a:pos x="320" y="351"/>
                </a:cxn>
                <a:cxn ang="0">
                  <a:pos x="289" y="374"/>
                </a:cxn>
                <a:cxn ang="0">
                  <a:pos x="264" y="377"/>
                </a:cxn>
                <a:cxn ang="0">
                  <a:pos x="274" y="354"/>
                </a:cxn>
                <a:cxn ang="0">
                  <a:pos x="305" y="308"/>
                </a:cxn>
                <a:cxn ang="0">
                  <a:pos x="320" y="263"/>
                </a:cxn>
                <a:cxn ang="0">
                  <a:pos x="325" y="227"/>
                </a:cxn>
                <a:cxn ang="0">
                  <a:pos x="323" y="197"/>
                </a:cxn>
                <a:cxn ang="0">
                  <a:pos x="310" y="171"/>
                </a:cxn>
                <a:cxn ang="0">
                  <a:pos x="282" y="142"/>
                </a:cxn>
                <a:cxn ang="0">
                  <a:pos x="227" y="192"/>
                </a:cxn>
                <a:cxn ang="0">
                  <a:pos x="189" y="233"/>
                </a:cxn>
                <a:cxn ang="0">
                  <a:pos x="136" y="280"/>
                </a:cxn>
                <a:cxn ang="0">
                  <a:pos x="98" y="310"/>
                </a:cxn>
                <a:cxn ang="0">
                  <a:pos x="57" y="331"/>
                </a:cxn>
                <a:cxn ang="0">
                  <a:pos x="28" y="328"/>
                </a:cxn>
                <a:cxn ang="0">
                  <a:pos x="0" y="315"/>
                </a:cxn>
                <a:cxn ang="0">
                  <a:pos x="0" y="290"/>
                </a:cxn>
                <a:cxn ang="0">
                  <a:pos x="41" y="287"/>
                </a:cxn>
                <a:cxn ang="0">
                  <a:pos x="98" y="258"/>
                </a:cxn>
                <a:cxn ang="0">
                  <a:pos x="144" y="220"/>
                </a:cxn>
                <a:cxn ang="0">
                  <a:pos x="207" y="157"/>
                </a:cxn>
                <a:cxn ang="0">
                  <a:pos x="279" y="93"/>
                </a:cxn>
                <a:cxn ang="0">
                  <a:pos x="345" y="28"/>
                </a:cxn>
                <a:cxn ang="0">
                  <a:pos x="372" y="36"/>
                </a:cxn>
                <a:cxn ang="0">
                  <a:pos x="403" y="18"/>
                </a:cxn>
                <a:cxn ang="0">
                  <a:pos x="431" y="0"/>
                </a:cxn>
                <a:cxn ang="0">
                  <a:pos x="431" y="0"/>
                </a:cxn>
              </a:cxnLst>
              <a:rect l="0" t="0" r="r" b="b"/>
              <a:pathLst>
                <a:path w="449" h="377">
                  <a:moveTo>
                    <a:pt x="431" y="0"/>
                  </a:moveTo>
                  <a:lnTo>
                    <a:pt x="449" y="5"/>
                  </a:lnTo>
                  <a:lnTo>
                    <a:pt x="426" y="39"/>
                  </a:lnTo>
                  <a:lnTo>
                    <a:pt x="395" y="81"/>
                  </a:lnTo>
                  <a:lnTo>
                    <a:pt x="363" y="122"/>
                  </a:lnTo>
                  <a:lnTo>
                    <a:pt x="345" y="166"/>
                  </a:lnTo>
                  <a:lnTo>
                    <a:pt x="359" y="194"/>
                  </a:lnTo>
                  <a:lnTo>
                    <a:pt x="369" y="230"/>
                  </a:lnTo>
                  <a:lnTo>
                    <a:pt x="366" y="266"/>
                  </a:lnTo>
                  <a:lnTo>
                    <a:pt x="351" y="308"/>
                  </a:lnTo>
                  <a:lnTo>
                    <a:pt x="320" y="351"/>
                  </a:lnTo>
                  <a:lnTo>
                    <a:pt x="289" y="374"/>
                  </a:lnTo>
                  <a:lnTo>
                    <a:pt x="264" y="377"/>
                  </a:lnTo>
                  <a:lnTo>
                    <a:pt x="274" y="354"/>
                  </a:lnTo>
                  <a:lnTo>
                    <a:pt x="305" y="308"/>
                  </a:lnTo>
                  <a:lnTo>
                    <a:pt x="320" y="263"/>
                  </a:lnTo>
                  <a:lnTo>
                    <a:pt x="325" y="227"/>
                  </a:lnTo>
                  <a:lnTo>
                    <a:pt x="323" y="197"/>
                  </a:lnTo>
                  <a:lnTo>
                    <a:pt x="310" y="171"/>
                  </a:lnTo>
                  <a:lnTo>
                    <a:pt x="282" y="142"/>
                  </a:lnTo>
                  <a:lnTo>
                    <a:pt x="227" y="192"/>
                  </a:lnTo>
                  <a:lnTo>
                    <a:pt x="189" y="233"/>
                  </a:lnTo>
                  <a:lnTo>
                    <a:pt x="136" y="280"/>
                  </a:lnTo>
                  <a:lnTo>
                    <a:pt x="98" y="310"/>
                  </a:lnTo>
                  <a:lnTo>
                    <a:pt x="57" y="331"/>
                  </a:lnTo>
                  <a:lnTo>
                    <a:pt x="28" y="328"/>
                  </a:lnTo>
                  <a:lnTo>
                    <a:pt x="0" y="315"/>
                  </a:lnTo>
                  <a:lnTo>
                    <a:pt x="0" y="290"/>
                  </a:lnTo>
                  <a:lnTo>
                    <a:pt x="41" y="287"/>
                  </a:lnTo>
                  <a:lnTo>
                    <a:pt x="98" y="258"/>
                  </a:lnTo>
                  <a:lnTo>
                    <a:pt x="144" y="220"/>
                  </a:lnTo>
                  <a:lnTo>
                    <a:pt x="207" y="157"/>
                  </a:lnTo>
                  <a:lnTo>
                    <a:pt x="279" y="93"/>
                  </a:lnTo>
                  <a:lnTo>
                    <a:pt x="345" y="28"/>
                  </a:lnTo>
                  <a:lnTo>
                    <a:pt x="372" y="36"/>
                  </a:lnTo>
                  <a:lnTo>
                    <a:pt x="403" y="18"/>
                  </a:lnTo>
                  <a:lnTo>
                    <a:pt x="431" y="0"/>
                  </a:lnTo>
                  <a:lnTo>
                    <a:pt x="43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40" name="Freeform 39"/>
            <p:cNvSpPr>
              <a:spLocks/>
            </p:cNvSpPr>
            <p:nvPr/>
          </p:nvSpPr>
          <p:spPr bwMode="auto">
            <a:xfrm>
              <a:off x="4430" y="3593"/>
              <a:ext cx="825" cy="163"/>
            </a:xfrm>
            <a:custGeom>
              <a:avLst/>
              <a:gdLst/>
              <a:ahLst/>
              <a:cxnLst>
                <a:cxn ang="0">
                  <a:pos x="9" y="98"/>
                </a:cxn>
                <a:cxn ang="0">
                  <a:pos x="93" y="85"/>
                </a:cxn>
                <a:cxn ang="0">
                  <a:pos x="228" y="83"/>
                </a:cxn>
                <a:cxn ang="0">
                  <a:pos x="426" y="83"/>
                </a:cxn>
                <a:cxn ang="0">
                  <a:pos x="566" y="75"/>
                </a:cxn>
                <a:cxn ang="0">
                  <a:pos x="640" y="60"/>
                </a:cxn>
                <a:cxn ang="0">
                  <a:pos x="617" y="48"/>
                </a:cxn>
                <a:cxn ang="0">
                  <a:pos x="584" y="28"/>
                </a:cxn>
                <a:cxn ang="0">
                  <a:pos x="589" y="2"/>
                </a:cxn>
                <a:cxn ang="0">
                  <a:pos x="609" y="0"/>
                </a:cxn>
                <a:cxn ang="0">
                  <a:pos x="707" y="23"/>
                </a:cxn>
                <a:cxn ang="0">
                  <a:pos x="770" y="41"/>
                </a:cxn>
                <a:cxn ang="0">
                  <a:pos x="883" y="75"/>
                </a:cxn>
                <a:cxn ang="0">
                  <a:pos x="886" y="95"/>
                </a:cxn>
                <a:cxn ang="0">
                  <a:pos x="870" y="101"/>
                </a:cxn>
                <a:cxn ang="0">
                  <a:pos x="808" y="103"/>
                </a:cxn>
                <a:cxn ang="0">
                  <a:pos x="728" y="101"/>
                </a:cxn>
                <a:cxn ang="0">
                  <a:pos x="710" y="111"/>
                </a:cxn>
                <a:cxn ang="0">
                  <a:pos x="684" y="134"/>
                </a:cxn>
                <a:cxn ang="0">
                  <a:pos x="642" y="157"/>
                </a:cxn>
                <a:cxn ang="0">
                  <a:pos x="576" y="168"/>
                </a:cxn>
                <a:cxn ang="0">
                  <a:pos x="511" y="168"/>
                </a:cxn>
                <a:cxn ang="0">
                  <a:pos x="433" y="162"/>
                </a:cxn>
                <a:cxn ang="0">
                  <a:pos x="284" y="149"/>
                </a:cxn>
                <a:cxn ang="0">
                  <a:pos x="158" y="134"/>
                </a:cxn>
                <a:cxn ang="0">
                  <a:pos x="67" y="126"/>
                </a:cxn>
                <a:cxn ang="0">
                  <a:pos x="6" y="124"/>
                </a:cxn>
                <a:cxn ang="0">
                  <a:pos x="0" y="111"/>
                </a:cxn>
                <a:cxn ang="0">
                  <a:pos x="9" y="98"/>
                </a:cxn>
                <a:cxn ang="0">
                  <a:pos x="9" y="98"/>
                </a:cxn>
              </a:cxnLst>
              <a:rect l="0" t="0" r="r" b="b"/>
              <a:pathLst>
                <a:path w="886" h="168">
                  <a:moveTo>
                    <a:pt x="9" y="98"/>
                  </a:moveTo>
                  <a:lnTo>
                    <a:pt x="93" y="85"/>
                  </a:lnTo>
                  <a:lnTo>
                    <a:pt x="228" y="83"/>
                  </a:lnTo>
                  <a:lnTo>
                    <a:pt x="426" y="83"/>
                  </a:lnTo>
                  <a:lnTo>
                    <a:pt x="566" y="75"/>
                  </a:lnTo>
                  <a:lnTo>
                    <a:pt x="640" y="60"/>
                  </a:lnTo>
                  <a:lnTo>
                    <a:pt x="617" y="48"/>
                  </a:lnTo>
                  <a:lnTo>
                    <a:pt x="584" y="28"/>
                  </a:lnTo>
                  <a:lnTo>
                    <a:pt x="589" y="2"/>
                  </a:lnTo>
                  <a:lnTo>
                    <a:pt x="609" y="0"/>
                  </a:lnTo>
                  <a:lnTo>
                    <a:pt x="707" y="23"/>
                  </a:lnTo>
                  <a:lnTo>
                    <a:pt x="770" y="41"/>
                  </a:lnTo>
                  <a:lnTo>
                    <a:pt x="883" y="75"/>
                  </a:lnTo>
                  <a:lnTo>
                    <a:pt x="886" y="95"/>
                  </a:lnTo>
                  <a:lnTo>
                    <a:pt x="870" y="101"/>
                  </a:lnTo>
                  <a:lnTo>
                    <a:pt x="808" y="103"/>
                  </a:lnTo>
                  <a:lnTo>
                    <a:pt x="728" y="101"/>
                  </a:lnTo>
                  <a:lnTo>
                    <a:pt x="710" y="111"/>
                  </a:lnTo>
                  <a:lnTo>
                    <a:pt x="684" y="134"/>
                  </a:lnTo>
                  <a:lnTo>
                    <a:pt x="642" y="157"/>
                  </a:lnTo>
                  <a:lnTo>
                    <a:pt x="576" y="168"/>
                  </a:lnTo>
                  <a:lnTo>
                    <a:pt x="511" y="168"/>
                  </a:lnTo>
                  <a:lnTo>
                    <a:pt x="433" y="162"/>
                  </a:lnTo>
                  <a:lnTo>
                    <a:pt x="284" y="149"/>
                  </a:lnTo>
                  <a:lnTo>
                    <a:pt x="158" y="134"/>
                  </a:lnTo>
                  <a:lnTo>
                    <a:pt x="67" y="126"/>
                  </a:lnTo>
                  <a:lnTo>
                    <a:pt x="6" y="124"/>
                  </a:lnTo>
                  <a:lnTo>
                    <a:pt x="0" y="111"/>
                  </a:lnTo>
                  <a:lnTo>
                    <a:pt x="9" y="98"/>
                  </a:lnTo>
                  <a:lnTo>
                    <a:pt x="9" y="9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41" name="Freeform 40"/>
            <p:cNvSpPr>
              <a:spLocks/>
            </p:cNvSpPr>
            <p:nvPr/>
          </p:nvSpPr>
          <p:spPr bwMode="auto">
            <a:xfrm>
              <a:off x="3441" y="2997"/>
              <a:ext cx="187" cy="208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0" y="33"/>
                </a:cxn>
                <a:cxn ang="0">
                  <a:pos x="59" y="69"/>
                </a:cxn>
                <a:cxn ang="0">
                  <a:pos x="127" y="142"/>
                </a:cxn>
                <a:cxn ang="0">
                  <a:pos x="200" y="215"/>
                </a:cxn>
                <a:cxn ang="0">
                  <a:pos x="177" y="165"/>
                </a:cxn>
                <a:cxn ang="0">
                  <a:pos x="109" y="83"/>
                </a:cxn>
                <a:cxn ang="0">
                  <a:pos x="9" y="0"/>
                </a:cxn>
                <a:cxn ang="0">
                  <a:pos x="9" y="0"/>
                </a:cxn>
              </a:cxnLst>
              <a:rect l="0" t="0" r="r" b="b"/>
              <a:pathLst>
                <a:path w="200" h="215">
                  <a:moveTo>
                    <a:pt x="9" y="0"/>
                  </a:moveTo>
                  <a:lnTo>
                    <a:pt x="0" y="33"/>
                  </a:lnTo>
                  <a:lnTo>
                    <a:pt x="59" y="69"/>
                  </a:lnTo>
                  <a:lnTo>
                    <a:pt x="127" y="142"/>
                  </a:lnTo>
                  <a:lnTo>
                    <a:pt x="200" y="215"/>
                  </a:lnTo>
                  <a:lnTo>
                    <a:pt x="177" y="165"/>
                  </a:lnTo>
                  <a:lnTo>
                    <a:pt x="109" y="83"/>
                  </a:lnTo>
                  <a:lnTo>
                    <a:pt x="9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42" name="Freeform 41"/>
            <p:cNvSpPr>
              <a:spLocks/>
            </p:cNvSpPr>
            <p:nvPr/>
          </p:nvSpPr>
          <p:spPr bwMode="auto">
            <a:xfrm>
              <a:off x="5213" y="1867"/>
              <a:ext cx="85" cy="5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5" y="82"/>
                </a:cxn>
                <a:cxn ang="0">
                  <a:pos x="17" y="124"/>
                </a:cxn>
                <a:cxn ang="0">
                  <a:pos x="17" y="188"/>
                </a:cxn>
                <a:cxn ang="0">
                  <a:pos x="26" y="258"/>
                </a:cxn>
                <a:cxn ang="0">
                  <a:pos x="37" y="342"/>
                </a:cxn>
                <a:cxn ang="0">
                  <a:pos x="55" y="420"/>
                </a:cxn>
                <a:cxn ang="0">
                  <a:pos x="91" y="517"/>
                </a:cxn>
                <a:cxn ang="0">
                  <a:pos x="69" y="379"/>
                </a:cxn>
                <a:cxn ang="0">
                  <a:pos x="55" y="258"/>
                </a:cxn>
                <a:cxn ang="0">
                  <a:pos x="51" y="193"/>
                </a:cxn>
                <a:cxn ang="0">
                  <a:pos x="51" y="123"/>
                </a:cxn>
                <a:cxn ang="0">
                  <a:pos x="37" y="2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91" h="517">
                  <a:moveTo>
                    <a:pt x="0" y="0"/>
                  </a:moveTo>
                  <a:lnTo>
                    <a:pt x="15" y="82"/>
                  </a:lnTo>
                  <a:lnTo>
                    <a:pt x="17" y="124"/>
                  </a:lnTo>
                  <a:lnTo>
                    <a:pt x="17" y="188"/>
                  </a:lnTo>
                  <a:lnTo>
                    <a:pt x="26" y="258"/>
                  </a:lnTo>
                  <a:lnTo>
                    <a:pt x="37" y="342"/>
                  </a:lnTo>
                  <a:lnTo>
                    <a:pt x="55" y="420"/>
                  </a:lnTo>
                  <a:lnTo>
                    <a:pt x="91" y="517"/>
                  </a:lnTo>
                  <a:lnTo>
                    <a:pt x="69" y="379"/>
                  </a:lnTo>
                  <a:lnTo>
                    <a:pt x="55" y="258"/>
                  </a:lnTo>
                  <a:lnTo>
                    <a:pt x="51" y="193"/>
                  </a:lnTo>
                  <a:lnTo>
                    <a:pt x="51" y="123"/>
                  </a:lnTo>
                  <a:lnTo>
                    <a:pt x="37" y="2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43" name="Freeform 42"/>
            <p:cNvSpPr>
              <a:spLocks/>
            </p:cNvSpPr>
            <p:nvPr/>
          </p:nvSpPr>
          <p:spPr bwMode="auto">
            <a:xfrm>
              <a:off x="3985" y="1826"/>
              <a:ext cx="425" cy="283"/>
            </a:xfrm>
            <a:custGeom>
              <a:avLst/>
              <a:gdLst/>
              <a:ahLst/>
              <a:cxnLst>
                <a:cxn ang="0">
                  <a:pos x="456" y="60"/>
                </a:cxn>
                <a:cxn ang="0">
                  <a:pos x="384" y="0"/>
                </a:cxn>
                <a:cxn ang="0">
                  <a:pos x="319" y="60"/>
                </a:cxn>
                <a:cxn ang="0">
                  <a:pos x="219" y="142"/>
                </a:cxn>
                <a:cxn ang="0">
                  <a:pos x="127" y="215"/>
                </a:cxn>
                <a:cxn ang="0">
                  <a:pos x="0" y="284"/>
                </a:cxn>
                <a:cxn ang="0">
                  <a:pos x="31" y="293"/>
                </a:cxn>
                <a:cxn ang="0">
                  <a:pos x="132" y="232"/>
                </a:cxn>
                <a:cxn ang="0">
                  <a:pos x="310" y="105"/>
                </a:cxn>
                <a:cxn ang="0">
                  <a:pos x="379" y="51"/>
                </a:cxn>
                <a:cxn ang="0">
                  <a:pos x="424" y="92"/>
                </a:cxn>
                <a:cxn ang="0">
                  <a:pos x="456" y="60"/>
                </a:cxn>
                <a:cxn ang="0">
                  <a:pos x="456" y="60"/>
                </a:cxn>
              </a:cxnLst>
              <a:rect l="0" t="0" r="r" b="b"/>
              <a:pathLst>
                <a:path w="456" h="293">
                  <a:moveTo>
                    <a:pt x="456" y="60"/>
                  </a:moveTo>
                  <a:lnTo>
                    <a:pt x="384" y="0"/>
                  </a:lnTo>
                  <a:lnTo>
                    <a:pt x="319" y="60"/>
                  </a:lnTo>
                  <a:lnTo>
                    <a:pt x="219" y="142"/>
                  </a:lnTo>
                  <a:lnTo>
                    <a:pt x="127" y="215"/>
                  </a:lnTo>
                  <a:lnTo>
                    <a:pt x="0" y="284"/>
                  </a:lnTo>
                  <a:lnTo>
                    <a:pt x="31" y="293"/>
                  </a:lnTo>
                  <a:lnTo>
                    <a:pt x="132" y="232"/>
                  </a:lnTo>
                  <a:lnTo>
                    <a:pt x="310" y="105"/>
                  </a:lnTo>
                  <a:lnTo>
                    <a:pt x="379" y="51"/>
                  </a:lnTo>
                  <a:lnTo>
                    <a:pt x="424" y="92"/>
                  </a:lnTo>
                  <a:lnTo>
                    <a:pt x="456" y="60"/>
                  </a:lnTo>
                  <a:lnTo>
                    <a:pt x="456" y="6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44" name="Freeform 43"/>
            <p:cNvSpPr>
              <a:spLocks/>
            </p:cNvSpPr>
            <p:nvPr/>
          </p:nvSpPr>
          <p:spPr bwMode="auto">
            <a:xfrm>
              <a:off x="3867" y="1822"/>
              <a:ext cx="721" cy="358"/>
            </a:xfrm>
            <a:custGeom>
              <a:avLst/>
              <a:gdLst/>
              <a:ahLst/>
              <a:cxnLst>
                <a:cxn ang="0">
                  <a:pos x="775" y="14"/>
                </a:cxn>
                <a:cxn ang="0">
                  <a:pos x="739" y="0"/>
                </a:cxn>
                <a:cxn ang="0">
                  <a:pos x="661" y="23"/>
                </a:cxn>
                <a:cxn ang="0">
                  <a:pos x="551" y="73"/>
                </a:cxn>
                <a:cxn ang="0">
                  <a:pos x="476" y="116"/>
                </a:cxn>
                <a:cxn ang="0">
                  <a:pos x="368" y="178"/>
                </a:cxn>
                <a:cxn ang="0">
                  <a:pos x="200" y="265"/>
                </a:cxn>
                <a:cxn ang="0">
                  <a:pos x="86" y="329"/>
                </a:cxn>
                <a:cxn ang="0">
                  <a:pos x="0" y="366"/>
                </a:cxn>
                <a:cxn ang="0">
                  <a:pos x="35" y="370"/>
                </a:cxn>
                <a:cxn ang="0">
                  <a:pos x="140" y="324"/>
                </a:cxn>
                <a:cxn ang="0">
                  <a:pos x="277" y="256"/>
                </a:cxn>
                <a:cxn ang="0">
                  <a:pos x="415" y="183"/>
                </a:cxn>
                <a:cxn ang="0">
                  <a:pos x="561" y="105"/>
                </a:cxn>
                <a:cxn ang="0">
                  <a:pos x="659" y="61"/>
                </a:cxn>
                <a:cxn ang="0">
                  <a:pos x="734" y="32"/>
                </a:cxn>
                <a:cxn ang="0">
                  <a:pos x="775" y="41"/>
                </a:cxn>
                <a:cxn ang="0">
                  <a:pos x="775" y="14"/>
                </a:cxn>
                <a:cxn ang="0">
                  <a:pos x="775" y="14"/>
                </a:cxn>
              </a:cxnLst>
              <a:rect l="0" t="0" r="r" b="b"/>
              <a:pathLst>
                <a:path w="775" h="370">
                  <a:moveTo>
                    <a:pt x="775" y="14"/>
                  </a:moveTo>
                  <a:lnTo>
                    <a:pt x="739" y="0"/>
                  </a:lnTo>
                  <a:lnTo>
                    <a:pt x="661" y="23"/>
                  </a:lnTo>
                  <a:lnTo>
                    <a:pt x="551" y="73"/>
                  </a:lnTo>
                  <a:lnTo>
                    <a:pt x="476" y="116"/>
                  </a:lnTo>
                  <a:lnTo>
                    <a:pt x="368" y="178"/>
                  </a:lnTo>
                  <a:lnTo>
                    <a:pt x="200" y="265"/>
                  </a:lnTo>
                  <a:lnTo>
                    <a:pt x="86" y="329"/>
                  </a:lnTo>
                  <a:lnTo>
                    <a:pt x="0" y="366"/>
                  </a:lnTo>
                  <a:lnTo>
                    <a:pt x="35" y="370"/>
                  </a:lnTo>
                  <a:lnTo>
                    <a:pt x="140" y="324"/>
                  </a:lnTo>
                  <a:lnTo>
                    <a:pt x="277" y="256"/>
                  </a:lnTo>
                  <a:lnTo>
                    <a:pt x="415" y="183"/>
                  </a:lnTo>
                  <a:lnTo>
                    <a:pt x="561" y="105"/>
                  </a:lnTo>
                  <a:lnTo>
                    <a:pt x="659" y="61"/>
                  </a:lnTo>
                  <a:lnTo>
                    <a:pt x="734" y="32"/>
                  </a:lnTo>
                  <a:lnTo>
                    <a:pt x="775" y="41"/>
                  </a:lnTo>
                  <a:lnTo>
                    <a:pt x="775" y="14"/>
                  </a:lnTo>
                  <a:lnTo>
                    <a:pt x="775" y="1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45" name="Freeform 44"/>
            <p:cNvSpPr>
              <a:spLocks/>
            </p:cNvSpPr>
            <p:nvPr/>
          </p:nvSpPr>
          <p:spPr bwMode="auto">
            <a:xfrm>
              <a:off x="3347" y="2375"/>
              <a:ext cx="511" cy="880"/>
            </a:xfrm>
            <a:custGeom>
              <a:avLst/>
              <a:gdLst/>
              <a:ahLst/>
              <a:cxnLst>
                <a:cxn ang="0">
                  <a:pos x="68" y="0"/>
                </a:cxn>
                <a:cxn ang="0">
                  <a:pos x="0" y="27"/>
                </a:cxn>
                <a:cxn ang="0">
                  <a:pos x="64" y="150"/>
                </a:cxn>
                <a:cxn ang="0">
                  <a:pos x="164" y="329"/>
                </a:cxn>
                <a:cxn ang="0">
                  <a:pos x="274" y="493"/>
                </a:cxn>
                <a:cxn ang="0">
                  <a:pos x="365" y="639"/>
                </a:cxn>
                <a:cxn ang="0">
                  <a:pos x="548" y="909"/>
                </a:cxn>
                <a:cxn ang="0">
                  <a:pos x="502" y="795"/>
                </a:cxn>
                <a:cxn ang="0">
                  <a:pos x="420" y="676"/>
                </a:cxn>
                <a:cxn ang="0">
                  <a:pos x="338" y="548"/>
                </a:cxn>
                <a:cxn ang="0">
                  <a:pos x="224" y="374"/>
                </a:cxn>
                <a:cxn ang="0">
                  <a:pos x="119" y="191"/>
                </a:cxn>
                <a:cxn ang="0">
                  <a:pos x="36" y="49"/>
                </a:cxn>
                <a:cxn ang="0">
                  <a:pos x="82" y="22"/>
                </a:cxn>
                <a:cxn ang="0">
                  <a:pos x="68" y="0"/>
                </a:cxn>
                <a:cxn ang="0">
                  <a:pos x="68" y="0"/>
                </a:cxn>
              </a:cxnLst>
              <a:rect l="0" t="0" r="r" b="b"/>
              <a:pathLst>
                <a:path w="548" h="909">
                  <a:moveTo>
                    <a:pt x="68" y="0"/>
                  </a:moveTo>
                  <a:lnTo>
                    <a:pt x="0" y="27"/>
                  </a:lnTo>
                  <a:lnTo>
                    <a:pt x="64" y="150"/>
                  </a:lnTo>
                  <a:lnTo>
                    <a:pt x="164" y="329"/>
                  </a:lnTo>
                  <a:lnTo>
                    <a:pt x="274" y="493"/>
                  </a:lnTo>
                  <a:lnTo>
                    <a:pt x="365" y="639"/>
                  </a:lnTo>
                  <a:lnTo>
                    <a:pt x="548" y="909"/>
                  </a:lnTo>
                  <a:lnTo>
                    <a:pt x="502" y="795"/>
                  </a:lnTo>
                  <a:lnTo>
                    <a:pt x="420" y="676"/>
                  </a:lnTo>
                  <a:lnTo>
                    <a:pt x="338" y="548"/>
                  </a:lnTo>
                  <a:lnTo>
                    <a:pt x="224" y="374"/>
                  </a:lnTo>
                  <a:lnTo>
                    <a:pt x="119" y="191"/>
                  </a:lnTo>
                  <a:lnTo>
                    <a:pt x="36" y="49"/>
                  </a:lnTo>
                  <a:lnTo>
                    <a:pt x="82" y="22"/>
                  </a:lnTo>
                  <a:lnTo>
                    <a:pt x="68" y="0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46" name="Freeform 45"/>
            <p:cNvSpPr>
              <a:spLocks/>
            </p:cNvSpPr>
            <p:nvPr/>
          </p:nvSpPr>
          <p:spPr bwMode="auto">
            <a:xfrm>
              <a:off x="3424" y="1963"/>
              <a:ext cx="1088" cy="1323"/>
            </a:xfrm>
            <a:custGeom>
              <a:avLst/>
              <a:gdLst/>
              <a:ahLst/>
              <a:cxnLst>
                <a:cxn ang="0">
                  <a:pos x="1169" y="0"/>
                </a:cxn>
                <a:cxn ang="0">
                  <a:pos x="1059" y="32"/>
                </a:cxn>
                <a:cxn ang="0">
                  <a:pos x="904" y="92"/>
                </a:cxn>
                <a:cxn ang="0">
                  <a:pos x="749" y="151"/>
                </a:cxn>
                <a:cxn ang="0">
                  <a:pos x="594" y="206"/>
                </a:cxn>
                <a:cxn ang="0">
                  <a:pos x="433" y="261"/>
                </a:cxn>
                <a:cxn ang="0">
                  <a:pos x="264" y="318"/>
                </a:cxn>
                <a:cxn ang="0">
                  <a:pos x="114" y="357"/>
                </a:cxn>
                <a:cxn ang="0">
                  <a:pos x="0" y="388"/>
                </a:cxn>
                <a:cxn ang="0">
                  <a:pos x="4" y="426"/>
                </a:cxn>
                <a:cxn ang="0">
                  <a:pos x="59" y="544"/>
                </a:cxn>
                <a:cxn ang="0">
                  <a:pos x="151" y="708"/>
                </a:cxn>
                <a:cxn ang="0">
                  <a:pos x="238" y="883"/>
                </a:cxn>
                <a:cxn ang="0">
                  <a:pos x="324" y="1028"/>
                </a:cxn>
                <a:cxn ang="0">
                  <a:pos x="493" y="1367"/>
                </a:cxn>
                <a:cxn ang="0">
                  <a:pos x="410" y="1116"/>
                </a:cxn>
                <a:cxn ang="0">
                  <a:pos x="279" y="905"/>
                </a:cxn>
                <a:cxn ang="0">
                  <a:pos x="190" y="741"/>
                </a:cxn>
                <a:cxn ang="0">
                  <a:pos x="102" y="560"/>
                </a:cxn>
                <a:cxn ang="0">
                  <a:pos x="32" y="421"/>
                </a:cxn>
                <a:cxn ang="0">
                  <a:pos x="32" y="398"/>
                </a:cxn>
                <a:cxn ang="0">
                  <a:pos x="196" y="361"/>
                </a:cxn>
                <a:cxn ang="0">
                  <a:pos x="393" y="301"/>
                </a:cxn>
                <a:cxn ang="0">
                  <a:pos x="557" y="247"/>
                </a:cxn>
                <a:cxn ang="0">
                  <a:pos x="717" y="193"/>
                </a:cxn>
                <a:cxn ang="0">
                  <a:pos x="877" y="133"/>
                </a:cxn>
                <a:cxn ang="0">
                  <a:pos x="1009" y="83"/>
                </a:cxn>
                <a:cxn ang="0">
                  <a:pos x="1132" y="37"/>
                </a:cxn>
                <a:cxn ang="0">
                  <a:pos x="1169" y="0"/>
                </a:cxn>
                <a:cxn ang="0">
                  <a:pos x="1169" y="0"/>
                </a:cxn>
              </a:cxnLst>
              <a:rect l="0" t="0" r="r" b="b"/>
              <a:pathLst>
                <a:path w="1169" h="1367">
                  <a:moveTo>
                    <a:pt x="1169" y="0"/>
                  </a:moveTo>
                  <a:lnTo>
                    <a:pt x="1059" y="32"/>
                  </a:lnTo>
                  <a:lnTo>
                    <a:pt x="904" y="92"/>
                  </a:lnTo>
                  <a:lnTo>
                    <a:pt x="749" y="151"/>
                  </a:lnTo>
                  <a:lnTo>
                    <a:pt x="594" y="206"/>
                  </a:lnTo>
                  <a:lnTo>
                    <a:pt x="433" y="261"/>
                  </a:lnTo>
                  <a:lnTo>
                    <a:pt x="264" y="318"/>
                  </a:lnTo>
                  <a:lnTo>
                    <a:pt x="114" y="357"/>
                  </a:lnTo>
                  <a:lnTo>
                    <a:pt x="0" y="388"/>
                  </a:lnTo>
                  <a:lnTo>
                    <a:pt x="4" y="426"/>
                  </a:lnTo>
                  <a:lnTo>
                    <a:pt x="59" y="544"/>
                  </a:lnTo>
                  <a:lnTo>
                    <a:pt x="151" y="708"/>
                  </a:lnTo>
                  <a:lnTo>
                    <a:pt x="238" y="883"/>
                  </a:lnTo>
                  <a:lnTo>
                    <a:pt x="324" y="1028"/>
                  </a:lnTo>
                  <a:lnTo>
                    <a:pt x="493" y="1367"/>
                  </a:lnTo>
                  <a:lnTo>
                    <a:pt x="410" y="1116"/>
                  </a:lnTo>
                  <a:lnTo>
                    <a:pt x="279" y="905"/>
                  </a:lnTo>
                  <a:lnTo>
                    <a:pt x="190" y="741"/>
                  </a:lnTo>
                  <a:lnTo>
                    <a:pt x="102" y="560"/>
                  </a:lnTo>
                  <a:lnTo>
                    <a:pt x="32" y="421"/>
                  </a:lnTo>
                  <a:lnTo>
                    <a:pt x="32" y="398"/>
                  </a:lnTo>
                  <a:lnTo>
                    <a:pt x="196" y="361"/>
                  </a:lnTo>
                  <a:lnTo>
                    <a:pt x="393" y="301"/>
                  </a:lnTo>
                  <a:lnTo>
                    <a:pt x="557" y="247"/>
                  </a:lnTo>
                  <a:lnTo>
                    <a:pt x="717" y="193"/>
                  </a:lnTo>
                  <a:lnTo>
                    <a:pt x="877" y="133"/>
                  </a:lnTo>
                  <a:lnTo>
                    <a:pt x="1009" y="83"/>
                  </a:lnTo>
                  <a:lnTo>
                    <a:pt x="1132" y="37"/>
                  </a:lnTo>
                  <a:lnTo>
                    <a:pt x="1169" y="0"/>
                  </a:lnTo>
                  <a:lnTo>
                    <a:pt x="116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47" name="Freeform 46"/>
            <p:cNvSpPr>
              <a:spLocks/>
            </p:cNvSpPr>
            <p:nvPr/>
          </p:nvSpPr>
          <p:spPr bwMode="auto">
            <a:xfrm>
              <a:off x="3296" y="2459"/>
              <a:ext cx="591" cy="871"/>
            </a:xfrm>
            <a:custGeom>
              <a:avLst/>
              <a:gdLst/>
              <a:ahLst/>
              <a:cxnLst>
                <a:cxn ang="0">
                  <a:pos x="87" y="0"/>
                </a:cxn>
                <a:cxn ang="0">
                  <a:pos x="0" y="50"/>
                </a:cxn>
                <a:cxn ang="0">
                  <a:pos x="32" y="100"/>
                </a:cxn>
                <a:cxn ang="0">
                  <a:pos x="141" y="247"/>
                </a:cxn>
                <a:cxn ang="0">
                  <a:pos x="237" y="384"/>
                </a:cxn>
                <a:cxn ang="0">
                  <a:pos x="347" y="521"/>
                </a:cxn>
                <a:cxn ang="0">
                  <a:pos x="443" y="640"/>
                </a:cxn>
                <a:cxn ang="0">
                  <a:pos x="530" y="758"/>
                </a:cxn>
                <a:cxn ang="0">
                  <a:pos x="635" y="901"/>
                </a:cxn>
                <a:cxn ang="0">
                  <a:pos x="507" y="695"/>
                </a:cxn>
                <a:cxn ang="0">
                  <a:pos x="402" y="557"/>
                </a:cxn>
                <a:cxn ang="0">
                  <a:pos x="292" y="411"/>
                </a:cxn>
                <a:cxn ang="0">
                  <a:pos x="196" y="284"/>
                </a:cxn>
                <a:cxn ang="0">
                  <a:pos x="78" y="109"/>
                </a:cxn>
                <a:cxn ang="0">
                  <a:pos x="51" y="64"/>
                </a:cxn>
                <a:cxn ang="0">
                  <a:pos x="78" y="28"/>
                </a:cxn>
                <a:cxn ang="0">
                  <a:pos x="87" y="0"/>
                </a:cxn>
                <a:cxn ang="0">
                  <a:pos x="87" y="0"/>
                </a:cxn>
              </a:cxnLst>
              <a:rect l="0" t="0" r="r" b="b"/>
              <a:pathLst>
                <a:path w="635" h="901">
                  <a:moveTo>
                    <a:pt x="87" y="0"/>
                  </a:moveTo>
                  <a:lnTo>
                    <a:pt x="0" y="50"/>
                  </a:lnTo>
                  <a:lnTo>
                    <a:pt x="32" y="100"/>
                  </a:lnTo>
                  <a:lnTo>
                    <a:pt x="141" y="247"/>
                  </a:lnTo>
                  <a:lnTo>
                    <a:pt x="237" y="384"/>
                  </a:lnTo>
                  <a:lnTo>
                    <a:pt x="347" y="521"/>
                  </a:lnTo>
                  <a:lnTo>
                    <a:pt x="443" y="640"/>
                  </a:lnTo>
                  <a:lnTo>
                    <a:pt x="530" y="758"/>
                  </a:lnTo>
                  <a:lnTo>
                    <a:pt x="635" y="901"/>
                  </a:lnTo>
                  <a:lnTo>
                    <a:pt x="507" y="695"/>
                  </a:lnTo>
                  <a:lnTo>
                    <a:pt x="402" y="557"/>
                  </a:lnTo>
                  <a:lnTo>
                    <a:pt x="292" y="411"/>
                  </a:lnTo>
                  <a:lnTo>
                    <a:pt x="196" y="284"/>
                  </a:lnTo>
                  <a:lnTo>
                    <a:pt x="78" y="109"/>
                  </a:lnTo>
                  <a:lnTo>
                    <a:pt x="51" y="64"/>
                  </a:lnTo>
                  <a:lnTo>
                    <a:pt x="78" y="28"/>
                  </a:lnTo>
                  <a:lnTo>
                    <a:pt x="87" y="0"/>
                  </a:lnTo>
                  <a:lnTo>
                    <a:pt x="8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48" name="Freeform 47"/>
            <p:cNvSpPr>
              <a:spLocks/>
            </p:cNvSpPr>
            <p:nvPr/>
          </p:nvSpPr>
          <p:spPr bwMode="auto">
            <a:xfrm>
              <a:off x="5077" y="1734"/>
              <a:ext cx="323" cy="1431"/>
            </a:xfrm>
            <a:custGeom>
              <a:avLst/>
              <a:gdLst/>
              <a:ahLst/>
              <a:cxnLst>
                <a:cxn ang="0">
                  <a:pos x="65" y="0"/>
                </a:cxn>
                <a:cxn ang="0">
                  <a:pos x="87" y="27"/>
                </a:cxn>
                <a:cxn ang="0">
                  <a:pos x="101" y="59"/>
                </a:cxn>
                <a:cxn ang="0">
                  <a:pos x="114" y="191"/>
                </a:cxn>
                <a:cxn ang="0">
                  <a:pos x="137" y="365"/>
                </a:cxn>
                <a:cxn ang="0">
                  <a:pos x="160" y="489"/>
                </a:cxn>
                <a:cxn ang="0">
                  <a:pos x="192" y="603"/>
                </a:cxn>
                <a:cxn ang="0">
                  <a:pos x="237" y="763"/>
                </a:cxn>
                <a:cxn ang="0">
                  <a:pos x="284" y="909"/>
                </a:cxn>
                <a:cxn ang="0">
                  <a:pos x="320" y="1055"/>
                </a:cxn>
                <a:cxn ang="0">
                  <a:pos x="338" y="1201"/>
                </a:cxn>
                <a:cxn ang="0">
                  <a:pos x="347" y="1325"/>
                </a:cxn>
                <a:cxn ang="0">
                  <a:pos x="338" y="1393"/>
                </a:cxn>
                <a:cxn ang="0">
                  <a:pos x="330" y="1420"/>
                </a:cxn>
                <a:cxn ang="0">
                  <a:pos x="313" y="1445"/>
                </a:cxn>
                <a:cxn ang="0">
                  <a:pos x="298" y="1455"/>
                </a:cxn>
                <a:cxn ang="0">
                  <a:pos x="274" y="1467"/>
                </a:cxn>
                <a:cxn ang="0">
                  <a:pos x="232" y="1479"/>
                </a:cxn>
                <a:cxn ang="0">
                  <a:pos x="180" y="1479"/>
                </a:cxn>
                <a:cxn ang="0">
                  <a:pos x="119" y="1471"/>
                </a:cxn>
                <a:cxn ang="0">
                  <a:pos x="52" y="1456"/>
                </a:cxn>
                <a:cxn ang="0">
                  <a:pos x="0" y="1444"/>
                </a:cxn>
                <a:cxn ang="0">
                  <a:pos x="14" y="1420"/>
                </a:cxn>
                <a:cxn ang="0">
                  <a:pos x="83" y="1430"/>
                </a:cxn>
                <a:cxn ang="0">
                  <a:pos x="129" y="1440"/>
                </a:cxn>
                <a:cxn ang="0">
                  <a:pos x="182" y="1445"/>
                </a:cxn>
                <a:cxn ang="0">
                  <a:pos x="224" y="1443"/>
                </a:cxn>
                <a:cxn ang="0">
                  <a:pos x="256" y="1430"/>
                </a:cxn>
                <a:cxn ang="0">
                  <a:pos x="291" y="1408"/>
                </a:cxn>
                <a:cxn ang="0">
                  <a:pos x="302" y="1352"/>
                </a:cxn>
                <a:cxn ang="0">
                  <a:pos x="302" y="1243"/>
                </a:cxn>
                <a:cxn ang="0">
                  <a:pos x="284" y="1138"/>
                </a:cxn>
                <a:cxn ang="0">
                  <a:pos x="260" y="1001"/>
                </a:cxn>
                <a:cxn ang="0">
                  <a:pos x="215" y="836"/>
                </a:cxn>
                <a:cxn ang="0">
                  <a:pos x="169" y="690"/>
                </a:cxn>
                <a:cxn ang="0">
                  <a:pos x="123" y="520"/>
                </a:cxn>
                <a:cxn ang="0">
                  <a:pos x="96" y="374"/>
                </a:cxn>
                <a:cxn ang="0">
                  <a:pos x="78" y="246"/>
                </a:cxn>
                <a:cxn ang="0">
                  <a:pos x="74" y="105"/>
                </a:cxn>
                <a:cxn ang="0">
                  <a:pos x="45" y="32"/>
                </a:cxn>
                <a:cxn ang="0">
                  <a:pos x="65" y="0"/>
                </a:cxn>
                <a:cxn ang="0">
                  <a:pos x="65" y="0"/>
                </a:cxn>
              </a:cxnLst>
              <a:rect l="0" t="0" r="r" b="b"/>
              <a:pathLst>
                <a:path w="347" h="1479">
                  <a:moveTo>
                    <a:pt x="65" y="0"/>
                  </a:moveTo>
                  <a:lnTo>
                    <a:pt x="87" y="27"/>
                  </a:lnTo>
                  <a:lnTo>
                    <a:pt x="101" y="59"/>
                  </a:lnTo>
                  <a:lnTo>
                    <a:pt x="114" y="191"/>
                  </a:lnTo>
                  <a:lnTo>
                    <a:pt x="137" y="365"/>
                  </a:lnTo>
                  <a:lnTo>
                    <a:pt x="160" y="489"/>
                  </a:lnTo>
                  <a:lnTo>
                    <a:pt x="192" y="603"/>
                  </a:lnTo>
                  <a:lnTo>
                    <a:pt x="237" y="763"/>
                  </a:lnTo>
                  <a:lnTo>
                    <a:pt x="284" y="909"/>
                  </a:lnTo>
                  <a:lnTo>
                    <a:pt x="320" y="1055"/>
                  </a:lnTo>
                  <a:lnTo>
                    <a:pt x="338" y="1201"/>
                  </a:lnTo>
                  <a:lnTo>
                    <a:pt x="347" y="1325"/>
                  </a:lnTo>
                  <a:lnTo>
                    <a:pt x="338" y="1393"/>
                  </a:lnTo>
                  <a:lnTo>
                    <a:pt x="330" y="1420"/>
                  </a:lnTo>
                  <a:lnTo>
                    <a:pt x="313" y="1445"/>
                  </a:lnTo>
                  <a:lnTo>
                    <a:pt x="298" y="1455"/>
                  </a:lnTo>
                  <a:lnTo>
                    <a:pt x="274" y="1467"/>
                  </a:lnTo>
                  <a:lnTo>
                    <a:pt x="232" y="1479"/>
                  </a:lnTo>
                  <a:lnTo>
                    <a:pt x="180" y="1479"/>
                  </a:lnTo>
                  <a:lnTo>
                    <a:pt x="119" y="1471"/>
                  </a:lnTo>
                  <a:lnTo>
                    <a:pt x="52" y="1456"/>
                  </a:lnTo>
                  <a:lnTo>
                    <a:pt x="0" y="1444"/>
                  </a:lnTo>
                  <a:lnTo>
                    <a:pt x="14" y="1420"/>
                  </a:lnTo>
                  <a:lnTo>
                    <a:pt x="83" y="1430"/>
                  </a:lnTo>
                  <a:lnTo>
                    <a:pt x="129" y="1440"/>
                  </a:lnTo>
                  <a:lnTo>
                    <a:pt x="182" y="1445"/>
                  </a:lnTo>
                  <a:lnTo>
                    <a:pt x="224" y="1443"/>
                  </a:lnTo>
                  <a:lnTo>
                    <a:pt x="256" y="1430"/>
                  </a:lnTo>
                  <a:lnTo>
                    <a:pt x="291" y="1408"/>
                  </a:lnTo>
                  <a:lnTo>
                    <a:pt x="302" y="1352"/>
                  </a:lnTo>
                  <a:lnTo>
                    <a:pt x="302" y="1243"/>
                  </a:lnTo>
                  <a:lnTo>
                    <a:pt x="284" y="1138"/>
                  </a:lnTo>
                  <a:lnTo>
                    <a:pt x="260" y="1001"/>
                  </a:lnTo>
                  <a:lnTo>
                    <a:pt x="215" y="836"/>
                  </a:lnTo>
                  <a:lnTo>
                    <a:pt x="169" y="690"/>
                  </a:lnTo>
                  <a:lnTo>
                    <a:pt x="123" y="520"/>
                  </a:lnTo>
                  <a:lnTo>
                    <a:pt x="96" y="374"/>
                  </a:lnTo>
                  <a:lnTo>
                    <a:pt x="78" y="246"/>
                  </a:lnTo>
                  <a:lnTo>
                    <a:pt x="74" y="105"/>
                  </a:lnTo>
                  <a:lnTo>
                    <a:pt x="45" y="32"/>
                  </a:lnTo>
                  <a:lnTo>
                    <a:pt x="65" y="0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49" name="Freeform 48"/>
            <p:cNvSpPr>
              <a:spLocks/>
            </p:cNvSpPr>
            <p:nvPr/>
          </p:nvSpPr>
          <p:spPr bwMode="auto">
            <a:xfrm>
              <a:off x="3284" y="1680"/>
              <a:ext cx="1866" cy="1915"/>
            </a:xfrm>
            <a:custGeom>
              <a:avLst/>
              <a:gdLst/>
              <a:ahLst/>
              <a:cxnLst>
                <a:cxn ang="0">
                  <a:pos x="40" y="1052"/>
                </a:cxn>
                <a:cxn ang="0">
                  <a:pos x="26" y="1143"/>
                </a:cxn>
                <a:cxn ang="0">
                  <a:pos x="205" y="1326"/>
                </a:cxn>
                <a:cxn ang="0">
                  <a:pos x="465" y="1582"/>
                </a:cxn>
                <a:cxn ang="0">
                  <a:pos x="607" y="1746"/>
                </a:cxn>
                <a:cxn ang="0">
                  <a:pos x="707" y="1911"/>
                </a:cxn>
                <a:cxn ang="0">
                  <a:pos x="757" y="1980"/>
                </a:cxn>
                <a:cxn ang="0">
                  <a:pos x="775" y="1893"/>
                </a:cxn>
                <a:cxn ang="0">
                  <a:pos x="721" y="1691"/>
                </a:cxn>
                <a:cxn ang="0">
                  <a:pos x="652" y="1527"/>
                </a:cxn>
                <a:cxn ang="0">
                  <a:pos x="516" y="1243"/>
                </a:cxn>
                <a:cxn ang="0">
                  <a:pos x="420" y="992"/>
                </a:cxn>
                <a:cxn ang="0">
                  <a:pos x="383" y="833"/>
                </a:cxn>
                <a:cxn ang="0">
                  <a:pos x="474" y="714"/>
                </a:cxn>
                <a:cxn ang="0">
                  <a:pos x="721" y="609"/>
                </a:cxn>
                <a:cxn ang="0">
                  <a:pos x="972" y="531"/>
                </a:cxn>
                <a:cxn ang="0">
                  <a:pos x="1214" y="439"/>
                </a:cxn>
                <a:cxn ang="0">
                  <a:pos x="1365" y="343"/>
                </a:cxn>
                <a:cxn ang="0">
                  <a:pos x="1451" y="193"/>
                </a:cxn>
                <a:cxn ang="0">
                  <a:pos x="1520" y="133"/>
                </a:cxn>
                <a:cxn ang="0">
                  <a:pos x="1817" y="74"/>
                </a:cxn>
                <a:cxn ang="0">
                  <a:pos x="1958" y="60"/>
                </a:cxn>
                <a:cxn ang="0">
                  <a:pos x="2004" y="41"/>
                </a:cxn>
                <a:cxn ang="0">
                  <a:pos x="1935" y="0"/>
                </a:cxn>
                <a:cxn ang="0">
                  <a:pos x="1745" y="35"/>
                </a:cxn>
                <a:cxn ang="0">
                  <a:pos x="1511" y="83"/>
                </a:cxn>
                <a:cxn ang="0">
                  <a:pos x="1419" y="137"/>
                </a:cxn>
                <a:cxn ang="0">
                  <a:pos x="1360" y="266"/>
                </a:cxn>
                <a:cxn ang="0">
                  <a:pos x="1273" y="361"/>
                </a:cxn>
                <a:cxn ang="0">
                  <a:pos x="1086" y="449"/>
                </a:cxn>
                <a:cxn ang="0">
                  <a:pos x="771" y="558"/>
                </a:cxn>
                <a:cxn ang="0">
                  <a:pos x="497" y="668"/>
                </a:cxn>
                <a:cxn ang="0">
                  <a:pos x="355" y="746"/>
                </a:cxn>
                <a:cxn ang="0">
                  <a:pos x="364" y="896"/>
                </a:cxn>
                <a:cxn ang="0">
                  <a:pos x="456" y="1198"/>
                </a:cxn>
                <a:cxn ang="0">
                  <a:pos x="565" y="1514"/>
                </a:cxn>
                <a:cxn ang="0">
                  <a:pos x="670" y="1729"/>
                </a:cxn>
                <a:cxn ang="0">
                  <a:pos x="630" y="1715"/>
                </a:cxn>
                <a:cxn ang="0">
                  <a:pos x="456" y="1523"/>
                </a:cxn>
                <a:cxn ang="0">
                  <a:pos x="173" y="1243"/>
                </a:cxn>
                <a:cxn ang="0">
                  <a:pos x="59" y="1107"/>
                </a:cxn>
                <a:cxn ang="0">
                  <a:pos x="145" y="1029"/>
                </a:cxn>
                <a:cxn ang="0">
                  <a:pos x="114" y="992"/>
                </a:cxn>
              </a:cxnLst>
              <a:rect l="0" t="0" r="r" b="b"/>
              <a:pathLst>
                <a:path w="2004" h="1980">
                  <a:moveTo>
                    <a:pt x="114" y="992"/>
                  </a:moveTo>
                  <a:lnTo>
                    <a:pt x="40" y="1052"/>
                  </a:lnTo>
                  <a:lnTo>
                    <a:pt x="0" y="1098"/>
                  </a:lnTo>
                  <a:lnTo>
                    <a:pt x="26" y="1143"/>
                  </a:lnTo>
                  <a:lnTo>
                    <a:pt x="104" y="1216"/>
                  </a:lnTo>
                  <a:lnTo>
                    <a:pt x="205" y="1326"/>
                  </a:lnTo>
                  <a:lnTo>
                    <a:pt x="342" y="1458"/>
                  </a:lnTo>
                  <a:lnTo>
                    <a:pt x="465" y="1582"/>
                  </a:lnTo>
                  <a:lnTo>
                    <a:pt x="543" y="1669"/>
                  </a:lnTo>
                  <a:lnTo>
                    <a:pt x="607" y="1746"/>
                  </a:lnTo>
                  <a:lnTo>
                    <a:pt x="675" y="1843"/>
                  </a:lnTo>
                  <a:lnTo>
                    <a:pt x="707" y="1911"/>
                  </a:lnTo>
                  <a:lnTo>
                    <a:pt x="707" y="1957"/>
                  </a:lnTo>
                  <a:lnTo>
                    <a:pt x="757" y="1980"/>
                  </a:lnTo>
                  <a:lnTo>
                    <a:pt x="793" y="1975"/>
                  </a:lnTo>
                  <a:lnTo>
                    <a:pt x="775" y="1893"/>
                  </a:lnTo>
                  <a:lnTo>
                    <a:pt x="753" y="1778"/>
                  </a:lnTo>
                  <a:lnTo>
                    <a:pt x="721" y="1691"/>
                  </a:lnTo>
                  <a:lnTo>
                    <a:pt x="697" y="1628"/>
                  </a:lnTo>
                  <a:lnTo>
                    <a:pt x="652" y="1527"/>
                  </a:lnTo>
                  <a:lnTo>
                    <a:pt x="575" y="1365"/>
                  </a:lnTo>
                  <a:lnTo>
                    <a:pt x="516" y="1243"/>
                  </a:lnTo>
                  <a:lnTo>
                    <a:pt x="460" y="1116"/>
                  </a:lnTo>
                  <a:lnTo>
                    <a:pt x="420" y="992"/>
                  </a:lnTo>
                  <a:lnTo>
                    <a:pt x="392" y="905"/>
                  </a:lnTo>
                  <a:lnTo>
                    <a:pt x="383" y="833"/>
                  </a:lnTo>
                  <a:lnTo>
                    <a:pt x="388" y="764"/>
                  </a:lnTo>
                  <a:lnTo>
                    <a:pt x="474" y="714"/>
                  </a:lnTo>
                  <a:lnTo>
                    <a:pt x="573" y="663"/>
                  </a:lnTo>
                  <a:lnTo>
                    <a:pt x="721" y="609"/>
                  </a:lnTo>
                  <a:lnTo>
                    <a:pt x="862" y="567"/>
                  </a:lnTo>
                  <a:lnTo>
                    <a:pt x="972" y="531"/>
                  </a:lnTo>
                  <a:lnTo>
                    <a:pt x="1104" y="486"/>
                  </a:lnTo>
                  <a:lnTo>
                    <a:pt x="1214" y="439"/>
                  </a:lnTo>
                  <a:lnTo>
                    <a:pt x="1314" y="388"/>
                  </a:lnTo>
                  <a:lnTo>
                    <a:pt x="1365" y="343"/>
                  </a:lnTo>
                  <a:lnTo>
                    <a:pt x="1410" y="275"/>
                  </a:lnTo>
                  <a:lnTo>
                    <a:pt x="1451" y="193"/>
                  </a:lnTo>
                  <a:lnTo>
                    <a:pt x="1479" y="151"/>
                  </a:lnTo>
                  <a:lnTo>
                    <a:pt x="1520" y="133"/>
                  </a:lnTo>
                  <a:lnTo>
                    <a:pt x="1661" y="106"/>
                  </a:lnTo>
                  <a:lnTo>
                    <a:pt x="1817" y="74"/>
                  </a:lnTo>
                  <a:lnTo>
                    <a:pt x="1908" y="65"/>
                  </a:lnTo>
                  <a:lnTo>
                    <a:pt x="1958" y="60"/>
                  </a:lnTo>
                  <a:lnTo>
                    <a:pt x="2000" y="83"/>
                  </a:lnTo>
                  <a:lnTo>
                    <a:pt x="2004" y="41"/>
                  </a:lnTo>
                  <a:lnTo>
                    <a:pt x="1980" y="19"/>
                  </a:lnTo>
                  <a:lnTo>
                    <a:pt x="1935" y="0"/>
                  </a:lnTo>
                  <a:lnTo>
                    <a:pt x="1857" y="10"/>
                  </a:lnTo>
                  <a:lnTo>
                    <a:pt x="1745" y="35"/>
                  </a:lnTo>
                  <a:lnTo>
                    <a:pt x="1625" y="56"/>
                  </a:lnTo>
                  <a:lnTo>
                    <a:pt x="1511" y="83"/>
                  </a:lnTo>
                  <a:lnTo>
                    <a:pt x="1451" y="101"/>
                  </a:lnTo>
                  <a:lnTo>
                    <a:pt x="1419" y="137"/>
                  </a:lnTo>
                  <a:lnTo>
                    <a:pt x="1392" y="197"/>
                  </a:lnTo>
                  <a:lnTo>
                    <a:pt x="1360" y="266"/>
                  </a:lnTo>
                  <a:lnTo>
                    <a:pt x="1328" y="312"/>
                  </a:lnTo>
                  <a:lnTo>
                    <a:pt x="1273" y="361"/>
                  </a:lnTo>
                  <a:lnTo>
                    <a:pt x="1214" y="394"/>
                  </a:lnTo>
                  <a:lnTo>
                    <a:pt x="1086" y="449"/>
                  </a:lnTo>
                  <a:lnTo>
                    <a:pt x="908" y="513"/>
                  </a:lnTo>
                  <a:lnTo>
                    <a:pt x="771" y="558"/>
                  </a:lnTo>
                  <a:lnTo>
                    <a:pt x="626" y="611"/>
                  </a:lnTo>
                  <a:lnTo>
                    <a:pt x="497" y="668"/>
                  </a:lnTo>
                  <a:lnTo>
                    <a:pt x="401" y="719"/>
                  </a:lnTo>
                  <a:lnTo>
                    <a:pt x="355" y="746"/>
                  </a:lnTo>
                  <a:lnTo>
                    <a:pt x="346" y="787"/>
                  </a:lnTo>
                  <a:lnTo>
                    <a:pt x="364" y="896"/>
                  </a:lnTo>
                  <a:lnTo>
                    <a:pt x="401" y="1052"/>
                  </a:lnTo>
                  <a:lnTo>
                    <a:pt x="456" y="1198"/>
                  </a:lnTo>
                  <a:lnTo>
                    <a:pt x="538" y="1390"/>
                  </a:lnTo>
                  <a:lnTo>
                    <a:pt x="565" y="1514"/>
                  </a:lnTo>
                  <a:lnTo>
                    <a:pt x="603" y="1614"/>
                  </a:lnTo>
                  <a:lnTo>
                    <a:pt x="670" y="1729"/>
                  </a:lnTo>
                  <a:lnTo>
                    <a:pt x="717" y="1834"/>
                  </a:lnTo>
                  <a:lnTo>
                    <a:pt x="630" y="1715"/>
                  </a:lnTo>
                  <a:lnTo>
                    <a:pt x="552" y="1619"/>
                  </a:lnTo>
                  <a:lnTo>
                    <a:pt x="456" y="1523"/>
                  </a:lnTo>
                  <a:lnTo>
                    <a:pt x="305" y="1377"/>
                  </a:lnTo>
                  <a:lnTo>
                    <a:pt x="173" y="1243"/>
                  </a:lnTo>
                  <a:lnTo>
                    <a:pt x="77" y="1143"/>
                  </a:lnTo>
                  <a:lnTo>
                    <a:pt x="59" y="1107"/>
                  </a:lnTo>
                  <a:lnTo>
                    <a:pt x="100" y="1066"/>
                  </a:lnTo>
                  <a:lnTo>
                    <a:pt x="145" y="1029"/>
                  </a:lnTo>
                  <a:lnTo>
                    <a:pt x="114" y="992"/>
                  </a:lnTo>
                  <a:lnTo>
                    <a:pt x="114" y="99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Мова виразів 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11560" y="1484784"/>
            <a:ext cx="8352928" cy="4824536"/>
          </a:xfrm>
        </p:spPr>
        <p:txBody>
          <a:bodyPr>
            <a:normAutofit fontScale="70000" lnSpcReduction="20000"/>
          </a:bodyPr>
          <a:lstStyle/>
          <a:p>
            <a:pPr lvl="1"/>
            <a:r>
              <a:rPr lang="uk-UA" dirty="0"/>
              <a:t>Розглядаються вирази, що будуються з цілих чисел, круглих дужок і знаків операцій +, -, *.</a:t>
            </a:r>
          </a:p>
          <a:p>
            <a:pPr lvl="1"/>
            <a:r>
              <a:rPr lang="uk-UA" dirty="0"/>
              <a:t>Синтаксис описується граматикою у формі </a:t>
            </a:r>
            <a:r>
              <a:rPr lang="uk-UA" dirty="0" err="1"/>
              <a:t>Бекуса-Наура</a:t>
            </a:r>
            <a:endParaRPr lang="uk-UA" dirty="0"/>
          </a:p>
          <a:p>
            <a:pPr>
              <a:buNone/>
            </a:pPr>
            <a:r>
              <a:rPr lang="en-US" dirty="0"/>
              <a:t>number = [ "-" ] digit { digit }</a:t>
            </a:r>
          </a:p>
          <a:p>
            <a:pPr>
              <a:buNone/>
            </a:pPr>
            <a:r>
              <a:rPr lang="en-US" dirty="0"/>
              <a:t>digit   = "0" | "1" | ... | "8" | "9”</a:t>
            </a:r>
          </a:p>
          <a:p>
            <a:pPr>
              <a:buNone/>
            </a:pPr>
            <a:r>
              <a:rPr lang="en-US" dirty="0" err="1"/>
              <a:t>expr</a:t>
            </a:r>
            <a:r>
              <a:rPr lang="en-US" dirty="0"/>
              <a:t>   = term { </a:t>
            </a:r>
            <a:r>
              <a:rPr lang="en-US" dirty="0" err="1"/>
              <a:t>addop</a:t>
            </a:r>
            <a:r>
              <a:rPr lang="en-US" dirty="0"/>
              <a:t> term }</a:t>
            </a:r>
          </a:p>
          <a:p>
            <a:pPr>
              <a:buNone/>
            </a:pPr>
            <a:r>
              <a:rPr lang="en-US" dirty="0"/>
              <a:t>term   = factor { </a:t>
            </a:r>
            <a:r>
              <a:rPr lang="en-US" dirty="0" err="1"/>
              <a:t>mulop</a:t>
            </a:r>
            <a:r>
              <a:rPr lang="en-US" dirty="0"/>
              <a:t> factor }</a:t>
            </a:r>
          </a:p>
          <a:p>
            <a:pPr>
              <a:buNone/>
            </a:pPr>
            <a:r>
              <a:rPr lang="en-US" dirty="0"/>
              <a:t>factor = "(" </a:t>
            </a:r>
            <a:r>
              <a:rPr lang="en-US" dirty="0" err="1"/>
              <a:t>expr</a:t>
            </a:r>
            <a:r>
              <a:rPr lang="en-US" dirty="0"/>
              <a:t> ")" | number</a:t>
            </a:r>
          </a:p>
          <a:p>
            <a:pPr>
              <a:buNone/>
            </a:pPr>
            <a:r>
              <a:rPr lang="en-US" dirty="0" err="1"/>
              <a:t>addop</a:t>
            </a:r>
            <a:r>
              <a:rPr lang="en-US" dirty="0"/>
              <a:t> = "+" | "-”</a:t>
            </a:r>
          </a:p>
          <a:p>
            <a:pPr>
              <a:buNone/>
            </a:pPr>
            <a:r>
              <a:rPr lang="en-US" dirty="0" err="1"/>
              <a:t>mulop</a:t>
            </a:r>
            <a:r>
              <a:rPr lang="en-US" dirty="0"/>
              <a:t> = "*”</a:t>
            </a:r>
            <a:endParaRPr lang="uk-UA" dirty="0"/>
          </a:p>
          <a:p>
            <a:pPr lvl="1"/>
            <a:r>
              <a:rPr lang="uk-UA" dirty="0"/>
              <a:t>Допускається вживання довільної кількості символів проміжків </a:t>
            </a:r>
            <a:r>
              <a:rPr lang="en-US" dirty="0"/>
              <a:t>‘ ‘, ‘\n’, ‘\r’  </a:t>
            </a:r>
            <a:r>
              <a:rPr lang="uk-UA" dirty="0"/>
              <a:t>між окремими лексемами</a:t>
            </a:r>
            <a:endParaRPr lang="en-US" dirty="0"/>
          </a:p>
          <a:p>
            <a:pPr lvl="1"/>
            <a:r>
              <a:rPr lang="en-US" dirty="0"/>
              <a:t>“  61”      “32 -6 *  5 ”      “ 64 + 82 * (6 -4)  -  54 “   </a:t>
            </a:r>
          </a:p>
          <a:p>
            <a:pPr lvl="1"/>
            <a:r>
              <a:rPr lang="uk-UA" dirty="0"/>
              <a:t>Аналізатор переводить рядок, що задає вираз в структуру , що описується типом</a:t>
            </a:r>
          </a:p>
          <a:p>
            <a:pPr>
              <a:buNone/>
            </a:pP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data</a:t>
            </a:r>
            <a:r>
              <a:rPr lang="uk-UA" b="1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Expr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 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= Add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Expr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Expr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|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Mul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Expr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Expr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| Sub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Expr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Expr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| Lit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Int</a:t>
            </a:r>
            <a:endParaRPr lang="en-US" dirty="0">
              <a:solidFill>
                <a:schemeClr val="accent5">
                  <a:lumMod val="10000"/>
                </a:schemeClr>
              </a:solidFill>
            </a:endParaRP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               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deriving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Show</a:t>
            </a:r>
            <a:endParaRPr lang="uk-UA" dirty="0">
              <a:solidFill>
                <a:schemeClr val="accent5">
                  <a:lumMod val="1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Аналізатор виразів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83568" y="1484784"/>
            <a:ext cx="8208912" cy="4824536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int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:: Parser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Expr</a:t>
            </a:r>
            <a:endParaRPr lang="en-US" dirty="0">
              <a:solidFill>
                <a:schemeClr val="accent5">
                  <a:lumMod val="10000"/>
                </a:schemeClr>
              </a:solidFill>
            </a:endParaRPr>
          </a:p>
          <a:p>
            <a:pPr>
              <a:buNone/>
            </a:pP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int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= 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do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{ n &lt;- 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lexem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number;  return (Lit n)}</a:t>
            </a:r>
          </a:p>
          <a:p>
            <a:pPr lvl="4">
              <a:buNone/>
            </a:pPr>
            <a:endParaRPr lang="en-US" dirty="0">
              <a:solidFill>
                <a:schemeClr val="accent5">
                  <a:lumMod val="10000"/>
                </a:schemeClr>
              </a:solidFill>
            </a:endParaRPr>
          </a:p>
          <a:p>
            <a:pPr>
              <a:buNone/>
            </a:pP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infixOp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:: String -&gt; (a -&gt; a -&gt; a) -&gt; Parser (a -&gt; a -&gt; a)</a:t>
            </a:r>
          </a:p>
          <a:p>
            <a:pPr>
              <a:buNone/>
            </a:pP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infixOp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x f = reserved x &gt;&gt; return f</a:t>
            </a:r>
          </a:p>
          <a:p>
            <a:pPr lvl="2">
              <a:buNone/>
            </a:pPr>
            <a:endParaRPr lang="en-US" dirty="0">
              <a:solidFill>
                <a:schemeClr val="accent5">
                  <a:lumMod val="10000"/>
                </a:schemeClr>
              </a:solidFill>
            </a:endParaRPr>
          </a:p>
          <a:p>
            <a:pPr>
              <a:buNone/>
            </a:pP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addop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mulop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:: Parser (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Expr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-&gt;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Expr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-&gt;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Expr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)</a:t>
            </a:r>
          </a:p>
          <a:p>
            <a:pPr>
              <a:buNone/>
            </a:pP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addop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= (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infixOp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"+" Add) &lt;|&gt; (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infixOp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"-" Sub)</a:t>
            </a:r>
          </a:p>
          <a:p>
            <a:pPr>
              <a:buNone/>
            </a:pP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mulop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=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infixOp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"*"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Mul</a:t>
            </a:r>
            <a:endParaRPr lang="en-US" dirty="0">
              <a:solidFill>
                <a:schemeClr val="accent5">
                  <a:lumMod val="10000"/>
                </a:schemeClr>
              </a:solidFill>
            </a:endParaRPr>
          </a:p>
          <a:p>
            <a:pPr lvl="2">
              <a:buNone/>
            </a:pPr>
            <a:endParaRPr lang="en-US" dirty="0">
              <a:solidFill>
                <a:schemeClr val="accent5">
                  <a:lumMod val="10000"/>
                </a:schemeClr>
              </a:solidFill>
            </a:endParaRP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factor, term,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expr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:: Parser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Expr</a:t>
            </a:r>
            <a:endParaRPr lang="en-US" dirty="0">
              <a:solidFill>
                <a:schemeClr val="accent5">
                  <a:lumMod val="10000"/>
                </a:schemeClr>
              </a:solidFill>
            </a:endParaRP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factor = 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int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&lt;|&gt;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parens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expr</a:t>
            </a:r>
            <a:endParaRPr lang="en-US" dirty="0">
              <a:solidFill>
                <a:schemeClr val="accent5">
                  <a:lumMod val="10000"/>
                </a:schemeClr>
              </a:solidFill>
            </a:endParaRP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term  = factor `chainl1`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mulop</a:t>
            </a:r>
            <a:endParaRPr lang="en-US" dirty="0">
              <a:solidFill>
                <a:schemeClr val="accent5">
                  <a:lumMod val="10000"/>
                </a:schemeClr>
              </a:solidFill>
            </a:endParaRPr>
          </a:p>
          <a:p>
            <a:pPr>
              <a:buNone/>
            </a:pP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expr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= term `chainl1`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addop</a:t>
            </a:r>
            <a:endParaRPr lang="en-US" dirty="0">
              <a:solidFill>
                <a:schemeClr val="accent5">
                  <a:lumMod val="10000"/>
                </a:schemeClr>
              </a:solidFill>
            </a:endParaRPr>
          </a:p>
          <a:p>
            <a:pPr lvl="3">
              <a:buNone/>
            </a:pPr>
            <a:endParaRPr lang="en-US" dirty="0">
              <a:solidFill>
                <a:schemeClr val="accent5">
                  <a:lumMod val="10000"/>
                </a:schemeClr>
              </a:solidFill>
            </a:endParaRP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run :: String -&gt; Maybe Expr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run =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runParser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(spaces &gt;&gt;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expr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)</a:t>
            </a:r>
            <a:endParaRPr lang="uk-UA" dirty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 bwMode="auto">
          <a:xfrm>
            <a:off x="4788371" y="3787130"/>
            <a:ext cx="4355629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*Parser07&gt;</a:t>
            </a:r>
            <a:r>
              <a:rPr lang="en-US" dirty="0"/>
              <a:t> run "56"</a:t>
            </a:r>
            <a:endParaRPr lang="ru-RU" dirty="0"/>
          </a:p>
          <a:p>
            <a:r>
              <a:rPr lang="en-US" dirty="0"/>
              <a:t>Just (Lit 56)</a:t>
            </a:r>
          </a:p>
          <a:p>
            <a:r>
              <a:rPr lang="en-US" b="1" dirty="0"/>
              <a:t>*Parser07&gt;</a:t>
            </a:r>
            <a:r>
              <a:rPr lang="en-US" dirty="0"/>
              <a:t> run "56-6 * 4"</a:t>
            </a:r>
          </a:p>
          <a:p>
            <a:r>
              <a:rPr lang="en-US" dirty="0"/>
              <a:t>Just (Sub (Lit 56) (</a:t>
            </a:r>
            <a:r>
              <a:rPr lang="en-US" dirty="0" err="1"/>
              <a:t>Mul</a:t>
            </a:r>
            <a:r>
              <a:rPr lang="en-US" dirty="0"/>
              <a:t> (Lit 6) (Lit 4)))</a:t>
            </a:r>
          </a:p>
          <a:p>
            <a:r>
              <a:rPr lang="en-US" b="1" dirty="0"/>
              <a:t>*Parser07&gt;</a:t>
            </a:r>
            <a:r>
              <a:rPr lang="en-US" dirty="0"/>
              <a:t> run "-56 +6 *"</a:t>
            </a:r>
          </a:p>
          <a:p>
            <a:r>
              <a:rPr lang="en-US" dirty="0"/>
              <a:t>Nothing</a:t>
            </a:r>
          </a:p>
          <a:p>
            <a:r>
              <a:rPr lang="en-US" b="1" dirty="0"/>
              <a:t>*Parser07&gt;</a:t>
            </a:r>
            <a:r>
              <a:rPr lang="en-US" dirty="0"/>
              <a:t> run "-(6*7)"</a:t>
            </a:r>
          </a:p>
          <a:p>
            <a:r>
              <a:rPr lang="en-US" dirty="0"/>
              <a:t>Nothing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Калькулятор виразів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827584" y="1556792"/>
            <a:ext cx="7772400" cy="468052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pt-BR" dirty="0">
                <a:solidFill>
                  <a:schemeClr val="accent5">
                    <a:lumMod val="10000"/>
                  </a:schemeClr>
                </a:solidFill>
              </a:rPr>
              <a:t>eval :: Expr -&gt; Int</a:t>
            </a:r>
          </a:p>
          <a:p>
            <a:pPr>
              <a:buNone/>
            </a:pPr>
            <a:r>
              <a:rPr lang="pt-BR" dirty="0">
                <a:solidFill>
                  <a:schemeClr val="accent5">
                    <a:lumMod val="10000"/>
                  </a:schemeClr>
                </a:solidFill>
              </a:rPr>
              <a:t>eval ex = </a:t>
            </a:r>
            <a:r>
              <a:rPr lang="pt-BR" b="1" dirty="0">
                <a:solidFill>
                  <a:schemeClr val="accent5">
                    <a:lumMod val="10000"/>
                  </a:schemeClr>
                </a:solidFill>
              </a:rPr>
              <a:t>case</a:t>
            </a:r>
            <a:r>
              <a:rPr lang="pt-BR" dirty="0">
                <a:solidFill>
                  <a:schemeClr val="accent5">
                    <a:lumMod val="10000"/>
                  </a:schemeClr>
                </a:solidFill>
              </a:rPr>
              <a:t> ex </a:t>
            </a:r>
            <a:r>
              <a:rPr lang="pt-BR" b="1" dirty="0">
                <a:solidFill>
                  <a:schemeClr val="accent5">
                    <a:lumMod val="10000"/>
                  </a:schemeClr>
                </a:solidFill>
              </a:rPr>
              <a:t>of</a:t>
            </a:r>
          </a:p>
          <a:p>
            <a:pPr>
              <a:buNone/>
            </a:pPr>
            <a:r>
              <a:rPr lang="pt-BR" dirty="0">
                <a:solidFill>
                  <a:schemeClr val="accent5">
                    <a:lumMod val="10000"/>
                  </a:schemeClr>
                </a:solidFill>
              </a:rPr>
              <a:t>  Add a b -&gt; eval a + eval b</a:t>
            </a:r>
          </a:p>
          <a:p>
            <a:pPr>
              <a:buNone/>
            </a:pPr>
            <a:r>
              <a:rPr lang="pt-BR" dirty="0">
                <a:solidFill>
                  <a:schemeClr val="accent5">
                    <a:lumMod val="10000"/>
                  </a:schemeClr>
                </a:solidFill>
              </a:rPr>
              <a:t>  Mul a b -&gt; eval a * eval b</a:t>
            </a:r>
          </a:p>
          <a:p>
            <a:pPr>
              <a:buNone/>
            </a:pPr>
            <a:r>
              <a:rPr lang="pt-BR" dirty="0">
                <a:solidFill>
                  <a:schemeClr val="accent5">
                    <a:lumMod val="10000"/>
                  </a:schemeClr>
                </a:solidFill>
              </a:rPr>
              <a:t>  Sub a b -&gt; eval a - eval b</a:t>
            </a:r>
          </a:p>
          <a:p>
            <a:pPr>
              <a:buNone/>
            </a:pPr>
            <a:r>
              <a:rPr lang="pt-BR" dirty="0">
                <a:solidFill>
                  <a:schemeClr val="accent5">
                    <a:lumMod val="10000"/>
                  </a:schemeClr>
                </a:solidFill>
              </a:rPr>
              <a:t>  Lit n   -&gt; n</a:t>
            </a:r>
            <a:endParaRPr lang="uk-UA" dirty="0">
              <a:solidFill>
                <a:schemeClr val="accent5">
                  <a:lumMod val="10000"/>
                </a:schemeClr>
              </a:solidFill>
            </a:endParaRPr>
          </a:p>
          <a:p>
            <a:pPr lvl="1"/>
            <a:r>
              <a:rPr lang="ru-RU" dirty="0" err="1"/>
              <a:t>Вирахову</a:t>
            </a:r>
            <a:r>
              <a:rPr lang="uk-UA" dirty="0"/>
              <a:t>є</a:t>
            </a:r>
            <a:r>
              <a:rPr lang="ru-RU" dirty="0"/>
              <a:t> </a:t>
            </a:r>
            <a:r>
              <a:rPr lang="ru-RU" dirty="0" err="1"/>
              <a:t>вираз</a:t>
            </a:r>
            <a:endParaRPr lang="en-US" dirty="0"/>
          </a:p>
          <a:p>
            <a:pPr lvl="1"/>
            <a:endParaRPr lang="uk-UA" dirty="0"/>
          </a:p>
          <a:p>
            <a:pPr>
              <a:buNone/>
            </a:pP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runEval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:: String -&gt; String </a:t>
            </a:r>
          </a:p>
          <a:p>
            <a:pPr>
              <a:buNone/>
            </a:pP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runEval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st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= 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case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runParser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(spaces &gt;&gt;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expr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)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st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of 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         Just ex -&gt; show $ eval ex 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         Nothing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-&gt; “Parser error”</a:t>
            </a:r>
            <a:endParaRPr lang="uk-UA" dirty="0"/>
          </a:p>
          <a:p>
            <a:pPr lvl="1"/>
            <a:r>
              <a:rPr lang="uk-UA" dirty="0"/>
              <a:t>Аналізує вираз, обчислює і формує відповідь</a:t>
            </a:r>
          </a:p>
          <a:p>
            <a:pPr lvl="1">
              <a:buNone/>
            </a:pPr>
            <a:endParaRPr lang="uk-UA" dirty="0"/>
          </a:p>
        </p:txBody>
      </p:sp>
      <p:sp>
        <p:nvSpPr>
          <p:cNvPr id="4" name="Прямоугольник 3"/>
          <p:cNvSpPr/>
          <p:nvPr/>
        </p:nvSpPr>
        <p:spPr bwMode="auto">
          <a:xfrm>
            <a:off x="4860032" y="2276872"/>
            <a:ext cx="3739952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*Parser07&gt;</a:t>
            </a:r>
            <a:r>
              <a:rPr lang="en-US" dirty="0"/>
              <a:t> </a:t>
            </a:r>
            <a:r>
              <a:rPr lang="en-US" dirty="0" err="1"/>
              <a:t>runEval</a:t>
            </a:r>
            <a:r>
              <a:rPr lang="en-US" dirty="0"/>
              <a:t> "56"</a:t>
            </a:r>
            <a:endParaRPr lang="ru-RU" dirty="0"/>
          </a:p>
          <a:p>
            <a:r>
              <a:rPr lang="ru-RU" dirty="0"/>
              <a:t>"56"</a:t>
            </a:r>
          </a:p>
          <a:p>
            <a:r>
              <a:rPr lang="nb-NO" b="1" dirty="0"/>
              <a:t>*Parser07&gt;</a:t>
            </a:r>
            <a:r>
              <a:rPr lang="nb-NO" dirty="0"/>
              <a:t> runEval "56- 6 * 4 "</a:t>
            </a:r>
          </a:p>
          <a:p>
            <a:r>
              <a:rPr lang="uk-UA" dirty="0"/>
              <a:t>"32"</a:t>
            </a:r>
          </a:p>
          <a:p>
            <a:r>
              <a:rPr lang="en-US" b="1" dirty="0"/>
              <a:t>*Parser07&gt;</a:t>
            </a:r>
            <a:r>
              <a:rPr lang="en-US" dirty="0"/>
              <a:t> </a:t>
            </a:r>
            <a:r>
              <a:rPr lang="en-US" dirty="0" err="1"/>
              <a:t>runEval</a:t>
            </a:r>
            <a:r>
              <a:rPr lang="en-US" dirty="0"/>
              <a:t> "-56 +6 * "</a:t>
            </a:r>
          </a:p>
          <a:p>
            <a:r>
              <a:rPr lang="en-US" dirty="0"/>
              <a:t>"Parser error" </a:t>
            </a:r>
          </a:p>
          <a:p>
            <a:r>
              <a:rPr lang="en-US" b="1" dirty="0"/>
              <a:t>*Parser07&gt;</a:t>
            </a:r>
            <a:r>
              <a:rPr lang="en-US" dirty="0"/>
              <a:t> </a:t>
            </a:r>
            <a:r>
              <a:rPr lang="en-US" dirty="0" err="1"/>
              <a:t>runEval</a:t>
            </a:r>
            <a:r>
              <a:rPr lang="en-US" dirty="0"/>
              <a:t> "-(6* 7)"</a:t>
            </a:r>
          </a:p>
          <a:p>
            <a:r>
              <a:rPr lang="en-US" dirty="0"/>
              <a:t>"Parser error"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Repl</a:t>
            </a:r>
            <a:r>
              <a:rPr lang="en-US" dirty="0"/>
              <a:t> (read-</a:t>
            </a:r>
            <a:r>
              <a:rPr lang="en-US" dirty="0" err="1"/>
              <a:t>eval</a:t>
            </a:r>
            <a:r>
              <a:rPr lang="en-US" dirty="0"/>
              <a:t>-print loop)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827584" y="1484784"/>
            <a:ext cx="7772400" cy="4752528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pt-BR" dirty="0">
                <a:solidFill>
                  <a:schemeClr val="accent5">
                    <a:lumMod val="10000"/>
                  </a:schemeClr>
                </a:solidFill>
              </a:rPr>
              <a:t>main :: IO()</a:t>
            </a:r>
          </a:p>
          <a:p>
            <a:pPr>
              <a:buNone/>
            </a:pPr>
            <a:r>
              <a:rPr lang="pt-BR" dirty="0">
                <a:solidFill>
                  <a:schemeClr val="accent5">
                    <a:lumMod val="10000"/>
                  </a:schemeClr>
                </a:solidFill>
              </a:rPr>
              <a:t>main = loop </a:t>
            </a:r>
          </a:p>
          <a:p>
            <a:pPr lvl="2">
              <a:buNone/>
            </a:pPr>
            <a:endParaRPr lang="pt-BR" dirty="0">
              <a:solidFill>
                <a:schemeClr val="accent5">
                  <a:lumMod val="10000"/>
                </a:schemeClr>
              </a:solidFill>
            </a:endParaRPr>
          </a:p>
          <a:p>
            <a:pPr>
              <a:buNone/>
            </a:pPr>
            <a:r>
              <a:rPr lang="pt-BR" dirty="0">
                <a:solidFill>
                  <a:schemeClr val="accent5">
                    <a:lumMod val="10000"/>
                  </a:schemeClr>
                </a:solidFill>
              </a:rPr>
              <a:t>loop :: IO()</a:t>
            </a:r>
          </a:p>
          <a:p>
            <a:pPr>
              <a:buNone/>
            </a:pPr>
            <a:r>
              <a:rPr lang="pt-BR" dirty="0">
                <a:solidFill>
                  <a:schemeClr val="accent5">
                    <a:lumMod val="10000"/>
                  </a:schemeClr>
                </a:solidFill>
              </a:rPr>
              <a:t>loop = </a:t>
            </a:r>
            <a:r>
              <a:rPr lang="pt-BR" b="1" dirty="0">
                <a:solidFill>
                  <a:schemeClr val="accent5">
                    <a:lumMod val="10000"/>
                  </a:schemeClr>
                </a:solidFill>
              </a:rPr>
              <a:t>do</a:t>
            </a:r>
          </a:p>
          <a:p>
            <a:pPr>
              <a:buNone/>
            </a:pPr>
            <a:r>
              <a:rPr lang="pt-BR" dirty="0">
                <a:solidFill>
                  <a:schemeClr val="accent5">
                    <a:lumMod val="10000"/>
                  </a:schemeClr>
                </a:solidFill>
              </a:rPr>
              <a:t>              putStr "&gt;" </a:t>
            </a:r>
          </a:p>
          <a:p>
            <a:pPr>
              <a:buNone/>
            </a:pPr>
            <a:r>
              <a:rPr lang="pt-BR" dirty="0">
                <a:solidFill>
                  <a:schemeClr val="accent5">
                    <a:lumMod val="10000"/>
                  </a:schemeClr>
                </a:solidFill>
              </a:rPr>
              <a:t>              input &lt;- getLine</a:t>
            </a:r>
          </a:p>
          <a:p>
            <a:pPr>
              <a:buNone/>
            </a:pPr>
            <a:r>
              <a:rPr lang="pt-BR" dirty="0">
                <a:solidFill>
                  <a:schemeClr val="accent5">
                    <a:lumMod val="10000"/>
                  </a:schemeClr>
                </a:solidFill>
              </a:rPr>
              <a:t>             </a:t>
            </a:r>
            <a:r>
              <a:rPr lang="pt-BR" b="1" dirty="0">
                <a:solidFill>
                  <a:schemeClr val="accent5">
                    <a:lumMod val="10000"/>
                  </a:schemeClr>
                </a:solidFill>
              </a:rPr>
              <a:t> if </a:t>
            </a:r>
            <a:r>
              <a:rPr lang="pt-BR" dirty="0">
                <a:solidFill>
                  <a:schemeClr val="accent5">
                    <a:lumMod val="10000"/>
                  </a:schemeClr>
                </a:solidFill>
              </a:rPr>
              <a:t>null input </a:t>
            </a:r>
            <a:r>
              <a:rPr lang="pt-BR" b="1" dirty="0">
                <a:solidFill>
                  <a:schemeClr val="accent5">
                    <a:lumMod val="10000"/>
                  </a:schemeClr>
                </a:solidFill>
              </a:rPr>
              <a:t>then</a:t>
            </a:r>
            <a:r>
              <a:rPr lang="pt-BR" dirty="0">
                <a:solidFill>
                  <a:schemeClr val="accent5">
                    <a:lumMod val="10000"/>
                  </a:schemeClr>
                </a:solidFill>
              </a:rPr>
              <a:t> return () </a:t>
            </a:r>
          </a:p>
          <a:p>
            <a:pPr>
              <a:buNone/>
            </a:pPr>
            <a:r>
              <a:rPr lang="pt-BR" dirty="0">
                <a:solidFill>
                  <a:schemeClr val="accent5">
                    <a:lumMod val="10000"/>
                  </a:schemeClr>
                </a:solidFill>
              </a:rPr>
              <a:t>                 </a:t>
            </a:r>
            <a:r>
              <a:rPr lang="pt-BR" b="1" dirty="0">
                <a:solidFill>
                  <a:schemeClr val="accent5">
                    <a:lumMod val="10000"/>
                  </a:schemeClr>
                </a:solidFill>
              </a:rPr>
              <a:t>else do </a:t>
            </a:r>
            <a:r>
              <a:rPr lang="pt-BR" dirty="0">
                <a:solidFill>
                  <a:schemeClr val="accent5">
                    <a:lumMod val="10000"/>
                  </a:schemeClr>
                </a:solidFill>
              </a:rPr>
              <a:t>putStrLn (runEval input)  </a:t>
            </a:r>
          </a:p>
          <a:p>
            <a:pPr>
              <a:buNone/>
            </a:pPr>
            <a:r>
              <a:rPr lang="pt-BR" dirty="0">
                <a:solidFill>
                  <a:schemeClr val="accent5">
                    <a:lumMod val="10000"/>
                  </a:schemeClr>
                </a:solidFill>
              </a:rPr>
              <a:t>                             loop</a:t>
            </a:r>
          </a:p>
          <a:p>
            <a:pPr>
              <a:buNone/>
            </a:pPr>
            <a:r>
              <a:rPr lang="pt-BR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uk-UA" dirty="0"/>
              <a:t>В циклі</a:t>
            </a:r>
          </a:p>
          <a:p>
            <a:pPr lvl="1"/>
            <a:r>
              <a:rPr lang="uk-UA" dirty="0"/>
              <a:t>Вводиться рядок</a:t>
            </a:r>
            <a:endParaRPr lang="en-US" dirty="0"/>
          </a:p>
          <a:p>
            <a:pPr lvl="1"/>
            <a:r>
              <a:rPr lang="uk-UA" dirty="0"/>
              <a:t>Аналізується  вираз, заданий в рядку</a:t>
            </a:r>
          </a:p>
          <a:p>
            <a:pPr lvl="1"/>
            <a:r>
              <a:rPr lang="uk-UA" dirty="0"/>
              <a:t>У випадку успішного аналізу вираз обраховується</a:t>
            </a:r>
          </a:p>
          <a:p>
            <a:pPr lvl="1"/>
            <a:r>
              <a:rPr lang="uk-UA" dirty="0"/>
              <a:t>Виводиться результат обробки</a:t>
            </a:r>
          </a:p>
          <a:p>
            <a:r>
              <a:rPr lang="uk-UA" dirty="0"/>
              <a:t>При введенні порожнього рядка цикл завершується</a:t>
            </a:r>
          </a:p>
          <a:p>
            <a:pPr lvl="1">
              <a:buNone/>
            </a:pPr>
            <a:endParaRPr lang="uk-UA" dirty="0"/>
          </a:p>
        </p:txBody>
      </p:sp>
      <p:sp>
        <p:nvSpPr>
          <p:cNvPr id="4" name="Прямоугольник 3"/>
          <p:cNvSpPr/>
          <p:nvPr/>
        </p:nvSpPr>
        <p:spPr bwMode="auto">
          <a:xfrm>
            <a:off x="6012160" y="1556792"/>
            <a:ext cx="2880320" cy="25853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*Parser07&gt;</a:t>
            </a:r>
            <a:r>
              <a:rPr lang="en-US" dirty="0"/>
              <a:t> main</a:t>
            </a:r>
            <a:endParaRPr lang="ru-RU" dirty="0"/>
          </a:p>
          <a:p>
            <a:r>
              <a:rPr lang="ru-RU" dirty="0"/>
              <a:t>&gt;</a:t>
            </a:r>
            <a:r>
              <a:rPr lang="en-US" dirty="0"/>
              <a:t>56 -4 +-5</a:t>
            </a:r>
            <a:endParaRPr lang="ru-RU" dirty="0"/>
          </a:p>
          <a:p>
            <a:r>
              <a:rPr lang="ru-RU" dirty="0"/>
              <a:t>47</a:t>
            </a:r>
          </a:p>
          <a:p>
            <a:r>
              <a:rPr lang="ru-RU" dirty="0"/>
              <a:t>&gt;</a:t>
            </a:r>
            <a:r>
              <a:rPr lang="en-US" dirty="0"/>
              <a:t>67(8+5)</a:t>
            </a:r>
            <a:endParaRPr lang="ru-RU" dirty="0"/>
          </a:p>
          <a:p>
            <a:r>
              <a:rPr lang="en-US" dirty="0"/>
              <a:t>Parser error</a:t>
            </a:r>
          </a:p>
          <a:p>
            <a:r>
              <a:rPr lang="ru-RU" dirty="0"/>
              <a:t>&gt;</a:t>
            </a:r>
            <a:r>
              <a:rPr lang="en-US" dirty="0"/>
              <a:t>+5)</a:t>
            </a:r>
            <a:endParaRPr lang="ru-RU" dirty="0"/>
          </a:p>
          <a:p>
            <a:r>
              <a:rPr lang="en-US" dirty="0"/>
              <a:t>Parser error</a:t>
            </a:r>
          </a:p>
          <a:p>
            <a:r>
              <a:rPr lang="ru-RU" dirty="0"/>
              <a:t>&gt;</a:t>
            </a:r>
          </a:p>
          <a:p>
            <a:r>
              <a:rPr lang="en-US" b="1" dirty="0"/>
              <a:t>*Parser07&gt;</a:t>
            </a:r>
            <a:endParaRPr lang="uk-UA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Бібліотека </a:t>
            </a:r>
            <a:r>
              <a:rPr lang="en-US" dirty="0"/>
              <a:t>Parsec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11560" y="1484784"/>
            <a:ext cx="8280920" cy="4968552"/>
          </a:xfrm>
        </p:spPr>
        <p:txBody>
          <a:bodyPr>
            <a:normAutofit fontScale="77500" lnSpcReduction="20000"/>
          </a:bodyPr>
          <a:lstStyle/>
          <a:p>
            <a:r>
              <a:rPr lang="uk-UA" dirty="0"/>
              <a:t>Промислова бібліотека для створення синтаксичних аналізаторів</a:t>
            </a:r>
          </a:p>
          <a:p>
            <a:pPr lvl="1"/>
            <a:r>
              <a:rPr lang="uk-UA" dirty="0"/>
              <a:t>Базується на монадах</a:t>
            </a:r>
          </a:p>
          <a:p>
            <a:pPr lvl="1"/>
            <a:r>
              <a:rPr lang="uk-UA" dirty="0"/>
              <a:t>Дозволяє аналізувати </a:t>
            </a:r>
            <a:r>
              <a:rPr lang="uk-UA" dirty="0" err="1"/>
              <a:t>контекстно</a:t>
            </a:r>
            <a:r>
              <a:rPr lang="uk-UA" dirty="0"/>
              <a:t>-вільні  граматики</a:t>
            </a:r>
          </a:p>
          <a:p>
            <a:pPr lvl="2"/>
            <a:r>
              <a:rPr lang="uk-UA" dirty="0"/>
              <a:t>Найкращі результати при використанні </a:t>
            </a:r>
            <a:r>
              <a:rPr lang="en-US" dirty="0"/>
              <a:t>LL(1)</a:t>
            </a:r>
            <a:r>
              <a:rPr lang="uk-UA" dirty="0" err="1"/>
              <a:t>-граматик</a:t>
            </a:r>
            <a:endParaRPr lang="uk-UA" dirty="0"/>
          </a:p>
          <a:p>
            <a:pPr lvl="2"/>
            <a:r>
              <a:rPr lang="uk-UA" dirty="0"/>
              <a:t>Використовує </a:t>
            </a:r>
            <a:r>
              <a:rPr lang="uk-UA" dirty="0" err="1"/>
              <a:t>передбачаючий</a:t>
            </a:r>
            <a:r>
              <a:rPr lang="uk-UA" dirty="0"/>
              <a:t> (</a:t>
            </a:r>
            <a:r>
              <a:rPr lang="en-US" dirty="0"/>
              <a:t>predictive</a:t>
            </a:r>
            <a:r>
              <a:rPr lang="uk-UA" dirty="0"/>
              <a:t>) аналіз </a:t>
            </a:r>
          </a:p>
          <a:p>
            <a:r>
              <a:rPr lang="en-US" b="1" dirty="0"/>
              <a:t>data</a:t>
            </a:r>
            <a:r>
              <a:rPr lang="en-US" dirty="0"/>
              <a:t> </a:t>
            </a:r>
            <a:r>
              <a:rPr lang="en-US" dirty="0" err="1"/>
              <a:t>ParsecT</a:t>
            </a:r>
            <a:r>
              <a:rPr lang="en-US" dirty="0"/>
              <a:t> s u m a</a:t>
            </a:r>
          </a:p>
          <a:p>
            <a:pPr lvl="1"/>
            <a:r>
              <a:rPr lang="uk-UA" dirty="0"/>
              <a:t>Аналізатор з вхідним потоком </a:t>
            </a:r>
            <a:r>
              <a:rPr lang="en-US" dirty="0"/>
              <a:t>s</a:t>
            </a:r>
            <a:r>
              <a:rPr lang="uk-UA" dirty="0"/>
              <a:t>, що використовує стан </a:t>
            </a:r>
            <a:r>
              <a:rPr lang="en-US" dirty="0"/>
              <a:t>u </a:t>
            </a:r>
            <a:r>
              <a:rPr lang="uk-UA" dirty="0"/>
              <a:t>і повертає тип </a:t>
            </a:r>
            <a:r>
              <a:rPr lang="en-US" dirty="0"/>
              <a:t>a</a:t>
            </a:r>
            <a:endParaRPr lang="uk-UA" dirty="0"/>
          </a:p>
          <a:p>
            <a:pPr lvl="1"/>
            <a:r>
              <a:rPr lang="uk-UA" dirty="0"/>
              <a:t>Перетворювач монад з монадою </a:t>
            </a:r>
            <a:r>
              <a:rPr lang="en-US" dirty="0"/>
              <a:t>m </a:t>
            </a:r>
            <a:r>
              <a:rPr lang="uk-UA" dirty="0"/>
              <a:t>в основі</a:t>
            </a:r>
            <a:endParaRPr lang="en-US" dirty="0"/>
          </a:p>
          <a:p>
            <a:r>
              <a:rPr lang="en-US" b="1" dirty="0"/>
              <a:t>type</a:t>
            </a:r>
            <a:r>
              <a:rPr lang="en-US" dirty="0"/>
              <a:t> Parsec s u = </a:t>
            </a:r>
            <a:r>
              <a:rPr lang="en-US" dirty="0" err="1">
                <a:hlinkClick r:id="rId2"/>
              </a:rPr>
              <a:t>ParsecT</a:t>
            </a:r>
            <a:r>
              <a:rPr lang="en-US" dirty="0"/>
              <a:t> s u </a:t>
            </a:r>
            <a:r>
              <a:rPr lang="en-US" dirty="0">
                <a:hlinkClick r:id="rId3" action="ppaction://hlinkfile"/>
              </a:rPr>
              <a:t>Identity</a:t>
            </a:r>
            <a:r>
              <a:rPr lang="en-US" dirty="0"/>
              <a:t> </a:t>
            </a:r>
          </a:p>
          <a:p>
            <a:pPr lvl="1"/>
            <a:r>
              <a:rPr lang="uk-UA" dirty="0"/>
              <a:t>Перетворювач монад, в основі якого лежить монада </a:t>
            </a:r>
            <a:r>
              <a:rPr lang="en-US" dirty="0"/>
              <a:t>Identity</a:t>
            </a:r>
          </a:p>
          <a:p>
            <a:r>
              <a:rPr lang="en-US" b="1" dirty="0"/>
              <a:t>type</a:t>
            </a:r>
            <a:r>
              <a:rPr lang="en-US" dirty="0"/>
              <a:t> Parser  = </a:t>
            </a:r>
            <a:r>
              <a:rPr lang="en-US" dirty="0">
                <a:hlinkClick r:id="rId4"/>
              </a:rPr>
              <a:t>Parsec</a:t>
            </a:r>
            <a:r>
              <a:rPr lang="en-US" dirty="0"/>
              <a:t> </a:t>
            </a:r>
            <a:r>
              <a:rPr lang="en-US" dirty="0">
                <a:hlinkClick r:id="rId5" action="ppaction://hlinkfile"/>
              </a:rPr>
              <a:t>String</a:t>
            </a:r>
            <a:r>
              <a:rPr lang="en-US" dirty="0"/>
              <a:t> () </a:t>
            </a:r>
          </a:p>
          <a:p>
            <a:pPr lvl="1"/>
            <a:r>
              <a:rPr lang="uk-UA" dirty="0"/>
              <a:t>Вхідні дані для аналізу задаються як рядок </a:t>
            </a:r>
            <a:r>
              <a:rPr lang="en-US" dirty="0"/>
              <a:t>String</a:t>
            </a:r>
            <a:r>
              <a:rPr lang="uk-UA" dirty="0"/>
              <a:t>, стан </a:t>
            </a:r>
            <a:r>
              <a:rPr lang="en-US" dirty="0"/>
              <a:t>u</a:t>
            </a:r>
            <a:r>
              <a:rPr lang="uk-UA" dirty="0"/>
              <a:t> не використовується</a:t>
            </a:r>
            <a:endParaRPr lang="en-US" dirty="0"/>
          </a:p>
          <a:p>
            <a:r>
              <a:rPr lang="en-US" b="1" dirty="0"/>
              <a:t>import</a:t>
            </a:r>
            <a:r>
              <a:rPr lang="en-US" dirty="0"/>
              <a:t> </a:t>
            </a:r>
            <a:r>
              <a:rPr lang="en-US" dirty="0" err="1"/>
              <a:t>Text.ParserCombinators.Parsec</a:t>
            </a:r>
            <a:endParaRPr lang="en-US" dirty="0"/>
          </a:p>
          <a:p>
            <a:pPr lvl="1"/>
            <a:r>
              <a:rPr lang="uk-UA" dirty="0"/>
              <a:t>Для використання потрібно її імпортувати</a:t>
            </a:r>
            <a:endParaRPr lang="en-US" dirty="0"/>
          </a:p>
          <a:p>
            <a:endParaRPr lang="en-US" b="1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Базові аналізатори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838200" y="1556792"/>
            <a:ext cx="8054280" cy="511256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space, letter, digit, </a:t>
            </a:r>
            <a:r>
              <a:rPr lang="en-US" dirty="0" err="1"/>
              <a:t>anyChar</a:t>
            </a:r>
            <a:r>
              <a:rPr lang="en-US" dirty="0"/>
              <a:t>, </a:t>
            </a:r>
            <a:r>
              <a:rPr lang="en-US" dirty="0" err="1"/>
              <a:t>alphaNum</a:t>
            </a:r>
            <a:r>
              <a:rPr lang="en-US" dirty="0"/>
              <a:t>, newline :: Parser Char</a:t>
            </a:r>
          </a:p>
          <a:p>
            <a:pPr lvl="1"/>
            <a:r>
              <a:rPr lang="uk-UA" dirty="0"/>
              <a:t>Розпізнає один символ і його повертає</a:t>
            </a:r>
          </a:p>
          <a:p>
            <a:pPr lvl="2"/>
            <a:r>
              <a:rPr lang="en-US" dirty="0"/>
              <a:t>space  -</a:t>
            </a:r>
            <a:r>
              <a:rPr lang="uk-UA" dirty="0"/>
              <a:t> типа проміжок (задовольняє предикату </a:t>
            </a:r>
            <a:r>
              <a:rPr lang="en-US" dirty="0" err="1"/>
              <a:t>isSpace</a:t>
            </a:r>
            <a:r>
              <a:rPr lang="uk-UA" dirty="0"/>
              <a:t>)</a:t>
            </a:r>
            <a:endParaRPr lang="en-US" dirty="0"/>
          </a:p>
          <a:p>
            <a:pPr lvl="2"/>
            <a:r>
              <a:rPr lang="en-US" dirty="0"/>
              <a:t>letter, digit</a:t>
            </a:r>
            <a:r>
              <a:rPr lang="uk-UA" dirty="0"/>
              <a:t> – букв</a:t>
            </a:r>
            <a:r>
              <a:rPr lang="en-US" dirty="0"/>
              <a:t> ‘A’ - ’Z’, ‘a’ - ’z’</a:t>
            </a:r>
            <a:r>
              <a:rPr lang="uk-UA" dirty="0"/>
              <a:t> , цифра </a:t>
            </a:r>
            <a:r>
              <a:rPr lang="en-US" dirty="0"/>
              <a:t>‘0’ – ‘9’</a:t>
            </a:r>
          </a:p>
          <a:p>
            <a:pPr lvl="2"/>
            <a:r>
              <a:rPr lang="en-US" dirty="0" err="1"/>
              <a:t>anyChar</a:t>
            </a:r>
            <a:r>
              <a:rPr lang="en-US" dirty="0"/>
              <a:t> – </a:t>
            </a:r>
            <a:r>
              <a:rPr lang="uk-UA" dirty="0"/>
              <a:t>довільний символ</a:t>
            </a:r>
            <a:endParaRPr lang="en-US" dirty="0"/>
          </a:p>
          <a:p>
            <a:pPr lvl="2"/>
            <a:r>
              <a:rPr lang="en-US" dirty="0" err="1"/>
              <a:t>alphaNum</a:t>
            </a:r>
            <a:r>
              <a:rPr lang="uk-UA" dirty="0"/>
              <a:t> – буква або цифра </a:t>
            </a:r>
            <a:r>
              <a:rPr lang="en-US" dirty="0"/>
              <a:t>‘0’ – ‘9’ </a:t>
            </a:r>
            <a:endParaRPr lang="uk-UA" dirty="0"/>
          </a:p>
          <a:p>
            <a:pPr lvl="2"/>
            <a:r>
              <a:rPr lang="en-US" dirty="0"/>
              <a:t>newline </a:t>
            </a:r>
            <a:r>
              <a:rPr lang="uk-UA" dirty="0"/>
              <a:t>- символ </a:t>
            </a:r>
            <a:r>
              <a:rPr lang="en-US" dirty="0"/>
              <a:t> ‘\n’</a:t>
            </a:r>
            <a:endParaRPr lang="uk-UA" dirty="0"/>
          </a:p>
          <a:p>
            <a:r>
              <a:rPr lang="en-US" dirty="0"/>
              <a:t>char :: Char -&gt; Parser Char</a:t>
            </a:r>
          </a:p>
          <a:p>
            <a:pPr lvl="1"/>
            <a:r>
              <a:rPr lang="en-US" dirty="0"/>
              <a:t>char c  - </a:t>
            </a:r>
            <a:r>
              <a:rPr lang="uk-UA" dirty="0"/>
              <a:t>розпізнає символ </a:t>
            </a:r>
            <a:r>
              <a:rPr lang="en-US" dirty="0"/>
              <a:t>c </a:t>
            </a:r>
            <a:r>
              <a:rPr lang="uk-UA" dirty="0"/>
              <a:t>і його повертає</a:t>
            </a:r>
            <a:endParaRPr lang="en-US" dirty="0"/>
          </a:p>
          <a:p>
            <a:r>
              <a:rPr lang="en-US" dirty="0"/>
              <a:t>string :: String -&gt; Parser String</a:t>
            </a:r>
            <a:endParaRPr lang="uk-UA" dirty="0"/>
          </a:p>
          <a:p>
            <a:pPr lvl="1"/>
            <a:r>
              <a:rPr lang="en-US" dirty="0"/>
              <a:t>string </a:t>
            </a:r>
            <a:r>
              <a:rPr lang="en-US" dirty="0" err="1"/>
              <a:t>str</a:t>
            </a:r>
            <a:r>
              <a:rPr lang="en-US" dirty="0"/>
              <a:t> </a:t>
            </a:r>
            <a:r>
              <a:rPr lang="uk-UA" dirty="0"/>
              <a:t>– розпізнає рядок </a:t>
            </a:r>
            <a:r>
              <a:rPr lang="en-US" dirty="0" err="1"/>
              <a:t>str</a:t>
            </a:r>
            <a:r>
              <a:rPr lang="uk-UA" dirty="0"/>
              <a:t> і його повертає</a:t>
            </a:r>
            <a:endParaRPr lang="en-US" dirty="0"/>
          </a:p>
          <a:p>
            <a:r>
              <a:rPr lang="en-US" dirty="0" err="1"/>
              <a:t>oneOf</a:t>
            </a:r>
            <a:r>
              <a:rPr lang="en-US" dirty="0"/>
              <a:t>, </a:t>
            </a:r>
            <a:r>
              <a:rPr lang="en-US" dirty="0" err="1"/>
              <a:t>noneOf</a:t>
            </a:r>
            <a:r>
              <a:rPr lang="en-US" dirty="0"/>
              <a:t> :: String -&gt; Parser Char</a:t>
            </a:r>
          </a:p>
          <a:p>
            <a:pPr lvl="1"/>
            <a:r>
              <a:rPr lang="en-US" dirty="0"/>
              <a:t>one of </a:t>
            </a:r>
            <a:r>
              <a:rPr lang="en-US" dirty="0" err="1"/>
              <a:t>st</a:t>
            </a:r>
            <a:r>
              <a:rPr lang="en-US" dirty="0"/>
              <a:t> (</a:t>
            </a:r>
            <a:r>
              <a:rPr lang="en-US" dirty="0" err="1"/>
              <a:t>noneOf</a:t>
            </a:r>
            <a:r>
              <a:rPr lang="en-US" dirty="0"/>
              <a:t> </a:t>
            </a:r>
            <a:r>
              <a:rPr lang="en-US" dirty="0" err="1"/>
              <a:t>st</a:t>
            </a:r>
            <a:r>
              <a:rPr lang="en-US" dirty="0"/>
              <a:t>) – </a:t>
            </a:r>
            <a:r>
              <a:rPr lang="uk-UA" dirty="0"/>
              <a:t>розпізнає один зі символів рядка </a:t>
            </a:r>
            <a:r>
              <a:rPr lang="en-US" dirty="0" err="1"/>
              <a:t>st</a:t>
            </a:r>
            <a:r>
              <a:rPr lang="uk-UA" dirty="0"/>
              <a:t> (якого немає в </a:t>
            </a:r>
            <a:r>
              <a:rPr lang="en-US" dirty="0" err="1"/>
              <a:t>st</a:t>
            </a:r>
            <a:r>
              <a:rPr lang="uk-UA" dirty="0"/>
              <a:t>) і його повертає</a:t>
            </a:r>
            <a:endParaRPr lang="en-US" dirty="0"/>
          </a:p>
          <a:p>
            <a:endParaRPr lang="en-US" dirty="0"/>
          </a:p>
          <a:p>
            <a:pPr lvl="1"/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7969719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Аналізатори певних конструкцій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11560" y="1628800"/>
            <a:ext cx="8136904" cy="4680520"/>
          </a:xfrm>
        </p:spPr>
        <p:txBody>
          <a:bodyPr>
            <a:normAutofit fontScale="92500"/>
          </a:bodyPr>
          <a:lstStyle/>
          <a:p>
            <a:r>
              <a:rPr lang="en-US" dirty="0"/>
              <a:t>spaces :: Parser ()</a:t>
            </a:r>
          </a:p>
          <a:p>
            <a:pPr lvl="1"/>
            <a:r>
              <a:rPr lang="uk-UA" dirty="0"/>
              <a:t>Пропускає 0 або більше символів </a:t>
            </a:r>
            <a:r>
              <a:rPr lang="en-US" dirty="0" err="1"/>
              <a:t>isSpace</a:t>
            </a:r>
            <a:endParaRPr lang="en-US" dirty="0"/>
          </a:p>
          <a:p>
            <a:r>
              <a:rPr lang="en-US" dirty="0" err="1"/>
              <a:t>eof</a:t>
            </a:r>
            <a:r>
              <a:rPr lang="en-US" dirty="0"/>
              <a:t> :: Parser ()</a:t>
            </a:r>
            <a:endParaRPr lang="uk-UA" dirty="0"/>
          </a:p>
          <a:p>
            <a:pPr lvl="1"/>
            <a:r>
              <a:rPr lang="en-US" dirty="0" err="1"/>
              <a:t>eof</a:t>
            </a:r>
            <a:r>
              <a:rPr lang="en-US" dirty="0"/>
              <a:t> – </a:t>
            </a:r>
            <a:r>
              <a:rPr lang="uk-UA" dirty="0"/>
              <a:t>повертає успіх лише на кінці вхідного рядка</a:t>
            </a:r>
            <a:r>
              <a:rPr lang="en-US" dirty="0"/>
              <a:t> </a:t>
            </a:r>
          </a:p>
          <a:p>
            <a:r>
              <a:rPr lang="en-US" dirty="0"/>
              <a:t>many, many1 :: Parser a -&gt; Parser [a]</a:t>
            </a:r>
          </a:p>
          <a:p>
            <a:pPr lvl="1"/>
            <a:r>
              <a:rPr lang="en-US" dirty="0"/>
              <a:t>many p (many1 p) - </a:t>
            </a:r>
            <a:r>
              <a:rPr lang="uk-UA" dirty="0"/>
              <a:t>розпізнає 0 або більше </a:t>
            </a:r>
            <a:r>
              <a:rPr lang="en-US" dirty="0"/>
              <a:t>p (</a:t>
            </a:r>
            <a:r>
              <a:rPr lang="uk-UA" dirty="0"/>
              <a:t>розпізнає 1 або більше </a:t>
            </a:r>
            <a:r>
              <a:rPr lang="en-US" dirty="0"/>
              <a:t>p)</a:t>
            </a:r>
            <a:r>
              <a:rPr lang="uk-UA" dirty="0"/>
              <a:t>, повертаючи їх список</a:t>
            </a:r>
            <a:r>
              <a:rPr lang="en-US" dirty="0"/>
              <a:t> p</a:t>
            </a:r>
          </a:p>
          <a:p>
            <a:r>
              <a:rPr lang="en-US" dirty="0" err="1"/>
              <a:t>sepBy</a:t>
            </a:r>
            <a:r>
              <a:rPr lang="en-US" dirty="0"/>
              <a:t>, sepBy1 :: Parser a -&gt; Parser b -&gt; Parser [a]</a:t>
            </a:r>
            <a:endParaRPr lang="uk-UA" dirty="0"/>
          </a:p>
          <a:p>
            <a:pPr lvl="1"/>
            <a:r>
              <a:rPr lang="en-US" dirty="0" err="1"/>
              <a:t>sepBy</a:t>
            </a:r>
            <a:r>
              <a:rPr lang="en-US" dirty="0"/>
              <a:t> p sep (sepBy1 p sep) – </a:t>
            </a:r>
            <a:r>
              <a:rPr lang="uk-UA" dirty="0"/>
              <a:t>розпізнає 0 або більше </a:t>
            </a:r>
            <a:r>
              <a:rPr lang="en-US" dirty="0"/>
              <a:t>p</a:t>
            </a:r>
            <a:r>
              <a:rPr lang="uk-UA" dirty="0"/>
              <a:t>,</a:t>
            </a:r>
            <a:r>
              <a:rPr lang="en-US" dirty="0"/>
              <a:t> </a:t>
            </a:r>
            <a:r>
              <a:rPr lang="uk-UA" dirty="0"/>
              <a:t>розділених </a:t>
            </a:r>
            <a:r>
              <a:rPr lang="en-US" dirty="0"/>
              <a:t>sep</a:t>
            </a:r>
            <a:r>
              <a:rPr lang="uk-UA" dirty="0"/>
              <a:t> </a:t>
            </a:r>
            <a:r>
              <a:rPr lang="en-US" dirty="0"/>
              <a:t>(</a:t>
            </a:r>
            <a:r>
              <a:rPr lang="uk-UA" dirty="0"/>
              <a:t>розпізнає 1 або більше </a:t>
            </a:r>
            <a:r>
              <a:rPr lang="en-US" dirty="0"/>
              <a:t>p</a:t>
            </a:r>
            <a:r>
              <a:rPr lang="uk-UA" dirty="0"/>
              <a:t> ,</a:t>
            </a:r>
            <a:r>
              <a:rPr lang="en-US" dirty="0"/>
              <a:t> </a:t>
            </a:r>
            <a:r>
              <a:rPr lang="uk-UA" dirty="0"/>
              <a:t>розділених </a:t>
            </a:r>
            <a:r>
              <a:rPr lang="en-US" dirty="0"/>
              <a:t>sep)</a:t>
            </a:r>
            <a:r>
              <a:rPr lang="uk-UA" dirty="0"/>
              <a:t>, повертаючи їх список</a:t>
            </a:r>
            <a:r>
              <a:rPr lang="en-US" dirty="0"/>
              <a:t> p</a:t>
            </a:r>
          </a:p>
          <a:p>
            <a:endParaRPr lang="en-US" dirty="0"/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5772732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Робота з аналізатором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11560" y="1628800"/>
            <a:ext cx="8352928" cy="4896544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(&lt;|&gt;) :: Parser  a -&gt; Parser a -&gt; Parser a</a:t>
            </a:r>
          </a:p>
          <a:p>
            <a:pPr lvl="1"/>
            <a:r>
              <a:rPr lang="uk-UA" dirty="0"/>
              <a:t>Комбінатор детермінованого вибору</a:t>
            </a:r>
            <a:endParaRPr lang="en-US" dirty="0"/>
          </a:p>
          <a:p>
            <a:pPr lvl="1"/>
            <a:r>
              <a:rPr lang="en-US" dirty="0"/>
              <a:t>p &lt;|&gt; q</a:t>
            </a:r>
            <a:r>
              <a:rPr lang="uk-UA" dirty="0"/>
              <a:t>  або </a:t>
            </a:r>
            <a:r>
              <a:rPr lang="en-US" dirty="0"/>
              <a:t>try p  &lt;|&gt; q</a:t>
            </a:r>
          </a:p>
          <a:p>
            <a:pPr lvl="2"/>
            <a:r>
              <a:rPr lang="uk-UA" dirty="0"/>
              <a:t>Спочатку аналіз </a:t>
            </a:r>
            <a:r>
              <a:rPr lang="en-US" dirty="0"/>
              <a:t>p</a:t>
            </a:r>
            <a:r>
              <a:rPr lang="uk-UA" dirty="0"/>
              <a:t>, якщо успіх  </a:t>
            </a:r>
            <a:r>
              <a:rPr lang="en-US" dirty="0">
                <a:sym typeface="Wingdings" pitchFamily="2" charset="2"/>
              </a:rPr>
              <a:t>==&gt;</a:t>
            </a:r>
            <a:r>
              <a:rPr lang="uk-UA" dirty="0"/>
              <a:t>  результат</a:t>
            </a:r>
          </a:p>
          <a:p>
            <a:pPr lvl="2"/>
            <a:r>
              <a:rPr lang="uk-UA" dirty="0"/>
              <a:t>                            якщо невдача </a:t>
            </a:r>
            <a:r>
              <a:rPr lang="en-US" dirty="0"/>
              <a:t> ==&gt;</a:t>
            </a:r>
            <a:r>
              <a:rPr lang="uk-UA" dirty="0"/>
              <a:t> застосовується</a:t>
            </a:r>
            <a:r>
              <a:rPr lang="en-US" dirty="0"/>
              <a:t>  q</a:t>
            </a:r>
            <a:r>
              <a:rPr lang="uk-UA" dirty="0"/>
              <a:t>  </a:t>
            </a:r>
            <a:r>
              <a:rPr lang="en-US" dirty="0"/>
              <a:t> </a:t>
            </a:r>
          </a:p>
          <a:p>
            <a:pPr lvl="2"/>
            <a:r>
              <a:rPr lang="uk-UA" dirty="0"/>
              <a:t>Якщо для розпізнавання невдачі </a:t>
            </a:r>
            <a:r>
              <a:rPr lang="en-US" dirty="0"/>
              <a:t>p</a:t>
            </a:r>
            <a:r>
              <a:rPr lang="uk-UA" dirty="0"/>
              <a:t>, потрібно прочитати більше одного символу, то </a:t>
            </a:r>
            <a:r>
              <a:rPr lang="en-US" dirty="0"/>
              <a:t>try p  &lt;|&gt; q</a:t>
            </a:r>
            <a:r>
              <a:rPr lang="uk-UA" dirty="0"/>
              <a:t> </a:t>
            </a:r>
            <a:endParaRPr lang="en-US" dirty="0"/>
          </a:p>
          <a:p>
            <a:pPr lvl="2"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parse :: Parser a -&gt; String -&gt; String -&gt; Either </a:t>
            </a:r>
            <a:r>
              <a:rPr lang="en-US" dirty="0" err="1"/>
              <a:t>ParserError</a:t>
            </a:r>
            <a:r>
              <a:rPr lang="en-US" dirty="0"/>
              <a:t> a</a:t>
            </a:r>
          </a:p>
          <a:p>
            <a:pPr lvl="1"/>
            <a:r>
              <a:rPr lang="en-US" dirty="0"/>
              <a:t>parse  p fl input</a:t>
            </a:r>
          </a:p>
          <a:p>
            <a:pPr lvl="2"/>
            <a:r>
              <a:rPr lang="uk-UA" dirty="0"/>
              <a:t>Виконує аналізатор </a:t>
            </a:r>
            <a:r>
              <a:rPr lang="en-US" dirty="0"/>
              <a:t>p</a:t>
            </a:r>
            <a:r>
              <a:rPr lang="uk-UA" dirty="0"/>
              <a:t> на вході</a:t>
            </a:r>
            <a:r>
              <a:rPr lang="en-US" dirty="0"/>
              <a:t> input</a:t>
            </a:r>
            <a:r>
              <a:rPr lang="uk-UA" dirty="0"/>
              <a:t> </a:t>
            </a:r>
          </a:p>
          <a:p>
            <a:pPr lvl="2"/>
            <a:r>
              <a:rPr lang="en-US" dirty="0"/>
              <a:t>fl </a:t>
            </a:r>
            <a:r>
              <a:rPr lang="uk-UA" dirty="0"/>
              <a:t>використовується в повідомленні про помилку</a:t>
            </a:r>
          </a:p>
          <a:p>
            <a:pPr lvl="3"/>
            <a:r>
              <a:rPr lang="uk-UA" dirty="0"/>
              <a:t>Може бути “”</a:t>
            </a:r>
          </a:p>
          <a:p>
            <a:pPr lvl="2"/>
            <a:r>
              <a:rPr lang="uk-UA" dirty="0"/>
              <a:t>Повертає: помилку </a:t>
            </a:r>
            <a:r>
              <a:rPr lang="en-US" dirty="0"/>
              <a:t>Left</a:t>
            </a:r>
            <a:r>
              <a:rPr lang="uk-UA" dirty="0"/>
              <a:t> або успіх</a:t>
            </a:r>
            <a:r>
              <a:rPr lang="en-US" dirty="0"/>
              <a:t> Right</a:t>
            </a:r>
          </a:p>
          <a:p>
            <a:pPr lvl="3"/>
            <a:r>
              <a:rPr lang="en-US" dirty="0"/>
              <a:t>Left </a:t>
            </a:r>
            <a:r>
              <a:rPr lang="en-US" dirty="0" err="1"/>
              <a:t>ep</a:t>
            </a:r>
            <a:r>
              <a:rPr lang="en-US" dirty="0"/>
              <a:t> – </a:t>
            </a:r>
            <a:r>
              <a:rPr lang="en-US" dirty="0" err="1"/>
              <a:t>ep</a:t>
            </a:r>
            <a:r>
              <a:rPr lang="uk-UA" dirty="0"/>
              <a:t>:</a:t>
            </a:r>
            <a:r>
              <a:rPr lang="en-US" dirty="0"/>
              <a:t> </a:t>
            </a:r>
            <a:r>
              <a:rPr lang="uk-UA" dirty="0"/>
              <a:t>значення типа </a:t>
            </a:r>
            <a:r>
              <a:rPr lang="en-US" dirty="0" err="1"/>
              <a:t>ParserError</a:t>
            </a:r>
            <a:endParaRPr lang="en-US" dirty="0"/>
          </a:p>
          <a:p>
            <a:pPr lvl="3"/>
            <a:r>
              <a:rPr lang="en-US" dirty="0"/>
              <a:t>Right a </a:t>
            </a:r>
            <a:r>
              <a:rPr lang="uk-UA" dirty="0"/>
              <a:t>– </a:t>
            </a:r>
            <a:r>
              <a:rPr lang="en-US" dirty="0"/>
              <a:t>a</a:t>
            </a:r>
            <a:r>
              <a:rPr lang="uk-UA" dirty="0"/>
              <a:t>: розпізнане значення </a:t>
            </a:r>
            <a:endParaRPr lang="en-US" dirty="0"/>
          </a:p>
          <a:p>
            <a:pPr lvl="3"/>
            <a:endParaRPr lang="uk-UA" dirty="0"/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9167770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Приклад  аналізатора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11560" y="1556792"/>
            <a:ext cx="7776864" cy="4824536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/>
              <a:t>main :: IO()</a:t>
            </a:r>
          </a:p>
          <a:p>
            <a:pPr>
              <a:buNone/>
            </a:pPr>
            <a:r>
              <a:rPr lang="en-US" dirty="0"/>
              <a:t>main = </a:t>
            </a:r>
            <a:r>
              <a:rPr lang="en-US" b="1" dirty="0"/>
              <a:t>case</a:t>
            </a:r>
            <a:r>
              <a:rPr lang="en-US" dirty="0"/>
              <a:t> (parse numbers “” “11,2,45”) </a:t>
            </a:r>
            <a:r>
              <a:rPr lang="en-US" b="1" dirty="0"/>
              <a:t>of</a:t>
            </a:r>
          </a:p>
          <a:p>
            <a:pPr>
              <a:buNone/>
            </a:pPr>
            <a:r>
              <a:rPr lang="en-US" dirty="0"/>
              <a:t>               Left err   -&gt; print err</a:t>
            </a:r>
          </a:p>
          <a:p>
            <a:pPr>
              <a:buNone/>
            </a:pPr>
            <a:r>
              <a:rPr lang="en-US" dirty="0"/>
              <a:t>               Right </a:t>
            </a:r>
            <a:r>
              <a:rPr lang="en-US" dirty="0" err="1"/>
              <a:t>xs</a:t>
            </a:r>
            <a:r>
              <a:rPr lang="en-US" dirty="0"/>
              <a:t>  -&gt; print (sum </a:t>
            </a:r>
            <a:r>
              <a:rPr lang="en-US" dirty="0" err="1"/>
              <a:t>xs</a:t>
            </a:r>
            <a:r>
              <a:rPr lang="en-US" dirty="0"/>
              <a:t>)</a:t>
            </a:r>
            <a:endParaRPr lang="uk-UA" dirty="0"/>
          </a:p>
          <a:p>
            <a:pPr lvl="8"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numbers :: Parser [Integer]</a:t>
            </a:r>
          </a:p>
          <a:p>
            <a:pPr>
              <a:buNone/>
            </a:pPr>
            <a:r>
              <a:rPr lang="en-US" dirty="0"/>
              <a:t>numbers = </a:t>
            </a:r>
            <a:r>
              <a:rPr lang="en-US" dirty="0" err="1"/>
              <a:t>commaSep</a:t>
            </a:r>
            <a:r>
              <a:rPr lang="en-US" dirty="0"/>
              <a:t> number</a:t>
            </a:r>
            <a:endParaRPr lang="uk-UA" dirty="0"/>
          </a:p>
          <a:p>
            <a:pPr lvl="6">
              <a:buNone/>
            </a:pPr>
            <a:endParaRPr lang="en-US" dirty="0"/>
          </a:p>
          <a:p>
            <a:pPr>
              <a:buNone/>
            </a:pPr>
            <a:r>
              <a:rPr lang="en-US" dirty="0" err="1"/>
              <a:t>commaSep</a:t>
            </a:r>
            <a:r>
              <a:rPr lang="en-US" dirty="0"/>
              <a:t> :: Parser a -&gt; Parser [a]</a:t>
            </a:r>
          </a:p>
          <a:p>
            <a:pPr>
              <a:buNone/>
            </a:pPr>
            <a:r>
              <a:rPr lang="en-US" dirty="0" err="1"/>
              <a:t>commaSep</a:t>
            </a:r>
            <a:r>
              <a:rPr lang="en-US" dirty="0"/>
              <a:t> p  = p `sepBy1` (char ',‘)</a:t>
            </a:r>
            <a:endParaRPr lang="uk-UA" dirty="0"/>
          </a:p>
          <a:p>
            <a:pPr lvl="7"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number :: Parser Integer </a:t>
            </a:r>
          </a:p>
          <a:p>
            <a:pPr>
              <a:buNone/>
            </a:pPr>
            <a:r>
              <a:rPr lang="en-US" dirty="0"/>
              <a:t>number = </a:t>
            </a:r>
            <a:r>
              <a:rPr lang="en-US" b="1" dirty="0"/>
              <a:t>do</a:t>
            </a:r>
            <a:r>
              <a:rPr lang="en-US" dirty="0"/>
              <a:t> {</a:t>
            </a:r>
            <a:r>
              <a:rPr lang="en-US" dirty="0" err="1"/>
              <a:t>cs</a:t>
            </a:r>
            <a:r>
              <a:rPr lang="en-US" dirty="0"/>
              <a:t> &lt;- many1 digit; return (read </a:t>
            </a:r>
            <a:r>
              <a:rPr lang="en-US" dirty="0" err="1"/>
              <a:t>cs</a:t>
            </a:r>
            <a:r>
              <a:rPr lang="en-US" dirty="0"/>
              <a:t>)}</a:t>
            </a:r>
          </a:p>
          <a:p>
            <a:endParaRPr lang="uk-UA" dirty="0"/>
          </a:p>
        </p:txBody>
      </p:sp>
      <p:sp>
        <p:nvSpPr>
          <p:cNvPr id="4" name="Прямоугольник 3"/>
          <p:cNvSpPr/>
          <p:nvPr/>
        </p:nvSpPr>
        <p:spPr bwMode="auto">
          <a:xfrm>
            <a:off x="6300192" y="3429000"/>
            <a:ext cx="2484784" cy="7078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/>
              <a:t>*Main&gt; </a:t>
            </a:r>
            <a:r>
              <a:rPr lang="en-US" sz="2000" dirty="0"/>
              <a:t>main</a:t>
            </a:r>
            <a:endParaRPr lang="uk-UA" sz="2000" dirty="0"/>
          </a:p>
          <a:p>
            <a:r>
              <a:rPr lang="uk-UA" sz="2000" dirty="0"/>
              <a:t>58</a:t>
            </a:r>
          </a:p>
        </p:txBody>
      </p:sp>
    </p:spTree>
    <p:extLst>
      <p:ext uri="{BB962C8B-B14F-4D97-AF65-F5344CB8AC3E}">
        <p14:creationId xmlns:p14="http://schemas.microsoft.com/office/powerpoint/2010/main" val="2383047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Тип для аналізаторів (</a:t>
            </a:r>
            <a:r>
              <a:rPr lang="en-US" dirty="0"/>
              <a:t>Parser</a:t>
            </a:r>
            <a:r>
              <a:rPr lang="uk-UA" dirty="0"/>
              <a:t>)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39552" y="1484784"/>
            <a:ext cx="8604448" cy="4896544"/>
          </a:xfrm>
        </p:spPr>
        <p:txBody>
          <a:bodyPr>
            <a:normAutofit fontScale="70000" lnSpcReduction="20000"/>
          </a:bodyPr>
          <a:lstStyle/>
          <a:p>
            <a:pPr lvl="2"/>
            <a:r>
              <a:rPr lang="uk-UA" dirty="0"/>
              <a:t>Аналізатор – функція, що обробляє вхідний рядок символів,</a:t>
            </a:r>
            <a:r>
              <a:rPr lang="en-US" dirty="0"/>
              <a:t> </a:t>
            </a:r>
            <a:r>
              <a:rPr lang="uk-UA" dirty="0"/>
              <a:t>аналізуючи його фрагменти (лексеми), щоб побудувати складну структуру даних </a:t>
            </a:r>
            <a:r>
              <a:rPr lang="en-US" dirty="0"/>
              <a:t>AST (Abstract Syntax Tree</a:t>
            </a:r>
            <a:r>
              <a:rPr lang="uk-UA" dirty="0"/>
              <a:t>).</a:t>
            </a:r>
          </a:p>
          <a:p>
            <a:pPr>
              <a:buNone/>
            </a:pPr>
            <a:r>
              <a:rPr lang="en-US" b="1" dirty="0" err="1"/>
              <a:t>newtype</a:t>
            </a:r>
            <a:r>
              <a:rPr lang="en-US" dirty="0"/>
              <a:t> Parser a =Parser { parse :: String -&gt; Maybe (</a:t>
            </a:r>
            <a:r>
              <a:rPr lang="en-US" dirty="0" err="1"/>
              <a:t>a,String</a:t>
            </a:r>
            <a:r>
              <a:rPr lang="en-US" dirty="0"/>
              <a:t>) }</a:t>
            </a:r>
          </a:p>
          <a:p>
            <a:pPr lvl="1"/>
            <a:r>
              <a:rPr lang="uk-UA" dirty="0"/>
              <a:t>Аналізатор – функція, що по рядку повертає результат із </a:t>
            </a:r>
            <a:r>
              <a:rPr lang="en-US" dirty="0"/>
              <a:t>Maybe (</a:t>
            </a:r>
            <a:r>
              <a:rPr lang="en-US" dirty="0" err="1"/>
              <a:t>a,String</a:t>
            </a:r>
            <a:r>
              <a:rPr lang="en-US" dirty="0"/>
              <a:t>)</a:t>
            </a:r>
            <a:endParaRPr lang="uk-UA" dirty="0"/>
          </a:p>
          <a:p>
            <a:pPr lvl="2"/>
            <a:r>
              <a:rPr lang="uk-UA" dirty="0"/>
              <a:t>Невдача синтаксичного аналізу =</a:t>
            </a:r>
            <a:r>
              <a:rPr lang="en-US" dirty="0"/>
              <a:t>&gt;</a:t>
            </a:r>
            <a:r>
              <a:rPr lang="uk-UA" dirty="0"/>
              <a:t> </a:t>
            </a:r>
            <a:r>
              <a:rPr lang="en-US" dirty="0"/>
              <a:t>Nothing</a:t>
            </a:r>
            <a:r>
              <a:rPr lang="uk-UA" dirty="0"/>
              <a:t> </a:t>
            </a:r>
            <a:endParaRPr lang="en-US" dirty="0"/>
          </a:p>
          <a:p>
            <a:pPr lvl="2"/>
            <a:r>
              <a:rPr lang="uk-UA" dirty="0"/>
              <a:t>Успішний синтаксичний аналіз =</a:t>
            </a:r>
            <a:r>
              <a:rPr lang="en-US" dirty="0"/>
              <a:t>&gt; Just</a:t>
            </a:r>
            <a:r>
              <a:rPr lang="uk-UA" dirty="0"/>
              <a:t> </a:t>
            </a:r>
            <a:r>
              <a:rPr lang="en-US" dirty="0"/>
              <a:t>(</a:t>
            </a:r>
            <a:r>
              <a:rPr lang="en-US" dirty="0" err="1"/>
              <a:t>v,st</a:t>
            </a:r>
            <a:r>
              <a:rPr lang="en-US" dirty="0"/>
              <a:t>) : </a:t>
            </a:r>
          </a:p>
          <a:p>
            <a:pPr lvl="3"/>
            <a:r>
              <a:rPr lang="en-US" dirty="0"/>
              <a:t>v </a:t>
            </a:r>
            <a:r>
              <a:rPr lang="uk-UA" dirty="0"/>
              <a:t>значення типа </a:t>
            </a:r>
            <a:r>
              <a:rPr lang="en-US" dirty="0"/>
              <a:t>a </a:t>
            </a:r>
            <a:r>
              <a:rPr lang="uk-UA" dirty="0"/>
              <a:t>(розпізнане в результаті аналізу і обробки префіксу аргументу);  </a:t>
            </a:r>
            <a:endParaRPr lang="en-US" dirty="0"/>
          </a:p>
          <a:p>
            <a:pPr lvl="3"/>
            <a:r>
              <a:rPr lang="en-US" dirty="0" err="1"/>
              <a:t>st</a:t>
            </a:r>
            <a:r>
              <a:rPr lang="uk-UA" dirty="0"/>
              <a:t> – нерозпізнаний суфікс аргументу</a:t>
            </a:r>
            <a:endParaRPr lang="en-US" dirty="0"/>
          </a:p>
          <a:p>
            <a:pPr lvl="1"/>
            <a:r>
              <a:rPr lang="en-US" dirty="0"/>
              <a:t>Parser a – </a:t>
            </a:r>
            <a:r>
              <a:rPr lang="uk-UA" dirty="0"/>
              <a:t>тип і </a:t>
            </a:r>
            <a:r>
              <a:rPr lang="en-US" dirty="0"/>
              <a:t>Parser f - </a:t>
            </a:r>
            <a:r>
              <a:rPr lang="uk-UA" dirty="0"/>
              <a:t>конструктор</a:t>
            </a:r>
            <a:r>
              <a:rPr lang="en-US" dirty="0"/>
              <a:t>, </a:t>
            </a:r>
            <a:endParaRPr lang="uk-UA" dirty="0"/>
          </a:p>
          <a:p>
            <a:pPr lvl="2"/>
            <a:r>
              <a:rPr lang="en-US" dirty="0"/>
              <a:t>f :: String -&gt; Maybe (</a:t>
            </a:r>
            <a:r>
              <a:rPr lang="en-US" dirty="0" err="1"/>
              <a:t>a,String</a:t>
            </a:r>
            <a:r>
              <a:rPr lang="en-US" dirty="0"/>
              <a:t>)  - </a:t>
            </a:r>
            <a:r>
              <a:rPr lang="uk-UA" dirty="0"/>
              <a:t>аналізатор</a:t>
            </a:r>
          </a:p>
          <a:p>
            <a:pPr lvl="1"/>
            <a:r>
              <a:rPr lang="en-US" dirty="0"/>
              <a:t>parse –</a:t>
            </a:r>
            <a:r>
              <a:rPr lang="uk-UA" dirty="0"/>
              <a:t> селектор, що вибирає аналізатор</a:t>
            </a:r>
            <a:r>
              <a:rPr lang="en-US" dirty="0"/>
              <a:t> f</a:t>
            </a:r>
            <a:endParaRPr lang="uk-UA" dirty="0"/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item :: Parser Char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item =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Parser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 (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\s -&gt; 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case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s of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                    “”      -&gt; Nothing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                    (c:cs) -&gt; Just (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c,cs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)</a:t>
            </a:r>
            <a:endParaRPr lang="uk-UA" dirty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 bwMode="auto">
          <a:xfrm>
            <a:off x="5076056" y="4797152"/>
            <a:ext cx="3923928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*Parser07&gt;</a:t>
            </a:r>
            <a:r>
              <a:rPr lang="en-US" dirty="0"/>
              <a:t> parse item "</a:t>
            </a:r>
            <a:r>
              <a:rPr lang="en-US" dirty="0" err="1"/>
              <a:t>abc</a:t>
            </a:r>
            <a:r>
              <a:rPr lang="en-US" dirty="0"/>
              <a:t> m"</a:t>
            </a:r>
            <a:endParaRPr lang="ru-RU" dirty="0"/>
          </a:p>
          <a:p>
            <a:r>
              <a:rPr lang="en-US" dirty="0"/>
              <a:t>Just ('a',"</a:t>
            </a:r>
            <a:r>
              <a:rPr lang="en-US" dirty="0" err="1"/>
              <a:t>bc</a:t>
            </a:r>
            <a:r>
              <a:rPr lang="en-US" dirty="0"/>
              <a:t> m")</a:t>
            </a:r>
          </a:p>
          <a:p>
            <a:r>
              <a:rPr lang="en-US" b="1" dirty="0"/>
              <a:t>*Parser07&gt;</a:t>
            </a:r>
            <a:r>
              <a:rPr lang="en-US" dirty="0"/>
              <a:t> parse item ""</a:t>
            </a:r>
          </a:p>
          <a:p>
            <a:r>
              <a:rPr lang="en-US" dirty="0"/>
              <a:t>Nothing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Приклади аналізаторів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11560" y="1484784"/>
            <a:ext cx="8280920" cy="4896544"/>
          </a:xfrm>
        </p:spPr>
        <p:txBody>
          <a:bodyPr>
            <a:normAutofit fontScale="77500" lnSpcReduction="20000"/>
          </a:bodyPr>
          <a:lstStyle/>
          <a:p>
            <a:pPr lvl="1"/>
            <a:r>
              <a:rPr lang="en-US" dirty="0"/>
              <a:t>sat p – </a:t>
            </a:r>
            <a:r>
              <a:rPr lang="uk-UA" dirty="0"/>
              <a:t>розпізнає символ, що задовольняє предикату </a:t>
            </a:r>
            <a:r>
              <a:rPr lang="en-US" dirty="0"/>
              <a:t>p 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sat :: (Char -&gt;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Bool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) -&gt; Parser Char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sat p = Parser $ \s -&gt;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case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s 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of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“”      -&gt; Nothing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(c:cs) -&gt; 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if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p c 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then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Just (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c,cs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)  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else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Nothing </a:t>
            </a:r>
          </a:p>
          <a:p>
            <a:pPr lvl="1"/>
            <a:r>
              <a:rPr lang="en-US" dirty="0"/>
              <a:t>char c – </a:t>
            </a:r>
            <a:r>
              <a:rPr lang="uk-UA" dirty="0"/>
              <a:t>розпізнає на вході символ</a:t>
            </a:r>
            <a:r>
              <a:rPr lang="en-US" dirty="0"/>
              <a:t> c</a:t>
            </a:r>
            <a:r>
              <a:rPr lang="uk-UA" dirty="0"/>
              <a:t> і його повертає</a:t>
            </a:r>
            <a:endParaRPr lang="en-US" dirty="0"/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char :: Char -&gt; Parser Char   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char c = sat (==c)  </a:t>
            </a:r>
          </a:p>
          <a:p>
            <a:pPr lvl="1"/>
            <a:r>
              <a:rPr lang="en-US" dirty="0"/>
              <a:t>digit – </a:t>
            </a:r>
            <a:r>
              <a:rPr lang="uk-UA" dirty="0"/>
              <a:t>розпізнає цифру і повертає її</a:t>
            </a:r>
            <a:endParaRPr lang="en-US" dirty="0"/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digit :: Parser Char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digit = sat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isDigit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</a:t>
            </a:r>
          </a:p>
          <a:p>
            <a:pPr lvl="1"/>
            <a:r>
              <a:rPr lang="en-US" dirty="0" err="1"/>
              <a:t>oneOf</a:t>
            </a:r>
            <a:r>
              <a:rPr lang="en-US" dirty="0"/>
              <a:t> s  – </a:t>
            </a:r>
            <a:r>
              <a:rPr lang="uk-UA" dirty="0"/>
              <a:t> розпізнає символ, що являється одним з</a:t>
            </a:r>
            <a:r>
              <a:rPr lang="en-US" dirty="0"/>
              <a:t> s</a:t>
            </a:r>
          </a:p>
          <a:p>
            <a:pPr>
              <a:buNone/>
            </a:pP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oneOf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:: [Char] -&gt; Parser Char</a:t>
            </a:r>
          </a:p>
          <a:p>
            <a:pPr>
              <a:buNone/>
            </a:pP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oneOf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s = sat (\c -&gt;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elem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c s)  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     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-- sat (flip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elem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s)</a:t>
            </a:r>
            <a:endParaRPr lang="uk-UA" dirty="0">
              <a:solidFill>
                <a:schemeClr val="accent5">
                  <a:lumMod val="10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8282880" cy="838200"/>
          </a:xfrm>
        </p:spPr>
        <p:txBody>
          <a:bodyPr/>
          <a:lstStyle/>
          <a:p>
            <a:r>
              <a:rPr lang="uk-UA" dirty="0"/>
              <a:t>Класи </a:t>
            </a:r>
            <a:r>
              <a:rPr lang="en-US" dirty="0" err="1"/>
              <a:t>Functor</a:t>
            </a:r>
            <a:r>
              <a:rPr lang="en-US" dirty="0"/>
              <a:t> </a:t>
            </a:r>
            <a:r>
              <a:rPr lang="uk-UA" dirty="0"/>
              <a:t>і</a:t>
            </a:r>
            <a:r>
              <a:rPr lang="en-US" dirty="0"/>
              <a:t> Applicative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39552" y="1556792"/>
            <a:ext cx="8604448" cy="5301208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instance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Functor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Parser 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where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fmap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f (Parser cs) = Parser (\s -&gt; 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case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cs s 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of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                                                  Nothing      -&gt; Nothing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                                                  Just (a, s1) -&gt; Just (f a, s1))</a:t>
            </a:r>
          </a:p>
          <a:p>
            <a:pPr lvl="1"/>
            <a:r>
              <a:rPr lang="en-US" dirty="0" err="1"/>
              <a:t>intDigit</a:t>
            </a:r>
            <a:r>
              <a:rPr lang="en-US" dirty="0"/>
              <a:t>  - </a:t>
            </a:r>
            <a:r>
              <a:rPr lang="uk-UA" dirty="0"/>
              <a:t> розпізнає цифру і перетворює її в число</a:t>
            </a:r>
            <a:endParaRPr lang="en-US" dirty="0"/>
          </a:p>
          <a:p>
            <a:pPr lvl="1">
              <a:buNone/>
            </a:pP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intDigit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:: Parser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Int</a:t>
            </a:r>
            <a:endParaRPr lang="en-US" dirty="0">
              <a:solidFill>
                <a:schemeClr val="accent5">
                  <a:lumMod val="10000"/>
                </a:schemeClr>
              </a:solidFill>
            </a:endParaRPr>
          </a:p>
          <a:p>
            <a:pPr lvl="1">
              <a:buNone/>
            </a:pP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intDigit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=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digitToInt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&lt;$&gt; digit   </a:t>
            </a:r>
            <a:endParaRPr lang="uk-UA" dirty="0">
              <a:solidFill>
                <a:schemeClr val="accent5">
                  <a:lumMod val="10000"/>
                </a:schemeClr>
              </a:solidFill>
            </a:endParaRPr>
          </a:p>
          <a:p>
            <a:pPr>
              <a:buNone/>
            </a:pP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instance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Applicative Parser 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where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  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pure a 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    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= Parser (\s -&gt; Just (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a,s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))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  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(Parser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cf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) &lt;*&gt; (Parser ca) = Parser (\s -&gt; 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case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cf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s 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of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                                                  Nothing -&gt; Nothing 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                                                  Just (f,s1) -&gt; 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case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ca s1 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of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                                                         Nothing     -&gt; Nothing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                    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          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                    Just (a, s2) -&gt; Just (f a, s2) )</a:t>
            </a:r>
          </a:p>
          <a:p>
            <a:pPr lvl="1"/>
            <a:r>
              <a:rPr lang="en-US" dirty="0"/>
              <a:t>string  </a:t>
            </a:r>
            <a:r>
              <a:rPr lang="en-US" dirty="0" err="1"/>
              <a:t>st</a:t>
            </a:r>
            <a:r>
              <a:rPr lang="en-US" dirty="0"/>
              <a:t> – </a:t>
            </a:r>
            <a:r>
              <a:rPr lang="uk-UA" dirty="0"/>
              <a:t>розпізнає на вході рядок  </a:t>
            </a:r>
            <a:r>
              <a:rPr lang="en-US" dirty="0" err="1"/>
              <a:t>st</a:t>
            </a:r>
            <a:r>
              <a:rPr lang="en-US" dirty="0"/>
              <a:t> </a:t>
            </a:r>
            <a:r>
              <a:rPr lang="uk-UA" dirty="0"/>
              <a:t>і його повертає</a:t>
            </a:r>
            <a:r>
              <a:rPr lang="en-US" dirty="0"/>
              <a:t> </a:t>
            </a:r>
            <a:endParaRPr lang="uk-UA" dirty="0"/>
          </a:p>
          <a:p>
            <a:pPr lvl="1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string :: String -&gt; Parser String </a:t>
            </a:r>
          </a:p>
          <a:p>
            <a:pPr lvl="1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string ""      = pure “”</a:t>
            </a:r>
          </a:p>
          <a:p>
            <a:pPr lvl="1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string (c:cs) = (:) &lt;$&gt; (char c) &lt;*&gt; (string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cs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) </a:t>
            </a:r>
          </a:p>
        </p:txBody>
      </p:sp>
      <p:sp>
        <p:nvSpPr>
          <p:cNvPr id="4" name="Прямоугольник 3"/>
          <p:cNvSpPr/>
          <p:nvPr/>
        </p:nvSpPr>
        <p:spPr bwMode="auto">
          <a:xfrm>
            <a:off x="323528" y="4509120"/>
            <a:ext cx="4645024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*Parser07&gt;</a:t>
            </a:r>
            <a:r>
              <a:rPr lang="en-US" dirty="0"/>
              <a:t> parse </a:t>
            </a:r>
            <a:r>
              <a:rPr lang="en-US" dirty="0" err="1"/>
              <a:t>intDigit</a:t>
            </a:r>
            <a:r>
              <a:rPr lang="en-US" dirty="0"/>
              <a:t> "2ty"</a:t>
            </a:r>
            <a:endParaRPr lang="ru-RU" dirty="0"/>
          </a:p>
          <a:p>
            <a:r>
              <a:rPr lang="en-US" dirty="0"/>
              <a:t>Just (2,"ty") </a:t>
            </a:r>
          </a:p>
          <a:p>
            <a:r>
              <a:rPr lang="en-US" b="1" dirty="0"/>
              <a:t>*Parser07&gt;</a:t>
            </a:r>
            <a:r>
              <a:rPr lang="en-US" dirty="0"/>
              <a:t> parse (string "ab") "</a:t>
            </a:r>
            <a:r>
              <a:rPr lang="en-US" dirty="0" err="1"/>
              <a:t>abc</a:t>
            </a:r>
            <a:r>
              <a:rPr lang="en-US" dirty="0"/>
              <a:t>"</a:t>
            </a:r>
          </a:p>
          <a:p>
            <a:r>
              <a:rPr lang="en-US" dirty="0"/>
              <a:t>Just ("</a:t>
            </a:r>
            <a:r>
              <a:rPr lang="en-US" dirty="0" err="1"/>
              <a:t>ab","c</a:t>
            </a:r>
            <a:r>
              <a:rPr lang="en-US" dirty="0"/>
              <a:t>")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Клас </a:t>
            </a:r>
            <a:r>
              <a:rPr lang="en-US" dirty="0"/>
              <a:t>Monad</a:t>
            </a:r>
            <a:endParaRPr lang="uk-UA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427984" y="4293096"/>
            <a:ext cx="3528392" cy="165618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do</a:t>
            </a:r>
            <a:r>
              <a:rPr lang="en-US" b="0" dirty="0"/>
              <a:t> a1 &lt;- p1</a:t>
            </a:r>
          </a:p>
          <a:p>
            <a:r>
              <a:rPr lang="en-US" b="0" dirty="0"/>
              <a:t>     a2 &lt;- p2</a:t>
            </a:r>
          </a:p>
          <a:p>
            <a:r>
              <a:rPr lang="en-US" b="0" dirty="0"/>
              <a:t>     ………….</a:t>
            </a:r>
          </a:p>
          <a:p>
            <a:r>
              <a:rPr lang="en-US" b="0" dirty="0"/>
              <a:t>     an &lt;- </a:t>
            </a:r>
            <a:r>
              <a:rPr lang="en-US" b="0" dirty="0" err="1"/>
              <a:t>pn</a:t>
            </a:r>
            <a:endParaRPr lang="en-US" b="0" dirty="0"/>
          </a:p>
          <a:p>
            <a:r>
              <a:rPr lang="en-US" b="0" dirty="0"/>
              <a:t>     return (f a1 a2 … an)</a:t>
            </a:r>
            <a:endParaRPr lang="uk-UA" b="0" dirty="0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863588" y="1592792"/>
            <a:ext cx="8100900" cy="2700304"/>
          </a:xfrm>
        </p:spPr>
        <p:txBody>
          <a:bodyPr>
            <a:normAutofit fontScale="92500" lnSpcReduction="20000"/>
          </a:bodyPr>
          <a:lstStyle/>
          <a:p>
            <a:pPr lvl="2"/>
            <a:r>
              <a:rPr lang="en-US" dirty="0"/>
              <a:t>return :: a -&gt; m a </a:t>
            </a:r>
          </a:p>
          <a:p>
            <a:pPr lvl="2"/>
            <a:r>
              <a:rPr lang="en-US" dirty="0"/>
              <a:t>(&gt;&gt;=) :: m a -&gt; (a -&gt; m b) -&gt; m b  </a:t>
            </a:r>
            <a:endParaRPr lang="en-US" b="1" dirty="0"/>
          </a:p>
          <a:p>
            <a:pPr>
              <a:buNone/>
            </a:pP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instance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Monad Parser 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where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return a = Parser (\s -&gt; Just (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a,s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))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p &gt;&gt;= f  = Parser (\s -&gt; 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case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parse p s 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of 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endParaRPr lang="en-US" dirty="0">
              <a:solidFill>
                <a:schemeClr val="accent5">
                  <a:lumMod val="10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                         Nothing -&gt; Nothing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                         Just (a,s1) -&gt; 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let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Parser g = f a 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in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g s1 )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 </a:t>
            </a:r>
          </a:p>
          <a:p>
            <a:r>
              <a:rPr lang="uk-UA" dirty="0"/>
              <a:t>При побудові аналізаторів використовують </a:t>
            </a:r>
            <a:r>
              <a:rPr lang="en-US" dirty="0"/>
              <a:t>do</a:t>
            </a:r>
            <a:r>
              <a:rPr lang="uk-UA" dirty="0" err="1"/>
              <a:t>-нотацію</a:t>
            </a:r>
            <a:endParaRPr lang="uk-UA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1403648" y="4365104"/>
            <a:ext cx="2448272" cy="1584176"/>
          </a:xfrm>
        </p:spPr>
        <p:txBody>
          <a:bodyPr>
            <a:normAutofit fontScale="85000" lnSpcReduction="20000"/>
          </a:bodyPr>
          <a:lstStyle/>
          <a:p>
            <a:r>
              <a:rPr lang="en-US" b="0" dirty="0"/>
              <a:t>p1 &gt;&gt;= \a1 -&gt;</a:t>
            </a:r>
          </a:p>
          <a:p>
            <a:r>
              <a:rPr lang="en-US" b="0" dirty="0"/>
              <a:t>p2 &gt;&gt;= \a2 -&gt;</a:t>
            </a:r>
          </a:p>
          <a:p>
            <a:r>
              <a:rPr lang="en-US" b="0" dirty="0"/>
              <a:t>…………………..</a:t>
            </a:r>
          </a:p>
          <a:p>
            <a:r>
              <a:rPr lang="en-US" b="0" dirty="0" err="1"/>
              <a:t>pn</a:t>
            </a:r>
            <a:r>
              <a:rPr lang="en-US" b="0" dirty="0"/>
              <a:t> &gt;&gt;= \an -&gt;</a:t>
            </a:r>
          </a:p>
          <a:p>
            <a:r>
              <a:rPr lang="en-US" b="0" dirty="0"/>
              <a:t>f a1 a2 … an</a:t>
            </a:r>
            <a:endParaRPr lang="uk-UA" b="0" dirty="0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827584" y="5949280"/>
            <a:ext cx="7848872" cy="504056"/>
          </a:xfrm>
        </p:spPr>
        <p:txBody>
          <a:bodyPr>
            <a:normAutofit fontScale="92500" lnSpcReduction="20000"/>
          </a:bodyPr>
          <a:lstStyle/>
          <a:p>
            <a:pPr lvl="1">
              <a:buNone/>
            </a:pPr>
            <a:r>
              <a:rPr lang="en-US" b="1" dirty="0"/>
              <a:t>do</a:t>
            </a:r>
            <a:r>
              <a:rPr lang="en-US" dirty="0"/>
              <a:t> { a1 &lt;- p1; a2 &lt;- p2; …; an &lt;- </a:t>
            </a:r>
            <a:r>
              <a:rPr lang="en-US" dirty="0" err="1"/>
              <a:t>pn</a:t>
            </a:r>
            <a:r>
              <a:rPr lang="en-US" dirty="0"/>
              <a:t>; return (f a1 a2 … an) }</a:t>
            </a:r>
          </a:p>
        </p:txBody>
      </p:sp>
      <p:cxnSp>
        <p:nvCxnSpPr>
          <p:cNvPr id="8" name="Прямая соединительная линия 7"/>
          <p:cNvCxnSpPr/>
          <p:nvPr/>
        </p:nvCxnSpPr>
        <p:spPr bwMode="auto">
          <a:xfrm>
            <a:off x="3959932" y="4365104"/>
            <a:ext cx="0" cy="158417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Прямая соединительная линия 9"/>
          <p:cNvCxnSpPr/>
          <p:nvPr/>
        </p:nvCxnSpPr>
        <p:spPr bwMode="auto">
          <a:xfrm>
            <a:off x="1259632" y="5959410"/>
            <a:ext cx="7056784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278890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457200"/>
            <a:ext cx="8208912" cy="838200"/>
          </a:xfrm>
        </p:spPr>
        <p:txBody>
          <a:bodyPr/>
          <a:lstStyle/>
          <a:p>
            <a:pPr lvl="1"/>
            <a:r>
              <a:rPr lang="uk-UA" dirty="0"/>
              <a:t>Детермінований оператор вибору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11560" y="1556792"/>
            <a:ext cx="7920880" cy="5184576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(&lt;|&gt;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)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:: Parser a -&gt; Parser a -&gt; Parser a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p &lt;|&gt; q = Parser (\s -&gt; 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case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parse p s 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of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                                Nothing  -&gt; parse q s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                                res    -&gt; res) </a:t>
            </a:r>
          </a:p>
          <a:p>
            <a:pPr lvl="1"/>
            <a:r>
              <a:rPr lang="uk-UA" dirty="0"/>
              <a:t>Вибирається лише перший результат </a:t>
            </a:r>
            <a:r>
              <a:rPr lang="en-US" dirty="0"/>
              <a:t> </a:t>
            </a:r>
          </a:p>
          <a:p>
            <a:pPr lvl="3">
              <a:buNone/>
            </a:pPr>
            <a:endParaRPr lang="uk-UA" dirty="0">
              <a:solidFill>
                <a:schemeClr val="accent5">
                  <a:lumMod val="10000"/>
                </a:schemeClr>
              </a:solidFill>
            </a:endParaRP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many  :: Parser a  -&gt; Parser [a]   </a:t>
            </a:r>
            <a:r>
              <a:rPr lang="en-US" sz="2600" dirty="0">
                <a:solidFill>
                  <a:schemeClr val="accent5">
                    <a:lumMod val="10000"/>
                  </a:schemeClr>
                </a:solidFill>
              </a:rPr>
              <a:t>--  </a:t>
            </a:r>
            <a:r>
              <a:rPr lang="ru-RU" sz="2600" dirty="0">
                <a:solidFill>
                  <a:schemeClr val="accent5">
                    <a:lumMod val="10000"/>
                  </a:schemeClr>
                </a:solidFill>
              </a:rPr>
              <a:t>нуль </a:t>
            </a:r>
            <a:r>
              <a:rPr lang="ru-RU" sz="2600" dirty="0" err="1">
                <a:solidFill>
                  <a:schemeClr val="accent5">
                    <a:lumMod val="10000"/>
                  </a:schemeClr>
                </a:solidFill>
              </a:rPr>
              <a:t>або</a:t>
            </a:r>
            <a:r>
              <a:rPr lang="ru-RU" sz="2600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ru-RU" sz="2600" dirty="0" err="1">
                <a:solidFill>
                  <a:schemeClr val="accent5">
                    <a:lumMod val="10000"/>
                  </a:schemeClr>
                </a:solidFill>
              </a:rPr>
              <a:t>багато</a:t>
            </a:r>
            <a:endParaRPr lang="ru-RU" sz="2600" dirty="0">
              <a:solidFill>
                <a:schemeClr val="accent5">
                  <a:lumMod val="10000"/>
                </a:schemeClr>
              </a:solidFill>
            </a:endParaRP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many p = some p &lt;|&gt; return [] 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some  :: Parser a  -&gt; Parser [a]   </a:t>
            </a:r>
            <a:r>
              <a:rPr lang="en-US" sz="2600" dirty="0">
                <a:solidFill>
                  <a:schemeClr val="accent5">
                    <a:lumMod val="10000"/>
                  </a:schemeClr>
                </a:solidFill>
              </a:rPr>
              <a:t>--  </a:t>
            </a:r>
            <a:r>
              <a:rPr lang="en-US" sz="2600" dirty="0" err="1">
                <a:solidFill>
                  <a:schemeClr val="accent5">
                    <a:lumMod val="10000"/>
                  </a:schemeClr>
                </a:solidFill>
              </a:rPr>
              <a:t>один</a:t>
            </a:r>
            <a:r>
              <a:rPr lang="en-US" sz="2600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sz="2600" dirty="0" err="1">
                <a:solidFill>
                  <a:schemeClr val="accent5">
                    <a:lumMod val="10000"/>
                  </a:schemeClr>
                </a:solidFill>
              </a:rPr>
              <a:t>або</a:t>
            </a:r>
            <a:r>
              <a:rPr lang="en-US" sz="2600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sz="2600" dirty="0" err="1">
                <a:solidFill>
                  <a:schemeClr val="accent5">
                    <a:lumMod val="10000"/>
                  </a:schemeClr>
                </a:solidFill>
              </a:rPr>
              <a:t>багато</a:t>
            </a:r>
            <a:r>
              <a:rPr lang="en-US" sz="2600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		   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some p = 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do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{a &lt;- p; as &lt;- many p; return (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a:as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)}</a:t>
            </a:r>
          </a:p>
          <a:p>
            <a:pPr lvl="3"/>
            <a:endParaRPr lang="en-US" dirty="0"/>
          </a:p>
          <a:p>
            <a:pPr lvl="2"/>
            <a:r>
              <a:rPr lang="en-US" dirty="0"/>
              <a:t>number – </a:t>
            </a:r>
            <a:r>
              <a:rPr lang="uk-UA" dirty="0"/>
              <a:t>розпізнає цифри, можливо зі знаком, і повертає число </a:t>
            </a:r>
            <a:endParaRPr lang="en-US" dirty="0"/>
          </a:p>
          <a:p>
            <a:pPr lvl="1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number :: Parser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Int</a:t>
            </a:r>
            <a:endParaRPr lang="en-US" dirty="0">
              <a:solidFill>
                <a:schemeClr val="accent5">
                  <a:lumMod val="10000"/>
                </a:schemeClr>
              </a:solidFill>
            </a:endParaRPr>
          </a:p>
          <a:p>
            <a:pPr lvl="1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number = 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do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s &lt;- sign </a:t>
            </a:r>
          </a:p>
          <a:p>
            <a:pPr lvl="1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             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cs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&lt;- some digit</a:t>
            </a:r>
          </a:p>
          <a:p>
            <a:pPr lvl="1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              return $ read (s ++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cs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)</a:t>
            </a:r>
          </a:p>
          <a:p>
            <a:pPr lvl="1">
              <a:buNone/>
            </a:pPr>
            <a:endParaRPr lang="en-US" dirty="0">
              <a:solidFill>
                <a:schemeClr val="accent5">
                  <a:lumMod val="10000"/>
                </a:schemeClr>
              </a:solidFill>
            </a:endParaRPr>
          </a:p>
          <a:p>
            <a:pPr lvl="1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sign :: Parser String </a:t>
            </a:r>
          </a:p>
          <a:p>
            <a:pPr lvl="1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sign = string "-" &lt;|&gt; return []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849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Прості аналізатори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11560" y="1556792"/>
            <a:ext cx="8208912" cy="5040560"/>
          </a:xfrm>
        </p:spPr>
        <p:txBody>
          <a:bodyPr>
            <a:normAutofit fontScale="70000" lnSpcReduction="20000"/>
          </a:bodyPr>
          <a:lstStyle/>
          <a:p>
            <a:pPr lvl="1"/>
            <a:r>
              <a:rPr lang="en-US" dirty="0"/>
              <a:t>spaces – </a:t>
            </a:r>
            <a:r>
              <a:rPr lang="uk-UA" dirty="0"/>
              <a:t>розпізнає нуль або багато </a:t>
            </a:r>
            <a:r>
              <a:rPr lang="en-US" dirty="0"/>
              <a:t> </a:t>
            </a:r>
            <a:r>
              <a:rPr lang="uk-UA" dirty="0"/>
              <a:t>символів проміжку  </a:t>
            </a:r>
            <a:r>
              <a:rPr lang="en-US" dirty="0"/>
              <a:t>\n\t\r</a:t>
            </a:r>
            <a:r>
              <a:rPr lang="uk-UA" dirty="0"/>
              <a:t> </a:t>
            </a:r>
            <a:endParaRPr lang="en-US" dirty="0"/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spaces :: Parser ()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spaces = many (sat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isSpace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) &gt;&gt; return ()</a:t>
            </a:r>
          </a:p>
          <a:p>
            <a:pPr lvl="1"/>
            <a:r>
              <a:rPr lang="en-US" dirty="0" err="1"/>
              <a:t>lexem</a:t>
            </a:r>
            <a:r>
              <a:rPr lang="en-US" dirty="0"/>
              <a:t> p</a:t>
            </a:r>
            <a:r>
              <a:rPr lang="uk-UA" dirty="0"/>
              <a:t>  - розпізнає конструкцію </a:t>
            </a:r>
            <a:r>
              <a:rPr lang="en-US" dirty="0"/>
              <a:t>p</a:t>
            </a:r>
            <a:r>
              <a:rPr lang="uk-UA" dirty="0"/>
              <a:t> і, можливі проміжки за нею </a:t>
            </a:r>
            <a:endParaRPr lang="en-US" dirty="0"/>
          </a:p>
          <a:p>
            <a:pPr>
              <a:buNone/>
            </a:pP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lexem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:: Parser a -&gt; Parser a</a:t>
            </a:r>
          </a:p>
          <a:p>
            <a:pPr>
              <a:buNone/>
            </a:pP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lexem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p = 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do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{a &lt;- p; spaces ; return a}</a:t>
            </a:r>
          </a:p>
          <a:p>
            <a:pPr lvl="1"/>
            <a:r>
              <a:rPr lang="en-US" dirty="0"/>
              <a:t>reserved s</a:t>
            </a:r>
            <a:r>
              <a:rPr lang="uk-UA" dirty="0"/>
              <a:t>  - розпізнає рядок </a:t>
            </a:r>
            <a:r>
              <a:rPr lang="en-US" dirty="0"/>
              <a:t>s</a:t>
            </a:r>
            <a:r>
              <a:rPr lang="uk-UA" dirty="0"/>
              <a:t> і проміжки, нічого не повертає</a:t>
            </a:r>
            <a:endParaRPr lang="en-US" dirty="0"/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reserved :: String -&gt; Parser ()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reserved s = 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do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{ _ &lt;- string s; spaces} </a:t>
            </a:r>
          </a:p>
          <a:p>
            <a:pPr lvl="1"/>
            <a:r>
              <a:rPr lang="en-US" dirty="0" err="1"/>
              <a:t>parens</a:t>
            </a:r>
            <a:r>
              <a:rPr lang="en-US" dirty="0"/>
              <a:t> p</a:t>
            </a:r>
            <a:r>
              <a:rPr lang="uk-UA" dirty="0"/>
              <a:t>  - розпізнає конструкцію </a:t>
            </a:r>
            <a:r>
              <a:rPr lang="en-US" dirty="0"/>
              <a:t>p</a:t>
            </a:r>
            <a:r>
              <a:rPr lang="uk-UA" dirty="0"/>
              <a:t> в дужках </a:t>
            </a:r>
            <a:endParaRPr lang="en-US" dirty="0"/>
          </a:p>
          <a:p>
            <a:pPr>
              <a:buNone/>
            </a:pP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parens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:: Parser a -&gt; Parser a </a:t>
            </a:r>
            <a:endParaRPr lang="en-US" i="1" dirty="0">
              <a:solidFill>
                <a:schemeClr val="accent5">
                  <a:lumMod val="10000"/>
                </a:schemeClr>
              </a:solidFill>
            </a:endParaRPr>
          </a:p>
          <a:p>
            <a:pPr>
              <a:buNone/>
            </a:pP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parens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p </a:t>
            </a:r>
            <a:r>
              <a:rPr lang="en-US" i="1" dirty="0">
                <a:solidFill>
                  <a:schemeClr val="accent5">
                    <a:lumMod val="10000"/>
                  </a:schemeClr>
                </a:solidFill>
              </a:rPr>
              <a:t>= </a:t>
            </a:r>
          </a:p>
          <a:p>
            <a:pPr>
              <a:buNone/>
            </a:pP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       do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reserved "(" 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     n &lt;-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lexem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p 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  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  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reserved ")" 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  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  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return n</a:t>
            </a:r>
            <a:endParaRPr lang="uk-UA" dirty="0">
              <a:solidFill>
                <a:schemeClr val="accent5">
                  <a:lumMod val="10000"/>
                </a:schemeClr>
              </a:solidFill>
            </a:endParaRPr>
          </a:p>
          <a:p>
            <a:pPr lvl="3"/>
            <a:endParaRPr lang="uk-UA" dirty="0"/>
          </a:p>
          <a:p>
            <a:endParaRPr lang="uk-UA" dirty="0"/>
          </a:p>
          <a:p>
            <a:endParaRPr lang="uk-UA" dirty="0"/>
          </a:p>
        </p:txBody>
      </p:sp>
      <p:sp>
        <p:nvSpPr>
          <p:cNvPr id="4" name="Прямоугольник 3"/>
          <p:cNvSpPr/>
          <p:nvPr/>
        </p:nvSpPr>
        <p:spPr bwMode="auto">
          <a:xfrm>
            <a:off x="3563888" y="4869160"/>
            <a:ext cx="5273127" cy="17543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da-DK" b="1" dirty="0"/>
              <a:t>*Parser07&gt;</a:t>
            </a:r>
            <a:r>
              <a:rPr lang="da-DK" dirty="0"/>
              <a:t> parse (lexem number) "-5 yuy"</a:t>
            </a:r>
            <a:endParaRPr lang="ru-RU" dirty="0"/>
          </a:p>
          <a:p>
            <a:r>
              <a:rPr lang="en-US" dirty="0"/>
              <a:t>Just (-5,"yuy")</a:t>
            </a:r>
          </a:p>
          <a:p>
            <a:r>
              <a:rPr lang="da-DK" b="1" dirty="0"/>
              <a:t>*Parser07&gt;</a:t>
            </a:r>
            <a:r>
              <a:rPr lang="da-DK" dirty="0"/>
              <a:t> parse (lexem number) " 6 yuy"</a:t>
            </a:r>
            <a:endParaRPr lang="ru-RU" dirty="0"/>
          </a:p>
          <a:p>
            <a:r>
              <a:rPr lang="en-US" dirty="0"/>
              <a:t>Nothing</a:t>
            </a:r>
          </a:p>
          <a:p>
            <a:r>
              <a:rPr lang="en-US" b="1" dirty="0"/>
              <a:t>*Parser07&gt;</a:t>
            </a:r>
            <a:r>
              <a:rPr lang="en-US" dirty="0"/>
              <a:t> parse (</a:t>
            </a:r>
            <a:r>
              <a:rPr lang="en-US" dirty="0" err="1"/>
              <a:t>parens</a:t>
            </a:r>
            <a:r>
              <a:rPr lang="en-US" dirty="0"/>
              <a:t> number) "( -5)</a:t>
            </a:r>
            <a:r>
              <a:rPr lang="en-US" dirty="0" err="1"/>
              <a:t>yuy</a:t>
            </a:r>
            <a:r>
              <a:rPr lang="en-US" dirty="0"/>
              <a:t>"</a:t>
            </a:r>
          </a:p>
          <a:p>
            <a:r>
              <a:rPr lang="en-US" dirty="0"/>
              <a:t>Just (-5,"yuy")</a:t>
            </a:r>
            <a:endParaRPr lang="uk-UA" sz="1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Аналізатор послідовності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39552" y="1484784"/>
            <a:ext cx="8424936" cy="5040560"/>
          </a:xfrm>
        </p:spPr>
        <p:txBody>
          <a:bodyPr>
            <a:normAutofit fontScale="70000" lnSpcReduction="20000"/>
          </a:bodyPr>
          <a:lstStyle/>
          <a:p>
            <a:pPr lvl="1"/>
            <a:r>
              <a:rPr lang="uk-UA" dirty="0"/>
              <a:t>Аналізатор</a:t>
            </a:r>
            <a:r>
              <a:rPr lang="en-US" dirty="0"/>
              <a:t> </a:t>
            </a:r>
            <a:r>
              <a:rPr lang="uk-UA" dirty="0"/>
              <a:t>послідовності</a:t>
            </a:r>
            <a:r>
              <a:rPr lang="en-US" dirty="0"/>
              <a:t> </a:t>
            </a:r>
            <a:r>
              <a:rPr lang="en-US" dirty="0" err="1"/>
              <a:t>chainl</a:t>
            </a:r>
            <a:r>
              <a:rPr lang="en-US" dirty="0"/>
              <a:t>, chainl1</a:t>
            </a:r>
            <a:r>
              <a:rPr lang="uk-UA" dirty="0"/>
              <a:t> – розпізнає одно або більше появ </a:t>
            </a:r>
            <a:r>
              <a:rPr lang="en-US" dirty="0"/>
              <a:t>p</a:t>
            </a:r>
            <a:r>
              <a:rPr lang="uk-UA" dirty="0"/>
              <a:t>, розділених операторами </a:t>
            </a:r>
            <a:r>
              <a:rPr lang="en-US" dirty="0"/>
              <a:t>op</a:t>
            </a:r>
            <a:r>
              <a:rPr lang="uk-UA" dirty="0"/>
              <a:t>, і повертає значення, що отримується в результаті застосування операцій зліва направо.</a:t>
            </a:r>
          </a:p>
          <a:p>
            <a:pPr lvl="2"/>
            <a:r>
              <a:rPr lang="uk-UA" dirty="0"/>
              <a:t>Використовується при аналізі ліво-рекурсивних граматик </a:t>
            </a:r>
          </a:p>
          <a:p>
            <a:pPr>
              <a:buNone/>
            </a:pP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chainl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:: Parser a -&gt; Parser (a -&gt; a -&gt; a) -&gt; a -&gt; Parser a</a:t>
            </a:r>
          </a:p>
          <a:p>
            <a:pPr>
              <a:buNone/>
            </a:pP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chainl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p op a = (p `chainl1` op) &lt;|&gt; return a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chainl1 :: Parser a -&gt; Parser (a -&gt; a -&gt; a) -&gt; Parser a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p `chainl1` op = do {a &lt;- p; rest a}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    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where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rest a = (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do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{f &lt;- op; b &lt;- p; rest (f a b)})                         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                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  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    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&lt;|&gt; return a</a:t>
            </a:r>
          </a:p>
          <a:p>
            <a:pPr marL="742950" lvl="2" indent="-342900">
              <a:buSzPct val="110000"/>
            </a:pPr>
            <a:r>
              <a:rPr lang="uk-UA" dirty="0"/>
              <a:t> Аналізатор, що виділяє вхідну цифру і перетворює її в число</a:t>
            </a:r>
          </a:p>
          <a:p>
            <a:pPr lvl="1">
              <a:buNone/>
            </a:pPr>
            <a:r>
              <a:rPr lang="en-US" dirty="0" err="1"/>
              <a:t>intDigit</a:t>
            </a:r>
            <a:r>
              <a:rPr lang="en-US" dirty="0"/>
              <a:t> :: Parser </a:t>
            </a:r>
            <a:r>
              <a:rPr lang="en-US" dirty="0" err="1"/>
              <a:t>Int</a:t>
            </a:r>
            <a:endParaRPr lang="en-US" dirty="0"/>
          </a:p>
          <a:p>
            <a:pPr lvl="1"/>
            <a:r>
              <a:rPr lang="uk-UA" sz="2100" dirty="0"/>
              <a:t>Аналізатор, що виділяє знак оператора і перетворює його в оператор</a:t>
            </a:r>
            <a:endParaRPr lang="en-US" sz="2100" dirty="0"/>
          </a:p>
          <a:p>
            <a:pPr lvl="1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operator :: (Num a) =&gt; Parser (a -&gt; a -&gt; a)</a:t>
            </a:r>
          </a:p>
          <a:p>
            <a:pPr lvl="1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operator =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inOperator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&lt;$&gt; (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oneOf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"+-*")   --  </a:t>
            </a:r>
            <a:r>
              <a:rPr lang="en-US" i="1" dirty="0" err="1">
                <a:solidFill>
                  <a:schemeClr val="accent5">
                    <a:lumMod val="10000"/>
                  </a:schemeClr>
                </a:solidFill>
              </a:rPr>
              <a:t>fmap</a:t>
            </a:r>
            <a:r>
              <a:rPr lang="en-US" i="1" dirty="0">
                <a:solidFill>
                  <a:schemeClr val="accent5">
                    <a:lumMod val="10000"/>
                  </a:schemeClr>
                </a:solidFill>
              </a:rPr>
              <a:t>  </a:t>
            </a:r>
            <a:r>
              <a:rPr lang="en-US" i="1" dirty="0" err="1">
                <a:solidFill>
                  <a:schemeClr val="accent5">
                    <a:lumMod val="10000"/>
                  </a:schemeClr>
                </a:solidFill>
              </a:rPr>
              <a:t>inOperator</a:t>
            </a:r>
            <a:r>
              <a:rPr lang="en-US" i="1" dirty="0">
                <a:solidFill>
                  <a:schemeClr val="accent5">
                    <a:lumMod val="10000"/>
                  </a:schemeClr>
                </a:solidFill>
              </a:rPr>
              <a:t>  (</a:t>
            </a:r>
            <a:r>
              <a:rPr lang="en-US" i="1" dirty="0" err="1">
                <a:solidFill>
                  <a:schemeClr val="accent5">
                    <a:lumMod val="10000"/>
                  </a:schemeClr>
                </a:solidFill>
              </a:rPr>
              <a:t>oneOf</a:t>
            </a:r>
            <a:r>
              <a:rPr lang="en-US" i="1" dirty="0">
                <a:solidFill>
                  <a:schemeClr val="accent5">
                    <a:lumMod val="10000"/>
                  </a:schemeClr>
                </a:solidFill>
              </a:rPr>
              <a:t> "+-*")</a:t>
            </a:r>
            <a:endParaRPr lang="uk-UA" i="1" dirty="0">
              <a:solidFill>
                <a:schemeClr val="accent5">
                  <a:lumMod val="10000"/>
                </a:schemeClr>
              </a:solidFill>
            </a:endParaRPr>
          </a:p>
          <a:p>
            <a:pPr lvl="1">
              <a:buNone/>
            </a:pP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     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where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inOperator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:: (Num a) =&gt; Char -&gt; (a -&gt; a -&gt; a)</a:t>
            </a:r>
          </a:p>
          <a:p>
            <a:pPr lvl="1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         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inOperator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c = 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case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c 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of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{'+'-&gt; (+); '-'-&gt;(-);'*'-&gt;(*)}</a:t>
            </a:r>
          </a:p>
          <a:p>
            <a:endParaRPr lang="uk-UA" dirty="0"/>
          </a:p>
        </p:txBody>
      </p:sp>
      <p:sp>
        <p:nvSpPr>
          <p:cNvPr id="4" name="Прямоугольник 3"/>
          <p:cNvSpPr/>
          <p:nvPr/>
        </p:nvSpPr>
        <p:spPr bwMode="auto">
          <a:xfrm>
            <a:off x="1115616" y="5949280"/>
            <a:ext cx="6696744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*Parser07&gt;</a:t>
            </a:r>
            <a:r>
              <a:rPr lang="en-US" dirty="0"/>
              <a:t> parse (chainl1 </a:t>
            </a:r>
            <a:r>
              <a:rPr lang="en-US" dirty="0" err="1"/>
              <a:t>intDigit</a:t>
            </a:r>
            <a:r>
              <a:rPr lang="en-US" dirty="0"/>
              <a:t> operator) "2-8*2+5 av"</a:t>
            </a:r>
            <a:endParaRPr lang="ru-RU" dirty="0"/>
          </a:p>
          <a:p>
            <a:r>
              <a:rPr lang="en-US" dirty="0"/>
              <a:t>Just (-7," av“)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Виконання аналізатора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95536" y="1484784"/>
            <a:ext cx="8496944" cy="4896544"/>
          </a:xfrm>
        </p:spPr>
        <p:txBody>
          <a:bodyPr>
            <a:normAutofit fontScale="85000" lnSpcReduction="10000"/>
          </a:bodyPr>
          <a:lstStyle/>
          <a:p>
            <a:pPr lvl="1"/>
            <a:r>
              <a:rPr lang="en-US" b="1" dirty="0" err="1"/>
              <a:t>newtype</a:t>
            </a:r>
            <a:r>
              <a:rPr lang="en-US" dirty="0"/>
              <a:t> Parser a = Parser { parse :: String -&gt; Maybe (</a:t>
            </a:r>
            <a:r>
              <a:rPr lang="en-US" dirty="0" err="1"/>
              <a:t>a,String</a:t>
            </a:r>
            <a:r>
              <a:rPr lang="en-US" dirty="0"/>
              <a:t>) }</a:t>
            </a:r>
            <a:endParaRPr lang="uk-UA" dirty="0"/>
          </a:p>
          <a:p>
            <a:pPr lvl="1">
              <a:buNone/>
            </a:pP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runParser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:: Parser a -&gt; String -&gt; Maybe a</a:t>
            </a:r>
          </a:p>
          <a:p>
            <a:pPr lvl="1">
              <a:buNone/>
            </a:pP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runParser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m s =</a:t>
            </a:r>
          </a:p>
          <a:p>
            <a:pPr lvl="1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case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parse m s 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of</a:t>
            </a:r>
          </a:p>
          <a:p>
            <a:pPr lvl="1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Just (res, []) -&gt; Just res</a:t>
            </a:r>
          </a:p>
          <a:p>
            <a:pPr lvl="1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Just (_, _)  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-&gt; Nothing</a:t>
            </a:r>
          </a:p>
          <a:p>
            <a:pPr lvl="1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Nothing     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 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-&gt; Nothing</a:t>
            </a:r>
            <a:endParaRPr lang="uk-UA" dirty="0">
              <a:solidFill>
                <a:schemeClr val="accent5">
                  <a:lumMod val="10000"/>
                </a:schemeClr>
              </a:solidFill>
            </a:endParaRPr>
          </a:p>
          <a:p>
            <a:pPr lvl="1"/>
            <a:r>
              <a:rPr lang="en-US" dirty="0" err="1"/>
              <a:t>runParser</a:t>
            </a:r>
            <a:r>
              <a:rPr lang="en-US" dirty="0"/>
              <a:t> m s</a:t>
            </a:r>
            <a:r>
              <a:rPr lang="uk-UA" dirty="0"/>
              <a:t> виконує аналізатор</a:t>
            </a:r>
            <a:r>
              <a:rPr lang="en-US" dirty="0"/>
              <a:t> m</a:t>
            </a:r>
            <a:r>
              <a:rPr lang="uk-UA" dirty="0"/>
              <a:t>, що </a:t>
            </a:r>
            <a:r>
              <a:rPr lang="uk-UA" dirty="0" err="1"/>
              <a:t>обобляє</a:t>
            </a:r>
            <a:r>
              <a:rPr lang="uk-UA" dirty="0"/>
              <a:t> рядок </a:t>
            </a:r>
            <a:r>
              <a:rPr lang="en-US" dirty="0"/>
              <a:t>s </a:t>
            </a:r>
            <a:r>
              <a:rPr lang="uk-UA" dirty="0"/>
              <a:t>і будує значення типу </a:t>
            </a:r>
            <a:r>
              <a:rPr lang="en-US" dirty="0"/>
              <a:t>a (</a:t>
            </a:r>
            <a:r>
              <a:rPr lang="uk-UA" dirty="0"/>
              <a:t>як правило - це </a:t>
            </a:r>
            <a:r>
              <a:rPr lang="en-US" dirty="0"/>
              <a:t>AST</a:t>
            </a:r>
            <a:r>
              <a:rPr lang="uk-UA" dirty="0"/>
              <a:t>, що представляє</a:t>
            </a:r>
            <a:r>
              <a:rPr lang="en-US" dirty="0"/>
              <a:t> </a:t>
            </a:r>
            <a:r>
              <a:rPr lang="uk-UA" dirty="0"/>
              <a:t>вираз</a:t>
            </a:r>
            <a:r>
              <a:rPr lang="en-US" dirty="0"/>
              <a:t> </a:t>
            </a:r>
            <a:r>
              <a:rPr lang="uk-UA" dirty="0"/>
              <a:t>розпізнаний в рядку</a:t>
            </a:r>
            <a:r>
              <a:rPr lang="en-US" dirty="0"/>
              <a:t>)</a:t>
            </a:r>
            <a:endParaRPr lang="uk-UA" dirty="0"/>
          </a:p>
          <a:p>
            <a:pPr lvl="2"/>
            <a:r>
              <a:rPr lang="en-US" dirty="0"/>
              <a:t>Just res</a:t>
            </a:r>
            <a:r>
              <a:rPr lang="uk-UA" dirty="0"/>
              <a:t> – результат аналізу</a:t>
            </a:r>
            <a:endParaRPr lang="en-US" dirty="0"/>
          </a:p>
          <a:p>
            <a:pPr lvl="3"/>
            <a:r>
              <a:rPr lang="en-US" dirty="0"/>
              <a:t>res </a:t>
            </a:r>
            <a:r>
              <a:rPr lang="uk-UA" dirty="0"/>
              <a:t>– значення типу </a:t>
            </a:r>
            <a:r>
              <a:rPr lang="en-US" dirty="0"/>
              <a:t>a</a:t>
            </a:r>
            <a:endParaRPr lang="uk-UA" dirty="0"/>
          </a:p>
          <a:p>
            <a:pPr lvl="2"/>
            <a:r>
              <a:rPr lang="en-US" dirty="0"/>
              <a:t>Nothing – </a:t>
            </a:r>
            <a:r>
              <a:rPr lang="uk-UA" dirty="0"/>
              <a:t>перший випадок </a:t>
            </a:r>
            <a:r>
              <a:rPr lang="en-US" dirty="0"/>
              <a:t> </a:t>
            </a:r>
          </a:p>
          <a:p>
            <a:pPr lvl="3"/>
            <a:r>
              <a:rPr lang="uk-UA" dirty="0"/>
              <a:t> не проаналізовано весь рядок</a:t>
            </a:r>
          </a:p>
          <a:p>
            <a:pPr lvl="2"/>
            <a:r>
              <a:rPr lang="en-US" dirty="0"/>
              <a:t>Nothing</a:t>
            </a:r>
            <a:r>
              <a:rPr lang="uk-UA" dirty="0"/>
              <a:t>  - другий випадок</a:t>
            </a:r>
            <a:endParaRPr lang="en-US" dirty="0"/>
          </a:p>
          <a:p>
            <a:pPr lvl="3"/>
            <a:r>
              <a:rPr lang="uk-UA" dirty="0"/>
              <a:t> знайдена помилка в рядку</a:t>
            </a:r>
          </a:p>
        </p:txBody>
      </p:sp>
      <p:sp>
        <p:nvSpPr>
          <p:cNvPr id="4" name="Прямоугольник 3"/>
          <p:cNvSpPr/>
          <p:nvPr/>
        </p:nvSpPr>
        <p:spPr bwMode="auto">
          <a:xfrm>
            <a:off x="4860032" y="4725144"/>
            <a:ext cx="4176464" cy="17543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*Parser07&gt;</a:t>
            </a:r>
            <a:r>
              <a:rPr lang="en-US" dirty="0"/>
              <a:t> </a:t>
            </a:r>
            <a:r>
              <a:rPr lang="en-US" dirty="0" err="1"/>
              <a:t>runParser</a:t>
            </a:r>
            <a:r>
              <a:rPr lang="en-US" dirty="0"/>
              <a:t> number "-45"</a:t>
            </a:r>
            <a:endParaRPr lang="ru-RU" dirty="0"/>
          </a:p>
          <a:p>
            <a:r>
              <a:rPr lang="en-US" dirty="0"/>
              <a:t>Just (-45)</a:t>
            </a:r>
            <a:endParaRPr lang="en-US" sz="1600" dirty="0"/>
          </a:p>
          <a:p>
            <a:r>
              <a:rPr lang="en-US" b="1" dirty="0"/>
              <a:t>*Parser07&gt;</a:t>
            </a:r>
            <a:r>
              <a:rPr lang="en-US" dirty="0"/>
              <a:t> </a:t>
            </a:r>
            <a:r>
              <a:rPr lang="en-US" dirty="0" err="1"/>
              <a:t>runParser</a:t>
            </a:r>
            <a:r>
              <a:rPr lang="en-US" dirty="0"/>
              <a:t> number "-45 "</a:t>
            </a:r>
          </a:p>
          <a:p>
            <a:r>
              <a:rPr lang="en-US" dirty="0"/>
              <a:t>Nothing</a:t>
            </a:r>
          </a:p>
          <a:p>
            <a:r>
              <a:rPr lang="en-US" b="1" dirty="0"/>
              <a:t>*Parser07&gt;</a:t>
            </a:r>
            <a:r>
              <a:rPr lang="en-US" dirty="0"/>
              <a:t> </a:t>
            </a:r>
            <a:r>
              <a:rPr lang="en-US" dirty="0" err="1"/>
              <a:t>runParser</a:t>
            </a:r>
            <a:r>
              <a:rPr lang="en-US" dirty="0"/>
              <a:t> number "- 45"</a:t>
            </a:r>
          </a:p>
          <a:p>
            <a:r>
              <a:rPr lang="en-US" dirty="0"/>
              <a:t>Nothing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Haskell">
  <a:themeElements>
    <a:clrScheme name="Blueprint.pot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Blueprint.po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ueprint.po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.po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.po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.po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.po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.po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.po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.po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Haskell</Template>
  <TotalTime>1686</TotalTime>
  <Words>2350</Words>
  <Application>Microsoft Office PowerPoint</Application>
  <PresentationFormat>Экран (4:3)</PresentationFormat>
  <Paragraphs>326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1" baseType="lpstr">
      <vt:lpstr>Tahoma</vt:lpstr>
      <vt:lpstr>Wingdings</vt:lpstr>
      <vt:lpstr>Haskell</vt:lpstr>
      <vt:lpstr>Аналізатори</vt:lpstr>
      <vt:lpstr>Тип для аналізаторів (Parser)</vt:lpstr>
      <vt:lpstr>Приклади аналізаторів</vt:lpstr>
      <vt:lpstr>Класи Functor і Applicative</vt:lpstr>
      <vt:lpstr>Клас Monad</vt:lpstr>
      <vt:lpstr>Детермінований оператор вибору</vt:lpstr>
      <vt:lpstr>Прості аналізатори</vt:lpstr>
      <vt:lpstr>Аналізатор послідовності</vt:lpstr>
      <vt:lpstr>Виконання аналізатора</vt:lpstr>
      <vt:lpstr>Мова виразів </vt:lpstr>
      <vt:lpstr>Аналізатор виразів</vt:lpstr>
      <vt:lpstr>Калькулятор виразів</vt:lpstr>
      <vt:lpstr>Repl (read-eval-print loop)</vt:lpstr>
      <vt:lpstr>Бібліотека Parsec</vt:lpstr>
      <vt:lpstr>Базові аналізатори</vt:lpstr>
      <vt:lpstr>Аналізатори певних конструкцій</vt:lpstr>
      <vt:lpstr>Робота з аналізатором</vt:lpstr>
      <vt:lpstr>Приклад  аналізатора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Операції введення-виведення</dc:title>
  <dc:creator>user</dc:creator>
  <cp:lastModifiedBy>Володимир Проценко</cp:lastModifiedBy>
  <cp:revision>174</cp:revision>
  <cp:lastPrinted>2017-10-17T16:51:36Z</cp:lastPrinted>
  <dcterms:created xsi:type="dcterms:W3CDTF">2015-12-25T06:20:52Z</dcterms:created>
  <dcterms:modified xsi:type="dcterms:W3CDTF">2018-10-17T16:13:49Z</dcterms:modified>
</cp:coreProperties>
</file>