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79" r:id="rId3"/>
    <p:sldId id="308" r:id="rId4"/>
    <p:sldId id="309" r:id="rId5"/>
    <p:sldId id="285" r:id="rId6"/>
    <p:sldId id="296" r:id="rId7"/>
    <p:sldId id="297" r:id="rId8"/>
    <p:sldId id="284" r:id="rId9"/>
    <p:sldId id="301" r:id="rId10"/>
    <p:sldId id="303" r:id="rId11"/>
    <p:sldId id="302" r:id="rId12"/>
    <p:sldId id="300" r:id="rId13"/>
    <p:sldId id="307" r:id="rId14"/>
    <p:sldId id="306" r:id="rId15"/>
    <p:sldId id="277" r:id="rId16"/>
  </p:sldIdLst>
  <p:sldSz cx="9144000" cy="6858000" type="screen4x3"/>
  <p:notesSz cx="6797675" cy="9926638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72" y="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93956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89395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5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894009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5" name="Group 58"/>
            <p:cNvGrpSpPr>
              <a:grpSpLocks/>
            </p:cNvGrpSpPr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8940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6" name="Group 63"/>
            <p:cNvGrpSpPr>
              <a:grpSpLocks/>
            </p:cNvGrpSpPr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94016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7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8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401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89402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894021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30.11.2018</a:t>
            </a:fld>
            <a:endParaRPr lang="uk-UA"/>
          </a:p>
        </p:txBody>
      </p:sp>
      <p:sp>
        <p:nvSpPr>
          <p:cNvPr id="894022" name="Rectangle 7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89402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E87F092-BE75-4040-AA68-35EAF6530FB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30.11.2018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029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0350" y="457200"/>
            <a:ext cx="2000250" cy="5562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5848350" cy="55626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30.11.2018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1643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30.11.2018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110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30.11.2018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08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30.11.2018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811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30.11.2018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81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30.11.2018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255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30.11.2018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048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30.11.2018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30.11.2018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190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30.11.2018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059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892933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4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5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6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7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8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9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0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1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2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3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4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5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6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7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8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9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0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1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2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3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4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892956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7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8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9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0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1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2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3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4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5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6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7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8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9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0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1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2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3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4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5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6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7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8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9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0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1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2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3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4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892985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92986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892988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89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90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299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9299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92993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2440D04D-DFB4-435D-9C75-87C82C6E81E0}" type="datetimeFigureOut">
              <a:rPr lang="uk-UA" smtClean="0"/>
              <a:pPr/>
              <a:t>30.11.2018</a:t>
            </a:fld>
            <a:endParaRPr lang="uk-UA"/>
          </a:p>
        </p:txBody>
      </p:sp>
      <p:sp>
        <p:nvSpPr>
          <p:cNvPr id="892994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Char char="w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Виведення типів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83768" y="3309938"/>
            <a:ext cx="5544616" cy="1991270"/>
          </a:xfrm>
        </p:spPr>
        <p:txBody>
          <a:bodyPr/>
          <a:lstStyle/>
          <a:p>
            <a:r>
              <a:rPr lang="uk-UA" dirty="0"/>
              <a:t>Вирази і типи</a:t>
            </a:r>
          </a:p>
          <a:p>
            <a:r>
              <a:rPr lang="uk-UA" dirty="0"/>
              <a:t>Виведення: </a:t>
            </a:r>
            <a:r>
              <a:rPr lang="uk-UA" dirty="0" err="1"/>
              <a:t>мономорфний</a:t>
            </a:r>
            <a:r>
              <a:rPr lang="uk-UA" dirty="0"/>
              <a:t> тип</a:t>
            </a:r>
          </a:p>
          <a:p>
            <a:r>
              <a:rPr lang="uk-UA" dirty="0"/>
              <a:t>Уніфікація </a:t>
            </a:r>
          </a:p>
          <a:p>
            <a:r>
              <a:rPr lang="uk-UA" dirty="0"/>
              <a:t>Виведення: поліморфний тип</a:t>
            </a:r>
          </a:p>
        </p:txBody>
      </p:sp>
      <p:grpSp>
        <p:nvGrpSpPr>
          <p:cNvPr id="5" name="Group 50">
            <a:extLst>
              <a:ext uri="{FF2B5EF4-FFF2-40B4-BE49-F238E27FC236}">
                <a16:creationId xmlns:a16="http://schemas.microsoft.com/office/drawing/2014/main" id="{DAD3032C-C5E7-4EA1-95B0-9D33F827F460}"/>
              </a:ext>
            </a:extLst>
          </p:cNvPr>
          <p:cNvGrpSpPr>
            <a:grpSpLocks/>
          </p:cNvGrpSpPr>
          <p:nvPr/>
        </p:nvGrpSpPr>
        <p:grpSpPr bwMode="auto">
          <a:xfrm>
            <a:off x="7348608" y="226788"/>
            <a:ext cx="1440160" cy="1338064"/>
            <a:chOff x="3284" y="1680"/>
            <a:chExt cx="2284" cy="2213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5AF33594-6EA0-436A-B889-190B3AAF5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" y="3534"/>
              <a:ext cx="1651" cy="359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1193" y="0"/>
                </a:cxn>
                <a:cxn ang="0">
                  <a:pos x="1773" y="121"/>
                </a:cxn>
                <a:cxn ang="0">
                  <a:pos x="375" y="371"/>
                </a:cxn>
                <a:cxn ang="0">
                  <a:pos x="0" y="116"/>
                </a:cxn>
                <a:cxn ang="0">
                  <a:pos x="0" y="116"/>
                </a:cxn>
              </a:cxnLst>
              <a:rect l="0" t="0" r="r" b="b"/>
              <a:pathLst>
                <a:path w="1773" h="371">
                  <a:moveTo>
                    <a:pt x="0" y="116"/>
                  </a:moveTo>
                  <a:lnTo>
                    <a:pt x="1193" y="0"/>
                  </a:lnTo>
                  <a:lnTo>
                    <a:pt x="1773" y="121"/>
                  </a:lnTo>
                  <a:lnTo>
                    <a:pt x="375" y="371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80008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E024119-1BFC-4099-BB24-3ECAF9710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4" y="1724"/>
              <a:ext cx="2067" cy="1860"/>
            </a:xfrm>
            <a:custGeom>
              <a:avLst/>
              <a:gdLst/>
              <a:ahLst/>
              <a:cxnLst>
                <a:cxn ang="0">
                  <a:pos x="109" y="966"/>
                </a:cxn>
                <a:cxn ang="0">
                  <a:pos x="0" y="1087"/>
                </a:cxn>
                <a:cxn ang="0">
                  <a:pos x="351" y="1428"/>
                </a:cxn>
                <a:cxn ang="0">
                  <a:pos x="659" y="1786"/>
                </a:cxn>
                <a:cxn ang="0">
                  <a:pos x="747" y="1923"/>
                </a:cxn>
                <a:cxn ang="0">
                  <a:pos x="835" y="1896"/>
                </a:cxn>
                <a:cxn ang="0">
                  <a:pos x="1132" y="1660"/>
                </a:cxn>
                <a:cxn ang="0">
                  <a:pos x="1301" y="1462"/>
                </a:cxn>
                <a:cxn ang="0">
                  <a:pos x="1505" y="1374"/>
                </a:cxn>
                <a:cxn ang="0">
                  <a:pos x="1686" y="1390"/>
                </a:cxn>
                <a:cxn ang="0">
                  <a:pos x="2021" y="1462"/>
                </a:cxn>
                <a:cxn ang="0">
                  <a:pos x="2153" y="1451"/>
                </a:cxn>
                <a:cxn ang="0">
                  <a:pos x="2219" y="1406"/>
                </a:cxn>
                <a:cxn ang="0">
                  <a:pos x="2197" y="1076"/>
                </a:cxn>
                <a:cxn ang="0">
                  <a:pos x="2070" y="582"/>
                </a:cxn>
                <a:cxn ang="0">
                  <a:pos x="1999" y="159"/>
                </a:cxn>
                <a:cxn ang="0">
                  <a:pos x="1960" y="16"/>
                </a:cxn>
                <a:cxn ang="0">
                  <a:pos x="1801" y="0"/>
                </a:cxn>
                <a:cxn ang="0">
                  <a:pos x="1456" y="76"/>
                </a:cxn>
                <a:cxn ang="0">
                  <a:pos x="1318" y="121"/>
                </a:cxn>
                <a:cxn ang="0">
                  <a:pos x="1175" y="186"/>
                </a:cxn>
                <a:cxn ang="0">
                  <a:pos x="1110" y="121"/>
                </a:cxn>
                <a:cxn ang="0">
                  <a:pos x="829" y="351"/>
                </a:cxn>
                <a:cxn ang="0">
                  <a:pos x="687" y="433"/>
                </a:cxn>
                <a:cxn ang="0">
                  <a:pos x="109" y="966"/>
                </a:cxn>
                <a:cxn ang="0">
                  <a:pos x="109" y="966"/>
                </a:cxn>
              </a:cxnLst>
              <a:rect l="0" t="0" r="r" b="b"/>
              <a:pathLst>
                <a:path w="2219" h="1923">
                  <a:moveTo>
                    <a:pt x="109" y="966"/>
                  </a:moveTo>
                  <a:lnTo>
                    <a:pt x="0" y="1087"/>
                  </a:lnTo>
                  <a:lnTo>
                    <a:pt x="351" y="1428"/>
                  </a:lnTo>
                  <a:lnTo>
                    <a:pt x="659" y="1786"/>
                  </a:lnTo>
                  <a:lnTo>
                    <a:pt x="747" y="1923"/>
                  </a:lnTo>
                  <a:lnTo>
                    <a:pt x="835" y="1896"/>
                  </a:lnTo>
                  <a:lnTo>
                    <a:pt x="1132" y="1660"/>
                  </a:lnTo>
                  <a:lnTo>
                    <a:pt x="1301" y="1462"/>
                  </a:lnTo>
                  <a:lnTo>
                    <a:pt x="1505" y="1374"/>
                  </a:lnTo>
                  <a:lnTo>
                    <a:pt x="1686" y="1390"/>
                  </a:lnTo>
                  <a:lnTo>
                    <a:pt x="2021" y="1462"/>
                  </a:lnTo>
                  <a:lnTo>
                    <a:pt x="2153" y="1451"/>
                  </a:lnTo>
                  <a:lnTo>
                    <a:pt x="2219" y="1406"/>
                  </a:lnTo>
                  <a:lnTo>
                    <a:pt x="2197" y="1076"/>
                  </a:lnTo>
                  <a:lnTo>
                    <a:pt x="2070" y="582"/>
                  </a:lnTo>
                  <a:lnTo>
                    <a:pt x="1999" y="159"/>
                  </a:lnTo>
                  <a:lnTo>
                    <a:pt x="1960" y="16"/>
                  </a:lnTo>
                  <a:lnTo>
                    <a:pt x="1801" y="0"/>
                  </a:lnTo>
                  <a:lnTo>
                    <a:pt x="1456" y="76"/>
                  </a:lnTo>
                  <a:lnTo>
                    <a:pt x="1318" y="121"/>
                  </a:lnTo>
                  <a:lnTo>
                    <a:pt x="1175" y="186"/>
                  </a:lnTo>
                  <a:lnTo>
                    <a:pt x="1110" y="121"/>
                  </a:lnTo>
                  <a:lnTo>
                    <a:pt x="829" y="351"/>
                  </a:lnTo>
                  <a:lnTo>
                    <a:pt x="687" y="433"/>
                  </a:lnTo>
                  <a:lnTo>
                    <a:pt x="109" y="966"/>
                  </a:lnTo>
                  <a:lnTo>
                    <a:pt x="109" y="966"/>
                  </a:lnTo>
                  <a:close/>
                </a:path>
              </a:pathLst>
            </a:custGeom>
            <a:solidFill>
              <a:srgbClr val="FFE5D9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66DEBFF-C2CD-480D-9B44-9AAE930CF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4" y="1815"/>
              <a:ext cx="1307" cy="1643"/>
            </a:xfrm>
            <a:custGeom>
              <a:avLst/>
              <a:gdLst/>
              <a:ahLst/>
              <a:cxnLst>
                <a:cxn ang="0">
                  <a:pos x="734" y="321"/>
                </a:cxn>
                <a:cxn ang="0">
                  <a:pos x="0" y="712"/>
                </a:cxn>
                <a:cxn ang="0">
                  <a:pos x="198" y="982"/>
                </a:cxn>
                <a:cxn ang="0">
                  <a:pos x="494" y="1379"/>
                </a:cxn>
                <a:cxn ang="0">
                  <a:pos x="703" y="1698"/>
                </a:cxn>
                <a:cxn ang="0">
                  <a:pos x="626" y="1478"/>
                </a:cxn>
                <a:cxn ang="0">
                  <a:pos x="461" y="1274"/>
                </a:cxn>
                <a:cxn ang="0">
                  <a:pos x="286" y="1004"/>
                </a:cxn>
                <a:cxn ang="0">
                  <a:pos x="134" y="747"/>
                </a:cxn>
                <a:cxn ang="0">
                  <a:pos x="442" y="565"/>
                </a:cxn>
                <a:cxn ang="0">
                  <a:pos x="664" y="485"/>
                </a:cxn>
                <a:cxn ang="0">
                  <a:pos x="1165" y="286"/>
                </a:cxn>
                <a:cxn ang="0">
                  <a:pos x="1357" y="158"/>
                </a:cxn>
                <a:cxn ang="0">
                  <a:pos x="1403" y="0"/>
                </a:cxn>
                <a:cxn ang="0">
                  <a:pos x="1124" y="117"/>
                </a:cxn>
                <a:cxn ang="0">
                  <a:pos x="734" y="321"/>
                </a:cxn>
                <a:cxn ang="0">
                  <a:pos x="734" y="321"/>
                </a:cxn>
              </a:cxnLst>
              <a:rect l="0" t="0" r="r" b="b"/>
              <a:pathLst>
                <a:path w="1403" h="1698">
                  <a:moveTo>
                    <a:pt x="734" y="321"/>
                  </a:moveTo>
                  <a:lnTo>
                    <a:pt x="0" y="712"/>
                  </a:lnTo>
                  <a:lnTo>
                    <a:pt x="198" y="982"/>
                  </a:lnTo>
                  <a:lnTo>
                    <a:pt x="494" y="1379"/>
                  </a:lnTo>
                  <a:lnTo>
                    <a:pt x="703" y="1698"/>
                  </a:lnTo>
                  <a:lnTo>
                    <a:pt x="626" y="1478"/>
                  </a:lnTo>
                  <a:lnTo>
                    <a:pt x="461" y="1274"/>
                  </a:lnTo>
                  <a:lnTo>
                    <a:pt x="286" y="1004"/>
                  </a:lnTo>
                  <a:lnTo>
                    <a:pt x="134" y="747"/>
                  </a:lnTo>
                  <a:lnTo>
                    <a:pt x="442" y="565"/>
                  </a:lnTo>
                  <a:lnTo>
                    <a:pt x="664" y="485"/>
                  </a:lnTo>
                  <a:lnTo>
                    <a:pt x="1165" y="286"/>
                  </a:lnTo>
                  <a:lnTo>
                    <a:pt x="1357" y="158"/>
                  </a:lnTo>
                  <a:lnTo>
                    <a:pt x="1403" y="0"/>
                  </a:lnTo>
                  <a:lnTo>
                    <a:pt x="1124" y="117"/>
                  </a:lnTo>
                  <a:lnTo>
                    <a:pt x="734" y="321"/>
                  </a:lnTo>
                  <a:lnTo>
                    <a:pt x="734" y="321"/>
                  </a:lnTo>
                  <a:close/>
                </a:path>
              </a:pathLst>
            </a:custGeom>
            <a:solidFill>
              <a:srgbClr val="FFBFBF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7FDC0D55-A01C-44DF-8F2C-928D4EA6E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9" y="3165"/>
              <a:ext cx="148" cy="14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88" y="121"/>
                </a:cxn>
                <a:cxn ang="0">
                  <a:pos x="132" y="148"/>
                </a:cxn>
                <a:cxn ang="0">
                  <a:pos x="159" y="121"/>
                </a:cxn>
                <a:cxn ang="0">
                  <a:pos x="71" y="33"/>
                </a:cxn>
                <a:cxn ang="0">
                  <a:pos x="27" y="0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159" h="148">
                  <a:moveTo>
                    <a:pt x="0" y="11"/>
                  </a:moveTo>
                  <a:lnTo>
                    <a:pt x="88" y="121"/>
                  </a:lnTo>
                  <a:lnTo>
                    <a:pt x="132" y="148"/>
                  </a:lnTo>
                  <a:lnTo>
                    <a:pt x="159" y="121"/>
                  </a:lnTo>
                  <a:lnTo>
                    <a:pt x="71" y="33"/>
                  </a:lnTo>
                  <a:lnTo>
                    <a:pt x="27" y="0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D3EDED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08D05CB-B104-4D26-8CA5-5DF3F1EB0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0" y="2787"/>
              <a:ext cx="108" cy="144"/>
            </a:xfrm>
            <a:custGeom>
              <a:avLst/>
              <a:gdLst/>
              <a:ahLst/>
              <a:cxnLst>
                <a:cxn ang="0">
                  <a:pos x="116" y="133"/>
                </a:cxn>
                <a:cxn ang="0">
                  <a:pos x="72" y="0"/>
                </a:cxn>
                <a:cxn ang="0">
                  <a:pos x="38" y="56"/>
                </a:cxn>
                <a:cxn ang="0">
                  <a:pos x="0" y="67"/>
                </a:cxn>
                <a:cxn ang="0">
                  <a:pos x="0" y="149"/>
                </a:cxn>
                <a:cxn ang="0">
                  <a:pos x="116" y="133"/>
                </a:cxn>
                <a:cxn ang="0">
                  <a:pos x="116" y="133"/>
                </a:cxn>
              </a:cxnLst>
              <a:rect l="0" t="0" r="r" b="b"/>
              <a:pathLst>
                <a:path w="116" h="149">
                  <a:moveTo>
                    <a:pt x="116" y="133"/>
                  </a:moveTo>
                  <a:lnTo>
                    <a:pt x="72" y="0"/>
                  </a:lnTo>
                  <a:lnTo>
                    <a:pt x="38" y="56"/>
                  </a:lnTo>
                  <a:lnTo>
                    <a:pt x="0" y="67"/>
                  </a:lnTo>
                  <a:lnTo>
                    <a:pt x="0" y="149"/>
                  </a:lnTo>
                  <a:lnTo>
                    <a:pt x="116" y="133"/>
                  </a:lnTo>
                  <a:lnTo>
                    <a:pt x="116" y="133"/>
                  </a:lnTo>
                  <a:close/>
                </a:path>
              </a:pathLst>
            </a:custGeom>
            <a:solidFill>
              <a:srgbClr val="FFE5D9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D2DEB24-C88D-4857-A833-FF20498F5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7" y="2900"/>
              <a:ext cx="782" cy="430"/>
            </a:xfrm>
            <a:custGeom>
              <a:avLst/>
              <a:gdLst/>
              <a:ahLst/>
              <a:cxnLst>
                <a:cxn ang="0">
                  <a:pos x="61" y="445"/>
                </a:cxn>
                <a:cxn ang="0">
                  <a:pos x="0" y="323"/>
                </a:cxn>
                <a:cxn ang="0">
                  <a:pos x="61" y="312"/>
                </a:cxn>
                <a:cxn ang="0">
                  <a:pos x="88" y="346"/>
                </a:cxn>
                <a:cxn ang="0">
                  <a:pos x="291" y="180"/>
                </a:cxn>
                <a:cxn ang="0">
                  <a:pos x="374" y="131"/>
                </a:cxn>
                <a:cxn ang="0">
                  <a:pos x="407" y="27"/>
                </a:cxn>
                <a:cxn ang="0">
                  <a:pos x="434" y="10"/>
                </a:cxn>
                <a:cxn ang="0">
                  <a:pos x="478" y="0"/>
                </a:cxn>
                <a:cxn ang="0">
                  <a:pos x="505" y="10"/>
                </a:cxn>
                <a:cxn ang="0">
                  <a:pos x="468" y="126"/>
                </a:cxn>
                <a:cxn ang="0">
                  <a:pos x="621" y="169"/>
                </a:cxn>
                <a:cxn ang="0">
                  <a:pos x="786" y="191"/>
                </a:cxn>
                <a:cxn ang="0">
                  <a:pos x="840" y="202"/>
                </a:cxn>
                <a:cxn ang="0">
                  <a:pos x="797" y="263"/>
                </a:cxn>
                <a:cxn ang="0">
                  <a:pos x="444" y="222"/>
                </a:cxn>
                <a:cxn ang="0">
                  <a:pos x="432" y="246"/>
                </a:cxn>
                <a:cxn ang="0">
                  <a:pos x="380" y="189"/>
                </a:cxn>
                <a:cxn ang="0">
                  <a:pos x="61" y="445"/>
                </a:cxn>
                <a:cxn ang="0">
                  <a:pos x="61" y="445"/>
                </a:cxn>
              </a:cxnLst>
              <a:rect l="0" t="0" r="r" b="b"/>
              <a:pathLst>
                <a:path w="840" h="445">
                  <a:moveTo>
                    <a:pt x="61" y="445"/>
                  </a:moveTo>
                  <a:lnTo>
                    <a:pt x="0" y="323"/>
                  </a:lnTo>
                  <a:lnTo>
                    <a:pt x="61" y="312"/>
                  </a:lnTo>
                  <a:lnTo>
                    <a:pt x="88" y="346"/>
                  </a:lnTo>
                  <a:lnTo>
                    <a:pt x="291" y="180"/>
                  </a:lnTo>
                  <a:lnTo>
                    <a:pt x="374" y="131"/>
                  </a:lnTo>
                  <a:lnTo>
                    <a:pt x="407" y="27"/>
                  </a:lnTo>
                  <a:lnTo>
                    <a:pt x="434" y="10"/>
                  </a:lnTo>
                  <a:lnTo>
                    <a:pt x="478" y="0"/>
                  </a:lnTo>
                  <a:lnTo>
                    <a:pt x="505" y="10"/>
                  </a:lnTo>
                  <a:lnTo>
                    <a:pt x="468" y="126"/>
                  </a:lnTo>
                  <a:lnTo>
                    <a:pt x="621" y="169"/>
                  </a:lnTo>
                  <a:lnTo>
                    <a:pt x="786" y="191"/>
                  </a:lnTo>
                  <a:lnTo>
                    <a:pt x="840" y="202"/>
                  </a:lnTo>
                  <a:lnTo>
                    <a:pt x="797" y="263"/>
                  </a:lnTo>
                  <a:lnTo>
                    <a:pt x="444" y="222"/>
                  </a:lnTo>
                  <a:lnTo>
                    <a:pt x="432" y="246"/>
                  </a:lnTo>
                  <a:lnTo>
                    <a:pt x="380" y="189"/>
                  </a:lnTo>
                  <a:lnTo>
                    <a:pt x="61" y="445"/>
                  </a:lnTo>
                  <a:lnTo>
                    <a:pt x="61" y="445"/>
                  </a:lnTo>
                  <a:close/>
                </a:path>
              </a:pathLst>
            </a:custGeom>
            <a:solidFill>
              <a:srgbClr val="CCA699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D854F6A-3B8D-40BA-BBBD-AFA5606FE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" y="3032"/>
              <a:ext cx="598" cy="265"/>
            </a:xfrm>
            <a:custGeom>
              <a:avLst/>
              <a:gdLst/>
              <a:ahLst/>
              <a:cxnLst>
                <a:cxn ang="0">
                  <a:pos x="56" y="252"/>
                </a:cxn>
                <a:cxn ang="0">
                  <a:pos x="0" y="209"/>
                </a:cxn>
                <a:cxn ang="0">
                  <a:pos x="123" y="80"/>
                </a:cxn>
                <a:cxn ang="0">
                  <a:pos x="240" y="23"/>
                </a:cxn>
                <a:cxn ang="0">
                  <a:pos x="266" y="58"/>
                </a:cxn>
                <a:cxn ang="0">
                  <a:pos x="321" y="99"/>
                </a:cxn>
                <a:cxn ang="0">
                  <a:pos x="333" y="80"/>
                </a:cxn>
                <a:cxn ang="0">
                  <a:pos x="347" y="65"/>
                </a:cxn>
                <a:cxn ang="0">
                  <a:pos x="363" y="0"/>
                </a:cxn>
                <a:cxn ang="0">
                  <a:pos x="578" y="60"/>
                </a:cxn>
                <a:cxn ang="0">
                  <a:pos x="643" y="71"/>
                </a:cxn>
                <a:cxn ang="0">
                  <a:pos x="643" y="137"/>
                </a:cxn>
                <a:cxn ang="0">
                  <a:pos x="567" y="191"/>
                </a:cxn>
                <a:cxn ang="0">
                  <a:pos x="462" y="209"/>
                </a:cxn>
                <a:cxn ang="0">
                  <a:pos x="198" y="274"/>
                </a:cxn>
                <a:cxn ang="0">
                  <a:pos x="56" y="252"/>
                </a:cxn>
                <a:cxn ang="0">
                  <a:pos x="56" y="252"/>
                </a:cxn>
              </a:cxnLst>
              <a:rect l="0" t="0" r="r" b="b"/>
              <a:pathLst>
                <a:path w="643" h="274">
                  <a:moveTo>
                    <a:pt x="56" y="252"/>
                  </a:moveTo>
                  <a:lnTo>
                    <a:pt x="0" y="209"/>
                  </a:lnTo>
                  <a:lnTo>
                    <a:pt x="123" y="80"/>
                  </a:lnTo>
                  <a:lnTo>
                    <a:pt x="240" y="23"/>
                  </a:lnTo>
                  <a:lnTo>
                    <a:pt x="266" y="58"/>
                  </a:lnTo>
                  <a:lnTo>
                    <a:pt x="321" y="99"/>
                  </a:lnTo>
                  <a:lnTo>
                    <a:pt x="333" y="80"/>
                  </a:lnTo>
                  <a:lnTo>
                    <a:pt x="347" y="65"/>
                  </a:lnTo>
                  <a:lnTo>
                    <a:pt x="363" y="0"/>
                  </a:lnTo>
                  <a:lnTo>
                    <a:pt x="578" y="60"/>
                  </a:lnTo>
                  <a:lnTo>
                    <a:pt x="643" y="71"/>
                  </a:lnTo>
                  <a:lnTo>
                    <a:pt x="643" y="137"/>
                  </a:lnTo>
                  <a:lnTo>
                    <a:pt x="567" y="191"/>
                  </a:lnTo>
                  <a:lnTo>
                    <a:pt x="462" y="209"/>
                  </a:lnTo>
                  <a:lnTo>
                    <a:pt x="198" y="274"/>
                  </a:lnTo>
                  <a:lnTo>
                    <a:pt x="56" y="252"/>
                  </a:lnTo>
                  <a:lnTo>
                    <a:pt x="56" y="252"/>
                  </a:lnTo>
                  <a:close/>
                </a:path>
              </a:pathLst>
            </a:custGeom>
            <a:solidFill>
              <a:srgbClr val="F2E5F2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876B6E2-2EB5-40B2-ABF6-26A3A3FFF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6" y="3210"/>
              <a:ext cx="777" cy="493"/>
            </a:xfrm>
            <a:custGeom>
              <a:avLst/>
              <a:gdLst/>
              <a:ahLst/>
              <a:cxnLst>
                <a:cxn ang="0">
                  <a:pos x="47" y="194"/>
                </a:cxn>
                <a:cxn ang="0">
                  <a:pos x="90" y="312"/>
                </a:cxn>
                <a:cxn ang="0">
                  <a:pos x="0" y="452"/>
                </a:cxn>
                <a:cxn ang="0">
                  <a:pos x="10" y="484"/>
                </a:cxn>
                <a:cxn ang="0">
                  <a:pos x="95" y="494"/>
                </a:cxn>
                <a:cxn ang="0">
                  <a:pos x="134" y="510"/>
                </a:cxn>
                <a:cxn ang="0">
                  <a:pos x="101" y="457"/>
                </a:cxn>
                <a:cxn ang="0">
                  <a:pos x="288" y="392"/>
                </a:cxn>
                <a:cxn ang="0">
                  <a:pos x="380" y="322"/>
                </a:cxn>
                <a:cxn ang="0">
                  <a:pos x="422" y="225"/>
                </a:cxn>
                <a:cxn ang="0">
                  <a:pos x="552" y="242"/>
                </a:cxn>
                <a:cxn ang="0">
                  <a:pos x="626" y="258"/>
                </a:cxn>
                <a:cxn ang="0">
                  <a:pos x="659" y="301"/>
                </a:cxn>
                <a:cxn ang="0">
                  <a:pos x="642" y="371"/>
                </a:cxn>
                <a:cxn ang="0">
                  <a:pos x="777" y="382"/>
                </a:cxn>
                <a:cxn ang="0">
                  <a:pos x="761" y="338"/>
                </a:cxn>
                <a:cxn ang="0">
                  <a:pos x="803" y="269"/>
                </a:cxn>
                <a:cxn ang="0">
                  <a:pos x="835" y="167"/>
                </a:cxn>
                <a:cxn ang="0">
                  <a:pos x="793" y="70"/>
                </a:cxn>
                <a:cxn ang="0">
                  <a:pos x="723" y="33"/>
                </a:cxn>
                <a:cxn ang="0">
                  <a:pos x="648" y="0"/>
                </a:cxn>
                <a:cxn ang="0">
                  <a:pos x="450" y="86"/>
                </a:cxn>
                <a:cxn ang="0">
                  <a:pos x="304" y="76"/>
                </a:cxn>
                <a:cxn ang="0">
                  <a:pos x="225" y="49"/>
                </a:cxn>
                <a:cxn ang="0">
                  <a:pos x="112" y="113"/>
                </a:cxn>
                <a:cxn ang="0">
                  <a:pos x="47" y="194"/>
                </a:cxn>
                <a:cxn ang="0">
                  <a:pos x="47" y="194"/>
                </a:cxn>
              </a:cxnLst>
              <a:rect l="0" t="0" r="r" b="b"/>
              <a:pathLst>
                <a:path w="835" h="510">
                  <a:moveTo>
                    <a:pt x="47" y="194"/>
                  </a:moveTo>
                  <a:lnTo>
                    <a:pt x="90" y="312"/>
                  </a:lnTo>
                  <a:lnTo>
                    <a:pt x="0" y="452"/>
                  </a:lnTo>
                  <a:lnTo>
                    <a:pt x="10" y="484"/>
                  </a:lnTo>
                  <a:lnTo>
                    <a:pt x="95" y="494"/>
                  </a:lnTo>
                  <a:lnTo>
                    <a:pt x="134" y="510"/>
                  </a:lnTo>
                  <a:lnTo>
                    <a:pt x="101" y="457"/>
                  </a:lnTo>
                  <a:lnTo>
                    <a:pt x="288" y="392"/>
                  </a:lnTo>
                  <a:lnTo>
                    <a:pt x="380" y="322"/>
                  </a:lnTo>
                  <a:lnTo>
                    <a:pt x="422" y="225"/>
                  </a:lnTo>
                  <a:lnTo>
                    <a:pt x="552" y="242"/>
                  </a:lnTo>
                  <a:lnTo>
                    <a:pt x="626" y="258"/>
                  </a:lnTo>
                  <a:lnTo>
                    <a:pt x="659" y="301"/>
                  </a:lnTo>
                  <a:lnTo>
                    <a:pt x="642" y="371"/>
                  </a:lnTo>
                  <a:lnTo>
                    <a:pt x="777" y="382"/>
                  </a:lnTo>
                  <a:lnTo>
                    <a:pt x="761" y="338"/>
                  </a:lnTo>
                  <a:lnTo>
                    <a:pt x="803" y="269"/>
                  </a:lnTo>
                  <a:lnTo>
                    <a:pt x="835" y="167"/>
                  </a:lnTo>
                  <a:lnTo>
                    <a:pt x="793" y="70"/>
                  </a:lnTo>
                  <a:lnTo>
                    <a:pt x="723" y="33"/>
                  </a:lnTo>
                  <a:lnTo>
                    <a:pt x="648" y="0"/>
                  </a:lnTo>
                  <a:lnTo>
                    <a:pt x="450" y="86"/>
                  </a:lnTo>
                  <a:lnTo>
                    <a:pt x="304" y="76"/>
                  </a:lnTo>
                  <a:lnTo>
                    <a:pt x="225" y="49"/>
                  </a:lnTo>
                  <a:lnTo>
                    <a:pt x="112" y="113"/>
                  </a:lnTo>
                  <a:lnTo>
                    <a:pt x="47" y="194"/>
                  </a:lnTo>
                  <a:lnTo>
                    <a:pt x="47" y="194"/>
                  </a:lnTo>
                  <a:close/>
                </a:path>
              </a:pathLst>
            </a:custGeom>
            <a:solidFill>
              <a:srgbClr val="66997F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C1D35C3-A3D8-46B3-9E38-0CF2B2401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6" y="1958"/>
              <a:ext cx="1116" cy="1201"/>
            </a:xfrm>
            <a:custGeom>
              <a:avLst/>
              <a:gdLst/>
              <a:ahLst/>
              <a:cxnLst>
                <a:cxn ang="0">
                  <a:pos x="1198" y="0"/>
                </a:cxn>
                <a:cxn ang="0">
                  <a:pos x="885" y="116"/>
                </a:cxn>
                <a:cxn ang="0">
                  <a:pos x="495" y="253"/>
                </a:cxn>
                <a:cxn ang="0">
                  <a:pos x="144" y="368"/>
                </a:cxn>
                <a:cxn ang="0">
                  <a:pos x="0" y="417"/>
                </a:cxn>
                <a:cxn ang="0">
                  <a:pos x="99" y="610"/>
                </a:cxn>
                <a:cxn ang="0">
                  <a:pos x="281" y="945"/>
                </a:cxn>
                <a:cxn ang="0">
                  <a:pos x="462" y="1242"/>
                </a:cxn>
                <a:cxn ang="0">
                  <a:pos x="374" y="1044"/>
                </a:cxn>
                <a:cxn ang="0">
                  <a:pos x="281" y="830"/>
                </a:cxn>
                <a:cxn ang="0">
                  <a:pos x="220" y="615"/>
                </a:cxn>
                <a:cxn ang="0">
                  <a:pos x="214" y="467"/>
                </a:cxn>
                <a:cxn ang="0">
                  <a:pos x="352" y="396"/>
                </a:cxn>
                <a:cxn ang="0">
                  <a:pos x="610" y="302"/>
                </a:cxn>
                <a:cxn ang="0">
                  <a:pos x="880" y="209"/>
                </a:cxn>
                <a:cxn ang="0">
                  <a:pos x="1099" y="116"/>
                </a:cxn>
                <a:cxn ang="0">
                  <a:pos x="1198" y="0"/>
                </a:cxn>
                <a:cxn ang="0">
                  <a:pos x="1198" y="0"/>
                </a:cxn>
              </a:cxnLst>
              <a:rect l="0" t="0" r="r" b="b"/>
              <a:pathLst>
                <a:path w="1198" h="1242">
                  <a:moveTo>
                    <a:pt x="1198" y="0"/>
                  </a:moveTo>
                  <a:lnTo>
                    <a:pt x="885" y="116"/>
                  </a:lnTo>
                  <a:lnTo>
                    <a:pt x="495" y="253"/>
                  </a:lnTo>
                  <a:lnTo>
                    <a:pt x="144" y="368"/>
                  </a:lnTo>
                  <a:lnTo>
                    <a:pt x="0" y="417"/>
                  </a:lnTo>
                  <a:lnTo>
                    <a:pt x="99" y="610"/>
                  </a:lnTo>
                  <a:lnTo>
                    <a:pt x="281" y="945"/>
                  </a:lnTo>
                  <a:lnTo>
                    <a:pt x="462" y="1242"/>
                  </a:lnTo>
                  <a:lnTo>
                    <a:pt x="374" y="1044"/>
                  </a:lnTo>
                  <a:lnTo>
                    <a:pt x="281" y="830"/>
                  </a:lnTo>
                  <a:lnTo>
                    <a:pt x="220" y="615"/>
                  </a:lnTo>
                  <a:lnTo>
                    <a:pt x="214" y="467"/>
                  </a:lnTo>
                  <a:lnTo>
                    <a:pt x="352" y="396"/>
                  </a:lnTo>
                  <a:lnTo>
                    <a:pt x="610" y="302"/>
                  </a:lnTo>
                  <a:lnTo>
                    <a:pt x="880" y="209"/>
                  </a:lnTo>
                  <a:lnTo>
                    <a:pt x="1099" y="116"/>
                  </a:lnTo>
                  <a:lnTo>
                    <a:pt x="1198" y="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FFE5E5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827A61B-930C-4FE2-B850-3FFA49AE9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" y="3086"/>
              <a:ext cx="96" cy="413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39" y="158"/>
                </a:cxn>
                <a:cxn ang="0">
                  <a:pos x="5" y="301"/>
                </a:cxn>
                <a:cxn ang="0">
                  <a:pos x="0" y="355"/>
                </a:cxn>
                <a:cxn ang="0">
                  <a:pos x="34" y="427"/>
                </a:cxn>
                <a:cxn ang="0">
                  <a:pos x="99" y="345"/>
                </a:cxn>
                <a:cxn ang="0">
                  <a:pos x="88" y="234"/>
                </a:cxn>
                <a:cxn ang="0">
                  <a:pos x="104" y="43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104" h="427">
                  <a:moveTo>
                    <a:pt x="47" y="0"/>
                  </a:moveTo>
                  <a:lnTo>
                    <a:pt x="39" y="158"/>
                  </a:lnTo>
                  <a:lnTo>
                    <a:pt x="5" y="301"/>
                  </a:lnTo>
                  <a:lnTo>
                    <a:pt x="0" y="355"/>
                  </a:lnTo>
                  <a:lnTo>
                    <a:pt x="34" y="427"/>
                  </a:lnTo>
                  <a:lnTo>
                    <a:pt x="99" y="345"/>
                  </a:lnTo>
                  <a:lnTo>
                    <a:pt x="88" y="234"/>
                  </a:lnTo>
                  <a:lnTo>
                    <a:pt x="104" y="43"/>
                  </a:lnTo>
                  <a:lnTo>
                    <a:pt x="4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7F7F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9AF2BB8-7ECF-4561-816F-13AB5217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6" y="2368"/>
              <a:ext cx="501" cy="861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0" y="54"/>
                </a:cxn>
                <a:cxn ang="0">
                  <a:pos x="274" y="516"/>
                </a:cxn>
                <a:cxn ang="0">
                  <a:pos x="538" y="890"/>
                </a:cxn>
                <a:cxn ang="0">
                  <a:pos x="461" y="698"/>
                </a:cxn>
                <a:cxn ang="0">
                  <a:pos x="198" y="236"/>
                </a:cxn>
                <a:cxn ang="0">
                  <a:pos x="88" y="0"/>
                </a:cxn>
                <a:cxn ang="0">
                  <a:pos x="88" y="0"/>
                </a:cxn>
              </a:cxnLst>
              <a:rect l="0" t="0" r="r" b="b"/>
              <a:pathLst>
                <a:path w="538" h="890">
                  <a:moveTo>
                    <a:pt x="88" y="0"/>
                  </a:moveTo>
                  <a:lnTo>
                    <a:pt x="0" y="54"/>
                  </a:lnTo>
                  <a:lnTo>
                    <a:pt x="274" y="516"/>
                  </a:lnTo>
                  <a:lnTo>
                    <a:pt x="538" y="890"/>
                  </a:lnTo>
                  <a:lnTo>
                    <a:pt x="461" y="698"/>
                  </a:lnTo>
                  <a:lnTo>
                    <a:pt x="198" y="236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098DFA2-8C8F-419A-8F32-60A6D2676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8" y="2586"/>
              <a:ext cx="35" cy="87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34"/>
                </a:cxn>
                <a:cxn ang="0">
                  <a:pos x="2" y="90"/>
                </a:cxn>
                <a:cxn ang="0">
                  <a:pos x="20" y="74"/>
                </a:cxn>
                <a:cxn ang="0">
                  <a:pos x="35" y="44"/>
                </a:cxn>
                <a:cxn ang="0">
                  <a:pos x="38" y="1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38" h="90">
                  <a:moveTo>
                    <a:pt x="10" y="0"/>
                  </a:moveTo>
                  <a:lnTo>
                    <a:pt x="0" y="34"/>
                  </a:lnTo>
                  <a:lnTo>
                    <a:pt x="2" y="90"/>
                  </a:lnTo>
                  <a:lnTo>
                    <a:pt x="20" y="74"/>
                  </a:lnTo>
                  <a:lnTo>
                    <a:pt x="35" y="44"/>
                  </a:lnTo>
                  <a:lnTo>
                    <a:pt x="38" y="1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A7424E0-6414-4ACF-995A-50F19FF5C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" y="2589"/>
              <a:ext cx="108" cy="165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57" y="51"/>
                </a:cxn>
                <a:cxn ang="0">
                  <a:pos x="29" y="94"/>
                </a:cxn>
                <a:cxn ang="0">
                  <a:pos x="0" y="170"/>
                </a:cxn>
                <a:cxn ang="0">
                  <a:pos x="34" y="134"/>
                </a:cxn>
                <a:cxn ang="0">
                  <a:pos x="83" y="71"/>
                </a:cxn>
                <a:cxn ang="0">
                  <a:pos x="116" y="36"/>
                </a:cxn>
                <a:cxn ang="0">
                  <a:pos x="111" y="10"/>
                </a:cxn>
                <a:cxn ang="0">
                  <a:pos x="88" y="0"/>
                </a:cxn>
                <a:cxn ang="0">
                  <a:pos x="88" y="0"/>
                </a:cxn>
              </a:cxnLst>
              <a:rect l="0" t="0" r="r" b="b"/>
              <a:pathLst>
                <a:path w="116" h="170">
                  <a:moveTo>
                    <a:pt x="88" y="0"/>
                  </a:moveTo>
                  <a:lnTo>
                    <a:pt x="57" y="51"/>
                  </a:lnTo>
                  <a:lnTo>
                    <a:pt x="29" y="94"/>
                  </a:lnTo>
                  <a:lnTo>
                    <a:pt x="0" y="170"/>
                  </a:lnTo>
                  <a:lnTo>
                    <a:pt x="34" y="134"/>
                  </a:lnTo>
                  <a:lnTo>
                    <a:pt x="83" y="71"/>
                  </a:lnTo>
                  <a:lnTo>
                    <a:pt x="116" y="36"/>
                  </a:lnTo>
                  <a:lnTo>
                    <a:pt x="111" y="10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C2D8563-5174-4E9E-BD93-F587EC6F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" y="2664"/>
              <a:ext cx="176" cy="124"/>
            </a:xfrm>
            <a:custGeom>
              <a:avLst/>
              <a:gdLst/>
              <a:ahLst/>
              <a:cxnLst>
                <a:cxn ang="0">
                  <a:pos x="0" y="129"/>
                </a:cxn>
                <a:cxn ang="0">
                  <a:pos x="18" y="108"/>
                </a:cxn>
                <a:cxn ang="0">
                  <a:pos x="33" y="82"/>
                </a:cxn>
                <a:cxn ang="0">
                  <a:pos x="65" y="77"/>
                </a:cxn>
                <a:cxn ang="0">
                  <a:pos x="93" y="67"/>
                </a:cxn>
                <a:cxn ang="0">
                  <a:pos x="96" y="47"/>
                </a:cxn>
                <a:cxn ang="0">
                  <a:pos x="101" y="29"/>
                </a:cxn>
                <a:cxn ang="0">
                  <a:pos x="127" y="15"/>
                </a:cxn>
                <a:cxn ang="0">
                  <a:pos x="147" y="0"/>
                </a:cxn>
                <a:cxn ang="0">
                  <a:pos x="174" y="0"/>
                </a:cxn>
                <a:cxn ang="0">
                  <a:pos x="189" y="24"/>
                </a:cxn>
                <a:cxn ang="0">
                  <a:pos x="179" y="44"/>
                </a:cxn>
                <a:cxn ang="0">
                  <a:pos x="158" y="62"/>
                </a:cxn>
                <a:cxn ang="0">
                  <a:pos x="142" y="77"/>
                </a:cxn>
                <a:cxn ang="0">
                  <a:pos x="127" y="105"/>
                </a:cxn>
                <a:cxn ang="0">
                  <a:pos x="109" y="118"/>
                </a:cxn>
                <a:cxn ang="0">
                  <a:pos x="68" y="116"/>
                </a:cxn>
                <a:cxn ang="0">
                  <a:pos x="44" y="118"/>
                </a:cxn>
                <a:cxn ang="0">
                  <a:pos x="0" y="129"/>
                </a:cxn>
                <a:cxn ang="0">
                  <a:pos x="0" y="129"/>
                </a:cxn>
              </a:cxnLst>
              <a:rect l="0" t="0" r="r" b="b"/>
              <a:pathLst>
                <a:path w="189" h="129">
                  <a:moveTo>
                    <a:pt x="0" y="129"/>
                  </a:moveTo>
                  <a:lnTo>
                    <a:pt x="18" y="108"/>
                  </a:lnTo>
                  <a:lnTo>
                    <a:pt x="33" y="82"/>
                  </a:lnTo>
                  <a:lnTo>
                    <a:pt x="65" y="77"/>
                  </a:lnTo>
                  <a:lnTo>
                    <a:pt x="93" y="67"/>
                  </a:lnTo>
                  <a:lnTo>
                    <a:pt x="96" y="47"/>
                  </a:lnTo>
                  <a:lnTo>
                    <a:pt x="101" y="29"/>
                  </a:lnTo>
                  <a:lnTo>
                    <a:pt x="127" y="15"/>
                  </a:lnTo>
                  <a:lnTo>
                    <a:pt x="147" y="0"/>
                  </a:lnTo>
                  <a:lnTo>
                    <a:pt x="174" y="0"/>
                  </a:lnTo>
                  <a:lnTo>
                    <a:pt x="189" y="24"/>
                  </a:lnTo>
                  <a:lnTo>
                    <a:pt x="179" y="44"/>
                  </a:lnTo>
                  <a:lnTo>
                    <a:pt x="158" y="62"/>
                  </a:lnTo>
                  <a:lnTo>
                    <a:pt x="142" y="77"/>
                  </a:lnTo>
                  <a:lnTo>
                    <a:pt x="127" y="105"/>
                  </a:lnTo>
                  <a:lnTo>
                    <a:pt x="109" y="118"/>
                  </a:lnTo>
                  <a:lnTo>
                    <a:pt x="68" y="116"/>
                  </a:lnTo>
                  <a:lnTo>
                    <a:pt x="44" y="118"/>
                  </a:lnTo>
                  <a:lnTo>
                    <a:pt x="0" y="129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9C896D7-6861-4410-8DA4-5EAB42436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4" y="2801"/>
              <a:ext cx="40" cy="47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23" y="0"/>
                </a:cxn>
                <a:cxn ang="0">
                  <a:pos x="38" y="11"/>
                </a:cxn>
                <a:cxn ang="0">
                  <a:pos x="43" y="39"/>
                </a:cxn>
                <a:cxn ang="0">
                  <a:pos x="23" y="49"/>
                </a:cxn>
                <a:cxn ang="0">
                  <a:pos x="2" y="39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43" h="49">
                  <a:moveTo>
                    <a:pt x="0" y="13"/>
                  </a:moveTo>
                  <a:lnTo>
                    <a:pt x="23" y="0"/>
                  </a:lnTo>
                  <a:lnTo>
                    <a:pt x="38" y="11"/>
                  </a:lnTo>
                  <a:lnTo>
                    <a:pt x="43" y="39"/>
                  </a:lnTo>
                  <a:lnTo>
                    <a:pt x="23" y="49"/>
                  </a:lnTo>
                  <a:lnTo>
                    <a:pt x="2" y="39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DDC437D-48AD-498E-A22E-F93852F19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6" y="2763"/>
              <a:ext cx="35" cy="33"/>
            </a:xfrm>
            <a:custGeom>
              <a:avLst/>
              <a:gdLst/>
              <a:ahLst/>
              <a:cxnLst>
                <a:cxn ang="0">
                  <a:pos x="15" y="34"/>
                </a:cxn>
                <a:cxn ang="0">
                  <a:pos x="0" y="26"/>
                </a:cxn>
                <a:cxn ang="0">
                  <a:pos x="5" y="8"/>
                </a:cxn>
                <a:cxn ang="0">
                  <a:pos x="20" y="0"/>
                </a:cxn>
                <a:cxn ang="0">
                  <a:pos x="38" y="15"/>
                </a:cxn>
                <a:cxn ang="0">
                  <a:pos x="33" y="32"/>
                </a:cxn>
                <a:cxn ang="0">
                  <a:pos x="15" y="34"/>
                </a:cxn>
                <a:cxn ang="0">
                  <a:pos x="15" y="34"/>
                </a:cxn>
              </a:cxnLst>
              <a:rect l="0" t="0" r="r" b="b"/>
              <a:pathLst>
                <a:path w="38" h="34">
                  <a:moveTo>
                    <a:pt x="15" y="34"/>
                  </a:moveTo>
                  <a:lnTo>
                    <a:pt x="0" y="26"/>
                  </a:lnTo>
                  <a:lnTo>
                    <a:pt x="5" y="8"/>
                  </a:lnTo>
                  <a:lnTo>
                    <a:pt x="20" y="0"/>
                  </a:lnTo>
                  <a:lnTo>
                    <a:pt x="38" y="15"/>
                  </a:lnTo>
                  <a:lnTo>
                    <a:pt x="33" y="32"/>
                  </a:lnTo>
                  <a:lnTo>
                    <a:pt x="15" y="34"/>
                  </a:lnTo>
                  <a:lnTo>
                    <a:pt x="15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436C72EA-B625-4B19-B760-D5D2967D2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" y="2804"/>
              <a:ext cx="99" cy="47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83" y="0"/>
                </a:cxn>
                <a:cxn ang="0">
                  <a:pos x="101" y="10"/>
                </a:cxn>
                <a:cxn ang="0">
                  <a:pos x="106" y="31"/>
                </a:cxn>
                <a:cxn ang="0">
                  <a:pos x="98" y="41"/>
                </a:cxn>
                <a:cxn ang="0">
                  <a:pos x="51" y="49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106" h="49">
                  <a:moveTo>
                    <a:pt x="0" y="46"/>
                  </a:moveTo>
                  <a:lnTo>
                    <a:pt x="83" y="0"/>
                  </a:lnTo>
                  <a:lnTo>
                    <a:pt x="101" y="10"/>
                  </a:lnTo>
                  <a:lnTo>
                    <a:pt x="106" y="31"/>
                  </a:lnTo>
                  <a:lnTo>
                    <a:pt x="98" y="41"/>
                  </a:lnTo>
                  <a:lnTo>
                    <a:pt x="51" y="49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3B9DFD38-7D89-4411-BF15-97CC0237E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0" y="3058"/>
              <a:ext cx="128" cy="168"/>
            </a:xfrm>
            <a:custGeom>
              <a:avLst/>
              <a:gdLst/>
              <a:ahLst/>
              <a:cxnLst>
                <a:cxn ang="0">
                  <a:pos x="0" y="166"/>
                </a:cxn>
                <a:cxn ang="0">
                  <a:pos x="54" y="144"/>
                </a:cxn>
                <a:cxn ang="0">
                  <a:pos x="88" y="124"/>
                </a:cxn>
                <a:cxn ang="0">
                  <a:pos x="105" y="91"/>
                </a:cxn>
                <a:cxn ang="0">
                  <a:pos x="108" y="33"/>
                </a:cxn>
                <a:cxn ang="0">
                  <a:pos x="116" y="0"/>
                </a:cxn>
                <a:cxn ang="0">
                  <a:pos x="137" y="0"/>
                </a:cxn>
                <a:cxn ang="0">
                  <a:pos x="128" y="62"/>
                </a:cxn>
                <a:cxn ang="0">
                  <a:pos x="128" y="100"/>
                </a:cxn>
                <a:cxn ang="0">
                  <a:pos x="108" y="132"/>
                </a:cxn>
                <a:cxn ang="0">
                  <a:pos x="85" y="147"/>
                </a:cxn>
                <a:cxn ang="0">
                  <a:pos x="49" y="166"/>
                </a:cxn>
                <a:cxn ang="0">
                  <a:pos x="15" y="173"/>
                </a:cxn>
                <a:cxn ang="0">
                  <a:pos x="0" y="166"/>
                </a:cxn>
                <a:cxn ang="0">
                  <a:pos x="0" y="166"/>
                </a:cxn>
              </a:cxnLst>
              <a:rect l="0" t="0" r="r" b="b"/>
              <a:pathLst>
                <a:path w="137" h="173">
                  <a:moveTo>
                    <a:pt x="0" y="166"/>
                  </a:moveTo>
                  <a:lnTo>
                    <a:pt x="54" y="144"/>
                  </a:lnTo>
                  <a:lnTo>
                    <a:pt x="88" y="124"/>
                  </a:lnTo>
                  <a:lnTo>
                    <a:pt x="105" y="91"/>
                  </a:lnTo>
                  <a:lnTo>
                    <a:pt x="108" y="33"/>
                  </a:lnTo>
                  <a:lnTo>
                    <a:pt x="116" y="0"/>
                  </a:lnTo>
                  <a:lnTo>
                    <a:pt x="137" y="0"/>
                  </a:lnTo>
                  <a:lnTo>
                    <a:pt x="128" y="62"/>
                  </a:lnTo>
                  <a:lnTo>
                    <a:pt x="128" y="100"/>
                  </a:lnTo>
                  <a:lnTo>
                    <a:pt x="108" y="132"/>
                  </a:lnTo>
                  <a:lnTo>
                    <a:pt x="85" y="147"/>
                  </a:lnTo>
                  <a:lnTo>
                    <a:pt x="49" y="166"/>
                  </a:lnTo>
                  <a:lnTo>
                    <a:pt x="15" y="173"/>
                  </a:lnTo>
                  <a:lnTo>
                    <a:pt x="0" y="166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39394724-AC39-4BAF-AC5B-F18DCB431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" y="3068"/>
              <a:ext cx="241" cy="163"/>
            </a:xfrm>
            <a:custGeom>
              <a:avLst/>
              <a:gdLst/>
              <a:ahLst/>
              <a:cxnLst>
                <a:cxn ang="0">
                  <a:pos x="139" y="73"/>
                </a:cxn>
                <a:cxn ang="0">
                  <a:pos x="162" y="28"/>
                </a:cxn>
                <a:cxn ang="0">
                  <a:pos x="167" y="8"/>
                </a:cxn>
                <a:cxn ang="0">
                  <a:pos x="202" y="0"/>
                </a:cxn>
                <a:cxn ang="0">
                  <a:pos x="243" y="10"/>
                </a:cxn>
                <a:cxn ang="0">
                  <a:pos x="258" y="31"/>
                </a:cxn>
                <a:cxn ang="0">
                  <a:pos x="238" y="63"/>
                </a:cxn>
                <a:cxn ang="0">
                  <a:pos x="197" y="93"/>
                </a:cxn>
                <a:cxn ang="0">
                  <a:pos x="170" y="116"/>
                </a:cxn>
                <a:cxn ang="0">
                  <a:pos x="129" y="145"/>
                </a:cxn>
                <a:cxn ang="0">
                  <a:pos x="93" y="161"/>
                </a:cxn>
                <a:cxn ang="0">
                  <a:pos x="49" y="166"/>
                </a:cxn>
                <a:cxn ang="0">
                  <a:pos x="16" y="169"/>
                </a:cxn>
                <a:cxn ang="0">
                  <a:pos x="0" y="161"/>
                </a:cxn>
                <a:cxn ang="0">
                  <a:pos x="0" y="139"/>
                </a:cxn>
                <a:cxn ang="0">
                  <a:pos x="44" y="132"/>
                </a:cxn>
                <a:cxn ang="0">
                  <a:pos x="98" y="119"/>
                </a:cxn>
                <a:cxn ang="0">
                  <a:pos x="142" y="99"/>
                </a:cxn>
                <a:cxn ang="0">
                  <a:pos x="179" y="70"/>
                </a:cxn>
                <a:cxn ang="0">
                  <a:pos x="202" y="68"/>
                </a:cxn>
                <a:cxn ang="0">
                  <a:pos x="225" y="28"/>
                </a:cxn>
                <a:cxn ang="0">
                  <a:pos x="212" y="21"/>
                </a:cxn>
                <a:cxn ang="0">
                  <a:pos x="191" y="26"/>
                </a:cxn>
                <a:cxn ang="0">
                  <a:pos x="165" y="70"/>
                </a:cxn>
                <a:cxn ang="0">
                  <a:pos x="139" y="73"/>
                </a:cxn>
                <a:cxn ang="0">
                  <a:pos x="139" y="73"/>
                </a:cxn>
              </a:cxnLst>
              <a:rect l="0" t="0" r="r" b="b"/>
              <a:pathLst>
                <a:path w="258" h="169">
                  <a:moveTo>
                    <a:pt x="139" y="73"/>
                  </a:moveTo>
                  <a:lnTo>
                    <a:pt x="162" y="28"/>
                  </a:lnTo>
                  <a:lnTo>
                    <a:pt x="167" y="8"/>
                  </a:lnTo>
                  <a:lnTo>
                    <a:pt x="202" y="0"/>
                  </a:lnTo>
                  <a:lnTo>
                    <a:pt x="243" y="10"/>
                  </a:lnTo>
                  <a:lnTo>
                    <a:pt x="258" y="31"/>
                  </a:lnTo>
                  <a:lnTo>
                    <a:pt x="238" y="63"/>
                  </a:lnTo>
                  <a:lnTo>
                    <a:pt x="197" y="93"/>
                  </a:lnTo>
                  <a:lnTo>
                    <a:pt x="170" y="116"/>
                  </a:lnTo>
                  <a:lnTo>
                    <a:pt x="129" y="145"/>
                  </a:lnTo>
                  <a:lnTo>
                    <a:pt x="93" y="161"/>
                  </a:lnTo>
                  <a:lnTo>
                    <a:pt x="49" y="166"/>
                  </a:lnTo>
                  <a:lnTo>
                    <a:pt x="16" y="169"/>
                  </a:lnTo>
                  <a:lnTo>
                    <a:pt x="0" y="161"/>
                  </a:lnTo>
                  <a:lnTo>
                    <a:pt x="0" y="139"/>
                  </a:lnTo>
                  <a:lnTo>
                    <a:pt x="44" y="132"/>
                  </a:lnTo>
                  <a:lnTo>
                    <a:pt x="98" y="119"/>
                  </a:lnTo>
                  <a:lnTo>
                    <a:pt x="142" y="99"/>
                  </a:lnTo>
                  <a:lnTo>
                    <a:pt x="179" y="70"/>
                  </a:lnTo>
                  <a:lnTo>
                    <a:pt x="202" y="68"/>
                  </a:lnTo>
                  <a:lnTo>
                    <a:pt x="225" y="28"/>
                  </a:lnTo>
                  <a:lnTo>
                    <a:pt x="212" y="21"/>
                  </a:lnTo>
                  <a:lnTo>
                    <a:pt x="191" y="26"/>
                  </a:lnTo>
                  <a:lnTo>
                    <a:pt x="165" y="70"/>
                  </a:lnTo>
                  <a:lnTo>
                    <a:pt x="139" y="73"/>
                  </a:lnTo>
                  <a:lnTo>
                    <a:pt x="139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3C48F96-98A5-48B3-9AB4-AF5311BBA8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1" y="3141"/>
              <a:ext cx="188" cy="147"/>
            </a:xfrm>
            <a:custGeom>
              <a:avLst/>
              <a:gdLst/>
              <a:ahLst/>
              <a:cxnLst>
                <a:cxn ang="0">
                  <a:pos x="0" y="117"/>
                </a:cxn>
                <a:cxn ang="0">
                  <a:pos x="50" y="106"/>
                </a:cxn>
                <a:cxn ang="0">
                  <a:pos x="83" y="86"/>
                </a:cxn>
                <a:cxn ang="0">
                  <a:pos x="119" y="64"/>
                </a:cxn>
                <a:cxn ang="0">
                  <a:pos x="168" y="26"/>
                </a:cxn>
                <a:cxn ang="0">
                  <a:pos x="201" y="0"/>
                </a:cxn>
                <a:cxn ang="0">
                  <a:pos x="196" y="21"/>
                </a:cxn>
                <a:cxn ang="0">
                  <a:pos x="178" y="49"/>
                </a:cxn>
                <a:cxn ang="0">
                  <a:pos x="155" y="81"/>
                </a:cxn>
                <a:cxn ang="0">
                  <a:pos x="119" y="109"/>
                </a:cxn>
                <a:cxn ang="0">
                  <a:pos x="70" y="132"/>
                </a:cxn>
                <a:cxn ang="0">
                  <a:pos x="29" y="145"/>
                </a:cxn>
                <a:cxn ang="0">
                  <a:pos x="0" y="152"/>
                </a:cxn>
                <a:cxn ang="0">
                  <a:pos x="0" y="117"/>
                </a:cxn>
                <a:cxn ang="0">
                  <a:pos x="0" y="117"/>
                </a:cxn>
              </a:cxnLst>
              <a:rect l="0" t="0" r="r" b="b"/>
              <a:pathLst>
                <a:path w="201" h="152">
                  <a:moveTo>
                    <a:pt x="0" y="117"/>
                  </a:moveTo>
                  <a:lnTo>
                    <a:pt x="50" y="106"/>
                  </a:lnTo>
                  <a:lnTo>
                    <a:pt x="83" y="86"/>
                  </a:lnTo>
                  <a:lnTo>
                    <a:pt x="119" y="64"/>
                  </a:lnTo>
                  <a:lnTo>
                    <a:pt x="168" y="26"/>
                  </a:lnTo>
                  <a:lnTo>
                    <a:pt x="201" y="0"/>
                  </a:lnTo>
                  <a:lnTo>
                    <a:pt x="196" y="21"/>
                  </a:lnTo>
                  <a:lnTo>
                    <a:pt x="178" y="49"/>
                  </a:lnTo>
                  <a:lnTo>
                    <a:pt x="155" y="81"/>
                  </a:lnTo>
                  <a:lnTo>
                    <a:pt x="119" y="109"/>
                  </a:lnTo>
                  <a:lnTo>
                    <a:pt x="70" y="132"/>
                  </a:lnTo>
                  <a:lnTo>
                    <a:pt x="29" y="145"/>
                  </a:lnTo>
                  <a:lnTo>
                    <a:pt x="0" y="152"/>
                  </a:lnTo>
                  <a:lnTo>
                    <a:pt x="0" y="1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28B3AAC-4840-45A7-A341-BC6125CA3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0" y="3243"/>
              <a:ext cx="207" cy="7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56" y="16"/>
                </a:cxn>
                <a:cxn ang="0">
                  <a:pos x="109" y="26"/>
                </a:cxn>
                <a:cxn ang="0">
                  <a:pos x="157" y="28"/>
                </a:cxn>
                <a:cxn ang="0">
                  <a:pos x="222" y="31"/>
                </a:cxn>
                <a:cxn ang="0">
                  <a:pos x="217" y="72"/>
                </a:cxn>
                <a:cxn ang="0">
                  <a:pos x="149" y="67"/>
                </a:cxn>
                <a:cxn ang="0">
                  <a:pos x="95" y="59"/>
                </a:cxn>
                <a:cxn ang="0">
                  <a:pos x="44" y="46"/>
                </a:cxn>
                <a:cxn ang="0">
                  <a:pos x="5" y="23"/>
                </a:cxn>
                <a:cxn ang="0">
                  <a:pos x="0" y="1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22" h="72">
                  <a:moveTo>
                    <a:pt x="10" y="0"/>
                  </a:moveTo>
                  <a:lnTo>
                    <a:pt x="56" y="16"/>
                  </a:lnTo>
                  <a:lnTo>
                    <a:pt x="109" y="26"/>
                  </a:lnTo>
                  <a:lnTo>
                    <a:pt x="157" y="28"/>
                  </a:lnTo>
                  <a:lnTo>
                    <a:pt x="222" y="31"/>
                  </a:lnTo>
                  <a:lnTo>
                    <a:pt x="217" y="72"/>
                  </a:lnTo>
                  <a:lnTo>
                    <a:pt x="149" y="67"/>
                  </a:lnTo>
                  <a:lnTo>
                    <a:pt x="95" y="59"/>
                  </a:lnTo>
                  <a:lnTo>
                    <a:pt x="44" y="46"/>
                  </a:lnTo>
                  <a:lnTo>
                    <a:pt x="5" y="23"/>
                  </a:lnTo>
                  <a:lnTo>
                    <a:pt x="0" y="1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E2C5DDB-DD05-46CD-8218-8D2C2FBED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4" y="2806"/>
              <a:ext cx="135" cy="282"/>
            </a:xfrm>
            <a:custGeom>
              <a:avLst/>
              <a:gdLst/>
              <a:ahLst/>
              <a:cxnLst>
                <a:cxn ang="0">
                  <a:pos x="28" y="292"/>
                </a:cxn>
                <a:cxn ang="0">
                  <a:pos x="11" y="281"/>
                </a:cxn>
                <a:cxn ang="0">
                  <a:pos x="0" y="258"/>
                </a:cxn>
                <a:cxn ang="0">
                  <a:pos x="0" y="230"/>
                </a:cxn>
                <a:cxn ang="0">
                  <a:pos x="18" y="193"/>
                </a:cxn>
                <a:cxn ang="0">
                  <a:pos x="34" y="163"/>
                </a:cxn>
                <a:cxn ang="0">
                  <a:pos x="41" y="137"/>
                </a:cxn>
                <a:cxn ang="0">
                  <a:pos x="41" y="101"/>
                </a:cxn>
                <a:cxn ang="0">
                  <a:pos x="34" y="64"/>
                </a:cxn>
                <a:cxn ang="0">
                  <a:pos x="36" y="47"/>
                </a:cxn>
                <a:cxn ang="0">
                  <a:pos x="57" y="41"/>
                </a:cxn>
                <a:cxn ang="0">
                  <a:pos x="75" y="44"/>
                </a:cxn>
                <a:cxn ang="0">
                  <a:pos x="87" y="23"/>
                </a:cxn>
                <a:cxn ang="0">
                  <a:pos x="99" y="3"/>
                </a:cxn>
                <a:cxn ang="0">
                  <a:pos x="119" y="0"/>
                </a:cxn>
                <a:cxn ang="0">
                  <a:pos x="134" y="11"/>
                </a:cxn>
                <a:cxn ang="0">
                  <a:pos x="145" y="44"/>
                </a:cxn>
                <a:cxn ang="0">
                  <a:pos x="145" y="75"/>
                </a:cxn>
                <a:cxn ang="0">
                  <a:pos x="124" y="75"/>
                </a:cxn>
                <a:cxn ang="0">
                  <a:pos x="122" y="34"/>
                </a:cxn>
                <a:cxn ang="0">
                  <a:pos x="111" y="39"/>
                </a:cxn>
                <a:cxn ang="0">
                  <a:pos x="106" y="72"/>
                </a:cxn>
                <a:cxn ang="0">
                  <a:pos x="92" y="77"/>
                </a:cxn>
                <a:cxn ang="0">
                  <a:pos x="69" y="75"/>
                </a:cxn>
                <a:cxn ang="0">
                  <a:pos x="69" y="104"/>
                </a:cxn>
                <a:cxn ang="0">
                  <a:pos x="59" y="150"/>
                </a:cxn>
                <a:cxn ang="0">
                  <a:pos x="49" y="188"/>
                </a:cxn>
                <a:cxn ang="0">
                  <a:pos x="31" y="220"/>
                </a:cxn>
                <a:cxn ang="0">
                  <a:pos x="26" y="248"/>
                </a:cxn>
                <a:cxn ang="0">
                  <a:pos x="26" y="269"/>
                </a:cxn>
                <a:cxn ang="0">
                  <a:pos x="41" y="287"/>
                </a:cxn>
                <a:cxn ang="0">
                  <a:pos x="28" y="292"/>
                </a:cxn>
                <a:cxn ang="0">
                  <a:pos x="28" y="292"/>
                </a:cxn>
              </a:cxnLst>
              <a:rect l="0" t="0" r="r" b="b"/>
              <a:pathLst>
                <a:path w="145" h="292">
                  <a:moveTo>
                    <a:pt x="28" y="292"/>
                  </a:moveTo>
                  <a:lnTo>
                    <a:pt x="11" y="281"/>
                  </a:lnTo>
                  <a:lnTo>
                    <a:pt x="0" y="258"/>
                  </a:lnTo>
                  <a:lnTo>
                    <a:pt x="0" y="230"/>
                  </a:lnTo>
                  <a:lnTo>
                    <a:pt x="18" y="193"/>
                  </a:lnTo>
                  <a:lnTo>
                    <a:pt x="34" y="163"/>
                  </a:lnTo>
                  <a:lnTo>
                    <a:pt x="41" y="137"/>
                  </a:lnTo>
                  <a:lnTo>
                    <a:pt x="41" y="101"/>
                  </a:lnTo>
                  <a:lnTo>
                    <a:pt x="34" y="64"/>
                  </a:lnTo>
                  <a:lnTo>
                    <a:pt x="36" y="47"/>
                  </a:lnTo>
                  <a:lnTo>
                    <a:pt x="57" y="41"/>
                  </a:lnTo>
                  <a:lnTo>
                    <a:pt x="75" y="44"/>
                  </a:lnTo>
                  <a:lnTo>
                    <a:pt x="87" y="23"/>
                  </a:lnTo>
                  <a:lnTo>
                    <a:pt x="99" y="3"/>
                  </a:lnTo>
                  <a:lnTo>
                    <a:pt x="119" y="0"/>
                  </a:lnTo>
                  <a:lnTo>
                    <a:pt x="134" y="11"/>
                  </a:lnTo>
                  <a:lnTo>
                    <a:pt x="145" y="44"/>
                  </a:lnTo>
                  <a:lnTo>
                    <a:pt x="145" y="75"/>
                  </a:lnTo>
                  <a:lnTo>
                    <a:pt x="124" y="75"/>
                  </a:lnTo>
                  <a:lnTo>
                    <a:pt x="122" y="34"/>
                  </a:lnTo>
                  <a:lnTo>
                    <a:pt x="111" y="39"/>
                  </a:lnTo>
                  <a:lnTo>
                    <a:pt x="106" y="72"/>
                  </a:lnTo>
                  <a:lnTo>
                    <a:pt x="92" y="77"/>
                  </a:lnTo>
                  <a:lnTo>
                    <a:pt x="69" y="75"/>
                  </a:lnTo>
                  <a:lnTo>
                    <a:pt x="69" y="104"/>
                  </a:lnTo>
                  <a:lnTo>
                    <a:pt x="59" y="150"/>
                  </a:lnTo>
                  <a:lnTo>
                    <a:pt x="49" y="188"/>
                  </a:lnTo>
                  <a:lnTo>
                    <a:pt x="31" y="220"/>
                  </a:lnTo>
                  <a:lnTo>
                    <a:pt x="26" y="248"/>
                  </a:lnTo>
                  <a:lnTo>
                    <a:pt x="26" y="269"/>
                  </a:lnTo>
                  <a:lnTo>
                    <a:pt x="41" y="287"/>
                  </a:lnTo>
                  <a:lnTo>
                    <a:pt x="28" y="292"/>
                  </a:lnTo>
                  <a:lnTo>
                    <a:pt x="28" y="2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AF15E63-7855-4CEC-9CFC-32AE83707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" y="2896"/>
              <a:ext cx="99" cy="222"/>
            </a:xfrm>
            <a:custGeom>
              <a:avLst/>
              <a:gdLst/>
              <a:ahLst/>
              <a:cxnLst>
                <a:cxn ang="0">
                  <a:pos x="0" y="160"/>
                </a:cxn>
                <a:cxn ang="0">
                  <a:pos x="12" y="199"/>
                </a:cxn>
                <a:cxn ang="0">
                  <a:pos x="38" y="230"/>
                </a:cxn>
                <a:cxn ang="0">
                  <a:pos x="54" y="219"/>
                </a:cxn>
                <a:cxn ang="0">
                  <a:pos x="62" y="199"/>
                </a:cxn>
                <a:cxn ang="0">
                  <a:pos x="65" y="155"/>
                </a:cxn>
                <a:cxn ang="0">
                  <a:pos x="85" y="105"/>
                </a:cxn>
                <a:cxn ang="0">
                  <a:pos x="98" y="75"/>
                </a:cxn>
                <a:cxn ang="0">
                  <a:pos x="106" y="36"/>
                </a:cxn>
                <a:cxn ang="0">
                  <a:pos x="98" y="8"/>
                </a:cxn>
                <a:cxn ang="0">
                  <a:pos x="80" y="0"/>
                </a:cxn>
                <a:cxn ang="0">
                  <a:pos x="80" y="31"/>
                </a:cxn>
                <a:cxn ang="0">
                  <a:pos x="72" y="80"/>
                </a:cxn>
                <a:cxn ang="0">
                  <a:pos x="47" y="132"/>
                </a:cxn>
                <a:cxn ang="0">
                  <a:pos x="33" y="150"/>
                </a:cxn>
                <a:cxn ang="0">
                  <a:pos x="35" y="194"/>
                </a:cxn>
                <a:cxn ang="0">
                  <a:pos x="23" y="178"/>
                </a:cxn>
                <a:cxn ang="0">
                  <a:pos x="15" y="155"/>
                </a:cxn>
                <a:cxn ang="0">
                  <a:pos x="0" y="160"/>
                </a:cxn>
                <a:cxn ang="0">
                  <a:pos x="0" y="160"/>
                </a:cxn>
              </a:cxnLst>
              <a:rect l="0" t="0" r="r" b="b"/>
              <a:pathLst>
                <a:path w="106" h="230">
                  <a:moveTo>
                    <a:pt x="0" y="160"/>
                  </a:moveTo>
                  <a:lnTo>
                    <a:pt x="12" y="199"/>
                  </a:lnTo>
                  <a:lnTo>
                    <a:pt x="38" y="230"/>
                  </a:lnTo>
                  <a:lnTo>
                    <a:pt x="54" y="219"/>
                  </a:lnTo>
                  <a:lnTo>
                    <a:pt x="62" y="199"/>
                  </a:lnTo>
                  <a:lnTo>
                    <a:pt x="65" y="155"/>
                  </a:lnTo>
                  <a:lnTo>
                    <a:pt x="85" y="105"/>
                  </a:lnTo>
                  <a:lnTo>
                    <a:pt x="98" y="75"/>
                  </a:lnTo>
                  <a:lnTo>
                    <a:pt x="106" y="36"/>
                  </a:lnTo>
                  <a:lnTo>
                    <a:pt x="98" y="8"/>
                  </a:lnTo>
                  <a:lnTo>
                    <a:pt x="80" y="0"/>
                  </a:lnTo>
                  <a:lnTo>
                    <a:pt x="80" y="31"/>
                  </a:lnTo>
                  <a:lnTo>
                    <a:pt x="72" y="80"/>
                  </a:lnTo>
                  <a:lnTo>
                    <a:pt x="47" y="132"/>
                  </a:lnTo>
                  <a:lnTo>
                    <a:pt x="33" y="150"/>
                  </a:lnTo>
                  <a:lnTo>
                    <a:pt x="35" y="194"/>
                  </a:lnTo>
                  <a:lnTo>
                    <a:pt x="23" y="178"/>
                  </a:lnTo>
                  <a:lnTo>
                    <a:pt x="15" y="155"/>
                  </a:lnTo>
                  <a:lnTo>
                    <a:pt x="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6FB6A9B-2C62-42C0-BA01-148781EE3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8" y="3011"/>
              <a:ext cx="291" cy="92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70" y="9"/>
                </a:cxn>
                <a:cxn ang="0">
                  <a:pos x="116" y="18"/>
                </a:cxn>
                <a:cxn ang="0">
                  <a:pos x="173" y="34"/>
                </a:cxn>
                <a:cxn ang="0">
                  <a:pos x="214" y="49"/>
                </a:cxn>
                <a:cxn ang="0">
                  <a:pos x="276" y="69"/>
                </a:cxn>
                <a:cxn ang="0">
                  <a:pos x="313" y="82"/>
                </a:cxn>
                <a:cxn ang="0">
                  <a:pos x="278" y="95"/>
                </a:cxn>
                <a:cxn ang="0">
                  <a:pos x="225" y="87"/>
                </a:cxn>
                <a:cxn ang="0">
                  <a:pos x="168" y="69"/>
                </a:cxn>
                <a:cxn ang="0">
                  <a:pos x="124" y="59"/>
                </a:cxn>
                <a:cxn ang="0">
                  <a:pos x="80" y="51"/>
                </a:cxn>
                <a:cxn ang="0">
                  <a:pos x="31" y="46"/>
                </a:cxn>
                <a:cxn ang="0">
                  <a:pos x="0" y="44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313" h="95">
                  <a:moveTo>
                    <a:pt x="21" y="0"/>
                  </a:moveTo>
                  <a:lnTo>
                    <a:pt x="70" y="9"/>
                  </a:lnTo>
                  <a:lnTo>
                    <a:pt x="116" y="18"/>
                  </a:lnTo>
                  <a:lnTo>
                    <a:pt x="173" y="34"/>
                  </a:lnTo>
                  <a:lnTo>
                    <a:pt x="214" y="49"/>
                  </a:lnTo>
                  <a:lnTo>
                    <a:pt x="276" y="69"/>
                  </a:lnTo>
                  <a:lnTo>
                    <a:pt x="313" y="82"/>
                  </a:lnTo>
                  <a:lnTo>
                    <a:pt x="278" y="95"/>
                  </a:lnTo>
                  <a:lnTo>
                    <a:pt x="225" y="87"/>
                  </a:lnTo>
                  <a:lnTo>
                    <a:pt x="168" y="69"/>
                  </a:lnTo>
                  <a:lnTo>
                    <a:pt x="124" y="59"/>
                  </a:lnTo>
                  <a:lnTo>
                    <a:pt x="80" y="51"/>
                  </a:lnTo>
                  <a:lnTo>
                    <a:pt x="31" y="46"/>
                  </a:lnTo>
                  <a:lnTo>
                    <a:pt x="0" y="44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54B71247-216F-47B7-B760-552205010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0" y="3026"/>
              <a:ext cx="346" cy="282"/>
            </a:xfrm>
            <a:custGeom>
              <a:avLst/>
              <a:gdLst/>
              <a:ahLst/>
              <a:cxnLst>
                <a:cxn ang="0">
                  <a:pos x="364" y="0"/>
                </a:cxn>
                <a:cxn ang="0">
                  <a:pos x="297" y="41"/>
                </a:cxn>
                <a:cxn ang="0">
                  <a:pos x="235" y="84"/>
                </a:cxn>
                <a:cxn ang="0">
                  <a:pos x="173" y="139"/>
                </a:cxn>
                <a:cxn ang="0">
                  <a:pos x="126" y="180"/>
                </a:cxn>
                <a:cxn ang="0">
                  <a:pos x="90" y="219"/>
                </a:cxn>
                <a:cxn ang="0">
                  <a:pos x="85" y="190"/>
                </a:cxn>
                <a:cxn ang="0">
                  <a:pos x="80" y="170"/>
                </a:cxn>
                <a:cxn ang="0">
                  <a:pos x="60" y="165"/>
                </a:cxn>
                <a:cxn ang="0">
                  <a:pos x="34" y="177"/>
                </a:cxn>
                <a:cxn ang="0">
                  <a:pos x="8" y="190"/>
                </a:cxn>
                <a:cxn ang="0">
                  <a:pos x="0" y="212"/>
                </a:cxn>
                <a:cxn ang="0">
                  <a:pos x="8" y="245"/>
                </a:cxn>
                <a:cxn ang="0">
                  <a:pos x="18" y="270"/>
                </a:cxn>
                <a:cxn ang="0">
                  <a:pos x="39" y="291"/>
                </a:cxn>
                <a:cxn ang="0">
                  <a:pos x="60" y="291"/>
                </a:cxn>
                <a:cxn ang="0">
                  <a:pos x="80" y="270"/>
                </a:cxn>
                <a:cxn ang="0">
                  <a:pos x="57" y="265"/>
                </a:cxn>
                <a:cxn ang="0">
                  <a:pos x="39" y="260"/>
                </a:cxn>
                <a:cxn ang="0">
                  <a:pos x="32" y="229"/>
                </a:cxn>
                <a:cxn ang="0">
                  <a:pos x="34" y="206"/>
                </a:cxn>
                <a:cxn ang="0">
                  <a:pos x="60" y="188"/>
                </a:cxn>
                <a:cxn ang="0">
                  <a:pos x="62" y="224"/>
                </a:cxn>
                <a:cxn ang="0">
                  <a:pos x="70" y="247"/>
                </a:cxn>
                <a:cxn ang="0">
                  <a:pos x="90" y="247"/>
                </a:cxn>
                <a:cxn ang="0">
                  <a:pos x="111" y="240"/>
                </a:cxn>
                <a:cxn ang="0">
                  <a:pos x="143" y="217"/>
                </a:cxn>
                <a:cxn ang="0">
                  <a:pos x="184" y="177"/>
                </a:cxn>
                <a:cxn ang="0">
                  <a:pos x="230" y="131"/>
                </a:cxn>
                <a:cxn ang="0">
                  <a:pos x="284" y="90"/>
                </a:cxn>
                <a:cxn ang="0">
                  <a:pos x="338" y="51"/>
                </a:cxn>
                <a:cxn ang="0">
                  <a:pos x="372" y="35"/>
                </a:cxn>
                <a:cxn ang="0">
                  <a:pos x="364" y="0"/>
                </a:cxn>
                <a:cxn ang="0">
                  <a:pos x="364" y="0"/>
                </a:cxn>
              </a:cxnLst>
              <a:rect l="0" t="0" r="r" b="b"/>
              <a:pathLst>
                <a:path w="372" h="291">
                  <a:moveTo>
                    <a:pt x="364" y="0"/>
                  </a:moveTo>
                  <a:lnTo>
                    <a:pt x="297" y="41"/>
                  </a:lnTo>
                  <a:lnTo>
                    <a:pt x="235" y="84"/>
                  </a:lnTo>
                  <a:lnTo>
                    <a:pt x="173" y="139"/>
                  </a:lnTo>
                  <a:lnTo>
                    <a:pt x="126" y="180"/>
                  </a:lnTo>
                  <a:lnTo>
                    <a:pt x="90" y="219"/>
                  </a:lnTo>
                  <a:lnTo>
                    <a:pt x="85" y="190"/>
                  </a:lnTo>
                  <a:lnTo>
                    <a:pt x="80" y="170"/>
                  </a:lnTo>
                  <a:lnTo>
                    <a:pt x="60" y="165"/>
                  </a:lnTo>
                  <a:lnTo>
                    <a:pt x="34" y="177"/>
                  </a:lnTo>
                  <a:lnTo>
                    <a:pt x="8" y="190"/>
                  </a:lnTo>
                  <a:lnTo>
                    <a:pt x="0" y="212"/>
                  </a:lnTo>
                  <a:lnTo>
                    <a:pt x="8" y="245"/>
                  </a:lnTo>
                  <a:lnTo>
                    <a:pt x="18" y="270"/>
                  </a:lnTo>
                  <a:lnTo>
                    <a:pt x="39" y="291"/>
                  </a:lnTo>
                  <a:lnTo>
                    <a:pt x="60" y="291"/>
                  </a:lnTo>
                  <a:lnTo>
                    <a:pt x="80" y="270"/>
                  </a:lnTo>
                  <a:lnTo>
                    <a:pt x="57" y="265"/>
                  </a:lnTo>
                  <a:lnTo>
                    <a:pt x="39" y="260"/>
                  </a:lnTo>
                  <a:lnTo>
                    <a:pt x="32" y="229"/>
                  </a:lnTo>
                  <a:lnTo>
                    <a:pt x="34" y="206"/>
                  </a:lnTo>
                  <a:lnTo>
                    <a:pt x="60" y="188"/>
                  </a:lnTo>
                  <a:lnTo>
                    <a:pt x="62" y="224"/>
                  </a:lnTo>
                  <a:lnTo>
                    <a:pt x="70" y="247"/>
                  </a:lnTo>
                  <a:lnTo>
                    <a:pt x="90" y="247"/>
                  </a:lnTo>
                  <a:lnTo>
                    <a:pt x="111" y="240"/>
                  </a:lnTo>
                  <a:lnTo>
                    <a:pt x="143" y="217"/>
                  </a:lnTo>
                  <a:lnTo>
                    <a:pt x="184" y="177"/>
                  </a:lnTo>
                  <a:lnTo>
                    <a:pt x="230" y="131"/>
                  </a:lnTo>
                  <a:lnTo>
                    <a:pt x="284" y="90"/>
                  </a:lnTo>
                  <a:lnTo>
                    <a:pt x="338" y="51"/>
                  </a:lnTo>
                  <a:lnTo>
                    <a:pt x="372" y="35"/>
                  </a:lnTo>
                  <a:lnTo>
                    <a:pt x="364" y="0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8B1545B5-8438-4759-BFE9-CF5CAB799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5" y="3186"/>
              <a:ext cx="150" cy="14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23"/>
                </a:cxn>
                <a:cxn ang="0">
                  <a:pos x="28" y="57"/>
                </a:cxn>
                <a:cxn ang="0">
                  <a:pos x="73" y="105"/>
                </a:cxn>
                <a:cxn ang="0">
                  <a:pos x="101" y="139"/>
                </a:cxn>
                <a:cxn ang="0">
                  <a:pos x="124" y="147"/>
                </a:cxn>
                <a:cxn ang="0">
                  <a:pos x="147" y="134"/>
                </a:cxn>
                <a:cxn ang="0">
                  <a:pos x="162" y="113"/>
                </a:cxn>
                <a:cxn ang="0">
                  <a:pos x="157" y="90"/>
                </a:cxn>
                <a:cxn ang="0">
                  <a:pos x="136" y="70"/>
                </a:cxn>
                <a:cxn ang="0">
                  <a:pos x="101" y="44"/>
                </a:cxn>
                <a:cxn ang="0">
                  <a:pos x="56" y="0"/>
                </a:cxn>
                <a:cxn ang="0">
                  <a:pos x="64" y="28"/>
                </a:cxn>
                <a:cxn ang="0">
                  <a:pos x="85" y="59"/>
                </a:cxn>
                <a:cxn ang="0">
                  <a:pos x="116" y="87"/>
                </a:cxn>
                <a:cxn ang="0">
                  <a:pos x="121" y="108"/>
                </a:cxn>
                <a:cxn ang="0">
                  <a:pos x="106" y="108"/>
                </a:cxn>
                <a:cxn ang="0">
                  <a:pos x="80" y="77"/>
                </a:cxn>
                <a:cxn ang="0">
                  <a:pos x="43" y="39"/>
                </a:cxn>
                <a:cxn ang="0">
                  <a:pos x="31" y="5"/>
                </a:cxn>
                <a:cxn ang="0">
                  <a:pos x="13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62" h="147">
                  <a:moveTo>
                    <a:pt x="0" y="2"/>
                  </a:moveTo>
                  <a:lnTo>
                    <a:pt x="3" y="23"/>
                  </a:lnTo>
                  <a:lnTo>
                    <a:pt x="28" y="57"/>
                  </a:lnTo>
                  <a:lnTo>
                    <a:pt x="73" y="105"/>
                  </a:lnTo>
                  <a:lnTo>
                    <a:pt x="101" y="139"/>
                  </a:lnTo>
                  <a:lnTo>
                    <a:pt x="124" y="147"/>
                  </a:lnTo>
                  <a:lnTo>
                    <a:pt x="147" y="134"/>
                  </a:lnTo>
                  <a:lnTo>
                    <a:pt x="162" y="113"/>
                  </a:lnTo>
                  <a:lnTo>
                    <a:pt x="157" y="90"/>
                  </a:lnTo>
                  <a:lnTo>
                    <a:pt x="136" y="70"/>
                  </a:lnTo>
                  <a:lnTo>
                    <a:pt x="101" y="44"/>
                  </a:lnTo>
                  <a:lnTo>
                    <a:pt x="56" y="0"/>
                  </a:lnTo>
                  <a:lnTo>
                    <a:pt x="64" y="28"/>
                  </a:lnTo>
                  <a:lnTo>
                    <a:pt x="85" y="59"/>
                  </a:lnTo>
                  <a:lnTo>
                    <a:pt x="116" y="87"/>
                  </a:lnTo>
                  <a:lnTo>
                    <a:pt x="121" y="108"/>
                  </a:lnTo>
                  <a:lnTo>
                    <a:pt x="106" y="108"/>
                  </a:lnTo>
                  <a:lnTo>
                    <a:pt x="80" y="77"/>
                  </a:lnTo>
                  <a:lnTo>
                    <a:pt x="43" y="39"/>
                  </a:lnTo>
                  <a:lnTo>
                    <a:pt x="31" y="5"/>
                  </a:lnTo>
                  <a:lnTo>
                    <a:pt x="13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26979551-5F99-4B57-983B-32AC57CA5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5" y="3116"/>
              <a:ext cx="118" cy="397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54" y="64"/>
                </a:cxn>
                <a:cxn ang="0">
                  <a:pos x="39" y="131"/>
                </a:cxn>
                <a:cxn ang="0">
                  <a:pos x="20" y="213"/>
                </a:cxn>
                <a:cxn ang="0">
                  <a:pos x="7" y="260"/>
                </a:cxn>
                <a:cxn ang="0">
                  <a:pos x="0" y="322"/>
                </a:cxn>
                <a:cxn ang="0">
                  <a:pos x="13" y="359"/>
                </a:cxn>
                <a:cxn ang="0">
                  <a:pos x="44" y="405"/>
                </a:cxn>
                <a:cxn ang="0">
                  <a:pos x="65" y="410"/>
                </a:cxn>
                <a:cxn ang="0">
                  <a:pos x="93" y="361"/>
                </a:cxn>
                <a:cxn ang="0">
                  <a:pos x="116" y="317"/>
                </a:cxn>
                <a:cxn ang="0">
                  <a:pos x="111" y="289"/>
                </a:cxn>
                <a:cxn ang="0">
                  <a:pos x="108" y="225"/>
                </a:cxn>
                <a:cxn ang="0">
                  <a:pos x="118" y="131"/>
                </a:cxn>
                <a:cxn ang="0">
                  <a:pos x="121" y="54"/>
                </a:cxn>
                <a:cxn ang="0">
                  <a:pos x="126" y="15"/>
                </a:cxn>
                <a:cxn ang="0">
                  <a:pos x="111" y="15"/>
                </a:cxn>
                <a:cxn ang="0">
                  <a:pos x="100" y="31"/>
                </a:cxn>
                <a:cxn ang="0">
                  <a:pos x="90" y="165"/>
                </a:cxn>
                <a:cxn ang="0">
                  <a:pos x="82" y="273"/>
                </a:cxn>
                <a:cxn ang="0">
                  <a:pos x="85" y="312"/>
                </a:cxn>
                <a:cxn ang="0">
                  <a:pos x="49" y="364"/>
                </a:cxn>
                <a:cxn ang="0">
                  <a:pos x="29" y="336"/>
                </a:cxn>
                <a:cxn ang="0">
                  <a:pos x="24" y="306"/>
                </a:cxn>
                <a:cxn ang="0">
                  <a:pos x="29" y="255"/>
                </a:cxn>
                <a:cxn ang="0">
                  <a:pos x="49" y="175"/>
                </a:cxn>
                <a:cxn ang="0">
                  <a:pos x="72" y="95"/>
                </a:cxn>
                <a:cxn ang="0">
                  <a:pos x="82" y="2"/>
                </a:cxn>
                <a:cxn ang="0">
                  <a:pos x="54" y="0"/>
                </a:cxn>
                <a:cxn ang="0">
                  <a:pos x="54" y="0"/>
                </a:cxn>
              </a:cxnLst>
              <a:rect l="0" t="0" r="r" b="b"/>
              <a:pathLst>
                <a:path w="126" h="410">
                  <a:moveTo>
                    <a:pt x="54" y="0"/>
                  </a:moveTo>
                  <a:lnTo>
                    <a:pt x="54" y="64"/>
                  </a:lnTo>
                  <a:lnTo>
                    <a:pt x="39" y="131"/>
                  </a:lnTo>
                  <a:lnTo>
                    <a:pt x="20" y="213"/>
                  </a:lnTo>
                  <a:lnTo>
                    <a:pt x="7" y="260"/>
                  </a:lnTo>
                  <a:lnTo>
                    <a:pt x="0" y="322"/>
                  </a:lnTo>
                  <a:lnTo>
                    <a:pt x="13" y="359"/>
                  </a:lnTo>
                  <a:lnTo>
                    <a:pt x="44" y="405"/>
                  </a:lnTo>
                  <a:lnTo>
                    <a:pt x="65" y="410"/>
                  </a:lnTo>
                  <a:lnTo>
                    <a:pt x="93" y="361"/>
                  </a:lnTo>
                  <a:lnTo>
                    <a:pt x="116" y="317"/>
                  </a:lnTo>
                  <a:lnTo>
                    <a:pt x="111" y="289"/>
                  </a:lnTo>
                  <a:lnTo>
                    <a:pt x="108" y="225"/>
                  </a:lnTo>
                  <a:lnTo>
                    <a:pt x="118" y="131"/>
                  </a:lnTo>
                  <a:lnTo>
                    <a:pt x="121" y="54"/>
                  </a:lnTo>
                  <a:lnTo>
                    <a:pt x="126" y="15"/>
                  </a:lnTo>
                  <a:lnTo>
                    <a:pt x="111" y="15"/>
                  </a:lnTo>
                  <a:lnTo>
                    <a:pt x="100" y="31"/>
                  </a:lnTo>
                  <a:lnTo>
                    <a:pt x="90" y="165"/>
                  </a:lnTo>
                  <a:lnTo>
                    <a:pt x="82" y="273"/>
                  </a:lnTo>
                  <a:lnTo>
                    <a:pt x="85" y="312"/>
                  </a:lnTo>
                  <a:lnTo>
                    <a:pt x="49" y="364"/>
                  </a:lnTo>
                  <a:lnTo>
                    <a:pt x="29" y="336"/>
                  </a:lnTo>
                  <a:lnTo>
                    <a:pt x="24" y="306"/>
                  </a:lnTo>
                  <a:lnTo>
                    <a:pt x="29" y="255"/>
                  </a:lnTo>
                  <a:lnTo>
                    <a:pt x="49" y="175"/>
                  </a:lnTo>
                  <a:lnTo>
                    <a:pt x="72" y="95"/>
                  </a:lnTo>
                  <a:lnTo>
                    <a:pt x="82" y="2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6FFE30E-044B-4472-9FE0-22790370C3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" y="3388"/>
              <a:ext cx="331" cy="275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28" y="250"/>
                </a:cxn>
                <a:cxn ang="0">
                  <a:pos x="63" y="232"/>
                </a:cxn>
                <a:cxn ang="0">
                  <a:pos x="119" y="219"/>
                </a:cxn>
                <a:cxn ang="0">
                  <a:pos x="176" y="194"/>
                </a:cxn>
                <a:cxn ang="0">
                  <a:pos x="222" y="168"/>
                </a:cxn>
                <a:cxn ang="0">
                  <a:pos x="262" y="142"/>
                </a:cxn>
                <a:cxn ang="0">
                  <a:pos x="295" y="111"/>
                </a:cxn>
                <a:cxn ang="0">
                  <a:pos x="315" y="80"/>
                </a:cxn>
                <a:cxn ang="0">
                  <a:pos x="351" y="0"/>
                </a:cxn>
                <a:cxn ang="0">
                  <a:pos x="356" y="55"/>
                </a:cxn>
                <a:cxn ang="0">
                  <a:pos x="341" y="93"/>
                </a:cxn>
                <a:cxn ang="0">
                  <a:pos x="320" y="131"/>
                </a:cxn>
                <a:cxn ang="0">
                  <a:pos x="294" y="162"/>
                </a:cxn>
                <a:cxn ang="0">
                  <a:pos x="259" y="191"/>
                </a:cxn>
                <a:cxn ang="0">
                  <a:pos x="220" y="212"/>
                </a:cxn>
                <a:cxn ang="0">
                  <a:pos x="166" y="235"/>
                </a:cxn>
                <a:cxn ang="0">
                  <a:pos x="119" y="250"/>
                </a:cxn>
                <a:cxn ang="0">
                  <a:pos x="83" y="263"/>
                </a:cxn>
                <a:cxn ang="0">
                  <a:pos x="42" y="277"/>
                </a:cxn>
                <a:cxn ang="0">
                  <a:pos x="0" y="284"/>
                </a:cxn>
                <a:cxn ang="0">
                  <a:pos x="0" y="284"/>
                </a:cxn>
              </a:cxnLst>
              <a:rect l="0" t="0" r="r" b="b"/>
              <a:pathLst>
                <a:path w="356" h="284">
                  <a:moveTo>
                    <a:pt x="0" y="284"/>
                  </a:moveTo>
                  <a:lnTo>
                    <a:pt x="28" y="250"/>
                  </a:lnTo>
                  <a:lnTo>
                    <a:pt x="63" y="232"/>
                  </a:lnTo>
                  <a:lnTo>
                    <a:pt x="119" y="219"/>
                  </a:lnTo>
                  <a:lnTo>
                    <a:pt x="176" y="194"/>
                  </a:lnTo>
                  <a:lnTo>
                    <a:pt x="222" y="168"/>
                  </a:lnTo>
                  <a:lnTo>
                    <a:pt x="262" y="142"/>
                  </a:lnTo>
                  <a:lnTo>
                    <a:pt x="295" y="111"/>
                  </a:lnTo>
                  <a:lnTo>
                    <a:pt x="315" y="80"/>
                  </a:lnTo>
                  <a:lnTo>
                    <a:pt x="351" y="0"/>
                  </a:lnTo>
                  <a:lnTo>
                    <a:pt x="356" y="55"/>
                  </a:lnTo>
                  <a:lnTo>
                    <a:pt x="341" y="93"/>
                  </a:lnTo>
                  <a:lnTo>
                    <a:pt x="320" y="131"/>
                  </a:lnTo>
                  <a:lnTo>
                    <a:pt x="294" y="162"/>
                  </a:lnTo>
                  <a:lnTo>
                    <a:pt x="259" y="191"/>
                  </a:lnTo>
                  <a:lnTo>
                    <a:pt x="220" y="212"/>
                  </a:lnTo>
                  <a:lnTo>
                    <a:pt x="166" y="235"/>
                  </a:lnTo>
                  <a:lnTo>
                    <a:pt x="119" y="250"/>
                  </a:lnTo>
                  <a:lnTo>
                    <a:pt x="83" y="263"/>
                  </a:lnTo>
                  <a:lnTo>
                    <a:pt x="42" y="277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73AA267-8531-4C6E-B2F1-ABD543918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" y="3412"/>
              <a:ext cx="171" cy="139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0" y="45"/>
                </a:cxn>
                <a:cxn ang="0">
                  <a:pos x="82" y="53"/>
                </a:cxn>
                <a:cxn ang="0">
                  <a:pos x="121" y="63"/>
                </a:cxn>
                <a:cxn ang="0">
                  <a:pos x="144" y="73"/>
                </a:cxn>
                <a:cxn ang="0">
                  <a:pos x="152" y="91"/>
                </a:cxn>
                <a:cxn ang="0">
                  <a:pos x="144" y="124"/>
                </a:cxn>
                <a:cxn ang="0">
                  <a:pos x="158" y="143"/>
                </a:cxn>
                <a:cxn ang="0">
                  <a:pos x="170" y="133"/>
                </a:cxn>
                <a:cxn ang="0">
                  <a:pos x="183" y="111"/>
                </a:cxn>
                <a:cxn ang="0">
                  <a:pos x="183" y="83"/>
                </a:cxn>
                <a:cxn ang="0">
                  <a:pos x="173" y="58"/>
                </a:cxn>
                <a:cxn ang="0">
                  <a:pos x="160" y="42"/>
                </a:cxn>
                <a:cxn ang="0">
                  <a:pos x="139" y="30"/>
                </a:cxn>
                <a:cxn ang="0">
                  <a:pos x="103" y="22"/>
                </a:cxn>
                <a:cxn ang="0">
                  <a:pos x="62" y="13"/>
                </a:cxn>
                <a:cxn ang="0">
                  <a:pos x="20" y="0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183" h="143">
                  <a:moveTo>
                    <a:pt x="0" y="32"/>
                  </a:moveTo>
                  <a:lnTo>
                    <a:pt x="30" y="45"/>
                  </a:lnTo>
                  <a:lnTo>
                    <a:pt x="82" y="53"/>
                  </a:lnTo>
                  <a:lnTo>
                    <a:pt x="121" y="63"/>
                  </a:lnTo>
                  <a:lnTo>
                    <a:pt x="144" y="73"/>
                  </a:lnTo>
                  <a:lnTo>
                    <a:pt x="152" y="91"/>
                  </a:lnTo>
                  <a:lnTo>
                    <a:pt x="144" y="124"/>
                  </a:lnTo>
                  <a:lnTo>
                    <a:pt x="158" y="143"/>
                  </a:lnTo>
                  <a:lnTo>
                    <a:pt x="170" y="133"/>
                  </a:lnTo>
                  <a:lnTo>
                    <a:pt x="183" y="111"/>
                  </a:lnTo>
                  <a:lnTo>
                    <a:pt x="183" y="83"/>
                  </a:lnTo>
                  <a:lnTo>
                    <a:pt x="173" y="58"/>
                  </a:lnTo>
                  <a:lnTo>
                    <a:pt x="160" y="42"/>
                  </a:lnTo>
                  <a:lnTo>
                    <a:pt x="139" y="30"/>
                  </a:lnTo>
                  <a:lnTo>
                    <a:pt x="103" y="22"/>
                  </a:lnTo>
                  <a:lnTo>
                    <a:pt x="62" y="13"/>
                  </a:lnTo>
                  <a:lnTo>
                    <a:pt x="20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3F3F35CC-90B3-4D08-869A-B13AD4B2E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4" y="3236"/>
              <a:ext cx="127" cy="319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41" y="41"/>
                </a:cxn>
                <a:cxn ang="0">
                  <a:pos x="72" y="69"/>
                </a:cxn>
                <a:cxn ang="0">
                  <a:pos x="93" y="98"/>
                </a:cxn>
                <a:cxn ang="0">
                  <a:pos x="98" y="129"/>
                </a:cxn>
                <a:cxn ang="0">
                  <a:pos x="100" y="159"/>
                </a:cxn>
                <a:cxn ang="0">
                  <a:pos x="87" y="195"/>
                </a:cxn>
                <a:cxn ang="0">
                  <a:pos x="59" y="247"/>
                </a:cxn>
                <a:cxn ang="0">
                  <a:pos x="28" y="283"/>
                </a:cxn>
                <a:cxn ang="0">
                  <a:pos x="2" y="330"/>
                </a:cxn>
                <a:cxn ang="0">
                  <a:pos x="33" y="323"/>
                </a:cxn>
                <a:cxn ang="0">
                  <a:pos x="62" y="304"/>
                </a:cxn>
                <a:cxn ang="0">
                  <a:pos x="95" y="263"/>
                </a:cxn>
                <a:cxn ang="0">
                  <a:pos x="118" y="227"/>
                </a:cxn>
                <a:cxn ang="0">
                  <a:pos x="136" y="170"/>
                </a:cxn>
                <a:cxn ang="0">
                  <a:pos x="133" y="129"/>
                </a:cxn>
                <a:cxn ang="0">
                  <a:pos x="118" y="87"/>
                </a:cxn>
                <a:cxn ang="0">
                  <a:pos x="105" y="59"/>
                </a:cxn>
                <a:cxn ang="0">
                  <a:pos x="82" y="30"/>
                </a:cxn>
                <a:cxn ang="0">
                  <a:pos x="36" y="10"/>
                </a:cxn>
                <a:cxn ang="0">
                  <a:pos x="2" y="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136" h="330">
                  <a:moveTo>
                    <a:pt x="0" y="23"/>
                  </a:moveTo>
                  <a:lnTo>
                    <a:pt x="41" y="41"/>
                  </a:lnTo>
                  <a:lnTo>
                    <a:pt x="72" y="69"/>
                  </a:lnTo>
                  <a:lnTo>
                    <a:pt x="93" y="98"/>
                  </a:lnTo>
                  <a:lnTo>
                    <a:pt x="98" y="129"/>
                  </a:lnTo>
                  <a:lnTo>
                    <a:pt x="100" y="159"/>
                  </a:lnTo>
                  <a:lnTo>
                    <a:pt x="87" y="195"/>
                  </a:lnTo>
                  <a:lnTo>
                    <a:pt x="59" y="247"/>
                  </a:lnTo>
                  <a:lnTo>
                    <a:pt x="28" y="283"/>
                  </a:lnTo>
                  <a:lnTo>
                    <a:pt x="2" y="330"/>
                  </a:lnTo>
                  <a:lnTo>
                    <a:pt x="33" y="323"/>
                  </a:lnTo>
                  <a:lnTo>
                    <a:pt x="62" y="304"/>
                  </a:lnTo>
                  <a:lnTo>
                    <a:pt x="95" y="263"/>
                  </a:lnTo>
                  <a:lnTo>
                    <a:pt x="118" y="227"/>
                  </a:lnTo>
                  <a:lnTo>
                    <a:pt x="136" y="170"/>
                  </a:lnTo>
                  <a:lnTo>
                    <a:pt x="133" y="129"/>
                  </a:lnTo>
                  <a:lnTo>
                    <a:pt x="118" y="87"/>
                  </a:lnTo>
                  <a:lnTo>
                    <a:pt x="105" y="59"/>
                  </a:lnTo>
                  <a:lnTo>
                    <a:pt x="82" y="30"/>
                  </a:lnTo>
                  <a:lnTo>
                    <a:pt x="36" y="10"/>
                  </a:lnTo>
                  <a:lnTo>
                    <a:pt x="2" y="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98817634-946A-4258-B2FD-6E3743F31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1" y="3535"/>
              <a:ext cx="138" cy="63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" y="39"/>
                </a:cxn>
                <a:cxn ang="0">
                  <a:pos x="24" y="55"/>
                </a:cxn>
                <a:cxn ang="0">
                  <a:pos x="57" y="62"/>
                </a:cxn>
                <a:cxn ang="0">
                  <a:pos x="100" y="65"/>
                </a:cxn>
                <a:cxn ang="0">
                  <a:pos x="142" y="62"/>
                </a:cxn>
                <a:cxn ang="0">
                  <a:pos x="148" y="42"/>
                </a:cxn>
                <a:cxn ang="0">
                  <a:pos x="106" y="0"/>
                </a:cxn>
                <a:cxn ang="0">
                  <a:pos x="95" y="11"/>
                </a:cxn>
                <a:cxn ang="0">
                  <a:pos x="106" y="37"/>
                </a:cxn>
                <a:cxn ang="0">
                  <a:pos x="72" y="37"/>
                </a:cxn>
                <a:cxn ang="0">
                  <a:pos x="44" y="32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48" h="65">
                  <a:moveTo>
                    <a:pt x="0" y="19"/>
                  </a:moveTo>
                  <a:lnTo>
                    <a:pt x="2" y="39"/>
                  </a:lnTo>
                  <a:lnTo>
                    <a:pt x="24" y="55"/>
                  </a:lnTo>
                  <a:lnTo>
                    <a:pt x="57" y="62"/>
                  </a:lnTo>
                  <a:lnTo>
                    <a:pt x="100" y="65"/>
                  </a:lnTo>
                  <a:lnTo>
                    <a:pt x="142" y="62"/>
                  </a:lnTo>
                  <a:lnTo>
                    <a:pt x="148" y="42"/>
                  </a:lnTo>
                  <a:lnTo>
                    <a:pt x="106" y="0"/>
                  </a:lnTo>
                  <a:lnTo>
                    <a:pt x="95" y="11"/>
                  </a:lnTo>
                  <a:lnTo>
                    <a:pt x="106" y="37"/>
                  </a:lnTo>
                  <a:lnTo>
                    <a:pt x="72" y="37"/>
                  </a:lnTo>
                  <a:lnTo>
                    <a:pt x="44" y="32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E673A2F2-8E6A-45DB-B384-3BA3DBFA1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8" y="3661"/>
              <a:ext cx="130" cy="54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3" y="20"/>
                </a:cxn>
                <a:cxn ang="0">
                  <a:pos x="44" y="28"/>
                </a:cxn>
                <a:cxn ang="0">
                  <a:pos x="77" y="31"/>
                </a:cxn>
                <a:cxn ang="0">
                  <a:pos x="119" y="56"/>
                </a:cxn>
                <a:cxn ang="0">
                  <a:pos x="139" y="54"/>
                </a:cxn>
                <a:cxn ang="0">
                  <a:pos x="132" y="33"/>
                </a:cxn>
                <a:cxn ang="0">
                  <a:pos x="106" y="13"/>
                </a:cxn>
                <a:cxn ang="0">
                  <a:pos x="74" y="5"/>
                </a:cxn>
                <a:cxn ang="0">
                  <a:pos x="26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39" h="56">
                  <a:moveTo>
                    <a:pt x="0" y="8"/>
                  </a:moveTo>
                  <a:lnTo>
                    <a:pt x="13" y="20"/>
                  </a:lnTo>
                  <a:lnTo>
                    <a:pt x="44" y="28"/>
                  </a:lnTo>
                  <a:lnTo>
                    <a:pt x="77" y="31"/>
                  </a:lnTo>
                  <a:lnTo>
                    <a:pt x="119" y="56"/>
                  </a:lnTo>
                  <a:lnTo>
                    <a:pt x="139" y="54"/>
                  </a:lnTo>
                  <a:lnTo>
                    <a:pt x="132" y="33"/>
                  </a:lnTo>
                  <a:lnTo>
                    <a:pt x="106" y="13"/>
                  </a:lnTo>
                  <a:lnTo>
                    <a:pt x="74" y="5"/>
                  </a:lnTo>
                  <a:lnTo>
                    <a:pt x="26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4F4F2CB7-872D-4B7D-BE63-246DBDE03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1" y="3278"/>
              <a:ext cx="418" cy="364"/>
            </a:xfrm>
            <a:custGeom>
              <a:avLst/>
              <a:gdLst/>
              <a:ahLst/>
              <a:cxnLst>
                <a:cxn ang="0">
                  <a:pos x="431" y="0"/>
                </a:cxn>
                <a:cxn ang="0">
                  <a:pos x="449" y="5"/>
                </a:cxn>
                <a:cxn ang="0">
                  <a:pos x="426" y="39"/>
                </a:cxn>
                <a:cxn ang="0">
                  <a:pos x="395" y="81"/>
                </a:cxn>
                <a:cxn ang="0">
                  <a:pos x="363" y="122"/>
                </a:cxn>
                <a:cxn ang="0">
                  <a:pos x="345" y="166"/>
                </a:cxn>
                <a:cxn ang="0">
                  <a:pos x="359" y="194"/>
                </a:cxn>
                <a:cxn ang="0">
                  <a:pos x="369" y="230"/>
                </a:cxn>
                <a:cxn ang="0">
                  <a:pos x="366" y="266"/>
                </a:cxn>
                <a:cxn ang="0">
                  <a:pos x="351" y="308"/>
                </a:cxn>
                <a:cxn ang="0">
                  <a:pos x="320" y="351"/>
                </a:cxn>
                <a:cxn ang="0">
                  <a:pos x="289" y="374"/>
                </a:cxn>
                <a:cxn ang="0">
                  <a:pos x="264" y="377"/>
                </a:cxn>
                <a:cxn ang="0">
                  <a:pos x="274" y="354"/>
                </a:cxn>
                <a:cxn ang="0">
                  <a:pos x="305" y="308"/>
                </a:cxn>
                <a:cxn ang="0">
                  <a:pos x="320" y="263"/>
                </a:cxn>
                <a:cxn ang="0">
                  <a:pos x="325" y="227"/>
                </a:cxn>
                <a:cxn ang="0">
                  <a:pos x="323" y="197"/>
                </a:cxn>
                <a:cxn ang="0">
                  <a:pos x="310" y="171"/>
                </a:cxn>
                <a:cxn ang="0">
                  <a:pos x="282" y="142"/>
                </a:cxn>
                <a:cxn ang="0">
                  <a:pos x="227" y="192"/>
                </a:cxn>
                <a:cxn ang="0">
                  <a:pos x="189" y="233"/>
                </a:cxn>
                <a:cxn ang="0">
                  <a:pos x="136" y="280"/>
                </a:cxn>
                <a:cxn ang="0">
                  <a:pos x="98" y="310"/>
                </a:cxn>
                <a:cxn ang="0">
                  <a:pos x="57" y="331"/>
                </a:cxn>
                <a:cxn ang="0">
                  <a:pos x="28" y="328"/>
                </a:cxn>
                <a:cxn ang="0">
                  <a:pos x="0" y="315"/>
                </a:cxn>
                <a:cxn ang="0">
                  <a:pos x="0" y="290"/>
                </a:cxn>
                <a:cxn ang="0">
                  <a:pos x="41" y="287"/>
                </a:cxn>
                <a:cxn ang="0">
                  <a:pos x="98" y="258"/>
                </a:cxn>
                <a:cxn ang="0">
                  <a:pos x="144" y="220"/>
                </a:cxn>
                <a:cxn ang="0">
                  <a:pos x="207" y="157"/>
                </a:cxn>
                <a:cxn ang="0">
                  <a:pos x="279" y="93"/>
                </a:cxn>
                <a:cxn ang="0">
                  <a:pos x="345" y="28"/>
                </a:cxn>
                <a:cxn ang="0">
                  <a:pos x="372" y="36"/>
                </a:cxn>
                <a:cxn ang="0">
                  <a:pos x="403" y="18"/>
                </a:cxn>
                <a:cxn ang="0">
                  <a:pos x="431" y="0"/>
                </a:cxn>
                <a:cxn ang="0">
                  <a:pos x="431" y="0"/>
                </a:cxn>
              </a:cxnLst>
              <a:rect l="0" t="0" r="r" b="b"/>
              <a:pathLst>
                <a:path w="449" h="377">
                  <a:moveTo>
                    <a:pt x="431" y="0"/>
                  </a:moveTo>
                  <a:lnTo>
                    <a:pt x="449" y="5"/>
                  </a:lnTo>
                  <a:lnTo>
                    <a:pt x="426" y="39"/>
                  </a:lnTo>
                  <a:lnTo>
                    <a:pt x="395" y="81"/>
                  </a:lnTo>
                  <a:lnTo>
                    <a:pt x="363" y="122"/>
                  </a:lnTo>
                  <a:lnTo>
                    <a:pt x="345" y="166"/>
                  </a:lnTo>
                  <a:lnTo>
                    <a:pt x="359" y="194"/>
                  </a:lnTo>
                  <a:lnTo>
                    <a:pt x="369" y="230"/>
                  </a:lnTo>
                  <a:lnTo>
                    <a:pt x="366" y="266"/>
                  </a:lnTo>
                  <a:lnTo>
                    <a:pt x="351" y="308"/>
                  </a:lnTo>
                  <a:lnTo>
                    <a:pt x="320" y="351"/>
                  </a:lnTo>
                  <a:lnTo>
                    <a:pt x="289" y="374"/>
                  </a:lnTo>
                  <a:lnTo>
                    <a:pt x="264" y="377"/>
                  </a:lnTo>
                  <a:lnTo>
                    <a:pt x="274" y="354"/>
                  </a:lnTo>
                  <a:lnTo>
                    <a:pt x="305" y="308"/>
                  </a:lnTo>
                  <a:lnTo>
                    <a:pt x="320" y="263"/>
                  </a:lnTo>
                  <a:lnTo>
                    <a:pt x="325" y="227"/>
                  </a:lnTo>
                  <a:lnTo>
                    <a:pt x="323" y="197"/>
                  </a:lnTo>
                  <a:lnTo>
                    <a:pt x="310" y="171"/>
                  </a:lnTo>
                  <a:lnTo>
                    <a:pt x="282" y="142"/>
                  </a:lnTo>
                  <a:lnTo>
                    <a:pt x="227" y="192"/>
                  </a:lnTo>
                  <a:lnTo>
                    <a:pt x="189" y="233"/>
                  </a:lnTo>
                  <a:lnTo>
                    <a:pt x="136" y="280"/>
                  </a:lnTo>
                  <a:lnTo>
                    <a:pt x="98" y="310"/>
                  </a:lnTo>
                  <a:lnTo>
                    <a:pt x="57" y="331"/>
                  </a:lnTo>
                  <a:lnTo>
                    <a:pt x="28" y="328"/>
                  </a:lnTo>
                  <a:lnTo>
                    <a:pt x="0" y="315"/>
                  </a:lnTo>
                  <a:lnTo>
                    <a:pt x="0" y="290"/>
                  </a:lnTo>
                  <a:lnTo>
                    <a:pt x="41" y="287"/>
                  </a:lnTo>
                  <a:lnTo>
                    <a:pt x="98" y="258"/>
                  </a:lnTo>
                  <a:lnTo>
                    <a:pt x="144" y="220"/>
                  </a:lnTo>
                  <a:lnTo>
                    <a:pt x="207" y="157"/>
                  </a:lnTo>
                  <a:lnTo>
                    <a:pt x="279" y="93"/>
                  </a:lnTo>
                  <a:lnTo>
                    <a:pt x="345" y="28"/>
                  </a:lnTo>
                  <a:lnTo>
                    <a:pt x="372" y="36"/>
                  </a:lnTo>
                  <a:lnTo>
                    <a:pt x="403" y="18"/>
                  </a:lnTo>
                  <a:lnTo>
                    <a:pt x="431" y="0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38850A5-9712-44F9-AF21-64AD4D3DB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0" y="3593"/>
              <a:ext cx="825" cy="163"/>
            </a:xfrm>
            <a:custGeom>
              <a:avLst/>
              <a:gdLst/>
              <a:ahLst/>
              <a:cxnLst>
                <a:cxn ang="0">
                  <a:pos x="9" y="98"/>
                </a:cxn>
                <a:cxn ang="0">
                  <a:pos x="93" y="85"/>
                </a:cxn>
                <a:cxn ang="0">
                  <a:pos x="228" y="83"/>
                </a:cxn>
                <a:cxn ang="0">
                  <a:pos x="426" y="83"/>
                </a:cxn>
                <a:cxn ang="0">
                  <a:pos x="566" y="75"/>
                </a:cxn>
                <a:cxn ang="0">
                  <a:pos x="640" y="60"/>
                </a:cxn>
                <a:cxn ang="0">
                  <a:pos x="617" y="48"/>
                </a:cxn>
                <a:cxn ang="0">
                  <a:pos x="584" y="28"/>
                </a:cxn>
                <a:cxn ang="0">
                  <a:pos x="589" y="2"/>
                </a:cxn>
                <a:cxn ang="0">
                  <a:pos x="609" y="0"/>
                </a:cxn>
                <a:cxn ang="0">
                  <a:pos x="707" y="23"/>
                </a:cxn>
                <a:cxn ang="0">
                  <a:pos x="770" y="41"/>
                </a:cxn>
                <a:cxn ang="0">
                  <a:pos x="883" y="75"/>
                </a:cxn>
                <a:cxn ang="0">
                  <a:pos x="886" y="95"/>
                </a:cxn>
                <a:cxn ang="0">
                  <a:pos x="870" y="101"/>
                </a:cxn>
                <a:cxn ang="0">
                  <a:pos x="808" y="103"/>
                </a:cxn>
                <a:cxn ang="0">
                  <a:pos x="728" y="101"/>
                </a:cxn>
                <a:cxn ang="0">
                  <a:pos x="710" y="111"/>
                </a:cxn>
                <a:cxn ang="0">
                  <a:pos x="684" y="134"/>
                </a:cxn>
                <a:cxn ang="0">
                  <a:pos x="642" y="157"/>
                </a:cxn>
                <a:cxn ang="0">
                  <a:pos x="576" y="168"/>
                </a:cxn>
                <a:cxn ang="0">
                  <a:pos x="511" y="168"/>
                </a:cxn>
                <a:cxn ang="0">
                  <a:pos x="433" y="162"/>
                </a:cxn>
                <a:cxn ang="0">
                  <a:pos x="284" y="149"/>
                </a:cxn>
                <a:cxn ang="0">
                  <a:pos x="158" y="134"/>
                </a:cxn>
                <a:cxn ang="0">
                  <a:pos x="67" y="126"/>
                </a:cxn>
                <a:cxn ang="0">
                  <a:pos x="6" y="124"/>
                </a:cxn>
                <a:cxn ang="0">
                  <a:pos x="0" y="111"/>
                </a:cxn>
                <a:cxn ang="0">
                  <a:pos x="9" y="98"/>
                </a:cxn>
                <a:cxn ang="0">
                  <a:pos x="9" y="98"/>
                </a:cxn>
              </a:cxnLst>
              <a:rect l="0" t="0" r="r" b="b"/>
              <a:pathLst>
                <a:path w="886" h="168">
                  <a:moveTo>
                    <a:pt x="9" y="98"/>
                  </a:moveTo>
                  <a:lnTo>
                    <a:pt x="93" y="85"/>
                  </a:lnTo>
                  <a:lnTo>
                    <a:pt x="228" y="83"/>
                  </a:lnTo>
                  <a:lnTo>
                    <a:pt x="426" y="83"/>
                  </a:lnTo>
                  <a:lnTo>
                    <a:pt x="566" y="75"/>
                  </a:lnTo>
                  <a:lnTo>
                    <a:pt x="640" y="60"/>
                  </a:lnTo>
                  <a:lnTo>
                    <a:pt x="617" y="48"/>
                  </a:lnTo>
                  <a:lnTo>
                    <a:pt x="584" y="28"/>
                  </a:lnTo>
                  <a:lnTo>
                    <a:pt x="589" y="2"/>
                  </a:lnTo>
                  <a:lnTo>
                    <a:pt x="609" y="0"/>
                  </a:lnTo>
                  <a:lnTo>
                    <a:pt x="707" y="23"/>
                  </a:lnTo>
                  <a:lnTo>
                    <a:pt x="770" y="41"/>
                  </a:lnTo>
                  <a:lnTo>
                    <a:pt x="883" y="75"/>
                  </a:lnTo>
                  <a:lnTo>
                    <a:pt x="886" y="95"/>
                  </a:lnTo>
                  <a:lnTo>
                    <a:pt x="870" y="101"/>
                  </a:lnTo>
                  <a:lnTo>
                    <a:pt x="808" y="103"/>
                  </a:lnTo>
                  <a:lnTo>
                    <a:pt x="728" y="101"/>
                  </a:lnTo>
                  <a:lnTo>
                    <a:pt x="710" y="111"/>
                  </a:lnTo>
                  <a:lnTo>
                    <a:pt x="684" y="134"/>
                  </a:lnTo>
                  <a:lnTo>
                    <a:pt x="642" y="157"/>
                  </a:lnTo>
                  <a:lnTo>
                    <a:pt x="576" y="168"/>
                  </a:lnTo>
                  <a:lnTo>
                    <a:pt x="511" y="168"/>
                  </a:lnTo>
                  <a:lnTo>
                    <a:pt x="433" y="162"/>
                  </a:lnTo>
                  <a:lnTo>
                    <a:pt x="284" y="149"/>
                  </a:lnTo>
                  <a:lnTo>
                    <a:pt x="158" y="134"/>
                  </a:lnTo>
                  <a:lnTo>
                    <a:pt x="67" y="126"/>
                  </a:lnTo>
                  <a:lnTo>
                    <a:pt x="6" y="124"/>
                  </a:lnTo>
                  <a:lnTo>
                    <a:pt x="0" y="111"/>
                  </a:lnTo>
                  <a:lnTo>
                    <a:pt x="9" y="98"/>
                  </a:lnTo>
                  <a:lnTo>
                    <a:pt x="9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50FB6D25-7C22-4370-859D-081EFD14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1" y="2997"/>
              <a:ext cx="187" cy="20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33"/>
                </a:cxn>
                <a:cxn ang="0">
                  <a:pos x="59" y="69"/>
                </a:cxn>
                <a:cxn ang="0">
                  <a:pos x="127" y="142"/>
                </a:cxn>
                <a:cxn ang="0">
                  <a:pos x="200" y="215"/>
                </a:cxn>
                <a:cxn ang="0">
                  <a:pos x="177" y="165"/>
                </a:cxn>
                <a:cxn ang="0">
                  <a:pos x="109" y="83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200" h="215">
                  <a:moveTo>
                    <a:pt x="9" y="0"/>
                  </a:moveTo>
                  <a:lnTo>
                    <a:pt x="0" y="33"/>
                  </a:lnTo>
                  <a:lnTo>
                    <a:pt x="59" y="69"/>
                  </a:lnTo>
                  <a:lnTo>
                    <a:pt x="127" y="142"/>
                  </a:lnTo>
                  <a:lnTo>
                    <a:pt x="200" y="215"/>
                  </a:lnTo>
                  <a:lnTo>
                    <a:pt x="177" y="165"/>
                  </a:lnTo>
                  <a:lnTo>
                    <a:pt x="109" y="83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09DBEF2D-AF87-485E-904B-9CD25E51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" y="1867"/>
              <a:ext cx="85" cy="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82"/>
                </a:cxn>
                <a:cxn ang="0">
                  <a:pos x="17" y="124"/>
                </a:cxn>
                <a:cxn ang="0">
                  <a:pos x="17" y="188"/>
                </a:cxn>
                <a:cxn ang="0">
                  <a:pos x="26" y="258"/>
                </a:cxn>
                <a:cxn ang="0">
                  <a:pos x="37" y="342"/>
                </a:cxn>
                <a:cxn ang="0">
                  <a:pos x="55" y="420"/>
                </a:cxn>
                <a:cxn ang="0">
                  <a:pos x="91" y="517"/>
                </a:cxn>
                <a:cxn ang="0">
                  <a:pos x="69" y="379"/>
                </a:cxn>
                <a:cxn ang="0">
                  <a:pos x="55" y="258"/>
                </a:cxn>
                <a:cxn ang="0">
                  <a:pos x="51" y="193"/>
                </a:cxn>
                <a:cxn ang="0">
                  <a:pos x="51" y="123"/>
                </a:cxn>
                <a:cxn ang="0">
                  <a:pos x="37" y="2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1" h="517">
                  <a:moveTo>
                    <a:pt x="0" y="0"/>
                  </a:moveTo>
                  <a:lnTo>
                    <a:pt x="15" y="82"/>
                  </a:lnTo>
                  <a:lnTo>
                    <a:pt x="17" y="124"/>
                  </a:lnTo>
                  <a:lnTo>
                    <a:pt x="17" y="188"/>
                  </a:lnTo>
                  <a:lnTo>
                    <a:pt x="26" y="258"/>
                  </a:lnTo>
                  <a:lnTo>
                    <a:pt x="37" y="342"/>
                  </a:lnTo>
                  <a:lnTo>
                    <a:pt x="55" y="420"/>
                  </a:lnTo>
                  <a:lnTo>
                    <a:pt x="91" y="517"/>
                  </a:lnTo>
                  <a:lnTo>
                    <a:pt x="69" y="379"/>
                  </a:lnTo>
                  <a:lnTo>
                    <a:pt x="55" y="258"/>
                  </a:lnTo>
                  <a:lnTo>
                    <a:pt x="51" y="193"/>
                  </a:lnTo>
                  <a:lnTo>
                    <a:pt x="51" y="123"/>
                  </a:lnTo>
                  <a:lnTo>
                    <a:pt x="37" y="2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5BA9E79D-D650-4E0A-9312-D83F1E045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5" y="1826"/>
              <a:ext cx="425" cy="283"/>
            </a:xfrm>
            <a:custGeom>
              <a:avLst/>
              <a:gdLst/>
              <a:ahLst/>
              <a:cxnLst>
                <a:cxn ang="0">
                  <a:pos x="456" y="60"/>
                </a:cxn>
                <a:cxn ang="0">
                  <a:pos x="384" y="0"/>
                </a:cxn>
                <a:cxn ang="0">
                  <a:pos x="319" y="60"/>
                </a:cxn>
                <a:cxn ang="0">
                  <a:pos x="219" y="142"/>
                </a:cxn>
                <a:cxn ang="0">
                  <a:pos x="127" y="215"/>
                </a:cxn>
                <a:cxn ang="0">
                  <a:pos x="0" y="284"/>
                </a:cxn>
                <a:cxn ang="0">
                  <a:pos x="31" y="293"/>
                </a:cxn>
                <a:cxn ang="0">
                  <a:pos x="132" y="232"/>
                </a:cxn>
                <a:cxn ang="0">
                  <a:pos x="310" y="105"/>
                </a:cxn>
                <a:cxn ang="0">
                  <a:pos x="379" y="51"/>
                </a:cxn>
                <a:cxn ang="0">
                  <a:pos x="424" y="92"/>
                </a:cxn>
                <a:cxn ang="0">
                  <a:pos x="456" y="60"/>
                </a:cxn>
                <a:cxn ang="0">
                  <a:pos x="456" y="60"/>
                </a:cxn>
              </a:cxnLst>
              <a:rect l="0" t="0" r="r" b="b"/>
              <a:pathLst>
                <a:path w="456" h="293">
                  <a:moveTo>
                    <a:pt x="456" y="60"/>
                  </a:moveTo>
                  <a:lnTo>
                    <a:pt x="384" y="0"/>
                  </a:lnTo>
                  <a:lnTo>
                    <a:pt x="319" y="60"/>
                  </a:lnTo>
                  <a:lnTo>
                    <a:pt x="219" y="142"/>
                  </a:lnTo>
                  <a:lnTo>
                    <a:pt x="127" y="215"/>
                  </a:lnTo>
                  <a:lnTo>
                    <a:pt x="0" y="284"/>
                  </a:lnTo>
                  <a:lnTo>
                    <a:pt x="31" y="293"/>
                  </a:lnTo>
                  <a:lnTo>
                    <a:pt x="132" y="232"/>
                  </a:lnTo>
                  <a:lnTo>
                    <a:pt x="310" y="105"/>
                  </a:lnTo>
                  <a:lnTo>
                    <a:pt x="379" y="51"/>
                  </a:lnTo>
                  <a:lnTo>
                    <a:pt x="424" y="92"/>
                  </a:lnTo>
                  <a:lnTo>
                    <a:pt x="456" y="60"/>
                  </a:lnTo>
                  <a:lnTo>
                    <a:pt x="456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924CE81D-A2B7-41A1-B73C-A695ADDBA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7" y="1822"/>
              <a:ext cx="721" cy="358"/>
            </a:xfrm>
            <a:custGeom>
              <a:avLst/>
              <a:gdLst/>
              <a:ahLst/>
              <a:cxnLst>
                <a:cxn ang="0">
                  <a:pos x="775" y="14"/>
                </a:cxn>
                <a:cxn ang="0">
                  <a:pos x="739" y="0"/>
                </a:cxn>
                <a:cxn ang="0">
                  <a:pos x="661" y="23"/>
                </a:cxn>
                <a:cxn ang="0">
                  <a:pos x="551" y="73"/>
                </a:cxn>
                <a:cxn ang="0">
                  <a:pos x="476" y="116"/>
                </a:cxn>
                <a:cxn ang="0">
                  <a:pos x="368" y="178"/>
                </a:cxn>
                <a:cxn ang="0">
                  <a:pos x="200" y="265"/>
                </a:cxn>
                <a:cxn ang="0">
                  <a:pos x="86" y="329"/>
                </a:cxn>
                <a:cxn ang="0">
                  <a:pos x="0" y="366"/>
                </a:cxn>
                <a:cxn ang="0">
                  <a:pos x="35" y="370"/>
                </a:cxn>
                <a:cxn ang="0">
                  <a:pos x="140" y="324"/>
                </a:cxn>
                <a:cxn ang="0">
                  <a:pos x="277" y="256"/>
                </a:cxn>
                <a:cxn ang="0">
                  <a:pos x="415" y="183"/>
                </a:cxn>
                <a:cxn ang="0">
                  <a:pos x="561" y="105"/>
                </a:cxn>
                <a:cxn ang="0">
                  <a:pos x="659" y="61"/>
                </a:cxn>
                <a:cxn ang="0">
                  <a:pos x="734" y="32"/>
                </a:cxn>
                <a:cxn ang="0">
                  <a:pos x="775" y="41"/>
                </a:cxn>
                <a:cxn ang="0">
                  <a:pos x="775" y="14"/>
                </a:cxn>
                <a:cxn ang="0">
                  <a:pos x="775" y="14"/>
                </a:cxn>
              </a:cxnLst>
              <a:rect l="0" t="0" r="r" b="b"/>
              <a:pathLst>
                <a:path w="775" h="370">
                  <a:moveTo>
                    <a:pt x="775" y="14"/>
                  </a:moveTo>
                  <a:lnTo>
                    <a:pt x="739" y="0"/>
                  </a:lnTo>
                  <a:lnTo>
                    <a:pt x="661" y="23"/>
                  </a:lnTo>
                  <a:lnTo>
                    <a:pt x="551" y="73"/>
                  </a:lnTo>
                  <a:lnTo>
                    <a:pt x="476" y="116"/>
                  </a:lnTo>
                  <a:lnTo>
                    <a:pt x="368" y="178"/>
                  </a:lnTo>
                  <a:lnTo>
                    <a:pt x="200" y="265"/>
                  </a:lnTo>
                  <a:lnTo>
                    <a:pt x="86" y="329"/>
                  </a:lnTo>
                  <a:lnTo>
                    <a:pt x="0" y="366"/>
                  </a:lnTo>
                  <a:lnTo>
                    <a:pt x="35" y="370"/>
                  </a:lnTo>
                  <a:lnTo>
                    <a:pt x="140" y="324"/>
                  </a:lnTo>
                  <a:lnTo>
                    <a:pt x="277" y="256"/>
                  </a:lnTo>
                  <a:lnTo>
                    <a:pt x="415" y="183"/>
                  </a:lnTo>
                  <a:lnTo>
                    <a:pt x="561" y="105"/>
                  </a:lnTo>
                  <a:lnTo>
                    <a:pt x="659" y="61"/>
                  </a:lnTo>
                  <a:lnTo>
                    <a:pt x="734" y="32"/>
                  </a:lnTo>
                  <a:lnTo>
                    <a:pt x="775" y="41"/>
                  </a:lnTo>
                  <a:lnTo>
                    <a:pt x="775" y="14"/>
                  </a:lnTo>
                  <a:lnTo>
                    <a:pt x="775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8CD1AA19-4F47-4BE4-9634-2766131DC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" y="2375"/>
              <a:ext cx="511" cy="880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0" y="27"/>
                </a:cxn>
                <a:cxn ang="0">
                  <a:pos x="64" y="150"/>
                </a:cxn>
                <a:cxn ang="0">
                  <a:pos x="164" y="329"/>
                </a:cxn>
                <a:cxn ang="0">
                  <a:pos x="274" y="493"/>
                </a:cxn>
                <a:cxn ang="0">
                  <a:pos x="365" y="639"/>
                </a:cxn>
                <a:cxn ang="0">
                  <a:pos x="548" y="909"/>
                </a:cxn>
                <a:cxn ang="0">
                  <a:pos x="502" y="795"/>
                </a:cxn>
                <a:cxn ang="0">
                  <a:pos x="420" y="676"/>
                </a:cxn>
                <a:cxn ang="0">
                  <a:pos x="338" y="548"/>
                </a:cxn>
                <a:cxn ang="0">
                  <a:pos x="224" y="374"/>
                </a:cxn>
                <a:cxn ang="0">
                  <a:pos x="119" y="191"/>
                </a:cxn>
                <a:cxn ang="0">
                  <a:pos x="36" y="49"/>
                </a:cxn>
                <a:cxn ang="0">
                  <a:pos x="82" y="22"/>
                </a:cxn>
                <a:cxn ang="0">
                  <a:pos x="68" y="0"/>
                </a:cxn>
                <a:cxn ang="0">
                  <a:pos x="68" y="0"/>
                </a:cxn>
              </a:cxnLst>
              <a:rect l="0" t="0" r="r" b="b"/>
              <a:pathLst>
                <a:path w="548" h="909">
                  <a:moveTo>
                    <a:pt x="68" y="0"/>
                  </a:moveTo>
                  <a:lnTo>
                    <a:pt x="0" y="27"/>
                  </a:lnTo>
                  <a:lnTo>
                    <a:pt x="64" y="150"/>
                  </a:lnTo>
                  <a:lnTo>
                    <a:pt x="164" y="329"/>
                  </a:lnTo>
                  <a:lnTo>
                    <a:pt x="274" y="493"/>
                  </a:lnTo>
                  <a:lnTo>
                    <a:pt x="365" y="639"/>
                  </a:lnTo>
                  <a:lnTo>
                    <a:pt x="548" y="909"/>
                  </a:lnTo>
                  <a:lnTo>
                    <a:pt x="502" y="795"/>
                  </a:lnTo>
                  <a:lnTo>
                    <a:pt x="420" y="676"/>
                  </a:lnTo>
                  <a:lnTo>
                    <a:pt x="338" y="548"/>
                  </a:lnTo>
                  <a:lnTo>
                    <a:pt x="224" y="374"/>
                  </a:lnTo>
                  <a:lnTo>
                    <a:pt x="119" y="191"/>
                  </a:lnTo>
                  <a:lnTo>
                    <a:pt x="36" y="49"/>
                  </a:lnTo>
                  <a:lnTo>
                    <a:pt x="82" y="22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8F4D316C-CF5D-497D-B95F-BBE2634BD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4" y="1963"/>
              <a:ext cx="1088" cy="1323"/>
            </a:xfrm>
            <a:custGeom>
              <a:avLst/>
              <a:gdLst/>
              <a:ahLst/>
              <a:cxnLst>
                <a:cxn ang="0">
                  <a:pos x="1169" y="0"/>
                </a:cxn>
                <a:cxn ang="0">
                  <a:pos x="1059" y="32"/>
                </a:cxn>
                <a:cxn ang="0">
                  <a:pos x="904" y="92"/>
                </a:cxn>
                <a:cxn ang="0">
                  <a:pos x="749" y="151"/>
                </a:cxn>
                <a:cxn ang="0">
                  <a:pos x="594" y="206"/>
                </a:cxn>
                <a:cxn ang="0">
                  <a:pos x="433" y="261"/>
                </a:cxn>
                <a:cxn ang="0">
                  <a:pos x="264" y="318"/>
                </a:cxn>
                <a:cxn ang="0">
                  <a:pos x="114" y="357"/>
                </a:cxn>
                <a:cxn ang="0">
                  <a:pos x="0" y="388"/>
                </a:cxn>
                <a:cxn ang="0">
                  <a:pos x="4" y="426"/>
                </a:cxn>
                <a:cxn ang="0">
                  <a:pos x="59" y="544"/>
                </a:cxn>
                <a:cxn ang="0">
                  <a:pos x="151" y="708"/>
                </a:cxn>
                <a:cxn ang="0">
                  <a:pos x="238" y="883"/>
                </a:cxn>
                <a:cxn ang="0">
                  <a:pos x="324" y="1028"/>
                </a:cxn>
                <a:cxn ang="0">
                  <a:pos x="493" y="1367"/>
                </a:cxn>
                <a:cxn ang="0">
                  <a:pos x="410" y="1116"/>
                </a:cxn>
                <a:cxn ang="0">
                  <a:pos x="279" y="905"/>
                </a:cxn>
                <a:cxn ang="0">
                  <a:pos x="190" y="741"/>
                </a:cxn>
                <a:cxn ang="0">
                  <a:pos x="102" y="560"/>
                </a:cxn>
                <a:cxn ang="0">
                  <a:pos x="32" y="421"/>
                </a:cxn>
                <a:cxn ang="0">
                  <a:pos x="32" y="398"/>
                </a:cxn>
                <a:cxn ang="0">
                  <a:pos x="196" y="361"/>
                </a:cxn>
                <a:cxn ang="0">
                  <a:pos x="393" y="301"/>
                </a:cxn>
                <a:cxn ang="0">
                  <a:pos x="557" y="247"/>
                </a:cxn>
                <a:cxn ang="0">
                  <a:pos x="717" y="193"/>
                </a:cxn>
                <a:cxn ang="0">
                  <a:pos x="877" y="133"/>
                </a:cxn>
                <a:cxn ang="0">
                  <a:pos x="1009" y="83"/>
                </a:cxn>
                <a:cxn ang="0">
                  <a:pos x="1132" y="37"/>
                </a:cxn>
                <a:cxn ang="0">
                  <a:pos x="1169" y="0"/>
                </a:cxn>
                <a:cxn ang="0">
                  <a:pos x="1169" y="0"/>
                </a:cxn>
              </a:cxnLst>
              <a:rect l="0" t="0" r="r" b="b"/>
              <a:pathLst>
                <a:path w="1169" h="1367">
                  <a:moveTo>
                    <a:pt x="1169" y="0"/>
                  </a:moveTo>
                  <a:lnTo>
                    <a:pt x="1059" y="32"/>
                  </a:lnTo>
                  <a:lnTo>
                    <a:pt x="904" y="92"/>
                  </a:lnTo>
                  <a:lnTo>
                    <a:pt x="749" y="151"/>
                  </a:lnTo>
                  <a:lnTo>
                    <a:pt x="594" y="206"/>
                  </a:lnTo>
                  <a:lnTo>
                    <a:pt x="433" y="261"/>
                  </a:lnTo>
                  <a:lnTo>
                    <a:pt x="264" y="318"/>
                  </a:lnTo>
                  <a:lnTo>
                    <a:pt x="114" y="357"/>
                  </a:lnTo>
                  <a:lnTo>
                    <a:pt x="0" y="388"/>
                  </a:lnTo>
                  <a:lnTo>
                    <a:pt x="4" y="426"/>
                  </a:lnTo>
                  <a:lnTo>
                    <a:pt x="59" y="544"/>
                  </a:lnTo>
                  <a:lnTo>
                    <a:pt x="151" y="708"/>
                  </a:lnTo>
                  <a:lnTo>
                    <a:pt x="238" y="883"/>
                  </a:lnTo>
                  <a:lnTo>
                    <a:pt x="324" y="1028"/>
                  </a:lnTo>
                  <a:lnTo>
                    <a:pt x="493" y="1367"/>
                  </a:lnTo>
                  <a:lnTo>
                    <a:pt x="410" y="1116"/>
                  </a:lnTo>
                  <a:lnTo>
                    <a:pt x="279" y="905"/>
                  </a:lnTo>
                  <a:lnTo>
                    <a:pt x="190" y="741"/>
                  </a:lnTo>
                  <a:lnTo>
                    <a:pt x="102" y="560"/>
                  </a:lnTo>
                  <a:lnTo>
                    <a:pt x="32" y="421"/>
                  </a:lnTo>
                  <a:lnTo>
                    <a:pt x="32" y="398"/>
                  </a:lnTo>
                  <a:lnTo>
                    <a:pt x="196" y="361"/>
                  </a:lnTo>
                  <a:lnTo>
                    <a:pt x="393" y="301"/>
                  </a:lnTo>
                  <a:lnTo>
                    <a:pt x="557" y="247"/>
                  </a:lnTo>
                  <a:lnTo>
                    <a:pt x="717" y="193"/>
                  </a:lnTo>
                  <a:lnTo>
                    <a:pt x="877" y="133"/>
                  </a:lnTo>
                  <a:lnTo>
                    <a:pt x="1009" y="83"/>
                  </a:lnTo>
                  <a:lnTo>
                    <a:pt x="1132" y="37"/>
                  </a:lnTo>
                  <a:lnTo>
                    <a:pt x="1169" y="0"/>
                  </a:lnTo>
                  <a:lnTo>
                    <a:pt x="116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4ECF77E3-0FB7-4A2A-9ADD-6217E69DD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6" y="2459"/>
              <a:ext cx="591" cy="871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0" y="50"/>
                </a:cxn>
                <a:cxn ang="0">
                  <a:pos x="32" y="100"/>
                </a:cxn>
                <a:cxn ang="0">
                  <a:pos x="141" y="247"/>
                </a:cxn>
                <a:cxn ang="0">
                  <a:pos x="237" y="384"/>
                </a:cxn>
                <a:cxn ang="0">
                  <a:pos x="347" y="521"/>
                </a:cxn>
                <a:cxn ang="0">
                  <a:pos x="443" y="640"/>
                </a:cxn>
                <a:cxn ang="0">
                  <a:pos x="530" y="758"/>
                </a:cxn>
                <a:cxn ang="0">
                  <a:pos x="635" y="901"/>
                </a:cxn>
                <a:cxn ang="0">
                  <a:pos x="507" y="695"/>
                </a:cxn>
                <a:cxn ang="0">
                  <a:pos x="402" y="557"/>
                </a:cxn>
                <a:cxn ang="0">
                  <a:pos x="292" y="411"/>
                </a:cxn>
                <a:cxn ang="0">
                  <a:pos x="196" y="284"/>
                </a:cxn>
                <a:cxn ang="0">
                  <a:pos x="78" y="109"/>
                </a:cxn>
                <a:cxn ang="0">
                  <a:pos x="51" y="64"/>
                </a:cxn>
                <a:cxn ang="0">
                  <a:pos x="78" y="28"/>
                </a:cxn>
                <a:cxn ang="0">
                  <a:pos x="87" y="0"/>
                </a:cxn>
                <a:cxn ang="0">
                  <a:pos x="87" y="0"/>
                </a:cxn>
              </a:cxnLst>
              <a:rect l="0" t="0" r="r" b="b"/>
              <a:pathLst>
                <a:path w="635" h="901">
                  <a:moveTo>
                    <a:pt x="87" y="0"/>
                  </a:moveTo>
                  <a:lnTo>
                    <a:pt x="0" y="50"/>
                  </a:lnTo>
                  <a:lnTo>
                    <a:pt x="32" y="100"/>
                  </a:lnTo>
                  <a:lnTo>
                    <a:pt x="141" y="247"/>
                  </a:lnTo>
                  <a:lnTo>
                    <a:pt x="237" y="384"/>
                  </a:lnTo>
                  <a:lnTo>
                    <a:pt x="347" y="521"/>
                  </a:lnTo>
                  <a:lnTo>
                    <a:pt x="443" y="640"/>
                  </a:lnTo>
                  <a:lnTo>
                    <a:pt x="530" y="758"/>
                  </a:lnTo>
                  <a:lnTo>
                    <a:pt x="635" y="901"/>
                  </a:lnTo>
                  <a:lnTo>
                    <a:pt x="507" y="695"/>
                  </a:lnTo>
                  <a:lnTo>
                    <a:pt x="402" y="557"/>
                  </a:lnTo>
                  <a:lnTo>
                    <a:pt x="292" y="411"/>
                  </a:lnTo>
                  <a:lnTo>
                    <a:pt x="196" y="284"/>
                  </a:lnTo>
                  <a:lnTo>
                    <a:pt x="78" y="109"/>
                  </a:lnTo>
                  <a:lnTo>
                    <a:pt x="51" y="64"/>
                  </a:lnTo>
                  <a:lnTo>
                    <a:pt x="78" y="28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AA179735-1BF2-4E32-924A-71D98BED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" y="1734"/>
              <a:ext cx="323" cy="1431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87" y="27"/>
                </a:cxn>
                <a:cxn ang="0">
                  <a:pos x="101" y="59"/>
                </a:cxn>
                <a:cxn ang="0">
                  <a:pos x="114" y="191"/>
                </a:cxn>
                <a:cxn ang="0">
                  <a:pos x="137" y="365"/>
                </a:cxn>
                <a:cxn ang="0">
                  <a:pos x="160" y="489"/>
                </a:cxn>
                <a:cxn ang="0">
                  <a:pos x="192" y="603"/>
                </a:cxn>
                <a:cxn ang="0">
                  <a:pos x="237" y="763"/>
                </a:cxn>
                <a:cxn ang="0">
                  <a:pos x="284" y="909"/>
                </a:cxn>
                <a:cxn ang="0">
                  <a:pos x="320" y="1055"/>
                </a:cxn>
                <a:cxn ang="0">
                  <a:pos x="338" y="1201"/>
                </a:cxn>
                <a:cxn ang="0">
                  <a:pos x="347" y="1325"/>
                </a:cxn>
                <a:cxn ang="0">
                  <a:pos x="338" y="1393"/>
                </a:cxn>
                <a:cxn ang="0">
                  <a:pos x="330" y="1420"/>
                </a:cxn>
                <a:cxn ang="0">
                  <a:pos x="313" y="1445"/>
                </a:cxn>
                <a:cxn ang="0">
                  <a:pos x="298" y="1455"/>
                </a:cxn>
                <a:cxn ang="0">
                  <a:pos x="274" y="1467"/>
                </a:cxn>
                <a:cxn ang="0">
                  <a:pos x="232" y="1479"/>
                </a:cxn>
                <a:cxn ang="0">
                  <a:pos x="180" y="1479"/>
                </a:cxn>
                <a:cxn ang="0">
                  <a:pos x="119" y="1471"/>
                </a:cxn>
                <a:cxn ang="0">
                  <a:pos x="52" y="1456"/>
                </a:cxn>
                <a:cxn ang="0">
                  <a:pos x="0" y="1444"/>
                </a:cxn>
                <a:cxn ang="0">
                  <a:pos x="14" y="1420"/>
                </a:cxn>
                <a:cxn ang="0">
                  <a:pos x="83" y="1430"/>
                </a:cxn>
                <a:cxn ang="0">
                  <a:pos x="129" y="1440"/>
                </a:cxn>
                <a:cxn ang="0">
                  <a:pos x="182" y="1445"/>
                </a:cxn>
                <a:cxn ang="0">
                  <a:pos x="224" y="1443"/>
                </a:cxn>
                <a:cxn ang="0">
                  <a:pos x="256" y="1430"/>
                </a:cxn>
                <a:cxn ang="0">
                  <a:pos x="291" y="1408"/>
                </a:cxn>
                <a:cxn ang="0">
                  <a:pos x="302" y="1352"/>
                </a:cxn>
                <a:cxn ang="0">
                  <a:pos x="302" y="1243"/>
                </a:cxn>
                <a:cxn ang="0">
                  <a:pos x="284" y="1138"/>
                </a:cxn>
                <a:cxn ang="0">
                  <a:pos x="260" y="1001"/>
                </a:cxn>
                <a:cxn ang="0">
                  <a:pos x="215" y="836"/>
                </a:cxn>
                <a:cxn ang="0">
                  <a:pos x="169" y="690"/>
                </a:cxn>
                <a:cxn ang="0">
                  <a:pos x="123" y="520"/>
                </a:cxn>
                <a:cxn ang="0">
                  <a:pos x="96" y="374"/>
                </a:cxn>
                <a:cxn ang="0">
                  <a:pos x="78" y="246"/>
                </a:cxn>
                <a:cxn ang="0">
                  <a:pos x="74" y="105"/>
                </a:cxn>
                <a:cxn ang="0">
                  <a:pos x="45" y="32"/>
                </a:cxn>
                <a:cxn ang="0">
                  <a:pos x="65" y="0"/>
                </a:cxn>
                <a:cxn ang="0">
                  <a:pos x="65" y="0"/>
                </a:cxn>
              </a:cxnLst>
              <a:rect l="0" t="0" r="r" b="b"/>
              <a:pathLst>
                <a:path w="347" h="1479">
                  <a:moveTo>
                    <a:pt x="65" y="0"/>
                  </a:moveTo>
                  <a:lnTo>
                    <a:pt x="87" y="27"/>
                  </a:lnTo>
                  <a:lnTo>
                    <a:pt x="101" y="59"/>
                  </a:lnTo>
                  <a:lnTo>
                    <a:pt x="114" y="191"/>
                  </a:lnTo>
                  <a:lnTo>
                    <a:pt x="137" y="365"/>
                  </a:lnTo>
                  <a:lnTo>
                    <a:pt x="160" y="489"/>
                  </a:lnTo>
                  <a:lnTo>
                    <a:pt x="192" y="603"/>
                  </a:lnTo>
                  <a:lnTo>
                    <a:pt x="237" y="763"/>
                  </a:lnTo>
                  <a:lnTo>
                    <a:pt x="284" y="909"/>
                  </a:lnTo>
                  <a:lnTo>
                    <a:pt x="320" y="1055"/>
                  </a:lnTo>
                  <a:lnTo>
                    <a:pt x="338" y="1201"/>
                  </a:lnTo>
                  <a:lnTo>
                    <a:pt x="347" y="1325"/>
                  </a:lnTo>
                  <a:lnTo>
                    <a:pt x="338" y="1393"/>
                  </a:lnTo>
                  <a:lnTo>
                    <a:pt x="330" y="1420"/>
                  </a:lnTo>
                  <a:lnTo>
                    <a:pt x="313" y="1445"/>
                  </a:lnTo>
                  <a:lnTo>
                    <a:pt x="298" y="1455"/>
                  </a:lnTo>
                  <a:lnTo>
                    <a:pt x="274" y="1467"/>
                  </a:lnTo>
                  <a:lnTo>
                    <a:pt x="232" y="1479"/>
                  </a:lnTo>
                  <a:lnTo>
                    <a:pt x="180" y="1479"/>
                  </a:lnTo>
                  <a:lnTo>
                    <a:pt x="119" y="1471"/>
                  </a:lnTo>
                  <a:lnTo>
                    <a:pt x="52" y="1456"/>
                  </a:lnTo>
                  <a:lnTo>
                    <a:pt x="0" y="1444"/>
                  </a:lnTo>
                  <a:lnTo>
                    <a:pt x="14" y="1420"/>
                  </a:lnTo>
                  <a:lnTo>
                    <a:pt x="83" y="1430"/>
                  </a:lnTo>
                  <a:lnTo>
                    <a:pt x="129" y="1440"/>
                  </a:lnTo>
                  <a:lnTo>
                    <a:pt x="182" y="1445"/>
                  </a:lnTo>
                  <a:lnTo>
                    <a:pt x="224" y="1443"/>
                  </a:lnTo>
                  <a:lnTo>
                    <a:pt x="256" y="1430"/>
                  </a:lnTo>
                  <a:lnTo>
                    <a:pt x="291" y="1408"/>
                  </a:lnTo>
                  <a:lnTo>
                    <a:pt x="302" y="1352"/>
                  </a:lnTo>
                  <a:lnTo>
                    <a:pt x="302" y="1243"/>
                  </a:lnTo>
                  <a:lnTo>
                    <a:pt x="284" y="1138"/>
                  </a:lnTo>
                  <a:lnTo>
                    <a:pt x="260" y="1001"/>
                  </a:lnTo>
                  <a:lnTo>
                    <a:pt x="215" y="836"/>
                  </a:lnTo>
                  <a:lnTo>
                    <a:pt x="169" y="690"/>
                  </a:lnTo>
                  <a:lnTo>
                    <a:pt x="123" y="520"/>
                  </a:lnTo>
                  <a:lnTo>
                    <a:pt x="96" y="374"/>
                  </a:lnTo>
                  <a:lnTo>
                    <a:pt x="78" y="246"/>
                  </a:lnTo>
                  <a:lnTo>
                    <a:pt x="74" y="105"/>
                  </a:lnTo>
                  <a:lnTo>
                    <a:pt x="45" y="32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2D2377E4-75E6-411A-B510-D15984A6A5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4" y="1680"/>
              <a:ext cx="1866" cy="1915"/>
            </a:xfrm>
            <a:custGeom>
              <a:avLst/>
              <a:gdLst/>
              <a:ahLst/>
              <a:cxnLst>
                <a:cxn ang="0">
                  <a:pos x="40" y="1052"/>
                </a:cxn>
                <a:cxn ang="0">
                  <a:pos x="26" y="1143"/>
                </a:cxn>
                <a:cxn ang="0">
                  <a:pos x="205" y="1326"/>
                </a:cxn>
                <a:cxn ang="0">
                  <a:pos x="465" y="1582"/>
                </a:cxn>
                <a:cxn ang="0">
                  <a:pos x="607" y="1746"/>
                </a:cxn>
                <a:cxn ang="0">
                  <a:pos x="707" y="1911"/>
                </a:cxn>
                <a:cxn ang="0">
                  <a:pos x="757" y="1980"/>
                </a:cxn>
                <a:cxn ang="0">
                  <a:pos x="775" y="1893"/>
                </a:cxn>
                <a:cxn ang="0">
                  <a:pos x="721" y="1691"/>
                </a:cxn>
                <a:cxn ang="0">
                  <a:pos x="652" y="1527"/>
                </a:cxn>
                <a:cxn ang="0">
                  <a:pos x="516" y="1243"/>
                </a:cxn>
                <a:cxn ang="0">
                  <a:pos x="420" y="992"/>
                </a:cxn>
                <a:cxn ang="0">
                  <a:pos x="383" y="833"/>
                </a:cxn>
                <a:cxn ang="0">
                  <a:pos x="474" y="714"/>
                </a:cxn>
                <a:cxn ang="0">
                  <a:pos x="721" y="609"/>
                </a:cxn>
                <a:cxn ang="0">
                  <a:pos x="972" y="531"/>
                </a:cxn>
                <a:cxn ang="0">
                  <a:pos x="1214" y="439"/>
                </a:cxn>
                <a:cxn ang="0">
                  <a:pos x="1365" y="343"/>
                </a:cxn>
                <a:cxn ang="0">
                  <a:pos x="1451" y="193"/>
                </a:cxn>
                <a:cxn ang="0">
                  <a:pos x="1520" y="133"/>
                </a:cxn>
                <a:cxn ang="0">
                  <a:pos x="1817" y="74"/>
                </a:cxn>
                <a:cxn ang="0">
                  <a:pos x="1958" y="60"/>
                </a:cxn>
                <a:cxn ang="0">
                  <a:pos x="2004" y="41"/>
                </a:cxn>
                <a:cxn ang="0">
                  <a:pos x="1935" y="0"/>
                </a:cxn>
                <a:cxn ang="0">
                  <a:pos x="1745" y="35"/>
                </a:cxn>
                <a:cxn ang="0">
                  <a:pos x="1511" y="83"/>
                </a:cxn>
                <a:cxn ang="0">
                  <a:pos x="1419" y="137"/>
                </a:cxn>
                <a:cxn ang="0">
                  <a:pos x="1360" y="266"/>
                </a:cxn>
                <a:cxn ang="0">
                  <a:pos x="1273" y="361"/>
                </a:cxn>
                <a:cxn ang="0">
                  <a:pos x="1086" y="449"/>
                </a:cxn>
                <a:cxn ang="0">
                  <a:pos x="771" y="558"/>
                </a:cxn>
                <a:cxn ang="0">
                  <a:pos x="497" y="668"/>
                </a:cxn>
                <a:cxn ang="0">
                  <a:pos x="355" y="746"/>
                </a:cxn>
                <a:cxn ang="0">
                  <a:pos x="364" y="896"/>
                </a:cxn>
                <a:cxn ang="0">
                  <a:pos x="456" y="1198"/>
                </a:cxn>
                <a:cxn ang="0">
                  <a:pos x="565" y="1514"/>
                </a:cxn>
                <a:cxn ang="0">
                  <a:pos x="670" y="1729"/>
                </a:cxn>
                <a:cxn ang="0">
                  <a:pos x="630" y="1715"/>
                </a:cxn>
                <a:cxn ang="0">
                  <a:pos x="456" y="1523"/>
                </a:cxn>
                <a:cxn ang="0">
                  <a:pos x="173" y="1243"/>
                </a:cxn>
                <a:cxn ang="0">
                  <a:pos x="59" y="1107"/>
                </a:cxn>
                <a:cxn ang="0">
                  <a:pos x="145" y="1029"/>
                </a:cxn>
                <a:cxn ang="0">
                  <a:pos x="114" y="992"/>
                </a:cxn>
              </a:cxnLst>
              <a:rect l="0" t="0" r="r" b="b"/>
              <a:pathLst>
                <a:path w="2004" h="1980">
                  <a:moveTo>
                    <a:pt x="114" y="992"/>
                  </a:moveTo>
                  <a:lnTo>
                    <a:pt x="40" y="1052"/>
                  </a:lnTo>
                  <a:lnTo>
                    <a:pt x="0" y="1098"/>
                  </a:lnTo>
                  <a:lnTo>
                    <a:pt x="26" y="1143"/>
                  </a:lnTo>
                  <a:lnTo>
                    <a:pt x="104" y="1216"/>
                  </a:lnTo>
                  <a:lnTo>
                    <a:pt x="205" y="1326"/>
                  </a:lnTo>
                  <a:lnTo>
                    <a:pt x="342" y="1458"/>
                  </a:lnTo>
                  <a:lnTo>
                    <a:pt x="465" y="1582"/>
                  </a:lnTo>
                  <a:lnTo>
                    <a:pt x="543" y="1669"/>
                  </a:lnTo>
                  <a:lnTo>
                    <a:pt x="607" y="1746"/>
                  </a:lnTo>
                  <a:lnTo>
                    <a:pt x="675" y="1843"/>
                  </a:lnTo>
                  <a:lnTo>
                    <a:pt x="707" y="1911"/>
                  </a:lnTo>
                  <a:lnTo>
                    <a:pt x="707" y="1957"/>
                  </a:lnTo>
                  <a:lnTo>
                    <a:pt x="757" y="1980"/>
                  </a:lnTo>
                  <a:lnTo>
                    <a:pt x="793" y="1975"/>
                  </a:lnTo>
                  <a:lnTo>
                    <a:pt x="775" y="1893"/>
                  </a:lnTo>
                  <a:lnTo>
                    <a:pt x="753" y="1778"/>
                  </a:lnTo>
                  <a:lnTo>
                    <a:pt x="721" y="1691"/>
                  </a:lnTo>
                  <a:lnTo>
                    <a:pt x="697" y="1628"/>
                  </a:lnTo>
                  <a:lnTo>
                    <a:pt x="652" y="1527"/>
                  </a:lnTo>
                  <a:lnTo>
                    <a:pt x="575" y="1365"/>
                  </a:lnTo>
                  <a:lnTo>
                    <a:pt x="516" y="1243"/>
                  </a:lnTo>
                  <a:lnTo>
                    <a:pt x="460" y="1116"/>
                  </a:lnTo>
                  <a:lnTo>
                    <a:pt x="420" y="992"/>
                  </a:lnTo>
                  <a:lnTo>
                    <a:pt x="392" y="905"/>
                  </a:lnTo>
                  <a:lnTo>
                    <a:pt x="383" y="833"/>
                  </a:lnTo>
                  <a:lnTo>
                    <a:pt x="388" y="764"/>
                  </a:lnTo>
                  <a:lnTo>
                    <a:pt x="474" y="714"/>
                  </a:lnTo>
                  <a:lnTo>
                    <a:pt x="573" y="663"/>
                  </a:lnTo>
                  <a:lnTo>
                    <a:pt x="721" y="609"/>
                  </a:lnTo>
                  <a:lnTo>
                    <a:pt x="862" y="567"/>
                  </a:lnTo>
                  <a:lnTo>
                    <a:pt x="972" y="531"/>
                  </a:lnTo>
                  <a:lnTo>
                    <a:pt x="1104" y="486"/>
                  </a:lnTo>
                  <a:lnTo>
                    <a:pt x="1214" y="439"/>
                  </a:lnTo>
                  <a:lnTo>
                    <a:pt x="1314" y="388"/>
                  </a:lnTo>
                  <a:lnTo>
                    <a:pt x="1365" y="343"/>
                  </a:lnTo>
                  <a:lnTo>
                    <a:pt x="1410" y="275"/>
                  </a:lnTo>
                  <a:lnTo>
                    <a:pt x="1451" y="193"/>
                  </a:lnTo>
                  <a:lnTo>
                    <a:pt x="1479" y="151"/>
                  </a:lnTo>
                  <a:lnTo>
                    <a:pt x="1520" y="133"/>
                  </a:lnTo>
                  <a:lnTo>
                    <a:pt x="1661" y="106"/>
                  </a:lnTo>
                  <a:lnTo>
                    <a:pt x="1817" y="74"/>
                  </a:lnTo>
                  <a:lnTo>
                    <a:pt x="1908" y="65"/>
                  </a:lnTo>
                  <a:lnTo>
                    <a:pt x="1958" y="60"/>
                  </a:lnTo>
                  <a:lnTo>
                    <a:pt x="2000" y="83"/>
                  </a:lnTo>
                  <a:lnTo>
                    <a:pt x="2004" y="41"/>
                  </a:lnTo>
                  <a:lnTo>
                    <a:pt x="1980" y="19"/>
                  </a:lnTo>
                  <a:lnTo>
                    <a:pt x="1935" y="0"/>
                  </a:lnTo>
                  <a:lnTo>
                    <a:pt x="1857" y="10"/>
                  </a:lnTo>
                  <a:lnTo>
                    <a:pt x="1745" y="35"/>
                  </a:lnTo>
                  <a:lnTo>
                    <a:pt x="1625" y="56"/>
                  </a:lnTo>
                  <a:lnTo>
                    <a:pt x="1511" y="83"/>
                  </a:lnTo>
                  <a:lnTo>
                    <a:pt x="1451" y="101"/>
                  </a:lnTo>
                  <a:lnTo>
                    <a:pt x="1419" y="137"/>
                  </a:lnTo>
                  <a:lnTo>
                    <a:pt x="1392" y="197"/>
                  </a:lnTo>
                  <a:lnTo>
                    <a:pt x="1360" y="266"/>
                  </a:lnTo>
                  <a:lnTo>
                    <a:pt x="1328" y="312"/>
                  </a:lnTo>
                  <a:lnTo>
                    <a:pt x="1273" y="361"/>
                  </a:lnTo>
                  <a:lnTo>
                    <a:pt x="1214" y="394"/>
                  </a:lnTo>
                  <a:lnTo>
                    <a:pt x="1086" y="449"/>
                  </a:lnTo>
                  <a:lnTo>
                    <a:pt x="908" y="513"/>
                  </a:lnTo>
                  <a:lnTo>
                    <a:pt x="771" y="558"/>
                  </a:lnTo>
                  <a:lnTo>
                    <a:pt x="626" y="611"/>
                  </a:lnTo>
                  <a:lnTo>
                    <a:pt x="497" y="668"/>
                  </a:lnTo>
                  <a:lnTo>
                    <a:pt x="401" y="719"/>
                  </a:lnTo>
                  <a:lnTo>
                    <a:pt x="355" y="746"/>
                  </a:lnTo>
                  <a:lnTo>
                    <a:pt x="346" y="787"/>
                  </a:lnTo>
                  <a:lnTo>
                    <a:pt x="364" y="896"/>
                  </a:lnTo>
                  <a:lnTo>
                    <a:pt x="401" y="1052"/>
                  </a:lnTo>
                  <a:lnTo>
                    <a:pt x="456" y="1198"/>
                  </a:lnTo>
                  <a:lnTo>
                    <a:pt x="538" y="1390"/>
                  </a:lnTo>
                  <a:lnTo>
                    <a:pt x="565" y="1514"/>
                  </a:lnTo>
                  <a:lnTo>
                    <a:pt x="603" y="1614"/>
                  </a:lnTo>
                  <a:lnTo>
                    <a:pt x="670" y="1729"/>
                  </a:lnTo>
                  <a:lnTo>
                    <a:pt x="717" y="1834"/>
                  </a:lnTo>
                  <a:lnTo>
                    <a:pt x="630" y="1715"/>
                  </a:lnTo>
                  <a:lnTo>
                    <a:pt x="552" y="1619"/>
                  </a:lnTo>
                  <a:lnTo>
                    <a:pt x="456" y="1523"/>
                  </a:lnTo>
                  <a:lnTo>
                    <a:pt x="305" y="1377"/>
                  </a:lnTo>
                  <a:lnTo>
                    <a:pt x="173" y="1243"/>
                  </a:lnTo>
                  <a:lnTo>
                    <a:pt x="77" y="1143"/>
                  </a:lnTo>
                  <a:lnTo>
                    <a:pt x="59" y="1107"/>
                  </a:lnTo>
                  <a:lnTo>
                    <a:pt x="100" y="1066"/>
                  </a:lnTo>
                  <a:lnTo>
                    <a:pt x="145" y="1029"/>
                  </a:lnTo>
                  <a:lnTo>
                    <a:pt x="114" y="992"/>
                  </a:lnTo>
                  <a:lnTo>
                    <a:pt x="114" y="9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Приклади</a:t>
            </a:r>
            <a:r>
              <a:rPr lang="ru-RU" dirty="0"/>
              <a:t> 1, 2, 3: </a:t>
            </a:r>
            <a:r>
              <a:rPr lang="ru-RU" dirty="0" err="1"/>
              <a:t>уніфікація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556792"/>
            <a:ext cx="8064896" cy="5112568"/>
          </a:xfrm>
        </p:spPr>
        <p:txBody>
          <a:bodyPr wrap="square">
            <a:normAutofit fontScale="92500" lnSpcReduction="10000"/>
          </a:bodyPr>
          <a:lstStyle/>
          <a:p>
            <a:pPr marL="57150" indent="0">
              <a:buNone/>
            </a:pPr>
            <a:r>
              <a:rPr lang="en-US" dirty="0" err="1"/>
              <a:t>unifyPairs</a:t>
            </a:r>
            <a:r>
              <a:rPr lang="en-US" dirty="0"/>
              <a:t> [(</a:t>
            </a:r>
            <a:r>
              <a:rPr lang="en-US" i="1" dirty="0"/>
              <a:t>a-&gt;</a:t>
            </a:r>
            <a:r>
              <a:rPr lang="en-US" i="1" dirty="0" err="1"/>
              <a:t>Int,b</a:t>
            </a:r>
            <a:r>
              <a:rPr lang="en-US" dirty="0"/>
              <a:t>)] </a:t>
            </a:r>
            <a:r>
              <a:rPr lang="en-US" dirty="0">
                <a:solidFill>
                  <a:srgbClr val="7030A0"/>
                </a:solidFill>
              </a:rPr>
              <a:t>[]</a:t>
            </a:r>
            <a:r>
              <a:rPr lang="en-US" dirty="0"/>
              <a:t> = </a:t>
            </a:r>
          </a:p>
          <a:p>
            <a:pPr marL="57150" indent="0">
              <a:buNone/>
            </a:pPr>
            <a:r>
              <a:rPr lang="en-US" dirty="0"/>
              <a:t>   </a:t>
            </a:r>
            <a:r>
              <a:rPr lang="en-US" dirty="0" err="1"/>
              <a:t>unifyPairs</a:t>
            </a:r>
            <a:r>
              <a:rPr lang="en-US" dirty="0"/>
              <a:t> [(</a:t>
            </a:r>
            <a:r>
              <a:rPr lang="en-US" i="1" dirty="0" err="1"/>
              <a:t>b,a</a:t>
            </a:r>
            <a:r>
              <a:rPr lang="en-US" i="1" dirty="0"/>
              <a:t>-&gt;Int</a:t>
            </a:r>
            <a:r>
              <a:rPr lang="en-US" dirty="0"/>
              <a:t>)] </a:t>
            </a:r>
            <a:r>
              <a:rPr lang="en-US" dirty="0">
                <a:solidFill>
                  <a:srgbClr val="7030A0"/>
                </a:solidFill>
              </a:rPr>
              <a:t>[]</a:t>
            </a:r>
            <a:r>
              <a:rPr lang="en-US" dirty="0"/>
              <a:t> = Just 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i="1" dirty="0">
                <a:solidFill>
                  <a:srgbClr val="7030A0"/>
                </a:solidFill>
              </a:rPr>
              <a:t>("</a:t>
            </a:r>
            <a:r>
              <a:rPr lang="en-US" i="1" dirty="0" err="1">
                <a:solidFill>
                  <a:srgbClr val="7030A0"/>
                </a:solidFill>
              </a:rPr>
              <a:t>b",a</a:t>
            </a:r>
            <a:r>
              <a:rPr lang="en-US" i="1" dirty="0">
                <a:solidFill>
                  <a:srgbClr val="7030A0"/>
                </a:solidFill>
              </a:rPr>
              <a:t>-&gt;Int)</a:t>
            </a:r>
            <a:r>
              <a:rPr lang="en-US" dirty="0">
                <a:solidFill>
                  <a:srgbClr val="7030A0"/>
                </a:solidFill>
              </a:rPr>
              <a:t>]</a:t>
            </a:r>
          </a:p>
          <a:p>
            <a:pPr marL="1314450" lvl="3" indent="0">
              <a:buNone/>
            </a:pPr>
            <a:r>
              <a:rPr lang="en-US" dirty="0"/>
              <a:t>   </a:t>
            </a:r>
          </a:p>
          <a:p>
            <a:pPr marL="57150" indent="0">
              <a:buNone/>
            </a:pPr>
            <a:r>
              <a:rPr lang="en-US" dirty="0" err="1"/>
              <a:t>unifyPairs</a:t>
            </a:r>
            <a:r>
              <a:rPr lang="en-US" dirty="0"/>
              <a:t> [</a:t>
            </a:r>
            <a:r>
              <a:rPr lang="en-US" i="1" dirty="0"/>
              <a:t>(Int-&gt;</a:t>
            </a:r>
            <a:r>
              <a:rPr lang="en-US" i="1" dirty="0" err="1"/>
              <a:t>a,b</a:t>
            </a:r>
            <a:r>
              <a:rPr lang="en-US" i="1" dirty="0"/>
              <a:t>-&gt;Bool) </a:t>
            </a:r>
            <a:r>
              <a:rPr lang="en-US" dirty="0"/>
              <a:t>] </a:t>
            </a:r>
            <a:r>
              <a:rPr lang="en-US" dirty="0">
                <a:solidFill>
                  <a:srgbClr val="7030A0"/>
                </a:solidFill>
              </a:rPr>
              <a:t>[]</a:t>
            </a:r>
            <a:r>
              <a:rPr lang="en-US" dirty="0"/>
              <a:t> = </a:t>
            </a:r>
          </a:p>
          <a:p>
            <a:pPr marL="57150" indent="0">
              <a:buNone/>
            </a:pPr>
            <a:r>
              <a:rPr lang="en-US" dirty="0"/>
              <a:t>   </a:t>
            </a:r>
            <a:r>
              <a:rPr lang="en-US" dirty="0" err="1"/>
              <a:t>unifyPairs</a:t>
            </a:r>
            <a:r>
              <a:rPr lang="en-US" dirty="0"/>
              <a:t> [</a:t>
            </a:r>
            <a:r>
              <a:rPr lang="en-US" i="1" dirty="0"/>
              <a:t>(</a:t>
            </a:r>
            <a:r>
              <a:rPr lang="en-US" i="1" dirty="0" err="1"/>
              <a:t>Int,b</a:t>
            </a:r>
            <a:r>
              <a:rPr lang="en-US" i="1" dirty="0"/>
              <a:t>),(</a:t>
            </a:r>
            <a:r>
              <a:rPr lang="en-US" i="1" dirty="0" err="1"/>
              <a:t>a,Bool</a:t>
            </a:r>
            <a:r>
              <a:rPr lang="en-US" i="1" dirty="0"/>
              <a:t>) </a:t>
            </a:r>
            <a:r>
              <a:rPr lang="en-US" dirty="0"/>
              <a:t>] </a:t>
            </a:r>
            <a:r>
              <a:rPr lang="en-US" dirty="0">
                <a:solidFill>
                  <a:srgbClr val="7030A0"/>
                </a:solidFill>
              </a:rPr>
              <a:t>[]</a:t>
            </a:r>
            <a:r>
              <a:rPr lang="en-US" dirty="0"/>
              <a:t> =   </a:t>
            </a:r>
          </a:p>
          <a:p>
            <a:pPr marL="57150" indent="0">
              <a:buNone/>
            </a:pPr>
            <a:r>
              <a:rPr lang="en-US" dirty="0"/>
              <a:t>   </a:t>
            </a:r>
            <a:r>
              <a:rPr lang="en-US" dirty="0" err="1"/>
              <a:t>unifyPairs</a:t>
            </a:r>
            <a:r>
              <a:rPr lang="en-US" dirty="0"/>
              <a:t> [</a:t>
            </a:r>
            <a:r>
              <a:rPr lang="en-US" i="1" dirty="0"/>
              <a:t>(</a:t>
            </a:r>
            <a:r>
              <a:rPr lang="en-US" i="1" dirty="0" err="1"/>
              <a:t>b,Int</a:t>
            </a:r>
            <a:r>
              <a:rPr lang="en-US" i="1" dirty="0"/>
              <a:t>),(</a:t>
            </a:r>
            <a:r>
              <a:rPr lang="en-US" i="1" dirty="0" err="1"/>
              <a:t>a,Bool</a:t>
            </a:r>
            <a:r>
              <a:rPr lang="en-US" i="1" dirty="0"/>
              <a:t>)</a:t>
            </a:r>
            <a:r>
              <a:rPr lang="en-US" dirty="0"/>
              <a:t>] </a:t>
            </a:r>
            <a:r>
              <a:rPr lang="en-US" dirty="0">
                <a:solidFill>
                  <a:srgbClr val="7030A0"/>
                </a:solidFill>
              </a:rPr>
              <a:t>[]</a:t>
            </a:r>
            <a:r>
              <a:rPr lang="en-US" dirty="0"/>
              <a:t> = </a:t>
            </a:r>
          </a:p>
          <a:p>
            <a:pPr marL="57150" indent="0">
              <a:buNone/>
            </a:pPr>
            <a:r>
              <a:rPr lang="en-US" dirty="0"/>
              <a:t>   </a:t>
            </a:r>
            <a:r>
              <a:rPr lang="en-US" dirty="0" err="1"/>
              <a:t>unifyPairs</a:t>
            </a:r>
            <a:r>
              <a:rPr lang="en-US" dirty="0"/>
              <a:t> [</a:t>
            </a:r>
            <a:r>
              <a:rPr lang="en-US" i="1" dirty="0"/>
              <a:t>(</a:t>
            </a:r>
            <a:r>
              <a:rPr lang="en-US" i="1" dirty="0" err="1"/>
              <a:t>a,Bool</a:t>
            </a:r>
            <a:r>
              <a:rPr lang="en-US" i="1" dirty="0"/>
              <a:t>)</a:t>
            </a:r>
            <a:r>
              <a:rPr lang="en-US" dirty="0"/>
              <a:t>] [</a:t>
            </a:r>
            <a:r>
              <a:rPr lang="en-US" i="1" dirty="0"/>
              <a:t>("</a:t>
            </a:r>
            <a:r>
              <a:rPr lang="en-US" i="1" dirty="0" err="1"/>
              <a:t>b",Int</a:t>
            </a:r>
            <a:r>
              <a:rPr lang="en-US" i="1" dirty="0"/>
              <a:t>) </a:t>
            </a:r>
            <a:r>
              <a:rPr lang="en-US" dirty="0"/>
              <a:t>] =</a:t>
            </a:r>
          </a:p>
          <a:p>
            <a:pPr marL="57150" indent="0">
              <a:buNone/>
            </a:pPr>
            <a:r>
              <a:rPr lang="en-US" dirty="0"/>
              <a:t>   </a:t>
            </a:r>
            <a:r>
              <a:rPr lang="en-US" dirty="0" err="1"/>
              <a:t>unifyPairs</a:t>
            </a:r>
            <a:r>
              <a:rPr lang="en-US" dirty="0"/>
              <a:t>[] 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i="1" dirty="0">
                <a:solidFill>
                  <a:srgbClr val="7030A0"/>
                </a:solidFill>
              </a:rPr>
              <a:t>("</a:t>
            </a:r>
            <a:r>
              <a:rPr lang="en-US" i="1" dirty="0" err="1">
                <a:solidFill>
                  <a:srgbClr val="7030A0"/>
                </a:solidFill>
              </a:rPr>
              <a:t>a",Bool</a:t>
            </a:r>
            <a:r>
              <a:rPr lang="en-US" i="1" dirty="0">
                <a:solidFill>
                  <a:srgbClr val="7030A0"/>
                </a:solidFill>
              </a:rPr>
              <a:t>),("</a:t>
            </a:r>
            <a:r>
              <a:rPr lang="en-US" i="1" dirty="0" err="1">
                <a:solidFill>
                  <a:srgbClr val="7030A0"/>
                </a:solidFill>
              </a:rPr>
              <a:t>b",Int</a:t>
            </a:r>
            <a:r>
              <a:rPr lang="en-US" i="1" dirty="0">
                <a:solidFill>
                  <a:srgbClr val="7030A0"/>
                </a:solidFill>
              </a:rPr>
              <a:t>)</a:t>
            </a:r>
            <a:r>
              <a:rPr lang="en-US" dirty="0">
                <a:solidFill>
                  <a:srgbClr val="7030A0"/>
                </a:solidFill>
              </a:rPr>
              <a:t>] </a:t>
            </a:r>
            <a:r>
              <a:rPr lang="en-US" dirty="0"/>
              <a:t>=</a:t>
            </a:r>
          </a:p>
          <a:p>
            <a:pPr marL="57150" indent="0">
              <a:buNone/>
            </a:pPr>
            <a:r>
              <a:rPr lang="en-US" dirty="0"/>
              <a:t>   Just 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i="1" dirty="0">
                <a:solidFill>
                  <a:srgbClr val="7030A0"/>
                </a:solidFill>
              </a:rPr>
              <a:t>("</a:t>
            </a:r>
            <a:r>
              <a:rPr lang="en-US" i="1" dirty="0" err="1">
                <a:solidFill>
                  <a:srgbClr val="7030A0"/>
                </a:solidFill>
              </a:rPr>
              <a:t>a",Bool</a:t>
            </a:r>
            <a:r>
              <a:rPr lang="en-US" i="1" dirty="0">
                <a:solidFill>
                  <a:srgbClr val="7030A0"/>
                </a:solidFill>
              </a:rPr>
              <a:t>),("</a:t>
            </a:r>
            <a:r>
              <a:rPr lang="en-US" i="1" dirty="0" err="1">
                <a:solidFill>
                  <a:srgbClr val="7030A0"/>
                </a:solidFill>
              </a:rPr>
              <a:t>b",Int</a:t>
            </a:r>
            <a:r>
              <a:rPr lang="en-US" i="1" dirty="0">
                <a:solidFill>
                  <a:srgbClr val="7030A0"/>
                </a:solidFill>
              </a:rPr>
              <a:t>)</a:t>
            </a:r>
            <a:r>
              <a:rPr lang="en-US" dirty="0">
                <a:solidFill>
                  <a:srgbClr val="7030A0"/>
                </a:solidFill>
              </a:rPr>
              <a:t>]</a:t>
            </a:r>
          </a:p>
          <a:p>
            <a:pPr marL="857250" lvl="2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 err="1"/>
              <a:t>unifyPairs</a:t>
            </a:r>
            <a:r>
              <a:rPr lang="en-US" dirty="0"/>
              <a:t> [(</a:t>
            </a:r>
            <a:r>
              <a:rPr lang="en-US" i="1" dirty="0"/>
              <a:t>a-&gt;</a:t>
            </a:r>
            <a:r>
              <a:rPr lang="en-US" i="1" dirty="0" err="1"/>
              <a:t>a,a</a:t>
            </a:r>
            <a:r>
              <a:rPr lang="en-US" dirty="0"/>
              <a:t>)] </a:t>
            </a:r>
            <a:r>
              <a:rPr lang="en-US" dirty="0">
                <a:solidFill>
                  <a:srgbClr val="7030A0"/>
                </a:solidFill>
              </a:rPr>
              <a:t>[] </a:t>
            </a:r>
            <a:r>
              <a:rPr lang="en-US" dirty="0"/>
              <a:t>=</a:t>
            </a:r>
          </a:p>
          <a:p>
            <a:pPr marL="57150" indent="0">
              <a:buNone/>
            </a:pPr>
            <a:r>
              <a:rPr lang="en-US" dirty="0"/>
              <a:t>   </a:t>
            </a:r>
            <a:r>
              <a:rPr lang="en-US" dirty="0" err="1"/>
              <a:t>unifyPairs</a:t>
            </a:r>
            <a:r>
              <a:rPr lang="en-US" dirty="0"/>
              <a:t> [(</a:t>
            </a:r>
            <a:r>
              <a:rPr lang="en-US" i="1" dirty="0" err="1"/>
              <a:t>a,a</a:t>
            </a:r>
            <a:r>
              <a:rPr lang="en-US" i="1" dirty="0"/>
              <a:t>-&gt;a</a:t>
            </a:r>
            <a:r>
              <a:rPr lang="en-US" dirty="0"/>
              <a:t>)] </a:t>
            </a:r>
            <a:r>
              <a:rPr lang="en-US" dirty="0">
                <a:solidFill>
                  <a:srgbClr val="7030A0"/>
                </a:solidFill>
              </a:rPr>
              <a:t>[]</a:t>
            </a:r>
            <a:r>
              <a:rPr lang="en-US" dirty="0"/>
              <a:t>= Nothing </a:t>
            </a:r>
          </a:p>
        </p:txBody>
      </p:sp>
    </p:spTree>
    <p:extLst>
      <p:ext uri="{BB962C8B-B14F-4D97-AF65-F5344CB8AC3E}">
        <p14:creationId xmlns:p14="http://schemas.microsoft.com/office/powerpoint/2010/main" val="208611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Приклад 4: </a:t>
            </a:r>
            <a:r>
              <a:rPr lang="ru-RU" dirty="0" err="1"/>
              <a:t>уніфікація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3170" y="1556792"/>
            <a:ext cx="8280920" cy="5301208"/>
          </a:xfrm>
        </p:spPr>
        <p:txBody>
          <a:bodyPr wrap="square">
            <a:normAutofit/>
          </a:bodyPr>
          <a:lstStyle/>
          <a:p>
            <a:pPr marL="57150" indent="0">
              <a:buNone/>
            </a:pPr>
            <a:r>
              <a:rPr lang="pt-BR" dirty="0"/>
              <a:t>unifyPairs [(</a:t>
            </a:r>
            <a:r>
              <a:rPr lang="pt-BR" i="1" dirty="0"/>
              <a:t>a2-&gt;a3</a:t>
            </a:r>
            <a:r>
              <a:rPr lang="pt-BR" dirty="0"/>
              <a:t>,</a:t>
            </a:r>
            <a:r>
              <a:rPr lang="pt-BR" i="1" dirty="0"/>
              <a:t>a3-&gt;a4</a:t>
            </a:r>
            <a:r>
              <a:rPr lang="pt-BR" dirty="0"/>
              <a:t>),(</a:t>
            </a:r>
            <a:r>
              <a:rPr lang="pt-BR" i="1" dirty="0"/>
              <a:t>a1</a:t>
            </a:r>
            <a:r>
              <a:rPr lang="pt-BR" dirty="0"/>
              <a:t>,</a:t>
            </a:r>
            <a:r>
              <a:rPr lang="pt-BR" i="1" dirty="0"/>
              <a:t>a2-&gt;a3</a:t>
            </a:r>
            <a:r>
              <a:rPr lang="pt-BR" dirty="0"/>
              <a:t>)][]=</a:t>
            </a:r>
          </a:p>
          <a:p>
            <a:pPr marL="57150" indent="0">
              <a:buNone/>
            </a:pPr>
            <a:r>
              <a:rPr lang="pt-BR" dirty="0"/>
              <a:t>   unifyPairs [(</a:t>
            </a:r>
            <a:r>
              <a:rPr lang="pt-BR" i="1" dirty="0"/>
              <a:t>a2</a:t>
            </a:r>
            <a:r>
              <a:rPr lang="pt-BR" dirty="0"/>
              <a:t>,</a:t>
            </a:r>
            <a:r>
              <a:rPr lang="pt-BR" i="1" dirty="0"/>
              <a:t>a3</a:t>
            </a:r>
            <a:r>
              <a:rPr lang="pt-BR" dirty="0"/>
              <a:t>),(</a:t>
            </a:r>
            <a:r>
              <a:rPr lang="pt-BR" i="1" dirty="0"/>
              <a:t>a3</a:t>
            </a:r>
            <a:r>
              <a:rPr lang="pt-BR" dirty="0"/>
              <a:t>,</a:t>
            </a:r>
            <a:r>
              <a:rPr lang="pt-BR" i="1" dirty="0"/>
              <a:t>a4</a:t>
            </a:r>
            <a:r>
              <a:rPr lang="pt-BR" dirty="0"/>
              <a:t>),(</a:t>
            </a:r>
            <a:r>
              <a:rPr lang="pt-BR" i="1" dirty="0"/>
              <a:t>a1</a:t>
            </a:r>
            <a:r>
              <a:rPr lang="pt-BR" dirty="0"/>
              <a:t>,</a:t>
            </a:r>
            <a:r>
              <a:rPr lang="pt-BR" i="1" dirty="0"/>
              <a:t>a2-&gt;a3</a:t>
            </a:r>
            <a:r>
              <a:rPr lang="pt-BR" dirty="0"/>
              <a:t>)][]=  </a:t>
            </a:r>
          </a:p>
          <a:p>
            <a:pPr marL="57150" indent="0">
              <a:buNone/>
            </a:pPr>
            <a:r>
              <a:rPr lang="pt-BR" dirty="0"/>
              <a:t>    </a:t>
            </a:r>
            <a:r>
              <a:rPr lang="uk-UA" dirty="0"/>
              <a:t>  </a:t>
            </a:r>
            <a:r>
              <a:rPr lang="pt-BR" dirty="0"/>
              <a:t> </a:t>
            </a:r>
            <a:r>
              <a:rPr lang="pt-BR" i="1" dirty="0">
                <a:solidFill>
                  <a:srgbClr val="7030A0"/>
                </a:solidFill>
              </a:rPr>
              <a:t>("a2",a3) </a:t>
            </a:r>
            <a:r>
              <a:rPr lang="pt-BR" dirty="0"/>
              <a:t>=&gt; [(</a:t>
            </a:r>
            <a:r>
              <a:rPr lang="pt-BR" i="1" dirty="0"/>
              <a:t>a3</a:t>
            </a:r>
            <a:r>
              <a:rPr lang="pt-BR" dirty="0"/>
              <a:t>,</a:t>
            </a:r>
            <a:r>
              <a:rPr lang="pt-BR" i="1" dirty="0"/>
              <a:t>a4</a:t>
            </a:r>
            <a:r>
              <a:rPr lang="pt-BR" dirty="0"/>
              <a:t>),(</a:t>
            </a:r>
            <a:r>
              <a:rPr lang="pt-BR" i="1" dirty="0"/>
              <a:t>a1</a:t>
            </a:r>
            <a:r>
              <a:rPr lang="pt-BR" dirty="0"/>
              <a:t>,</a:t>
            </a:r>
            <a:r>
              <a:rPr lang="pt-BR" i="1" dirty="0"/>
              <a:t>a3-&gt;a3</a:t>
            </a:r>
            <a:r>
              <a:rPr lang="pt-BR" dirty="0"/>
              <a:t>)]</a:t>
            </a:r>
          </a:p>
          <a:p>
            <a:pPr marL="57150" indent="0">
              <a:buNone/>
            </a:pPr>
            <a:r>
              <a:rPr lang="pt-BR" dirty="0"/>
              <a:t>   unifyPairs [(</a:t>
            </a:r>
            <a:r>
              <a:rPr lang="pt-BR" i="1" dirty="0"/>
              <a:t>a3</a:t>
            </a:r>
            <a:r>
              <a:rPr lang="pt-BR" dirty="0"/>
              <a:t>,</a:t>
            </a:r>
            <a:r>
              <a:rPr lang="pt-BR" i="1" dirty="0"/>
              <a:t>a4</a:t>
            </a:r>
            <a:r>
              <a:rPr lang="pt-BR" dirty="0"/>
              <a:t>),(</a:t>
            </a:r>
            <a:r>
              <a:rPr lang="pt-BR" i="1" dirty="0"/>
              <a:t>a1</a:t>
            </a:r>
            <a:r>
              <a:rPr lang="pt-BR" dirty="0"/>
              <a:t>,</a:t>
            </a:r>
            <a:r>
              <a:rPr lang="pt-BR" i="1" dirty="0"/>
              <a:t>a3-&gt;a3</a:t>
            </a:r>
            <a:r>
              <a:rPr lang="pt-BR" dirty="0"/>
              <a:t>)]</a:t>
            </a:r>
            <a:r>
              <a:rPr lang="uk-UA" dirty="0"/>
              <a:t> </a:t>
            </a:r>
            <a:r>
              <a:rPr lang="pt-BR" dirty="0">
                <a:solidFill>
                  <a:srgbClr val="7030A0"/>
                </a:solidFill>
              </a:rPr>
              <a:t>[</a:t>
            </a:r>
            <a:r>
              <a:rPr lang="pt-BR" i="1" dirty="0">
                <a:solidFill>
                  <a:srgbClr val="7030A0"/>
                </a:solidFill>
              </a:rPr>
              <a:t>("a2",a3)</a:t>
            </a:r>
            <a:r>
              <a:rPr lang="pt-BR" dirty="0">
                <a:solidFill>
                  <a:srgbClr val="7030A0"/>
                </a:solidFill>
              </a:rPr>
              <a:t>]</a:t>
            </a:r>
            <a:r>
              <a:rPr lang="uk-UA" dirty="0">
                <a:solidFill>
                  <a:srgbClr val="7030A0"/>
                </a:solidFill>
              </a:rPr>
              <a:t> </a:t>
            </a:r>
            <a:r>
              <a:rPr lang="pt-BR" dirty="0"/>
              <a:t>=</a:t>
            </a:r>
          </a:p>
          <a:p>
            <a:pPr marL="57150" indent="0">
              <a:buNone/>
            </a:pPr>
            <a:r>
              <a:rPr lang="pt-BR" dirty="0"/>
              <a:t>     </a:t>
            </a:r>
            <a:r>
              <a:rPr lang="pt-BR" i="1" dirty="0">
                <a:solidFill>
                  <a:srgbClr val="7030A0"/>
                </a:solidFill>
              </a:rPr>
              <a:t>("a3",a4) </a:t>
            </a:r>
            <a:r>
              <a:rPr lang="pt-BR" dirty="0"/>
              <a:t>=&gt; [(</a:t>
            </a:r>
            <a:r>
              <a:rPr lang="pt-BR" i="1" dirty="0"/>
              <a:t>a1</a:t>
            </a:r>
            <a:r>
              <a:rPr lang="pt-BR" dirty="0"/>
              <a:t>,</a:t>
            </a:r>
            <a:r>
              <a:rPr lang="pt-BR" i="1" dirty="0"/>
              <a:t>a4-&gt;a4</a:t>
            </a:r>
            <a:r>
              <a:rPr lang="pt-BR" dirty="0"/>
              <a:t>)] .. </a:t>
            </a:r>
            <a:r>
              <a:rPr lang="pt-BR" dirty="0">
                <a:solidFill>
                  <a:srgbClr val="7030A0"/>
                </a:solidFill>
              </a:rPr>
              <a:t>[</a:t>
            </a:r>
            <a:r>
              <a:rPr lang="pt-BR" i="1" dirty="0">
                <a:solidFill>
                  <a:srgbClr val="7030A0"/>
                </a:solidFill>
              </a:rPr>
              <a:t>("a2",a4)</a:t>
            </a:r>
            <a:r>
              <a:rPr lang="pt-BR" dirty="0">
                <a:solidFill>
                  <a:srgbClr val="7030A0"/>
                </a:solidFill>
              </a:rPr>
              <a:t>]  </a:t>
            </a:r>
          </a:p>
          <a:p>
            <a:pPr marL="57150" indent="0">
              <a:buNone/>
            </a:pPr>
            <a:r>
              <a:rPr lang="pt-BR" dirty="0"/>
              <a:t>   unifyPairs [(</a:t>
            </a:r>
            <a:r>
              <a:rPr lang="pt-BR" i="1" dirty="0"/>
              <a:t>a1</a:t>
            </a:r>
            <a:r>
              <a:rPr lang="pt-BR" dirty="0"/>
              <a:t>,</a:t>
            </a:r>
            <a:r>
              <a:rPr lang="pt-BR" i="1" dirty="0"/>
              <a:t>a4-&gt;a4</a:t>
            </a:r>
            <a:r>
              <a:rPr lang="pt-BR" dirty="0"/>
              <a:t>)]</a:t>
            </a:r>
            <a:r>
              <a:rPr lang="uk-UA" dirty="0"/>
              <a:t> </a:t>
            </a:r>
            <a:r>
              <a:rPr lang="pt-BR" dirty="0">
                <a:solidFill>
                  <a:srgbClr val="7030A0"/>
                </a:solidFill>
              </a:rPr>
              <a:t>[</a:t>
            </a:r>
            <a:r>
              <a:rPr lang="pt-BR" i="1" dirty="0">
                <a:solidFill>
                  <a:srgbClr val="7030A0"/>
                </a:solidFill>
              </a:rPr>
              <a:t>("a3",a4),("a2",a4)</a:t>
            </a:r>
            <a:r>
              <a:rPr lang="pt-BR" dirty="0">
                <a:solidFill>
                  <a:srgbClr val="7030A0"/>
                </a:solidFill>
              </a:rPr>
              <a:t>]</a:t>
            </a:r>
            <a:r>
              <a:rPr lang="uk-UA" dirty="0">
                <a:solidFill>
                  <a:srgbClr val="7030A0"/>
                </a:solidFill>
              </a:rPr>
              <a:t> </a:t>
            </a:r>
            <a:r>
              <a:rPr lang="pt-BR" dirty="0"/>
              <a:t>= </a:t>
            </a:r>
          </a:p>
          <a:p>
            <a:pPr marL="57150" indent="0">
              <a:buNone/>
            </a:pPr>
            <a:r>
              <a:rPr lang="pt-BR" dirty="0"/>
              <a:t>   unifyPairs [] </a:t>
            </a:r>
            <a:r>
              <a:rPr lang="pt-BR" dirty="0">
                <a:solidFill>
                  <a:srgbClr val="7030A0"/>
                </a:solidFill>
              </a:rPr>
              <a:t>[</a:t>
            </a:r>
            <a:r>
              <a:rPr lang="pt-BR" i="1" dirty="0">
                <a:solidFill>
                  <a:srgbClr val="7030A0"/>
                </a:solidFill>
              </a:rPr>
              <a:t>("a1",a4&gt;a4),("a3",a4),("a2",a4)</a:t>
            </a:r>
            <a:r>
              <a:rPr lang="pt-BR" dirty="0">
                <a:solidFill>
                  <a:srgbClr val="7030A0"/>
                </a:solidFill>
              </a:rPr>
              <a:t>]</a:t>
            </a:r>
            <a:r>
              <a:rPr lang="pt-BR" dirty="0"/>
              <a:t>=</a:t>
            </a:r>
          </a:p>
          <a:p>
            <a:pPr marL="57150" indent="0">
              <a:buNone/>
            </a:pPr>
            <a:r>
              <a:rPr lang="pt-BR" dirty="0"/>
              <a:t>   Just </a:t>
            </a:r>
            <a:r>
              <a:rPr lang="pt-BR" dirty="0">
                <a:solidFill>
                  <a:srgbClr val="7030A0"/>
                </a:solidFill>
              </a:rPr>
              <a:t>[</a:t>
            </a:r>
            <a:r>
              <a:rPr lang="pt-BR" i="1" dirty="0">
                <a:solidFill>
                  <a:srgbClr val="7030A0"/>
                </a:solidFill>
              </a:rPr>
              <a:t>("a1",a4-&gt;a4),("a3",a4),("a2",a4)</a:t>
            </a:r>
            <a:r>
              <a:rPr lang="pt-BR" dirty="0">
                <a:solidFill>
                  <a:srgbClr val="7030A0"/>
                </a:solidFill>
              </a:rPr>
              <a:t>] </a:t>
            </a:r>
            <a:endParaRPr lang="uk-UA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uk-UA" dirty="0">
                <a:solidFill>
                  <a:srgbClr val="7030A0"/>
                </a:solidFill>
              </a:rPr>
              <a:t>        </a:t>
            </a:r>
            <a:r>
              <a:rPr lang="en-US" dirty="0"/>
              <a:t>( </a:t>
            </a:r>
            <a:r>
              <a:rPr lang="en-US" dirty="0" err="1"/>
              <a:t>TVar</a:t>
            </a:r>
            <a:r>
              <a:rPr lang="en-US" dirty="0"/>
              <a:t> “a1”, </a:t>
            </a:r>
            <a:r>
              <a:rPr lang="en-US" dirty="0" err="1"/>
              <a:t>TFun</a:t>
            </a:r>
            <a:r>
              <a:rPr lang="en-US" dirty="0"/>
              <a:t> (</a:t>
            </a:r>
            <a:r>
              <a:rPr lang="en-US" dirty="0" err="1"/>
              <a:t>TVar</a:t>
            </a:r>
            <a:r>
              <a:rPr lang="en-US" dirty="0"/>
              <a:t> “a2”) (</a:t>
            </a:r>
            <a:r>
              <a:rPr lang="en-US" dirty="0" err="1"/>
              <a:t>TVar</a:t>
            </a:r>
            <a:r>
              <a:rPr lang="en-US" dirty="0"/>
              <a:t> “a3”) )  </a:t>
            </a:r>
          </a:p>
          <a:p>
            <a:pPr marL="1314450" lvl="3" indent="0">
              <a:buNone/>
            </a:pPr>
            <a:r>
              <a:rPr lang="pt-BR" sz="2800" dirty="0"/>
              <a:t> </a:t>
            </a:r>
            <a:r>
              <a:rPr lang="uk-UA" sz="2200" dirty="0"/>
              <a:t>записаний в стилі </a:t>
            </a:r>
            <a:r>
              <a:rPr lang="en-US" sz="2200" dirty="0"/>
              <a:t>Haskell</a:t>
            </a:r>
            <a:r>
              <a:rPr lang="pt-BR" sz="2600" dirty="0"/>
              <a:t>   </a:t>
            </a:r>
            <a:r>
              <a:rPr lang="pt-BR" sz="2800" dirty="0"/>
              <a:t>(</a:t>
            </a:r>
            <a:r>
              <a:rPr lang="pt-BR" sz="2800" i="1" dirty="0"/>
              <a:t>a1</a:t>
            </a:r>
            <a:r>
              <a:rPr lang="pt-BR" sz="2800" dirty="0"/>
              <a:t>,</a:t>
            </a:r>
            <a:r>
              <a:rPr lang="pt-BR" sz="2800" i="1" dirty="0"/>
              <a:t>a2-&gt;a3</a:t>
            </a:r>
            <a:r>
              <a:rPr lang="pt-BR" sz="2800" dirty="0"/>
              <a:t>)</a:t>
            </a:r>
            <a:r>
              <a:rPr lang="en-US" sz="2800" dirty="0"/>
              <a:t> 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91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Виведення: поліморфний тип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556792"/>
            <a:ext cx="8282880" cy="5301208"/>
          </a:xfrm>
        </p:spPr>
        <p:txBody>
          <a:bodyPr wrap="square">
            <a:normAutofit fontScale="70000" lnSpcReduction="20000"/>
          </a:bodyPr>
          <a:lstStyle/>
          <a:p>
            <a:pPr marL="57150" indent="0">
              <a:buNone/>
            </a:pPr>
            <a:r>
              <a:rPr lang="en-US" dirty="0" err="1"/>
              <a:t>inferPolyType</a:t>
            </a:r>
            <a:r>
              <a:rPr lang="en-US" dirty="0"/>
              <a:t>' :: Expr -&gt; </a:t>
            </a:r>
            <a:r>
              <a:rPr lang="en-US" dirty="0" err="1"/>
              <a:t>TEnv</a:t>
            </a:r>
            <a:r>
              <a:rPr lang="en-US" dirty="0"/>
              <a:t> -&gt; [String] -&gt; (Sub, Type, [String])</a:t>
            </a:r>
          </a:p>
          <a:p>
            <a:pPr marL="57150" indent="0">
              <a:buNone/>
            </a:pPr>
            <a:r>
              <a:rPr lang="en-US" dirty="0" err="1"/>
              <a:t>inferPolyType</a:t>
            </a:r>
            <a:r>
              <a:rPr lang="en-US" dirty="0"/>
              <a:t>' e env as =</a:t>
            </a:r>
          </a:p>
          <a:p>
            <a:pPr marL="57150" indent="0">
              <a:buNone/>
            </a:pPr>
            <a:r>
              <a:rPr lang="en-US" dirty="0"/>
              <a:t>-- Number x, Boolean x, Id x, Prim op --- </a:t>
            </a:r>
            <a:r>
              <a:rPr lang="uk-UA" dirty="0"/>
              <a:t>як </a:t>
            </a:r>
            <a:r>
              <a:rPr lang="uk-UA" dirty="0" err="1"/>
              <a:t>мономорфний</a:t>
            </a:r>
            <a:r>
              <a:rPr lang="uk-UA" dirty="0"/>
              <a:t> тип</a:t>
            </a:r>
            <a:endParaRPr lang="en-US" dirty="0"/>
          </a:p>
          <a:p>
            <a:pPr marL="57150" indent="0">
              <a:buNone/>
            </a:pPr>
            <a:r>
              <a:rPr lang="en-US" dirty="0"/>
              <a:t>-- (Fun x e) env (ai:as1) ----</a:t>
            </a:r>
          </a:p>
          <a:p>
            <a:pPr marL="57150" indent="0">
              <a:buNone/>
            </a:pPr>
            <a:r>
              <a:rPr lang="en-US" dirty="0"/>
              <a:t>   1. env1 = ("x", </a:t>
            </a:r>
            <a:r>
              <a:rPr lang="en-US" dirty="0" err="1"/>
              <a:t>TVar</a:t>
            </a:r>
            <a:r>
              <a:rPr lang="en-US" dirty="0"/>
              <a:t> ai):env                </a:t>
            </a:r>
          </a:p>
          <a:p>
            <a:pPr marL="57150" indent="0">
              <a:buNone/>
            </a:pPr>
            <a:r>
              <a:rPr lang="en-US" dirty="0"/>
              <a:t>   2. (</a:t>
            </a:r>
            <a:r>
              <a:rPr lang="en-US" dirty="0">
                <a:solidFill>
                  <a:srgbClr val="7030A0"/>
                </a:solidFill>
              </a:rPr>
              <a:t>sub1</a:t>
            </a:r>
            <a:r>
              <a:rPr lang="en-US" dirty="0"/>
              <a:t>,te,as2) = </a:t>
            </a:r>
            <a:r>
              <a:rPr lang="en-US" dirty="0" err="1"/>
              <a:t>inferPolyType</a:t>
            </a:r>
            <a:r>
              <a:rPr lang="en-US" dirty="0"/>
              <a:t>' e env</a:t>
            </a:r>
            <a:r>
              <a:rPr lang="uk-UA" dirty="0"/>
              <a:t>1</a:t>
            </a:r>
            <a:r>
              <a:rPr lang="en-US" dirty="0"/>
              <a:t> as1 </a:t>
            </a:r>
          </a:p>
          <a:p>
            <a:pPr marL="57150" indent="0">
              <a:buNone/>
            </a:pPr>
            <a:r>
              <a:rPr lang="en-US" dirty="0"/>
              <a:t>   3. </a:t>
            </a:r>
            <a:r>
              <a:rPr lang="en-US" dirty="0" err="1"/>
              <a:t>tp</a:t>
            </a:r>
            <a:r>
              <a:rPr lang="en-US" dirty="0"/>
              <a:t> = </a:t>
            </a:r>
            <a:r>
              <a:rPr lang="en-US" dirty="0" err="1"/>
              <a:t>applySub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sub1</a:t>
            </a:r>
            <a:r>
              <a:rPr lang="en-US" dirty="0"/>
              <a:t> (</a:t>
            </a:r>
            <a:r>
              <a:rPr lang="en-US" dirty="0" err="1"/>
              <a:t>TVar</a:t>
            </a:r>
            <a:r>
              <a:rPr lang="en-US" dirty="0"/>
              <a:t> ai)             </a:t>
            </a:r>
          </a:p>
          <a:p>
            <a:pPr marL="57150" indent="0">
              <a:buNone/>
            </a:pPr>
            <a:r>
              <a:rPr lang="en-US" dirty="0"/>
              <a:t>                   ==&gt; (</a:t>
            </a:r>
            <a:r>
              <a:rPr lang="en-US" dirty="0">
                <a:solidFill>
                  <a:srgbClr val="7030A0"/>
                </a:solidFill>
              </a:rPr>
              <a:t>sub1</a:t>
            </a:r>
            <a:r>
              <a:rPr lang="en-US" dirty="0"/>
              <a:t>, </a:t>
            </a:r>
            <a:r>
              <a:rPr lang="en-US" dirty="0" err="1"/>
              <a:t>TFun</a:t>
            </a:r>
            <a:r>
              <a:rPr lang="en-US" dirty="0"/>
              <a:t> </a:t>
            </a:r>
            <a:r>
              <a:rPr lang="en-US" dirty="0" err="1"/>
              <a:t>tp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, as2)</a:t>
            </a:r>
          </a:p>
          <a:p>
            <a:pPr marL="57150" indent="0">
              <a:buNone/>
            </a:pPr>
            <a:r>
              <a:rPr lang="en-US" dirty="0"/>
              <a:t>-- (App f e) env as1 ----</a:t>
            </a:r>
          </a:p>
          <a:p>
            <a:pPr marL="57150" indent="0">
              <a:buNone/>
            </a:pPr>
            <a:r>
              <a:rPr lang="en-US" dirty="0"/>
              <a:t>   1. (</a:t>
            </a:r>
            <a:r>
              <a:rPr lang="en-US" dirty="0">
                <a:solidFill>
                  <a:srgbClr val="7030A0"/>
                </a:solidFill>
              </a:rPr>
              <a:t>sub1</a:t>
            </a:r>
            <a:r>
              <a:rPr lang="en-US" dirty="0"/>
              <a:t>,tf,as2) = </a:t>
            </a:r>
            <a:r>
              <a:rPr lang="en-US" dirty="0" err="1"/>
              <a:t>inferPolyType</a:t>
            </a:r>
            <a:r>
              <a:rPr lang="en-US" dirty="0"/>
              <a:t>' f env as1       </a:t>
            </a:r>
          </a:p>
          <a:p>
            <a:pPr marL="57150" indent="0">
              <a:buNone/>
            </a:pPr>
            <a:r>
              <a:rPr lang="en-US" dirty="0"/>
              <a:t>       ... env1 = </a:t>
            </a:r>
            <a:r>
              <a:rPr lang="en-US" dirty="0" err="1"/>
              <a:t>updateTEnv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sub1</a:t>
            </a:r>
            <a:r>
              <a:rPr lang="en-US" dirty="0"/>
              <a:t> env                 </a:t>
            </a:r>
          </a:p>
          <a:p>
            <a:pPr marL="57150" indent="0">
              <a:buNone/>
            </a:pPr>
            <a:r>
              <a:rPr lang="en-US" dirty="0"/>
              <a:t>   2. (</a:t>
            </a:r>
            <a:r>
              <a:rPr lang="en-US" dirty="0">
                <a:solidFill>
                  <a:srgbClr val="7030A0"/>
                </a:solidFill>
              </a:rPr>
              <a:t>sub2</a:t>
            </a:r>
            <a:r>
              <a:rPr lang="en-US" dirty="0"/>
              <a:t>,ta,(aj:as3)) = </a:t>
            </a:r>
            <a:r>
              <a:rPr lang="en-US" dirty="0" err="1"/>
              <a:t>inferPolyType</a:t>
            </a:r>
            <a:r>
              <a:rPr lang="en-US" dirty="0"/>
              <a:t>' e env1 as2 	</a:t>
            </a:r>
          </a:p>
          <a:p>
            <a:pPr marL="57150" indent="0">
              <a:buNone/>
            </a:pPr>
            <a:r>
              <a:rPr lang="en-US" dirty="0"/>
              <a:t>   3. </a:t>
            </a:r>
            <a:r>
              <a:rPr lang="en-US" dirty="0">
                <a:solidFill>
                  <a:srgbClr val="7030A0"/>
                </a:solidFill>
              </a:rPr>
              <a:t>sub3</a:t>
            </a:r>
            <a:r>
              <a:rPr lang="en-US" dirty="0"/>
              <a:t> = </a:t>
            </a:r>
            <a:r>
              <a:rPr lang="en-US" dirty="0" err="1">
                <a:highlight>
                  <a:srgbClr val="FFFF00"/>
                </a:highlight>
              </a:rPr>
              <a:t>unifyPairs</a:t>
            </a:r>
            <a:r>
              <a:rPr lang="en-US" dirty="0">
                <a:highlight>
                  <a:srgbClr val="FFFF00"/>
                </a:highlight>
              </a:rPr>
              <a:t> [(</a:t>
            </a:r>
            <a:r>
              <a:rPr lang="en-US" dirty="0" err="1">
                <a:highlight>
                  <a:srgbClr val="FFFF00"/>
                </a:highlight>
              </a:rPr>
              <a:t>applySub</a:t>
            </a:r>
            <a:r>
              <a:rPr lang="en-US" dirty="0">
                <a:highlight>
                  <a:srgbClr val="FFFF00"/>
                </a:highlight>
              </a:rPr>
              <a:t> sub2 </a:t>
            </a:r>
            <a:r>
              <a:rPr lang="en-US" dirty="0" err="1">
                <a:highlight>
                  <a:srgbClr val="FFFF00"/>
                </a:highlight>
              </a:rPr>
              <a:t>tf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TFun</a:t>
            </a:r>
            <a:r>
              <a:rPr lang="en-US" dirty="0">
                <a:highlight>
                  <a:srgbClr val="FFFF00"/>
                </a:highlight>
              </a:rPr>
              <a:t> ta (</a:t>
            </a:r>
            <a:r>
              <a:rPr lang="en-US" dirty="0" err="1">
                <a:highlight>
                  <a:srgbClr val="FFFF00"/>
                </a:highlight>
              </a:rPr>
              <a:t>TVar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aj</a:t>
            </a:r>
            <a:r>
              <a:rPr lang="en-US" dirty="0">
                <a:highlight>
                  <a:srgbClr val="FFFF00"/>
                </a:highlight>
              </a:rPr>
              <a:t>))] [] </a:t>
            </a:r>
          </a:p>
          <a:p>
            <a:pPr marL="57150" indent="0">
              <a:buNone/>
            </a:pPr>
            <a:r>
              <a:rPr lang="en-US" dirty="0"/>
              <a:t>   4. </a:t>
            </a:r>
            <a:r>
              <a:rPr lang="en-US" dirty="0" err="1">
                <a:solidFill>
                  <a:srgbClr val="7030A0"/>
                </a:solidFill>
              </a:rPr>
              <a:t>subr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combineSub</a:t>
            </a:r>
            <a:r>
              <a:rPr lang="en-US" dirty="0"/>
              <a:t> [</a:t>
            </a:r>
            <a:r>
              <a:rPr lang="en-US" dirty="0">
                <a:solidFill>
                  <a:srgbClr val="7030A0"/>
                </a:solidFill>
              </a:rPr>
              <a:t>sub3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sub2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sub1</a:t>
            </a:r>
            <a:r>
              <a:rPr lang="en-US" dirty="0"/>
              <a:t>]           </a:t>
            </a:r>
          </a:p>
          <a:p>
            <a:pPr marL="57150" indent="0">
              <a:buNone/>
            </a:pPr>
            <a:r>
              <a:rPr lang="en-US" dirty="0"/>
              <a:t>   5. tr = </a:t>
            </a:r>
            <a:r>
              <a:rPr lang="en-US" dirty="0" err="1"/>
              <a:t>applySub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sub3</a:t>
            </a:r>
            <a:r>
              <a:rPr lang="en-US" dirty="0"/>
              <a:t> (</a:t>
            </a:r>
            <a:r>
              <a:rPr lang="en-US" dirty="0" err="1"/>
              <a:t>TVar</a:t>
            </a:r>
            <a:r>
              <a:rPr lang="en-US" dirty="0"/>
              <a:t> </a:t>
            </a:r>
            <a:r>
              <a:rPr lang="en-US" dirty="0" err="1"/>
              <a:t>aj</a:t>
            </a:r>
            <a:r>
              <a:rPr lang="en-US" dirty="0"/>
              <a:t>)  	               </a:t>
            </a:r>
          </a:p>
          <a:p>
            <a:pPr marL="57150" indent="0">
              <a:buNone/>
            </a:pPr>
            <a:r>
              <a:rPr lang="en-US" dirty="0"/>
              <a:t>                   ==&gt; (</a:t>
            </a:r>
            <a:r>
              <a:rPr lang="en-US" dirty="0" err="1">
                <a:solidFill>
                  <a:srgbClr val="7030A0"/>
                </a:solidFill>
              </a:rPr>
              <a:t>subr</a:t>
            </a:r>
            <a:r>
              <a:rPr lang="en-US" dirty="0"/>
              <a:t>, tr, as3)</a:t>
            </a:r>
          </a:p>
          <a:p>
            <a:pPr marL="57150" indent="0">
              <a:buNone/>
            </a:pPr>
            <a:r>
              <a:rPr lang="en-US" dirty="0"/>
              <a:t>-- (Cond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ee</a:t>
            </a:r>
            <a:r>
              <a:rPr lang="en-US" dirty="0"/>
              <a:t>) ---  </a:t>
            </a:r>
            <a:r>
              <a:rPr lang="uk-UA" dirty="0"/>
              <a:t>самостійно</a:t>
            </a:r>
            <a:r>
              <a:rPr lang="en-US" dirty="0"/>
              <a:t>	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40580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10872" cy="838200"/>
          </a:xfrm>
        </p:spPr>
        <p:txBody>
          <a:bodyPr/>
          <a:lstStyle/>
          <a:p>
            <a:r>
              <a:rPr lang="uk-UA" dirty="0"/>
              <a:t>Приклади 1, 2 : поліморфний тип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556792"/>
            <a:ext cx="8426896" cy="5112568"/>
          </a:xfrm>
        </p:spPr>
        <p:txBody>
          <a:bodyPr wrap="square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inferPolyType</a:t>
            </a:r>
            <a:r>
              <a:rPr lang="en-US" dirty="0"/>
              <a:t>’ (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\x-&gt;True</a:t>
            </a:r>
            <a:r>
              <a:rPr lang="en-US" dirty="0"/>
              <a:t>) [] [a1,a2,...] </a:t>
            </a:r>
          </a:p>
          <a:p>
            <a:pPr marL="0" indent="0">
              <a:buNone/>
            </a:pPr>
            <a:r>
              <a:rPr lang="en-US" dirty="0"/>
              <a:t>  --(Fun "x" </a:t>
            </a:r>
            <a:r>
              <a:rPr lang="uk-UA" dirty="0"/>
              <a:t>(</a:t>
            </a:r>
            <a:r>
              <a:rPr lang="en-US" dirty="0"/>
              <a:t>Boolean True)) </a:t>
            </a:r>
          </a:p>
          <a:p>
            <a:pPr marL="0" indent="0">
              <a:buNone/>
            </a:pPr>
            <a:r>
              <a:rPr lang="en-US" dirty="0"/>
              <a:t>  1.env1 = [</a:t>
            </a:r>
            <a:r>
              <a:rPr lang="en-US" i="1" dirty="0"/>
              <a:t>("x", a1)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2. (</a:t>
            </a:r>
            <a:r>
              <a:rPr lang="en-US" dirty="0">
                <a:solidFill>
                  <a:srgbClr val="7030A0"/>
                </a:solidFill>
              </a:rPr>
              <a:t>[]</a:t>
            </a:r>
            <a:r>
              <a:rPr lang="en-US" dirty="0"/>
              <a:t>,</a:t>
            </a:r>
            <a:r>
              <a:rPr lang="en-US" i="1" dirty="0"/>
              <a:t>Bool</a:t>
            </a:r>
            <a:r>
              <a:rPr lang="en-US" dirty="0"/>
              <a:t>,[a2,..]) = </a:t>
            </a:r>
            <a:r>
              <a:rPr lang="en-US" dirty="0" err="1"/>
              <a:t>inferPolyType</a:t>
            </a:r>
            <a:r>
              <a:rPr lang="en-US" dirty="0"/>
              <a:t>'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True</a:t>
            </a:r>
            <a:r>
              <a:rPr lang="en-US" dirty="0"/>
              <a:t> env1</a:t>
            </a:r>
            <a:r>
              <a:rPr lang="uk-UA" dirty="0"/>
              <a:t> </a:t>
            </a:r>
            <a:r>
              <a:rPr lang="en-US" dirty="0"/>
              <a:t>[a2,..]</a:t>
            </a:r>
            <a:r>
              <a:rPr lang="uk-UA" dirty="0"/>
              <a:t> --тіло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3. </a:t>
            </a:r>
            <a:r>
              <a:rPr lang="en-US" i="1" dirty="0"/>
              <a:t>a1</a:t>
            </a:r>
            <a:r>
              <a:rPr lang="en-US" dirty="0"/>
              <a:t> = </a:t>
            </a:r>
            <a:r>
              <a:rPr lang="en-US" dirty="0" err="1"/>
              <a:t>applySub</a:t>
            </a:r>
            <a:r>
              <a:rPr lang="en-US" dirty="0">
                <a:solidFill>
                  <a:srgbClr val="7030A0"/>
                </a:solidFill>
              </a:rPr>
              <a:t> [] </a:t>
            </a:r>
            <a:r>
              <a:rPr lang="en-US" i="1" dirty="0"/>
              <a:t>a1 </a:t>
            </a:r>
            <a:r>
              <a:rPr lang="en-US" dirty="0"/>
              <a:t>    </a:t>
            </a:r>
            <a:r>
              <a:rPr lang="uk-UA" dirty="0"/>
              <a:t>                       --тип </a:t>
            </a:r>
            <a:r>
              <a:rPr lang="uk-UA" dirty="0" err="1"/>
              <a:t>аргумента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==&gt; (</a:t>
            </a:r>
            <a:r>
              <a:rPr lang="en-US" dirty="0">
                <a:solidFill>
                  <a:srgbClr val="7030A0"/>
                </a:solidFill>
              </a:rPr>
              <a:t>[]</a:t>
            </a:r>
            <a:r>
              <a:rPr lang="en-US" dirty="0"/>
              <a:t>, </a:t>
            </a:r>
            <a:r>
              <a:rPr lang="en-US" i="1" dirty="0"/>
              <a:t>a1 -&gt; Bool</a:t>
            </a:r>
            <a:r>
              <a:rPr lang="en-US" dirty="0"/>
              <a:t>, [a2,..])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inferPolyType</a:t>
            </a:r>
            <a:r>
              <a:rPr lang="en-US" dirty="0"/>
              <a:t>' (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\x-&gt;x</a:t>
            </a:r>
            <a:r>
              <a:rPr lang="en-US" dirty="0"/>
              <a:t>) [] [a1,a2,...] </a:t>
            </a:r>
          </a:p>
          <a:p>
            <a:pPr marL="0" indent="0">
              <a:buNone/>
            </a:pPr>
            <a:r>
              <a:rPr lang="en-US" dirty="0"/>
              <a:t>  --(Fun "x" (Id “x") </a:t>
            </a:r>
          </a:p>
          <a:p>
            <a:pPr marL="0" indent="0">
              <a:buNone/>
            </a:pPr>
            <a:r>
              <a:rPr lang="en-US" dirty="0"/>
              <a:t>  1.env1 = [</a:t>
            </a:r>
            <a:r>
              <a:rPr lang="en-US" i="1" dirty="0"/>
              <a:t>("x", a1)]</a:t>
            </a:r>
          </a:p>
          <a:p>
            <a:pPr marL="0" indent="0">
              <a:buNone/>
            </a:pPr>
            <a:r>
              <a:rPr lang="en-US" dirty="0"/>
              <a:t>  2. (</a:t>
            </a:r>
            <a:r>
              <a:rPr lang="en-US" dirty="0">
                <a:solidFill>
                  <a:srgbClr val="7030A0"/>
                </a:solidFill>
              </a:rPr>
              <a:t>[]</a:t>
            </a:r>
            <a:r>
              <a:rPr lang="en-US" dirty="0"/>
              <a:t>,</a:t>
            </a:r>
            <a:r>
              <a:rPr lang="en-US" i="1" dirty="0"/>
              <a:t>a1</a:t>
            </a:r>
            <a:r>
              <a:rPr lang="en-US" dirty="0"/>
              <a:t>,[a2,..]) = </a:t>
            </a:r>
            <a:r>
              <a:rPr lang="en-US" dirty="0" err="1"/>
              <a:t>inferPolyType</a:t>
            </a:r>
            <a:r>
              <a:rPr lang="en-US" dirty="0"/>
              <a:t>'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x</a:t>
            </a:r>
            <a:r>
              <a:rPr lang="en-US" dirty="0"/>
              <a:t> env1</a:t>
            </a:r>
            <a:r>
              <a:rPr lang="uk-UA" dirty="0"/>
              <a:t> </a:t>
            </a:r>
            <a:r>
              <a:rPr lang="en-US" dirty="0"/>
              <a:t>[a2,..]</a:t>
            </a:r>
            <a:r>
              <a:rPr lang="uk-UA" dirty="0"/>
              <a:t> – тип тіла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3.</a:t>
            </a:r>
            <a:r>
              <a:rPr lang="en-US" i="1" dirty="0"/>
              <a:t> a1 </a:t>
            </a:r>
            <a:r>
              <a:rPr lang="en-US" dirty="0"/>
              <a:t>= </a:t>
            </a:r>
            <a:r>
              <a:rPr lang="en-US" dirty="0" err="1"/>
              <a:t>applySub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[]</a:t>
            </a:r>
            <a:r>
              <a:rPr lang="en-US" dirty="0"/>
              <a:t> </a:t>
            </a:r>
            <a:r>
              <a:rPr lang="en-US" i="1" dirty="0"/>
              <a:t>a1</a:t>
            </a:r>
            <a:r>
              <a:rPr lang="en-US" dirty="0"/>
              <a:t>     </a:t>
            </a:r>
            <a:r>
              <a:rPr lang="uk-UA" dirty="0"/>
              <a:t>                     -- тип </a:t>
            </a:r>
            <a:r>
              <a:rPr lang="uk-UA" dirty="0" err="1"/>
              <a:t>аргумента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==&gt; (</a:t>
            </a:r>
            <a:r>
              <a:rPr lang="en-US" dirty="0">
                <a:solidFill>
                  <a:srgbClr val="7030A0"/>
                </a:solidFill>
              </a:rPr>
              <a:t>[]</a:t>
            </a:r>
            <a:r>
              <a:rPr lang="en-US" dirty="0"/>
              <a:t>, </a:t>
            </a:r>
            <a:r>
              <a:rPr lang="en-US" i="1" dirty="0"/>
              <a:t>a1 -&gt; a1</a:t>
            </a:r>
            <a:r>
              <a:rPr lang="en-US" dirty="0"/>
              <a:t>, [a2,..])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6545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Приклади 3: поліморфний тип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556792"/>
            <a:ext cx="8534400" cy="5112568"/>
          </a:xfrm>
        </p:spPr>
        <p:txBody>
          <a:bodyPr wrap="square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inferPolyType</a:t>
            </a:r>
            <a:r>
              <a:rPr lang="en-US" dirty="0"/>
              <a:t>' 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\x-&gt; not x</a:t>
            </a:r>
            <a:r>
              <a:rPr lang="en-US" dirty="0"/>
              <a:t>) [] [a1,a2,...] =</a:t>
            </a:r>
          </a:p>
          <a:p>
            <a:pPr marL="0" indent="0">
              <a:buNone/>
            </a:pPr>
            <a:r>
              <a:rPr lang="en-US" dirty="0"/>
              <a:t>  --(Fun "x"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(not x)</a:t>
            </a:r>
            <a:r>
              <a:rPr lang="uk-UA" i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  1.env1 = [</a:t>
            </a:r>
            <a:r>
              <a:rPr lang="uk-UA" dirty="0"/>
              <a:t> </a:t>
            </a:r>
            <a:r>
              <a:rPr lang="en-US" i="1" dirty="0"/>
              <a:t>("x", a1)</a:t>
            </a:r>
            <a:r>
              <a:rPr lang="uk-UA" i="1" dirty="0"/>
              <a:t>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2. (</a:t>
            </a:r>
            <a:r>
              <a:rPr lang="uk-UA" dirty="0"/>
              <a:t> 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i="1" dirty="0">
                <a:solidFill>
                  <a:srgbClr val="7030A0"/>
                </a:solidFill>
              </a:rPr>
              <a:t>("a2",Bool),("a1",Bool)</a:t>
            </a:r>
            <a:r>
              <a:rPr lang="uk-UA" i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]</a:t>
            </a:r>
            <a:r>
              <a:rPr lang="uk-UA" dirty="0">
                <a:solidFill>
                  <a:srgbClr val="7030A0"/>
                </a:solidFill>
              </a:rPr>
              <a:t> </a:t>
            </a:r>
            <a:r>
              <a:rPr lang="en-US" dirty="0"/>
              <a:t>, </a:t>
            </a:r>
            <a:r>
              <a:rPr lang="en-US" i="1" dirty="0"/>
              <a:t>Bool</a:t>
            </a:r>
            <a:r>
              <a:rPr lang="en-US" dirty="0"/>
              <a:t>, [a3,...]) = </a:t>
            </a:r>
            <a:r>
              <a:rPr lang="uk-UA" dirty="0"/>
              <a:t>    --тип тіла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inferPolyType</a:t>
            </a:r>
            <a:r>
              <a:rPr lang="en-US" dirty="0"/>
              <a:t>'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(not x) </a:t>
            </a:r>
            <a:r>
              <a:rPr lang="en-US" dirty="0"/>
              <a:t>env1 [a2,..] </a:t>
            </a:r>
          </a:p>
          <a:p>
            <a:pPr marL="0" indent="0">
              <a:buNone/>
            </a:pPr>
            <a:r>
              <a:rPr lang="en-US" dirty="0"/>
              <a:t>        -- (App (Prim "not")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1. (</a:t>
            </a:r>
            <a:r>
              <a:rPr lang="en-US" dirty="0">
                <a:solidFill>
                  <a:srgbClr val="7030A0"/>
                </a:solidFill>
              </a:rPr>
              <a:t>[]</a:t>
            </a:r>
            <a:r>
              <a:rPr lang="en-US" dirty="0"/>
              <a:t>,</a:t>
            </a:r>
            <a:r>
              <a:rPr lang="en-US" i="1" dirty="0"/>
              <a:t>Bool-&gt;Bool</a:t>
            </a:r>
            <a:r>
              <a:rPr lang="uk-UA" dirty="0"/>
              <a:t> </a:t>
            </a:r>
            <a:r>
              <a:rPr lang="en-US" dirty="0"/>
              <a:t>,[a2,..])= </a:t>
            </a:r>
            <a:r>
              <a:rPr lang="en-US" dirty="0" err="1"/>
              <a:t>inferPolyType</a:t>
            </a:r>
            <a:r>
              <a:rPr lang="en-US" dirty="0"/>
              <a:t>'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not</a:t>
            </a:r>
            <a:r>
              <a:rPr lang="en-US" dirty="0"/>
              <a:t> env1[a2,..]	</a:t>
            </a:r>
            <a:r>
              <a:rPr lang="uk-UA" dirty="0"/>
              <a:t> --тип функції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2. (</a:t>
            </a:r>
            <a:r>
              <a:rPr lang="en-US" dirty="0">
                <a:solidFill>
                  <a:srgbClr val="7030A0"/>
                </a:solidFill>
              </a:rPr>
              <a:t>[]</a:t>
            </a:r>
            <a:r>
              <a:rPr lang="uk-UA" dirty="0"/>
              <a:t> </a:t>
            </a:r>
            <a:r>
              <a:rPr lang="en-US" dirty="0"/>
              <a:t>,</a:t>
            </a:r>
            <a:r>
              <a:rPr lang="en-US" i="1" dirty="0"/>
              <a:t>a1</a:t>
            </a:r>
            <a:r>
              <a:rPr lang="uk-UA" dirty="0"/>
              <a:t> </a:t>
            </a:r>
            <a:r>
              <a:rPr lang="en-US" dirty="0"/>
              <a:t>,[a2,..])= </a:t>
            </a:r>
            <a:r>
              <a:rPr lang="en-US" dirty="0" err="1"/>
              <a:t>inferPolyType</a:t>
            </a:r>
            <a:r>
              <a:rPr lang="en-US" dirty="0"/>
              <a:t>' </a:t>
            </a:r>
            <a:r>
              <a:rPr lang="en-US" i="1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en-US" dirty="0"/>
              <a:t> env1</a:t>
            </a:r>
            <a:r>
              <a:rPr lang="uk-UA" dirty="0"/>
              <a:t> </a:t>
            </a:r>
            <a:r>
              <a:rPr lang="en-US" dirty="0"/>
              <a:t>[a2,..]	 </a:t>
            </a:r>
            <a:r>
              <a:rPr lang="uk-UA" dirty="0"/>
              <a:t>             --тип аргументу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3. 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i="1" dirty="0">
                <a:solidFill>
                  <a:srgbClr val="7030A0"/>
                </a:solidFill>
              </a:rPr>
              <a:t>("a2",Bool),("a1",Bool)</a:t>
            </a:r>
            <a:r>
              <a:rPr lang="en-US" dirty="0">
                <a:solidFill>
                  <a:srgbClr val="7030A0"/>
                </a:solidFill>
              </a:rPr>
              <a:t>] </a:t>
            </a:r>
            <a:r>
              <a:rPr lang="en-US" dirty="0"/>
              <a:t>=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 err="1"/>
              <a:t>unifyPairs</a:t>
            </a:r>
            <a:r>
              <a:rPr lang="en-US" dirty="0"/>
              <a:t> [</a:t>
            </a:r>
            <a:r>
              <a:rPr lang="en-US" i="1" dirty="0"/>
              <a:t>(Bool-&gt;Bool,a1-&gt;a2)</a:t>
            </a:r>
            <a:r>
              <a:rPr lang="en-US" dirty="0"/>
              <a:t>] </a:t>
            </a:r>
            <a:r>
              <a:rPr lang="en-US" dirty="0">
                <a:solidFill>
                  <a:srgbClr val="7030A0"/>
                </a:solidFill>
              </a:rPr>
              <a:t>[]</a:t>
            </a:r>
            <a:r>
              <a:rPr lang="en-US" dirty="0"/>
              <a:t> = 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 err="1"/>
              <a:t>unifyPairs</a:t>
            </a:r>
            <a:r>
              <a:rPr lang="en-US" dirty="0"/>
              <a:t> [</a:t>
            </a:r>
            <a:r>
              <a:rPr lang="en-US" i="1" dirty="0"/>
              <a:t>(Bool,a1), (Bool,a2))</a:t>
            </a:r>
            <a:r>
              <a:rPr lang="en-US" dirty="0"/>
              <a:t>] </a:t>
            </a:r>
            <a:r>
              <a:rPr lang="en-US" dirty="0">
                <a:solidFill>
                  <a:srgbClr val="7030A0"/>
                </a:solidFill>
              </a:rPr>
              <a:t>[]</a:t>
            </a:r>
            <a:r>
              <a:rPr lang="en-US" dirty="0"/>
              <a:t> = 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 err="1"/>
              <a:t>unifyPairs</a:t>
            </a:r>
            <a:r>
              <a:rPr lang="en-US" dirty="0"/>
              <a:t> [</a:t>
            </a:r>
            <a:r>
              <a:rPr lang="en-US" i="1" dirty="0"/>
              <a:t>(Bool,a2)</a:t>
            </a:r>
            <a:r>
              <a:rPr lang="en-US" dirty="0"/>
              <a:t>] 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uk-UA" dirty="0">
                <a:solidFill>
                  <a:srgbClr val="7030A0"/>
                </a:solidFill>
              </a:rPr>
              <a:t> </a:t>
            </a:r>
            <a:r>
              <a:rPr lang="en-US" i="1" dirty="0">
                <a:solidFill>
                  <a:srgbClr val="7030A0"/>
                </a:solidFill>
              </a:rPr>
              <a:t>("a1",Bool)</a:t>
            </a:r>
            <a:r>
              <a:rPr lang="uk-UA" i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]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        	</a:t>
            </a:r>
            <a:r>
              <a:rPr lang="en-US" dirty="0">
                <a:solidFill>
                  <a:srgbClr val="7030A0"/>
                </a:solidFill>
              </a:rPr>
              <a:t>       [</a:t>
            </a:r>
            <a:r>
              <a:rPr lang="en-US" i="1" dirty="0">
                <a:solidFill>
                  <a:srgbClr val="7030A0"/>
                </a:solidFill>
              </a:rPr>
              <a:t>("a2",Bool),("a1",Bool)</a:t>
            </a:r>
            <a:r>
              <a:rPr lang="en-US" dirty="0">
                <a:solidFill>
                  <a:srgbClr val="7030A0"/>
                </a:solidFill>
              </a:rPr>
              <a:t>]</a:t>
            </a:r>
          </a:p>
          <a:p>
            <a:pPr marL="0" indent="0">
              <a:buNone/>
            </a:pPr>
            <a:r>
              <a:rPr lang="en-US" dirty="0"/>
              <a:t>        4. 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i="1" dirty="0">
                <a:solidFill>
                  <a:srgbClr val="7030A0"/>
                </a:solidFill>
              </a:rPr>
              <a:t>("a2",Bool),("a1",Bool)</a:t>
            </a:r>
            <a:r>
              <a:rPr lang="en-US" dirty="0">
                <a:solidFill>
                  <a:srgbClr val="7030A0"/>
                </a:solidFill>
              </a:rPr>
              <a:t>] </a:t>
            </a:r>
            <a:r>
              <a:rPr lang="en-US" dirty="0"/>
              <a:t>= </a:t>
            </a:r>
            <a:r>
              <a:rPr lang="en-US" dirty="0" err="1"/>
              <a:t>combineSub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[[</a:t>
            </a:r>
            <a:r>
              <a:rPr lang="en-US" i="1" dirty="0">
                <a:solidFill>
                  <a:srgbClr val="7030A0"/>
                </a:solidFill>
              </a:rPr>
              <a:t>("a2",Bool),("a1",Bool)</a:t>
            </a:r>
            <a:r>
              <a:rPr lang="en-US" dirty="0">
                <a:solidFill>
                  <a:srgbClr val="7030A0"/>
                </a:solidFill>
              </a:rPr>
              <a:t>],[],[]] </a:t>
            </a:r>
          </a:p>
          <a:p>
            <a:pPr marL="0" indent="0">
              <a:buNone/>
            </a:pPr>
            <a:r>
              <a:rPr lang="en-US" dirty="0"/>
              <a:t>        5. </a:t>
            </a:r>
            <a:r>
              <a:rPr lang="en-US" i="1" dirty="0"/>
              <a:t>Bool</a:t>
            </a:r>
            <a:r>
              <a:rPr lang="en-US" dirty="0"/>
              <a:t> = </a:t>
            </a:r>
            <a:r>
              <a:rPr lang="en-US" dirty="0" err="1"/>
              <a:t>applySub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i="1" dirty="0">
                <a:solidFill>
                  <a:srgbClr val="7030A0"/>
                </a:solidFill>
              </a:rPr>
              <a:t>("a2",Bool),("a1",Bool)</a:t>
            </a:r>
            <a:r>
              <a:rPr lang="en-US" dirty="0">
                <a:solidFill>
                  <a:srgbClr val="7030A0"/>
                </a:solidFill>
              </a:rPr>
              <a:t>] </a:t>
            </a:r>
            <a:r>
              <a:rPr lang="en-US" i="1" dirty="0"/>
              <a:t>a2</a:t>
            </a:r>
            <a:r>
              <a:rPr lang="en-US" dirty="0"/>
              <a:t>  </a:t>
            </a:r>
            <a:r>
              <a:rPr lang="uk-UA" dirty="0"/>
              <a:t>             --тип результату</a:t>
            </a:r>
            <a:r>
              <a:rPr lang="en-US" dirty="0"/>
              <a:t>	</a:t>
            </a:r>
            <a:endParaRPr lang="uk-UA" dirty="0"/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uk-UA" dirty="0"/>
              <a:t>       </a:t>
            </a:r>
            <a:r>
              <a:rPr lang="en-US" dirty="0"/>
              <a:t>==&gt; (</a:t>
            </a:r>
            <a:r>
              <a:rPr lang="uk-UA" dirty="0"/>
              <a:t> 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i="1" dirty="0">
                <a:solidFill>
                  <a:srgbClr val="7030A0"/>
                </a:solidFill>
              </a:rPr>
              <a:t>("a2",Bool),("a1",Bool)</a:t>
            </a:r>
            <a:r>
              <a:rPr lang="en-US" dirty="0">
                <a:solidFill>
                  <a:srgbClr val="7030A0"/>
                </a:solidFill>
              </a:rPr>
              <a:t>]</a:t>
            </a:r>
            <a:r>
              <a:rPr lang="uk-UA" dirty="0">
                <a:solidFill>
                  <a:srgbClr val="7030A0"/>
                </a:solidFill>
              </a:rPr>
              <a:t> </a:t>
            </a:r>
            <a:r>
              <a:rPr lang="en-US" dirty="0"/>
              <a:t>, </a:t>
            </a:r>
            <a:r>
              <a:rPr lang="en-US" i="1" dirty="0"/>
              <a:t>Bool</a:t>
            </a:r>
            <a:r>
              <a:rPr lang="en-US" dirty="0"/>
              <a:t>, [a3,...]) </a:t>
            </a:r>
          </a:p>
          <a:p>
            <a:pPr marL="0" indent="0">
              <a:buNone/>
            </a:pPr>
            <a:r>
              <a:rPr lang="en-US" dirty="0"/>
              <a:t>  3. </a:t>
            </a:r>
            <a:r>
              <a:rPr lang="en-US" i="1" dirty="0"/>
              <a:t>Bool</a:t>
            </a:r>
            <a:r>
              <a:rPr lang="en-US" dirty="0"/>
              <a:t> = </a:t>
            </a:r>
            <a:r>
              <a:rPr lang="en-US" dirty="0" err="1"/>
              <a:t>applySub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uk-UA" dirty="0">
                <a:solidFill>
                  <a:srgbClr val="7030A0"/>
                </a:solidFill>
              </a:rPr>
              <a:t> </a:t>
            </a:r>
            <a:r>
              <a:rPr lang="en-US" i="1" dirty="0">
                <a:solidFill>
                  <a:srgbClr val="7030A0"/>
                </a:solidFill>
              </a:rPr>
              <a:t>("a2",Bool),("a1",Bool)</a:t>
            </a:r>
            <a:r>
              <a:rPr lang="uk-UA" i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] </a:t>
            </a:r>
            <a:r>
              <a:rPr lang="en-US" i="1" dirty="0"/>
              <a:t>a1  </a:t>
            </a:r>
            <a:r>
              <a:rPr lang="en-US" dirty="0"/>
              <a:t> </a:t>
            </a:r>
            <a:r>
              <a:rPr lang="uk-UA" dirty="0"/>
              <a:t>--тип аргументу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==&gt; (</a:t>
            </a:r>
            <a:r>
              <a:rPr lang="uk-UA" dirty="0"/>
              <a:t> 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i="1" dirty="0">
                <a:solidFill>
                  <a:srgbClr val="7030A0"/>
                </a:solidFill>
              </a:rPr>
              <a:t>("a2",Bool),("a1",Bool)</a:t>
            </a:r>
            <a:r>
              <a:rPr lang="uk-UA" i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]</a:t>
            </a:r>
            <a:r>
              <a:rPr lang="en-US" dirty="0"/>
              <a:t>, </a:t>
            </a:r>
            <a:r>
              <a:rPr lang="en-US" i="1" dirty="0"/>
              <a:t>Bool -&gt;Bool</a:t>
            </a:r>
            <a:r>
              <a:rPr lang="en-US" dirty="0"/>
              <a:t>, [a3,..])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9670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Приклади 4: поліморфний тип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556792"/>
            <a:ext cx="8354888" cy="5112568"/>
          </a:xfrm>
        </p:spPr>
        <p:txBody>
          <a:bodyPr wrap="square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inferPolyType</a:t>
            </a:r>
            <a:r>
              <a:rPr lang="en-US" dirty="0"/>
              <a:t>' (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\x-&gt; \y-&gt; y x</a:t>
            </a:r>
            <a:r>
              <a:rPr lang="en-US" dirty="0"/>
              <a:t>) [] [a1,a2,a3,...] =</a:t>
            </a:r>
          </a:p>
          <a:p>
            <a:pPr marL="0" indent="0">
              <a:buNone/>
            </a:pPr>
            <a:r>
              <a:rPr lang="en-US" dirty="0"/>
              <a:t>  --(Fun "x"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(\y </a:t>
            </a:r>
            <a:r>
              <a:rPr lang="en-US" i="1" dirty="0" err="1">
                <a:solidFill>
                  <a:schemeClr val="accent5">
                    <a:lumMod val="10000"/>
                  </a:schemeClr>
                </a:solidFill>
              </a:rPr>
              <a:t>y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 x)</a:t>
            </a:r>
            <a:r>
              <a:rPr lang="uk-UA" i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  1.env1 = [</a:t>
            </a:r>
            <a:r>
              <a:rPr lang="en-US" i="1" dirty="0"/>
              <a:t>("x", a1)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2.(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i="1" dirty="0">
                <a:solidFill>
                  <a:srgbClr val="7030A0"/>
                </a:solidFill>
              </a:rPr>
              <a:t>("a2",a1-&gt;a3)</a:t>
            </a:r>
            <a:r>
              <a:rPr lang="en-US" dirty="0">
                <a:solidFill>
                  <a:srgbClr val="7030A0"/>
                </a:solidFill>
              </a:rPr>
              <a:t>]</a:t>
            </a:r>
            <a:r>
              <a:rPr lang="uk-UA" dirty="0">
                <a:solidFill>
                  <a:srgbClr val="7030A0"/>
                </a:solidFill>
              </a:rPr>
              <a:t> </a:t>
            </a:r>
            <a:r>
              <a:rPr lang="en-US" dirty="0"/>
              <a:t>,</a:t>
            </a:r>
            <a:r>
              <a:rPr lang="uk-UA" dirty="0"/>
              <a:t> </a:t>
            </a:r>
            <a:r>
              <a:rPr lang="en-US" i="1" dirty="0"/>
              <a:t>(a1-&gt;a3)-&gt;a3</a:t>
            </a:r>
            <a:r>
              <a:rPr lang="uk-UA" i="1" dirty="0"/>
              <a:t> </a:t>
            </a:r>
            <a:r>
              <a:rPr lang="en-US" dirty="0"/>
              <a:t>,[a4,..]) =   </a:t>
            </a:r>
            <a:r>
              <a:rPr lang="uk-UA" dirty="0"/>
              <a:t>  --</a:t>
            </a:r>
            <a:r>
              <a:rPr lang="en-US" dirty="0"/>
              <a:t> </a:t>
            </a:r>
            <a:r>
              <a:rPr lang="uk-UA" dirty="0"/>
              <a:t>тип тіла 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inferPolyType</a:t>
            </a:r>
            <a:r>
              <a:rPr lang="en-US" dirty="0"/>
              <a:t>'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(\y-&gt; y x) </a:t>
            </a:r>
            <a:r>
              <a:rPr lang="en-US" dirty="0"/>
              <a:t>env1</a:t>
            </a:r>
            <a:r>
              <a:rPr lang="uk-UA" dirty="0"/>
              <a:t> </a:t>
            </a:r>
            <a:r>
              <a:rPr lang="en-US" dirty="0"/>
              <a:t>[a2,a3,...] =</a:t>
            </a:r>
          </a:p>
          <a:p>
            <a:pPr marL="0" indent="0">
              <a:buNone/>
            </a:pPr>
            <a:r>
              <a:rPr lang="en-US" dirty="0"/>
              <a:t>        --(Fun "y" 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(y x)</a:t>
            </a:r>
            <a:r>
              <a:rPr lang="uk-UA" i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        1.env2 = [</a:t>
            </a:r>
            <a:r>
              <a:rPr lang="en-US" i="1" dirty="0"/>
              <a:t>("y", a2), ("x", a1)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uk-UA" dirty="0"/>
              <a:t>        </a:t>
            </a:r>
            <a:r>
              <a:rPr lang="en-US" dirty="0"/>
              <a:t>2.(</a:t>
            </a:r>
            <a:r>
              <a:rPr lang="uk-UA" dirty="0"/>
              <a:t> 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i="1" dirty="0">
                <a:solidFill>
                  <a:srgbClr val="7030A0"/>
                </a:solidFill>
              </a:rPr>
              <a:t>("a2",a1-&gt;a3)</a:t>
            </a:r>
            <a:r>
              <a:rPr lang="uk-UA" i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]</a:t>
            </a:r>
            <a:r>
              <a:rPr lang="uk-UA" dirty="0">
                <a:solidFill>
                  <a:srgbClr val="7030A0"/>
                </a:solidFill>
              </a:rPr>
              <a:t> </a:t>
            </a:r>
            <a:r>
              <a:rPr lang="en-US" dirty="0"/>
              <a:t>, </a:t>
            </a:r>
            <a:r>
              <a:rPr lang="en-US" i="1" dirty="0"/>
              <a:t>a3</a:t>
            </a:r>
            <a:r>
              <a:rPr lang="uk-UA" dirty="0"/>
              <a:t> </a:t>
            </a:r>
            <a:r>
              <a:rPr lang="en-US" dirty="0"/>
              <a:t>,[a4,..]) =   </a:t>
            </a:r>
            <a:r>
              <a:rPr lang="uk-UA" dirty="0"/>
              <a:t>                 --тип тіла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inferPolyType</a:t>
            </a:r>
            <a:r>
              <a:rPr lang="en-US" dirty="0"/>
              <a:t>'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(y x) </a:t>
            </a:r>
            <a:r>
              <a:rPr lang="en-US" dirty="0"/>
              <a:t>env2</a:t>
            </a:r>
            <a:r>
              <a:rPr lang="uk-UA" dirty="0"/>
              <a:t> </a:t>
            </a:r>
            <a:r>
              <a:rPr lang="en-US" dirty="0"/>
              <a:t>[a3,..] </a:t>
            </a:r>
          </a:p>
          <a:p>
            <a:pPr marL="0" indent="0">
              <a:buNone/>
            </a:pPr>
            <a:r>
              <a:rPr lang="en-US" dirty="0"/>
              <a:t>              -- (App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y x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              1. (</a:t>
            </a:r>
            <a:r>
              <a:rPr lang="en-US" dirty="0">
                <a:solidFill>
                  <a:srgbClr val="7030A0"/>
                </a:solidFill>
              </a:rPr>
              <a:t>[]</a:t>
            </a:r>
            <a:r>
              <a:rPr lang="uk-UA" dirty="0"/>
              <a:t> </a:t>
            </a:r>
            <a:r>
              <a:rPr lang="en-US" dirty="0"/>
              <a:t>,</a:t>
            </a:r>
            <a:r>
              <a:rPr lang="uk-UA" dirty="0"/>
              <a:t> </a:t>
            </a:r>
            <a:r>
              <a:rPr lang="en-US" i="1" dirty="0"/>
              <a:t>a2</a:t>
            </a:r>
            <a:r>
              <a:rPr lang="uk-UA" dirty="0"/>
              <a:t> </a:t>
            </a:r>
            <a:r>
              <a:rPr lang="en-US" dirty="0"/>
              <a:t>,[a3,..])= </a:t>
            </a:r>
            <a:r>
              <a:rPr lang="en-US" dirty="0" err="1"/>
              <a:t>inferPolyType</a:t>
            </a:r>
            <a:r>
              <a:rPr lang="en-US" dirty="0"/>
              <a:t>'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y</a:t>
            </a:r>
            <a:r>
              <a:rPr lang="en-US" dirty="0"/>
              <a:t> env2</a:t>
            </a:r>
            <a:r>
              <a:rPr lang="uk-UA" dirty="0"/>
              <a:t> </a:t>
            </a:r>
            <a:r>
              <a:rPr lang="en-US" dirty="0"/>
              <a:t>[a3,..] </a:t>
            </a:r>
            <a:r>
              <a:rPr lang="uk-UA" dirty="0"/>
              <a:t>     --тип функції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2. (</a:t>
            </a:r>
            <a:r>
              <a:rPr lang="en-US" dirty="0">
                <a:solidFill>
                  <a:srgbClr val="7030A0"/>
                </a:solidFill>
              </a:rPr>
              <a:t>[]</a:t>
            </a:r>
            <a:r>
              <a:rPr lang="en-US" dirty="0"/>
              <a:t>, </a:t>
            </a:r>
            <a:r>
              <a:rPr lang="en-US" i="1" dirty="0"/>
              <a:t>a1</a:t>
            </a:r>
            <a:r>
              <a:rPr lang="en-US" dirty="0"/>
              <a:t>,  [a3, a4,..])= </a:t>
            </a:r>
            <a:r>
              <a:rPr lang="en-US" dirty="0" err="1"/>
              <a:t>inferPolyType</a:t>
            </a:r>
            <a:r>
              <a:rPr lang="en-US" dirty="0"/>
              <a:t>'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x</a:t>
            </a:r>
            <a:r>
              <a:rPr lang="en-US" dirty="0"/>
              <a:t> env2</a:t>
            </a:r>
            <a:r>
              <a:rPr lang="uk-UA" dirty="0"/>
              <a:t> </a:t>
            </a:r>
            <a:r>
              <a:rPr lang="en-US" dirty="0"/>
              <a:t>[a3,..]</a:t>
            </a:r>
            <a:r>
              <a:rPr lang="uk-UA" dirty="0"/>
              <a:t> --тип аргументу </a:t>
            </a:r>
          </a:p>
          <a:p>
            <a:pPr marL="0" indent="0">
              <a:buNone/>
            </a:pPr>
            <a:r>
              <a:rPr lang="en-US" dirty="0"/>
              <a:t>	 3. 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i="1" dirty="0">
                <a:solidFill>
                  <a:srgbClr val="7030A0"/>
                </a:solidFill>
              </a:rPr>
              <a:t>("a2",a1-&gt;a3)</a:t>
            </a:r>
            <a:r>
              <a:rPr lang="en-US" dirty="0">
                <a:solidFill>
                  <a:srgbClr val="7030A0"/>
                </a:solidFill>
              </a:rPr>
              <a:t>] </a:t>
            </a:r>
            <a:r>
              <a:rPr lang="en-US" dirty="0"/>
              <a:t>= </a:t>
            </a:r>
            <a:r>
              <a:rPr lang="en-US" dirty="0" err="1"/>
              <a:t>unifyPairs</a:t>
            </a:r>
            <a:r>
              <a:rPr lang="en-US" dirty="0"/>
              <a:t> [(</a:t>
            </a:r>
            <a:r>
              <a:rPr lang="en-US" i="1" dirty="0"/>
              <a:t>a2</a:t>
            </a:r>
            <a:r>
              <a:rPr lang="en-US" dirty="0"/>
              <a:t>, </a:t>
            </a:r>
            <a:r>
              <a:rPr lang="en-US" i="1" dirty="0"/>
              <a:t>a1-&gt;a3</a:t>
            </a:r>
            <a:r>
              <a:rPr lang="en-US" dirty="0"/>
              <a:t>)]</a:t>
            </a:r>
            <a:r>
              <a:rPr lang="en-US" dirty="0">
                <a:solidFill>
                  <a:srgbClr val="7030A0"/>
                </a:solidFill>
              </a:rPr>
              <a:t>[] </a:t>
            </a:r>
            <a:r>
              <a:rPr lang="en-US" dirty="0"/>
              <a:t>			 4. 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i="1" dirty="0">
                <a:solidFill>
                  <a:srgbClr val="7030A0"/>
                </a:solidFill>
              </a:rPr>
              <a:t>("a2",a1-&gt;a3)</a:t>
            </a:r>
            <a:r>
              <a:rPr lang="en-US" dirty="0">
                <a:solidFill>
                  <a:srgbClr val="7030A0"/>
                </a:solidFill>
              </a:rPr>
              <a:t>] </a:t>
            </a:r>
            <a:r>
              <a:rPr lang="en-US" dirty="0"/>
              <a:t>= </a:t>
            </a:r>
            <a:r>
              <a:rPr lang="en-US" dirty="0" err="1"/>
              <a:t>combineSub</a:t>
            </a:r>
            <a:r>
              <a:rPr lang="en-US" dirty="0"/>
              <a:t> [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i="1" dirty="0">
                <a:solidFill>
                  <a:srgbClr val="7030A0"/>
                </a:solidFill>
              </a:rPr>
              <a:t>("a2",a1-&gt;a3) </a:t>
            </a:r>
            <a:r>
              <a:rPr lang="en-US" dirty="0">
                <a:solidFill>
                  <a:srgbClr val="7030A0"/>
                </a:solidFill>
              </a:rPr>
              <a:t>],[],[]</a:t>
            </a:r>
            <a:r>
              <a:rPr lang="en-US" dirty="0">
                <a:solidFill>
                  <a:srgbClr val="002060"/>
                </a:solidFill>
              </a:rPr>
              <a:t>]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	 5. </a:t>
            </a:r>
            <a:r>
              <a:rPr lang="en-US" i="1" dirty="0"/>
              <a:t>a3</a:t>
            </a:r>
            <a:r>
              <a:rPr lang="en-US" dirty="0"/>
              <a:t> = </a:t>
            </a:r>
            <a:r>
              <a:rPr lang="en-US" dirty="0" err="1"/>
              <a:t>applySub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i="1" dirty="0">
                <a:solidFill>
                  <a:srgbClr val="7030A0"/>
                </a:solidFill>
              </a:rPr>
              <a:t>("a2",a1-&gt;a3) </a:t>
            </a:r>
            <a:r>
              <a:rPr lang="en-US" dirty="0">
                <a:solidFill>
                  <a:srgbClr val="7030A0"/>
                </a:solidFill>
              </a:rPr>
              <a:t>] </a:t>
            </a:r>
            <a:r>
              <a:rPr lang="en-US" i="1" dirty="0"/>
              <a:t>a3</a:t>
            </a:r>
            <a:r>
              <a:rPr lang="uk-UA" i="1" dirty="0"/>
              <a:t>                      -</a:t>
            </a:r>
            <a:r>
              <a:rPr lang="uk-UA" dirty="0"/>
              <a:t>-тип результату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3.</a:t>
            </a:r>
            <a:r>
              <a:rPr lang="en-US" i="1" dirty="0"/>
              <a:t>a1-&gt;a3 </a:t>
            </a:r>
            <a:r>
              <a:rPr lang="en-US" dirty="0"/>
              <a:t>= </a:t>
            </a:r>
            <a:r>
              <a:rPr lang="en-US" dirty="0" err="1"/>
              <a:t>applySub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i="1" dirty="0">
                <a:solidFill>
                  <a:srgbClr val="7030A0"/>
                </a:solidFill>
              </a:rPr>
              <a:t>("a2",a1-&gt;a3</a:t>
            </a:r>
            <a:r>
              <a:rPr lang="en-US" dirty="0">
                <a:solidFill>
                  <a:srgbClr val="7030A0"/>
                </a:solidFill>
              </a:rPr>
              <a:t>) ] </a:t>
            </a:r>
            <a:r>
              <a:rPr lang="en-US" i="1" dirty="0"/>
              <a:t>a2</a:t>
            </a:r>
            <a:r>
              <a:rPr lang="uk-UA" i="1" dirty="0"/>
              <a:t>          </a:t>
            </a:r>
            <a:r>
              <a:rPr lang="uk-UA" dirty="0"/>
              <a:t>-- тип аргументу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  3. </a:t>
            </a:r>
            <a:r>
              <a:rPr lang="en-US" i="1" dirty="0"/>
              <a:t>a1</a:t>
            </a:r>
            <a:r>
              <a:rPr lang="en-US" dirty="0"/>
              <a:t> = </a:t>
            </a:r>
            <a:r>
              <a:rPr lang="en-US" dirty="0" err="1"/>
              <a:t>applySub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i="1" dirty="0">
                <a:solidFill>
                  <a:srgbClr val="7030A0"/>
                </a:solidFill>
              </a:rPr>
              <a:t>("a2",a1-&gt;a3) </a:t>
            </a:r>
            <a:r>
              <a:rPr lang="en-US" dirty="0">
                <a:solidFill>
                  <a:srgbClr val="7030A0"/>
                </a:solidFill>
              </a:rPr>
              <a:t>] </a:t>
            </a:r>
            <a:r>
              <a:rPr lang="en-US" i="1" dirty="0"/>
              <a:t>a1</a:t>
            </a:r>
            <a:r>
              <a:rPr lang="en-US" dirty="0"/>
              <a:t> </a:t>
            </a:r>
            <a:r>
              <a:rPr lang="uk-UA" dirty="0"/>
              <a:t>             -- тип аргументу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==&gt;  (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i="1" dirty="0">
                <a:solidFill>
                  <a:srgbClr val="7030A0"/>
                </a:solidFill>
              </a:rPr>
              <a:t>("a2",a1-&gt;a3) </a:t>
            </a:r>
            <a:r>
              <a:rPr lang="en-US" dirty="0">
                <a:solidFill>
                  <a:srgbClr val="7030A0"/>
                </a:solidFill>
              </a:rPr>
              <a:t>]</a:t>
            </a:r>
            <a:r>
              <a:rPr lang="en-US" dirty="0"/>
              <a:t>, </a:t>
            </a:r>
            <a:r>
              <a:rPr lang="en-US" i="1" dirty="0"/>
              <a:t>a1-&gt;((a1-&gt;a3)-&gt;a3) </a:t>
            </a:r>
            <a:r>
              <a:rPr lang="en-US" dirty="0"/>
              <a:t>,[a4,..]) 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226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Проста мова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556792"/>
            <a:ext cx="8280920" cy="5040560"/>
          </a:xfrm>
        </p:spPr>
        <p:txBody>
          <a:bodyPr>
            <a:normAutofit fontScale="85000" lnSpcReduction="10000"/>
          </a:bodyPr>
          <a:lstStyle/>
          <a:p>
            <a:r>
              <a:rPr lang="uk-UA" dirty="0"/>
              <a:t>Мова схожа на </a:t>
            </a:r>
            <a:r>
              <a:rPr lang="en-US" dirty="0"/>
              <a:t>Haskell, </a:t>
            </a:r>
            <a:r>
              <a:rPr lang="uk-UA" dirty="0"/>
              <a:t>складається з виразів</a:t>
            </a:r>
            <a:r>
              <a:rPr lang="ru-RU" dirty="0"/>
              <a:t>.</a:t>
            </a:r>
          </a:p>
          <a:p>
            <a:pPr marL="457200" lvl="1" indent="0">
              <a:buNone/>
            </a:pPr>
            <a:r>
              <a:rPr lang="en-US" b="1" dirty="0"/>
              <a:t>data</a:t>
            </a:r>
            <a:r>
              <a:rPr lang="en-US" dirty="0"/>
              <a:t> Expr = Number Int |             --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2, 5, …</a:t>
            </a:r>
          </a:p>
          <a:p>
            <a:pPr marL="457200" lvl="1" indent="0">
              <a:buNone/>
            </a:pPr>
            <a:r>
              <a:rPr lang="en-US" dirty="0"/>
              <a:t>                  Boolean Bool |            --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True, False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                  Id String  |                 --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x, y, a1, ..</a:t>
            </a:r>
          </a:p>
          <a:p>
            <a:pPr marL="457200" lvl="1" indent="0">
              <a:buNone/>
            </a:pPr>
            <a:r>
              <a:rPr lang="en-US" dirty="0"/>
              <a:t>                  Prim String |               --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(+), (&gt;), (==), not</a:t>
            </a:r>
          </a:p>
          <a:p>
            <a:pPr marL="457200" lvl="1" indent="0">
              <a:buNone/>
            </a:pPr>
            <a:r>
              <a:rPr lang="en-US" dirty="0"/>
              <a:t>                  Cond Expr </a:t>
            </a:r>
            <a:r>
              <a:rPr lang="en-US" dirty="0" err="1"/>
              <a:t>Expr</a:t>
            </a:r>
            <a:r>
              <a:rPr lang="en-US" dirty="0"/>
              <a:t> </a:t>
            </a:r>
            <a:r>
              <a:rPr lang="en-US" dirty="0" err="1"/>
              <a:t>Expr</a:t>
            </a:r>
            <a:r>
              <a:rPr lang="en-US" dirty="0"/>
              <a:t> |  --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if </a:t>
            </a:r>
            <a:r>
              <a:rPr lang="en-US" i="1" dirty="0" err="1">
                <a:solidFill>
                  <a:schemeClr val="accent5">
                    <a:lumMod val="10000"/>
                  </a:schemeClr>
                </a:solidFill>
              </a:rPr>
              <a:t>ec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 then et else </a:t>
            </a:r>
            <a:r>
              <a:rPr lang="en-US" i="1" dirty="0" err="1">
                <a:solidFill>
                  <a:schemeClr val="accent5">
                    <a:lumMod val="10000"/>
                  </a:schemeClr>
                </a:solidFill>
              </a:rPr>
              <a:t>ee</a:t>
            </a:r>
            <a:endParaRPr lang="en-US" i="1" dirty="0">
              <a:solidFill>
                <a:schemeClr val="accent5">
                  <a:lumMod val="1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/>
              <a:t>                  App Expr </a:t>
            </a:r>
            <a:r>
              <a:rPr lang="en-US" dirty="0" err="1"/>
              <a:t>Expr</a:t>
            </a:r>
            <a:r>
              <a:rPr lang="en-US" dirty="0"/>
              <a:t> |           -- </a:t>
            </a:r>
            <a:r>
              <a:rPr lang="en-US" i="1" dirty="0" err="1">
                <a:solidFill>
                  <a:schemeClr val="accent5">
                    <a:lumMod val="10000"/>
                  </a:schemeClr>
                </a:solidFill>
              </a:rPr>
              <a:t>ef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5">
                    <a:lumMod val="10000"/>
                  </a:schemeClr>
                </a:solidFill>
              </a:rPr>
              <a:t>ea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dirty="0"/>
              <a:t>                  Fun String Expr           --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\x -&gt; e</a:t>
            </a:r>
          </a:p>
          <a:p>
            <a:pPr marL="457200" lvl="1" indent="0">
              <a:buNone/>
            </a:pPr>
            <a:r>
              <a:rPr lang="en-US" dirty="0"/>
              <a:t>          </a:t>
            </a:r>
            <a:r>
              <a:rPr lang="en-US" b="1" dirty="0"/>
              <a:t>deriving</a:t>
            </a:r>
            <a:r>
              <a:rPr lang="en-US" dirty="0"/>
              <a:t> (Eq, Show, Ord)</a:t>
            </a:r>
            <a:r>
              <a:rPr lang="ru-RU" dirty="0"/>
              <a:t>]</a:t>
            </a:r>
          </a:p>
          <a:p>
            <a:r>
              <a:rPr lang="uk-UA" dirty="0"/>
              <a:t>Приклад виразу</a:t>
            </a:r>
            <a:r>
              <a:rPr lang="en-US" dirty="0"/>
              <a:t> </a:t>
            </a:r>
            <a:r>
              <a:rPr lang="uk-UA" dirty="0"/>
              <a:t>в цій мові</a:t>
            </a:r>
          </a:p>
          <a:p>
            <a:pPr marL="457200" lvl="1" indent="0">
              <a:buNone/>
            </a:pPr>
            <a:r>
              <a:rPr lang="en-US" dirty="0"/>
              <a:t>Cond (App (Prim “not”) (App (App (Prim “&gt;”) (Id “x”)) (Id “y”)))</a:t>
            </a:r>
          </a:p>
          <a:p>
            <a:pPr marL="457200" lvl="1" indent="0">
              <a:buNone/>
            </a:pPr>
            <a:r>
              <a:rPr lang="en-US" dirty="0"/>
              <a:t>             (Id “x”)</a:t>
            </a:r>
          </a:p>
          <a:p>
            <a:pPr marL="457200" lvl="1" indent="0">
              <a:buNone/>
            </a:pPr>
            <a:r>
              <a:rPr lang="en-US" dirty="0"/>
              <a:t>             (App (App (Prim “+”) (Id “y”)) (Number 1))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if not ((&gt;) x y) then x else (+) y 1 </a:t>
            </a:r>
            <a:endParaRPr lang="ru-RU" i="1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62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Типи і їх представлення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556792"/>
            <a:ext cx="8424936" cy="5301208"/>
          </a:xfrm>
        </p:spPr>
        <p:txBody>
          <a:bodyPr>
            <a:normAutofit fontScale="92500" lnSpcReduction="20000"/>
          </a:bodyPr>
          <a:lstStyle/>
          <a:p>
            <a:r>
              <a:rPr lang="ru-RU" dirty="0" err="1"/>
              <a:t>Мова</a:t>
            </a:r>
            <a:r>
              <a:rPr lang="ru-RU" dirty="0"/>
              <a:t> </a:t>
            </a:r>
            <a:r>
              <a:rPr lang="ru-RU" dirty="0" err="1"/>
              <a:t>працює</a:t>
            </a:r>
            <a:r>
              <a:rPr lang="ru-RU" dirty="0"/>
              <a:t> з </a:t>
            </a:r>
            <a:r>
              <a:rPr lang="ru-RU" dirty="0" err="1"/>
              <a:t>даними</a:t>
            </a:r>
            <a:endParaRPr lang="ru-RU" dirty="0"/>
          </a:p>
          <a:p>
            <a:pPr lvl="1"/>
            <a:r>
              <a:rPr lang="ru-RU" dirty="0"/>
              <a:t> </a:t>
            </a:r>
            <a:r>
              <a:rPr lang="ru-RU" dirty="0" err="1"/>
              <a:t>цілі</a:t>
            </a:r>
            <a:r>
              <a:rPr lang="ru-RU" dirty="0"/>
              <a:t>, </a:t>
            </a:r>
            <a:r>
              <a:rPr lang="ru-RU" dirty="0" err="1"/>
              <a:t>логічні</a:t>
            </a:r>
            <a:r>
              <a:rPr lang="ru-RU" dirty="0"/>
              <a:t> і </a:t>
            </a:r>
            <a:r>
              <a:rPr lang="ru-RU" dirty="0" err="1"/>
              <a:t>функції</a:t>
            </a:r>
            <a:endParaRPr lang="ru-RU" dirty="0"/>
          </a:p>
          <a:p>
            <a:r>
              <a:rPr lang="uk-UA" dirty="0"/>
              <a:t>Представлення для типів</a:t>
            </a:r>
            <a:r>
              <a:rPr lang="ru-RU" dirty="0"/>
              <a:t>.</a:t>
            </a:r>
          </a:p>
          <a:p>
            <a:pPr marL="457200" lvl="1" indent="0">
              <a:buNone/>
            </a:pPr>
            <a:r>
              <a:rPr lang="en-US" b="1" dirty="0"/>
              <a:t>data </a:t>
            </a:r>
            <a:r>
              <a:rPr lang="en-US" dirty="0"/>
              <a:t>Type = </a:t>
            </a:r>
            <a:r>
              <a:rPr lang="en-US" dirty="0" err="1"/>
              <a:t>TInt</a:t>
            </a:r>
            <a:r>
              <a:rPr lang="en-US" dirty="0"/>
              <a:t> |  </a:t>
            </a:r>
            <a:r>
              <a:rPr lang="uk-UA" dirty="0"/>
              <a:t>                --</a:t>
            </a:r>
            <a:r>
              <a:rPr lang="en-US" i="1" dirty="0"/>
              <a:t>Int</a:t>
            </a:r>
            <a:endParaRPr lang="uk-UA" i="1" dirty="0"/>
          </a:p>
          <a:p>
            <a:pPr marL="457200" lvl="1" indent="0">
              <a:buNone/>
            </a:pPr>
            <a:r>
              <a:rPr lang="uk-UA" dirty="0"/>
              <a:t>                  </a:t>
            </a:r>
            <a:r>
              <a:rPr lang="en-US" dirty="0" err="1"/>
              <a:t>TBool</a:t>
            </a:r>
            <a:r>
              <a:rPr lang="en-US" dirty="0"/>
              <a:t> |                 --</a:t>
            </a:r>
            <a:r>
              <a:rPr lang="en-US" i="1" dirty="0"/>
              <a:t>Bool </a:t>
            </a:r>
          </a:p>
          <a:p>
            <a:pPr marL="457200" lvl="1" indent="0">
              <a:buNone/>
            </a:pPr>
            <a:r>
              <a:rPr lang="en-US" dirty="0"/>
              <a:t>            </a:t>
            </a:r>
            <a:r>
              <a:rPr lang="uk-UA" dirty="0"/>
              <a:t>      </a:t>
            </a:r>
            <a:r>
              <a:rPr lang="en-US" dirty="0" err="1"/>
              <a:t>TFun</a:t>
            </a:r>
            <a:r>
              <a:rPr lang="en-US" dirty="0"/>
              <a:t> Type </a:t>
            </a:r>
            <a:r>
              <a:rPr lang="en-US" dirty="0" err="1"/>
              <a:t>Type</a:t>
            </a:r>
            <a:r>
              <a:rPr lang="en-US" dirty="0"/>
              <a:t> |  --</a:t>
            </a:r>
            <a:r>
              <a:rPr lang="en-US" i="1" dirty="0"/>
              <a:t>t1-&gt;t2 </a:t>
            </a:r>
          </a:p>
          <a:p>
            <a:pPr marL="457200" lvl="1" indent="0">
              <a:buNone/>
            </a:pPr>
            <a:r>
              <a:rPr lang="en-US" dirty="0"/>
              <a:t>            </a:t>
            </a:r>
            <a:r>
              <a:rPr lang="uk-UA" dirty="0"/>
              <a:t>      </a:t>
            </a:r>
            <a:r>
              <a:rPr lang="en-US" dirty="0" err="1"/>
              <a:t>TVar</a:t>
            </a:r>
            <a:r>
              <a:rPr lang="en-US" dirty="0"/>
              <a:t> String |         --</a:t>
            </a:r>
            <a:r>
              <a:rPr lang="en-US" i="1" dirty="0"/>
              <a:t>a</a:t>
            </a:r>
            <a:r>
              <a:rPr lang="en-US" dirty="0"/>
              <a:t>  - </a:t>
            </a:r>
            <a:r>
              <a:rPr lang="uk-UA" dirty="0"/>
              <a:t>змінна типу</a:t>
            </a:r>
          </a:p>
          <a:p>
            <a:pPr marL="457200" lvl="1" indent="0">
              <a:buNone/>
            </a:pPr>
            <a:r>
              <a:rPr lang="uk-UA" dirty="0"/>
              <a:t>                  </a:t>
            </a:r>
            <a:r>
              <a:rPr lang="en-US" dirty="0" err="1"/>
              <a:t>TErr</a:t>
            </a:r>
            <a:r>
              <a:rPr lang="en-US" dirty="0"/>
              <a:t>                    </a:t>
            </a:r>
            <a:r>
              <a:rPr lang="uk-UA" dirty="0"/>
              <a:t> </a:t>
            </a:r>
            <a:r>
              <a:rPr lang="en-US" dirty="0"/>
              <a:t>--</a:t>
            </a:r>
            <a:r>
              <a:rPr lang="en-US" i="1" dirty="0"/>
              <a:t>Err</a:t>
            </a:r>
            <a:r>
              <a:rPr lang="uk-UA" dirty="0"/>
              <a:t> – невірний тип виразу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  </a:t>
            </a:r>
            <a:r>
              <a:rPr lang="en-US" b="1" dirty="0"/>
              <a:t>deriving</a:t>
            </a:r>
            <a:r>
              <a:rPr lang="en-US" dirty="0"/>
              <a:t> (Eq, Show, Ord) </a:t>
            </a:r>
          </a:p>
          <a:p>
            <a:r>
              <a:rPr lang="uk-UA" dirty="0"/>
              <a:t>Типи примітивних функцій задані (</a:t>
            </a:r>
            <a:r>
              <a:rPr lang="en-US" dirty="0" err="1"/>
              <a:t>primType</a:t>
            </a:r>
            <a:r>
              <a:rPr lang="uk-UA" dirty="0"/>
              <a:t>)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 err="1"/>
              <a:t>primType</a:t>
            </a:r>
            <a:r>
              <a:rPr lang="en-US" dirty="0"/>
              <a:t> = </a:t>
            </a:r>
          </a:p>
          <a:p>
            <a:pPr marL="457200" lvl="1" indent="0">
              <a:buNone/>
            </a:pPr>
            <a:r>
              <a:rPr lang="en-US" dirty="0"/>
              <a:t>     [("+", </a:t>
            </a:r>
            <a:r>
              <a:rPr lang="en-US" dirty="0" err="1"/>
              <a:t>TFun</a:t>
            </a:r>
            <a:r>
              <a:rPr lang="en-US" dirty="0"/>
              <a:t> </a:t>
            </a:r>
            <a:r>
              <a:rPr lang="en-US" dirty="0" err="1"/>
              <a:t>TInt</a:t>
            </a:r>
            <a:r>
              <a:rPr lang="en-US" dirty="0"/>
              <a:t> (</a:t>
            </a:r>
            <a:r>
              <a:rPr lang="en-US" dirty="0" err="1"/>
              <a:t>TFun</a:t>
            </a:r>
            <a:r>
              <a:rPr lang="en-US" dirty="0"/>
              <a:t> </a:t>
            </a:r>
            <a:r>
              <a:rPr lang="en-US" dirty="0" err="1"/>
              <a:t>TInt</a:t>
            </a:r>
            <a:r>
              <a:rPr lang="en-US" dirty="0"/>
              <a:t> </a:t>
            </a:r>
            <a:r>
              <a:rPr lang="en-US" dirty="0" err="1"/>
              <a:t>TInt</a:t>
            </a:r>
            <a:r>
              <a:rPr lang="en-US" dirty="0"/>
              <a:t>)),     --</a:t>
            </a:r>
            <a:r>
              <a:rPr lang="en-US" i="1" dirty="0"/>
              <a:t>Int-&gt;Int-&gt;Int</a:t>
            </a:r>
          </a:p>
          <a:p>
            <a:pPr marL="457200" lvl="1" indent="0">
              <a:buNone/>
            </a:pPr>
            <a:r>
              <a:rPr lang="en-US" dirty="0"/>
              <a:t>      ("&gt;", </a:t>
            </a:r>
            <a:r>
              <a:rPr lang="en-US" dirty="0" err="1"/>
              <a:t>TFun</a:t>
            </a:r>
            <a:r>
              <a:rPr lang="en-US" dirty="0"/>
              <a:t> </a:t>
            </a:r>
            <a:r>
              <a:rPr lang="en-US" dirty="0" err="1"/>
              <a:t>TInt</a:t>
            </a:r>
            <a:r>
              <a:rPr lang="en-US" dirty="0"/>
              <a:t> (</a:t>
            </a:r>
            <a:r>
              <a:rPr lang="en-US" dirty="0" err="1"/>
              <a:t>TFun</a:t>
            </a:r>
            <a:r>
              <a:rPr lang="en-US" dirty="0"/>
              <a:t> </a:t>
            </a:r>
            <a:r>
              <a:rPr lang="en-US" dirty="0" err="1"/>
              <a:t>TInt</a:t>
            </a:r>
            <a:r>
              <a:rPr lang="en-US" dirty="0"/>
              <a:t> </a:t>
            </a:r>
            <a:r>
              <a:rPr lang="en-US" dirty="0" err="1"/>
              <a:t>TBool</a:t>
            </a:r>
            <a:r>
              <a:rPr lang="en-US" dirty="0"/>
              <a:t>)),   --</a:t>
            </a:r>
            <a:r>
              <a:rPr lang="en-US" i="1" dirty="0"/>
              <a:t>Int-&gt;Int-&gt;Bool </a:t>
            </a:r>
          </a:p>
          <a:p>
            <a:pPr marL="457200" lvl="1" indent="0">
              <a:buNone/>
            </a:pPr>
            <a:r>
              <a:rPr lang="en-US" dirty="0"/>
              <a:t>      ("==", </a:t>
            </a:r>
            <a:r>
              <a:rPr lang="en-US" dirty="0" err="1"/>
              <a:t>TFun</a:t>
            </a:r>
            <a:r>
              <a:rPr lang="en-US" dirty="0"/>
              <a:t> </a:t>
            </a:r>
            <a:r>
              <a:rPr lang="en-US" dirty="0" err="1"/>
              <a:t>TInt</a:t>
            </a:r>
            <a:r>
              <a:rPr lang="en-US" dirty="0"/>
              <a:t> (</a:t>
            </a:r>
            <a:r>
              <a:rPr lang="en-US" dirty="0" err="1"/>
              <a:t>TFun</a:t>
            </a:r>
            <a:r>
              <a:rPr lang="en-US" dirty="0"/>
              <a:t> </a:t>
            </a:r>
            <a:r>
              <a:rPr lang="en-US" dirty="0" err="1"/>
              <a:t>TInt</a:t>
            </a:r>
            <a:r>
              <a:rPr lang="en-US" dirty="0"/>
              <a:t> </a:t>
            </a:r>
            <a:r>
              <a:rPr lang="en-US" dirty="0" err="1"/>
              <a:t>TBool</a:t>
            </a:r>
            <a:r>
              <a:rPr lang="en-US" dirty="0"/>
              <a:t>)), --</a:t>
            </a:r>
            <a:r>
              <a:rPr lang="en-US" i="1" dirty="0"/>
              <a:t>Int-&gt;Int-&gt;Bool </a:t>
            </a:r>
          </a:p>
          <a:p>
            <a:pPr marL="457200" lvl="1" indent="0">
              <a:buNone/>
            </a:pPr>
            <a:r>
              <a:rPr lang="en-US" dirty="0"/>
              <a:t>      ("not", </a:t>
            </a:r>
            <a:r>
              <a:rPr lang="en-US" dirty="0" err="1"/>
              <a:t>TFun</a:t>
            </a:r>
            <a:r>
              <a:rPr lang="en-US" dirty="0"/>
              <a:t> </a:t>
            </a:r>
            <a:r>
              <a:rPr lang="en-US" dirty="0" err="1"/>
              <a:t>TBool</a:t>
            </a:r>
            <a:r>
              <a:rPr lang="en-US" dirty="0"/>
              <a:t> </a:t>
            </a:r>
            <a:r>
              <a:rPr lang="en-US" dirty="0" err="1"/>
              <a:t>TBool</a:t>
            </a:r>
            <a:r>
              <a:rPr lang="en-US" dirty="0"/>
              <a:t>)]                --</a:t>
            </a:r>
            <a:r>
              <a:rPr lang="en-US" i="1" dirty="0"/>
              <a:t>Bool-&gt;Bool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939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Додаткові типи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8559" y="1556792"/>
            <a:ext cx="8352928" cy="5301208"/>
          </a:xfrm>
        </p:spPr>
        <p:txBody>
          <a:bodyPr wrap="square"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type</a:t>
            </a:r>
            <a:r>
              <a:rPr lang="en-US" dirty="0"/>
              <a:t> </a:t>
            </a:r>
            <a:r>
              <a:rPr lang="en-US" dirty="0" err="1"/>
              <a:t>TypeTable</a:t>
            </a:r>
            <a:r>
              <a:rPr lang="en-US" dirty="0"/>
              <a:t> = [(String, Type)]</a:t>
            </a:r>
            <a:endParaRPr lang="uk-UA" dirty="0"/>
          </a:p>
          <a:p>
            <a:r>
              <a:rPr lang="uk-UA" dirty="0"/>
              <a:t>Змінні, що використовуються в виразах мають типи, інформація про них в таблицях - </a:t>
            </a:r>
            <a:r>
              <a:rPr lang="uk-UA" dirty="0" err="1"/>
              <a:t>середовищахі</a:t>
            </a:r>
            <a:r>
              <a:rPr lang="uk-UA" dirty="0"/>
              <a:t> (</a:t>
            </a:r>
            <a:r>
              <a:rPr lang="en-US" dirty="0" err="1"/>
              <a:t>TEnv</a:t>
            </a:r>
            <a:r>
              <a:rPr lang="uk-UA" dirty="0"/>
              <a:t>)</a:t>
            </a:r>
          </a:p>
          <a:p>
            <a:pPr marL="0" indent="0">
              <a:buNone/>
            </a:pPr>
            <a:r>
              <a:rPr lang="en-US" b="1" dirty="0"/>
              <a:t>type</a:t>
            </a:r>
            <a:r>
              <a:rPr lang="en-US" dirty="0"/>
              <a:t> </a:t>
            </a:r>
            <a:r>
              <a:rPr lang="en-US" dirty="0" err="1"/>
              <a:t>TEnv</a:t>
            </a:r>
            <a:r>
              <a:rPr lang="en-US" dirty="0"/>
              <a:t> = </a:t>
            </a:r>
            <a:r>
              <a:rPr lang="en-US" dirty="0" err="1"/>
              <a:t>TypeTable</a:t>
            </a:r>
            <a:r>
              <a:rPr lang="en-US" dirty="0"/>
              <a:t>  </a:t>
            </a:r>
            <a:r>
              <a:rPr lang="uk-UA" dirty="0"/>
              <a:t>  </a:t>
            </a:r>
            <a:r>
              <a:rPr lang="en-US" dirty="0"/>
              <a:t>-- </a:t>
            </a:r>
            <a:r>
              <a:rPr lang="uk-UA" dirty="0"/>
              <a:t>тобто [(</a:t>
            </a:r>
            <a:r>
              <a:rPr lang="en-US" dirty="0"/>
              <a:t>String, Type)]</a:t>
            </a:r>
            <a:endParaRPr lang="uk-UA" dirty="0"/>
          </a:p>
          <a:p>
            <a:pPr marL="400050" lvl="1" indent="0">
              <a:buNone/>
            </a:pPr>
            <a:r>
              <a:rPr lang="en-US" dirty="0"/>
              <a:t>env2 = [("y", </a:t>
            </a:r>
            <a:r>
              <a:rPr lang="en-US" dirty="0" err="1"/>
              <a:t>TVar</a:t>
            </a:r>
            <a:r>
              <a:rPr lang="en-US" dirty="0"/>
              <a:t> “a2”), ("x",</a:t>
            </a:r>
            <a:r>
              <a:rPr lang="en-US" dirty="0" err="1"/>
              <a:t>TBool</a:t>
            </a:r>
            <a:r>
              <a:rPr lang="en-US" dirty="0"/>
              <a:t>)]             -- env2 = [</a:t>
            </a:r>
            <a:r>
              <a:rPr lang="en-US" i="1" dirty="0"/>
              <a:t>("y", a2), ("x", Bool)</a:t>
            </a:r>
            <a:r>
              <a:rPr lang="en-US" dirty="0"/>
              <a:t>]</a:t>
            </a:r>
          </a:p>
          <a:p>
            <a:r>
              <a:rPr lang="uk-UA" dirty="0"/>
              <a:t>При обробці змінних типів, інформація про ці типи постійно конкретизується процесі обробки. Ця інформація зберігається в таблицях –підстановках (</a:t>
            </a:r>
            <a:r>
              <a:rPr lang="en-US" dirty="0"/>
              <a:t>Sub</a:t>
            </a:r>
            <a:r>
              <a:rPr lang="uk-UA" dirty="0"/>
              <a:t>)</a:t>
            </a:r>
          </a:p>
          <a:p>
            <a:pPr marL="0" indent="0">
              <a:buNone/>
            </a:pPr>
            <a:r>
              <a:rPr lang="en-US" b="1" dirty="0"/>
              <a:t>type</a:t>
            </a:r>
            <a:r>
              <a:rPr lang="en-US" dirty="0"/>
              <a:t> Sub   = </a:t>
            </a:r>
            <a:r>
              <a:rPr lang="en-US" dirty="0" err="1"/>
              <a:t>TypeTable</a:t>
            </a:r>
            <a:r>
              <a:rPr lang="en-US" dirty="0"/>
              <a:t>    -- </a:t>
            </a:r>
            <a:r>
              <a:rPr lang="uk-UA" dirty="0"/>
              <a:t>тобто [(</a:t>
            </a:r>
            <a:r>
              <a:rPr lang="en-US" dirty="0"/>
              <a:t>String, Type)]</a:t>
            </a:r>
            <a:endParaRPr lang="uk-UA" dirty="0"/>
          </a:p>
          <a:p>
            <a:pPr marL="400050" lvl="1" indent="0">
              <a:buNone/>
            </a:pPr>
            <a:r>
              <a:rPr lang="en-US" dirty="0"/>
              <a:t>[(“a2",TBool), (“a1",TFun </a:t>
            </a:r>
            <a:r>
              <a:rPr lang="en-US" dirty="0" err="1"/>
              <a:t>TBool</a:t>
            </a:r>
            <a:r>
              <a:rPr lang="en-US" dirty="0"/>
              <a:t> (</a:t>
            </a:r>
            <a:r>
              <a:rPr lang="en-US" dirty="0" err="1"/>
              <a:t>TVar</a:t>
            </a:r>
            <a:r>
              <a:rPr lang="en-US" dirty="0"/>
              <a:t> “a3))]</a:t>
            </a:r>
            <a:r>
              <a:rPr lang="en-US" dirty="0">
                <a:solidFill>
                  <a:srgbClr val="7030A0"/>
                </a:solidFill>
              </a:rPr>
              <a:t>     -- [</a:t>
            </a:r>
            <a:r>
              <a:rPr lang="en-US" i="1" dirty="0">
                <a:solidFill>
                  <a:srgbClr val="7030A0"/>
                </a:solidFill>
              </a:rPr>
              <a:t>("a2",Bool),("a1", Bool-&gt;a4)</a:t>
            </a:r>
            <a:r>
              <a:rPr lang="uk-UA" i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]</a:t>
            </a:r>
            <a:r>
              <a:rPr lang="en-US" dirty="0"/>
              <a:t> </a:t>
            </a:r>
            <a:endParaRPr lang="uk-UA" dirty="0"/>
          </a:p>
          <a:p>
            <a:r>
              <a:rPr lang="uk-UA" dirty="0"/>
              <a:t>Функції, що працюють з підстановками</a:t>
            </a:r>
          </a:p>
          <a:p>
            <a:pPr marL="400050" lvl="1" indent="0">
              <a:buNone/>
            </a:pPr>
            <a:r>
              <a:rPr lang="en-US" dirty="0" err="1"/>
              <a:t>applySub</a:t>
            </a:r>
            <a:r>
              <a:rPr lang="en-US" dirty="0"/>
              <a:t> </a:t>
            </a:r>
            <a:r>
              <a:rPr lang="uk-UA" dirty="0"/>
              <a:t>      </a:t>
            </a:r>
            <a:r>
              <a:rPr lang="en-US" dirty="0"/>
              <a:t>:: Sub -&gt; Type -&gt; Type</a:t>
            </a:r>
            <a:endParaRPr lang="uk-UA" dirty="0"/>
          </a:p>
          <a:p>
            <a:pPr marL="400050" lvl="1" indent="0">
              <a:buNone/>
            </a:pPr>
            <a:r>
              <a:rPr lang="en-US" dirty="0" err="1"/>
              <a:t>updateTEnv</a:t>
            </a:r>
            <a:r>
              <a:rPr lang="en-US" dirty="0"/>
              <a:t> </a:t>
            </a:r>
            <a:r>
              <a:rPr lang="uk-UA" dirty="0"/>
              <a:t>  </a:t>
            </a:r>
            <a:r>
              <a:rPr lang="en-US" dirty="0"/>
              <a:t>:: </a:t>
            </a:r>
            <a:r>
              <a:rPr lang="en-US" dirty="0" err="1"/>
              <a:t>TEnv</a:t>
            </a:r>
            <a:r>
              <a:rPr lang="en-US" dirty="0"/>
              <a:t> -&gt; Sub -&gt; </a:t>
            </a:r>
            <a:r>
              <a:rPr lang="en-US" dirty="0" err="1"/>
              <a:t>Tenv</a:t>
            </a:r>
            <a:endParaRPr lang="uk-UA" dirty="0"/>
          </a:p>
          <a:p>
            <a:pPr marL="400050" lvl="1" indent="0">
              <a:buNone/>
            </a:pPr>
            <a:r>
              <a:rPr lang="uk-UA" dirty="0"/>
              <a:t>с</a:t>
            </a:r>
            <a:r>
              <a:rPr lang="en-US" dirty="0" err="1"/>
              <a:t>ombine</a:t>
            </a:r>
            <a:r>
              <a:rPr lang="uk-UA" dirty="0"/>
              <a:t>      </a:t>
            </a:r>
            <a:r>
              <a:rPr lang="en-US" dirty="0"/>
              <a:t> </a:t>
            </a:r>
            <a:r>
              <a:rPr lang="uk-UA" dirty="0"/>
              <a:t> </a:t>
            </a:r>
            <a:r>
              <a:rPr lang="en-US" dirty="0"/>
              <a:t>:: Sub -&gt; Sub -&gt; Sub</a:t>
            </a:r>
            <a:endParaRPr lang="uk-UA" dirty="0"/>
          </a:p>
          <a:p>
            <a:pPr marL="400050" lvl="1" indent="0">
              <a:buNone/>
            </a:pPr>
            <a:r>
              <a:rPr lang="en-US" dirty="0" err="1"/>
              <a:t>combineSubs</a:t>
            </a:r>
            <a:r>
              <a:rPr lang="en-US" dirty="0"/>
              <a:t> :: [Sub] -&gt; Sub</a:t>
            </a:r>
          </a:p>
          <a:p>
            <a:pPr lvl="2" indent="-342900"/>
            <a:r>
              <a:rPr lang="en-US" dirty="0"/>
              <a:t>env = [(“x”, a-&gt;Int),(“y”, b-&gt;Bool-&gt;a)]</a:t>
            </a:r>
          </a:p>
          <a:p>
            <a:pPr lvl="2" indent="-342900"/>
            <a:r>
              <a:rPr lang="en-US" dirty="0"/>
              <a:t>sub1 = [(“</a:t>
            </a:r>
            <a:r>
              <a:rPr lang="en-US" dirty="0" err="1"/>
              <a:t>a”,Bool</a:t>
            </a:r>
            <a:r>
              <a:rPr lang="en-US" dirty="0"/>
              <a:t>), (”b”, d-&gt;c)]</a:t>
            </a:r>
          </a:p>
          <a:p>
            <a:pPr lvl="2" indent="-342900"/>
            <a:r>
              <a:rPr lang="en-US" dirty="0"/>
              <a:t>sub2 = [(“</a:t>
            </a:r>
            <a:r>
              <a:rPr lang="en-US" dirty="0" err="1"/>
              <a:t>d”,Int</a:t>
            </a:r>
            <a:r>
              <a:rPr lang="en-US" dirty="0"/>
              <a:t>)]</a:t>
            </a:r>
          </a:p>
          <a:p>
            <a:pPr lvl="2" indent="-342900"/>
            <a:r>
              <a:rPr lang="en-US" dirty="0"/>
              <a:t>sub3 = combine sub2 sub1 = [(“</a:t>
            </a:r>
            <a:r>
              <a:rPr lang="en-US" dirty="0" err="1"/>
              <a:t>d”,Int</a:t>
            </a:r>
            <a:r>
              <a:rPr lang="en-US" dirty="0"/>
              <a:t>), (“</a:t>
            </a:r>
            <a:r>
              <a:rPr lang="en-US" dirty="0" err="1"/>
              <a:t>a”,Bool</a:t>
            </a:r>
            <a:r>
              <a:rPr lang="en-US" dirty="0"/>
              <a:t>), (”</a:t>
            </a:r>
            <a:r>
              <a:rPr lang="en-US" dirty="0" err="1"/>
              <a:t>b”,Int</a:t>
            </a:r>
            <a:r>
              <a:rPr lang="en-US" dirty="0"/>
              <a:t>-&gt;c)]</a:t>
            </a:r>
          </a:p>
          <a:p>
            <a:pPr lvl="2" indent="-342900"/>
            <a:r>
              <a:rPr lang="en-US" dirty="0"/>
              <a:t>env1 = </a:t>
            </a:r>
            <a:r>
              <a:rPr lang="en-US" dirty="0" err="1"/>
              <a:t>updateTEnv</a:t>
            </a:r>
            <a:r>
              <a:rPr lang="en-US" dirty="0"/>
              <a:t> env sub3 = [(“</a:t>
            </a:r>
            <a:r>
              <a:rPr lang="en-US" dirty="0" err="1"/>
              <a:t>x”,Bool</a:t>
            </a:r>
            <a:r>
              <a:rPr lang="en-US" dirty="0"/>
              <a:t>-&gt;Int),(“y”, (Int-&gt;c)-&gt;Bool-&gt;Bool)]</a:t>
            </a:r>
          </a:p>
          <a:p>
            <a:pPr marL="40005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412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Виведення: </a:t>
            </a:r>
            <a:r>
              <a:rPr lang="uk-UA" dirty="0" err="1"/>
              <a:t>мономорфний</a:t>
            </a:r>
            <a:r>
              <a:rPr lang="uk-UA" dirty="0"/>
              <a:t> тип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556792"/>
            <a:ext cx="7772400" cy="5301208"/>
          </a:xfrm>
        </p:spPr>
        <p:txBody>
          <a:bodyPr wrap="square">
            <a:normAutofit fontScale="70000" lnSpcReduction="20000"/>
          </a:bodyPr>
          <a:lstStyle/>
          <a:p>
            <a:pPr marL="57150" indent="0">
              <a:buNone/>
            </a:pPr>
            <a:r>
              <a:rPr lang="en-US" dirty="0" err="1"/>
              <a:t>inferType</a:t>
            </a:r>
            <a:r>
              <a:rPr lang="en-US" dirty="0"/>
              <a:t> :: Expr -&gt; </a:t>
            </a:r>
            <a:r>
              <a:rPr lang="en-US" dirty="0" err="1"/>
              <a:t>TEnv</a:t>
            </a:r>
            <a:r>
              <a:rPr lang="en-US" dirty="0"/>
              <a:t> -&gt; Type</a:t>
            </a:r>
          </a:p>
          <a:p>
            <a:pPr marL="57150" indent="0">
              <a:buNone/>
            </a:pPr>
            <a:r>
              <a:rPr lang="en-US" dirty="0" err="1"/>
              <a:t>inferType</a:t>
            </a:r>
            <a:r>
              <a:rPr lang="en-US" dirty="0"/>
              <a:t> e env =</a:t>
            </a:r>
          </a:p>
          <a:p>
            <a:pPr marL="57150" indent="0">
              <a:buNone/>
            </a:pPr>
            <a:r>
              <a:rPr lang="en-US" dirty="0"/>
              <a:t>-- Number _ / Boolean _---</a:t>
            </a:r>
          </a:p>
          <a:p>
            <a:pPr marL="57150" indent="0">
              <a:buNone/>
            </a:pPr>
            <a:r>
              <a:rPr lang="en-US" dirty="0"/>
              <a:t>  =&gt; </a:t>
            </a:r>
            <a:r>
              <a:rPr lang="en-US" i="1" dirty="0"/>
              <a:t>Int </a:t>
            </a:r>
            <a:r>
              <a:rPr lang="en-US" dirty="0"/>
              <a:t> / </a:t>
            </a:r>
            <a:r>
              <a:rPr lang="en-US" i="1" dirty="0"/>
              <a:t>Bool</a:t>
            </a:r>
          </a:p>
          <a:p>
            <a:pPr marL="57150" indent="0">
              <a:buNone/>
            </a:pPr>
            <a:r>
              <a:rPr lang="en-US" dirty="0"/>
              <a:t>---Id "x"---</a:t>
            </a:r>
          </a:p>
          <a:p>
            <a:pPr marL="57150" indent="0">
              <a:buNone/>
            </a:pPr>
            <a:r>
              <a:rPr lang="en-US" dirty="0"/>
              <a:t>  =&gt; </a:t>
            </a:r>
            <a:r>
              <a:rPr lang="uk-UA" dirty="0"/>
              <a:t>пошук "</a:t>
            </a:r>
            <a:r>
              <a:rPr lang="en-US" dirty="0"/>
              <a:t>x" </a:t>
            </a:r>
            <a:r>
              <a:rPr lang="uk-UA" dirty="0"/>
              <a:t>в таблиці </a:t>
            </a:r>
            <a:r>
              <a:rPr lang="en-US" dirty="0"/>
              <a:t>env</a:t>
            </a:r>
          </a:p>
          <a:p>
            <a:pPr marL="57150" indent="0">
              <a:buNone/>
            </a:pPr>
            <a:r>
              <a:rPr lang="en-US" dirty="0"/>
              <a:t>---Prim "op"---</a:t>
            </a:r>
          </a:p>
          <a:p>
            <a:pPr marL="57150" indent="0">
              <a:buNone/>
            </a:pPr>
            <a:r>
              <a:rPr lang="en-US" dirty="0"/>
              <a:t>  =&gt; </a:t>
            </a:r>
            <a:r>
              <a:rPr lang="uk-UA" dirty="0"/>
              <a:t>пошук "</a:t>
            </a:r>
            <a:r>
              <a:rPr lang="en-US" dirty="0"/>
              <a:t>op" </a:t>
            </a:r>
            <a:r>
              <a:rPr lang="uk-UA" dirty="0"/>
              <a:t>в таблиці </a:t>
            </a:r>
            <a:r>
              <a:rPr lang="en-US" dirty="0" err="1"/>
              <a:t>primTypes</a:t>
            </a:r>
            <a:endParaRPr lang="en-US" dirty="0"/>
          </a:p>
          <a:p>
            <a:pPr marL="57150" indent="0">
              <a:buNone/>
            </a:pPr>
            <a:r>
              <a:rPr lang="en-US" dirty="0"/>
              <a:t>---Cond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ee</a:t>
            </a:r>
            <a:r>
              <a:rPr lang="en-US" dirty="0"/>
              <a:t>---</a:t>
            </a:r>
          </a:p>
          <a:p>
            <a:pPr marL="57150" indent="0">
              <a:buNone/>
            </a:pPr>
            <a:r>
              <a:rPr lang="en-US" dirty="0"/>
              <a:t>  </a:t>
            </a:r>
            <a:r>
              <a:rPr lang="en-US" dirty="0" err="1"/>
              <a:t>tc</a:t>
            </a:r>
            <a:r>
              <a:rPr lang="en-US" dirty="0"/>
              <a:t> = </a:t>
            </a:r>
            <a:r>
              <a:rPr lang="en-US" dirty="0" err="1"/>
              <a:t>inferType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env </a:t>
            </a:r>
          </a:p>
          <a:p>
            <a:pPr marL="57150" indent="0">
              <a:buNone/>
            </a:pPr>
            <a:r>
              <a:rPr lang="en-US" dirty="0"/>
              <a:t>  </a:t>
            </a:r>
            <a:r>
              <a:rPr lang="en-US" dirty="0" err="1"/>
              <a:t>tt</a:t>
            </a:r>
            <a:r>
              <a:rPr lang="en-US" dirty="0"/>
              <a:t> = </a:t>
            </a:r>
            <a:r>
              <a:rPr lang="en-US" dirty="0" err="1"/>
              <a:t>inferType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env </a:t>
            </a:r>
          </a:p>
          <a:p>
            <a:pPr marL="57150" indent="0">
              <a:buNone/>
            </a:pPr>
            <a:r>
              <a:rPr lang="en-US" dirty="0"/>
              <a:t>  </a:t>
            </a:r>
            <a:r>
              <a:rPr lang="en-US" dirty="0" err="1"/>
              <a:t>te</a:t>
            </a:r>
            <a:r>
              <a:rPr lang="en-US" dirty="0"/>
              <a:t> = </a:t>
            </a:r>
            <a:r>
              <a:rPr lang="en-US" dirty="0" err="1"/>
              <a:t>inferType</a:t>
            </a:r>
            <a:r>
              <a:rPr lang="en-US" dirty="0"/>
              <a:t> </a:t>
            </a:r>
            <a:r>
              <a:rPr lang="en-US" dirty="0" err="1"/>
              <a:t>ee</a:t>
            </a:r>
            <a:r>
              <a:rPr lang="en-US" dirty="0"/>
              <a:t> env </a:t>
            </a:r>
          </a:p>
          <a:p>
            <a:pPr marL="57150" indent="0">
              <a:buNone/>
            </a:pPr>
            <a:r>
              <a:rPr lang="en-US" dirty="0"/>
              <a:t>  =&gt; if </a:t>
            </a:r>
            <a:r>
              <a:rPr lang="en-US" i="1" dirty="0" err="1"/>
              <a:t>tc</a:t>
            </a:r>
            <a:r>
              <a:rPr lang="en-US" i="1" dirty="0"/>
              <a:t>==Bool &amp; </a:t>
            </a:r>
            <a:r>
              <a:rPr lang="en-US" i="1" dirty="0" err="1"/>
              <a:t>tt</a:t>
            </a:r>
            <a:r>
              <a:rPr lang="en-US" i="1" dirty="0"/>
              <a:t>==</a:t>
            </a:r>
            <a:r>
              <a:rPr lang="en-US" i="1" dirty="0" err="1"/>
              <a:t>te</a:t>
            </a:r>
            <a:r>
              <a:rPr lang="en-US" i="1" dirty="0"/>
              <a:t> </a:t>
            </a:r>
            <a:r>
              <a:rPr lang="en-US" dirty="0"/>
              <a:t>then</a:t>
            </a:r>
            <a:r>
              <a:rPr lang="en-US" i="1" dirty="0"/>
              <a:t> </a:t>
            </a:r>
            <a:r>
              <a:rPr lang="en-US" i="1" dirty="0" err="1"/>
              <a:t>te</a:t>
            </a:r>
            <a:r>
              <a:rPr lang="en-US" i="1" dirty="0"/>
              <a:t> </a:t>
            </a:r>
            <a:r>
              <a:rPr lang="en-US" dirty="0"/>
              <a:t>else</a:t>
            </a:r>
            <a:r>
              <a:rPr lang="en-US" i="1" dirty="0"/>
              <a:t> Err</a:t>
            </a:r>
          </a:p>
          <a:p>
            <a:pPr marL="57150" indent="0">
              <a:buNone/>
            </a:pPr>
            <a:r>
              <a:rPr lang="en-US" dirty="0"/>
              <a:t>---App </a:t>
            </a:r>
            <a:r>
              <a:rPr lang="en-US" dirty="0" err="1"/>
              <a:t>fe</a:t>
            </a:r>
            <a:r>
              <a:rPr lang="en-US" dirty="0"/>
              <a:t> ae---</a:t>
            </a:r>
          </a:p>
          <a:p>
            <a:pPr marL="57150" indent="0">
              <a:buNone/>
            </a:pPr>
            <a:r>
              <a:rPr lang="en-US" dirty="0"/>
              <a:t>  </a:t>
            </a:r>
            <a:r>
              <a:rPr lang="en-US" dirty="0" err="1"/>
              <a:t>tf</a:t>
            </a:r>
            <a:r>
              <a:rPr lang="en-US" dirty="0"/>
              <a:t> = </a:t>
            </a:r>
            <a:r>
              <a:rPr lang="en-US" dirty="0" err="1"/>
              <a:t>interType</a:t>
            </a:r>
            <a:r>
              <a:rPr lang="en-US" dirty="0"/>
              <a:t> </a:t>
            </a:r>
            <a:r>
              <a:rPr lang="en-US" dirty="0" err="1"/>
              <a:t>fe</a:t>
            </a:r>
            <a:r>
              <a:rPr lang="en-US" dirty="0"/>
              <a:t> env </a:t>
            </a:r>
          </a:p>
          <a:p>
            <a:pPr marL="57150" indent="0">
              <a:buNone/>
            </a:pPr>
            <a:r>
              <a:rPr lang="en-US" dirty="0"/>
              <a:t>  ta = </a:t>
            </a:r>
            <a:r>
              <a:rPr lang="en-US" dirty="0" err="1"/>
              <a:t>inferType</a:t>
            </a:r>
            <a:r>
              <a:rPr lang="en-US" dirty="0"/>
              <a:t> ae env </a:t>
            </a:r>
          </a:p>
          <a:p>
            <a:pPr marL="57150" indent="0">
              <a:buNone/>
            </a:pPr>
            <a:r>
              <a:rPr lang="en-US" dirty="0"/>
              <a:t>  =&gt; if </a:t>
            </a:r>
            <a:r>
              <a:rPr lang="en-US" i="1" dirty="0" err="1"/>
              <a:t>tf</a:t>
            </a:r>
            <a:r>
              <a:rPr lang="en-US" dirty="0"/>
              <a:t>==</a:t>
            </a:r>
            <a:r>
              <a:rPr lang="en-US" i="1" dirty="0"/>
              <a:t>ta-&gt;tr  </a:t>
            </a:r>
            <a:r>
              <a:rPr lang="en-US" dirty="0"/>
              <a:t>then</a:t>
            </a:r>
            <a:r>
              <a:rPr lang="en-US" i="1" dirty="0"/>
              <a:t> tr </a:t>
            </a:r>
            <a:r>
              <a:rPr lang="en-US" dirty="0"/>
              <a:t>else</a:t>
            </a:r>
            <a:r>
              <a:rPr lang="en-US" i="1" dirty="0"/>
              <a:t> Err </a:t>
            </a:r>
          </a:p>
        </p:txBody>
      </p:sp>
    </p:spTree>
    <p:extLst>
      <p:ext uri="{BB962C8B-B14F-4D97-AF65-F5344CB8AC3E}">
        <p14:creationId xmlns:p14="http://schemas.microsoft.com/office/powerpoint/2010/main" val="3024863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82880" cy="838200"/>
          </a:xfrm>
        </p:spPr>
        <p:txBody>
          <a:bodyPr/>
          <a:lstStyle/>
          <a:p>
            <a:r>
              <a:rPr lang="uk-UA" dirty="0"/>
              <a:t>Приклади 1-4: </a:t>
            </a:r>
            <a:r>
              <a:rPr lang="uk-UA" dirty="0" err="1"/>
              <a:t>мономорфний</a:t>
            </a:r>
            <a:r>
              <a:rPr lang="uk-UA" dirty="0"/>
              <a:t> тип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556792"/>
            <a:ext cx="8282880" cy="5301208"/>
          </a:xfrm>
        </p:spPr>
        <p:txBody>
          <a:bodyPr wrap="square">
            <a:normAutofit fontScale="70000" lnSpcReduction="20000"/>
          </a:bodyPr>
          <a:lstStyle/>
          <a:p>
            <a:pPr marL="57150" indent="0">
              <a:buNone/>
            </a:pPr>
            <a:r>
              <a:rPr lang="en-US" dirty="0" err="1"/>
              <a:t>inferType</a:t>
            </a:r>
            <a:r>
              <a:rPr lang="en-US" dirty="0"/>
              <a:t>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x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i="1" dirty="0">
                <a:solidFill>
                  <a:srgbClr val="002060"/>
                </a:solidFill>
              </a:rPr>
              <a:t>("</a:t>
            </a:r>
            <a:r>
              <a:rPr lang="en-US" i="1" dirty="0" err="1">
                <a:solidFill>
                  <a:srgbClr val="002060"/>
                </a:solidFill>
              </a:rPr>
              <a:t>x",Int</a:t>
            </a:r>
            <a:r>
              <a:rPr lang="en-US" i="1" dirty="0">
                <a:solidFill>
                  <a:srgbClr val="002060"/>
                </a:solidFill>
              </a:rPr>
              <a:t>),("</a:t>
            </a:r>
            <a:r>
              <a:rPr lang="en-US" i="1" dirty="0" err="1">
                <a:solidFill>
                  <a:srgbClr val="002060"/>
                </a:solidFill>
              </a:rPr>
              <a:t>y",Int</a:t>
            </a:r>
            <a:r>
              <a:rPr lang="en-US" i="1" dirty="0">
                <a:solidFill>
                  <a:srgbClr val="002060"/>
                </a:solidFill>
              </a:rPr>
              <a:t>)</a:t>
            </a:r>
            <a:r>
              <a:rPr lang="uk-UA" i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]</a:t>
            </a:r>
            <a:r>
              <a:rPr lang="en-US" dirty="0"/>
              <a:t> = </a:t>
            </a:r>
            <a:r>
              <a:rPr lang="en-US" i="1" dirty="0"/>
              <a:t>Int</a:t>
            </a:r>
            <a:r>
              <a:rPr lang="en-US" dirty="0"/>
              <a:t>  </a:t>
            </a:r>
          </a:p>
          <a:p>
            <a:pPr marL="57150" indent="0">
              <a:buNone/>
            </a:pPr>
            <a:r>
              <a:rPr lang="en-US" dirty="0"/>
              <a:t>  -- Id "x"– </a:t>
            </a:r>
          </a:p>
          <a:p>
            <a:pPr marL="2228850" lvl="5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 err="1"/>
              <a:t>inferType</a:t>
            </a:r>
            <a:r>
              <a:rPr lang="en-US" dirty="0"/>
              <a:t>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True 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i="1" dirty="0">
                <a:solidFill>
                  <a:srgbClr val="002060"/>
                </a:solidFill>
              </a:rPr>
              <a:t>("</a:t>
            </a:r>
            <a:r>
              <a:rPr lang="en-US" i="1" dirty="0" err="1">
                <a:solidFill>
                  <a:srgbClr val="002060"/>
                </a:solidFill>
              </a:rPr>
              <a:t>x",Int</a:t>
            </a:r>
            <a:r>
              <a:rPr lang="en-US" i="1" dirty="0">
                <a:solidFill>
                  <a:srgbClr val="002060"/>
                </a:solidFill>
              </a:rPr>
              <a:t>),("</a:t>
            </a:r>
            <a:r>
              <a:rPr lang="en-US" i="1" dirty="0" err="1">
                <a:solidFill>
                  <a:srgbClr val="002060"/>
                </a:solidFill>
              </a:rPr>
              <a:t>y",Int</a:t>
            </a:r>
            <a:r>
              <a:rPr lang="en-US" i="1" dirty="0">
                <a:solidFill>
                  <a:srgbClr val="002060"/>
                </a:solidFill>
              </a:rPr>
              <a:t>)</a:t>
            </a:r>
            <a:r>
              <a:rPr lang="uk-UA" i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] </a:t>
            </a:r>
            <a:r>
              <a:rPr lang="en-US" dirty="0"/>
              <a:t>= </a:t>
            </a:r>
            <a:r>
              <a:rPr lang="en-US" i="1" dirty="0"/>
              <a:t>Bool</a:t>
            </a:r>
          </a:p>
          <a:p>
            <a:pPr marL="57150" indent="0">
              <a:buNone/>
            </a:pPr>
            <a:r>
              <a:rPr lang="en-US" dirty="0"/>
              <a:t>  -- Boolean True --</a:t>
            </a:r>
          </a:p>
          <a:p>
            <a:pPr marL="1771650" lvl="4" indent="0">
              <a:buNone/>
            </a:pPr>
            <a:r>
              <a:rPr lang="en-US" dirty="0"/>
              <a:t>	 </a:t>
            </a:r>
          </a:p>
          <a:p>
            <a:pPr marL="57150" indent="0">
              <a:buNone/>
            </a:pPr>
            <a:r>
              <a:rPr lang="en-US" dirty="0" err="1"/>
              <a:t>inferType</a:t>
            </a:r>
            <a:r>
              <a:rPr lang="en-US" dirty="0"/>
              <a:t>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((+) True)</a:t>
            </a:r>
            <a:r>
              <a:rPr lang="en-US" i="1" dirty="0"/>
              <a:t> 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i="1" dirty="0">
                <a:solidFill>
                  <a:srgbClr val="002060"/>
                </a:solidFill>
              </a:rPr>
              <a:t>("</a:t>
            </a:r>
            <a:r>
              <a:rPr lang="en-US" i="1" dirty="0" err="1">
                <a:solidFill>
                  <a:srgbClr val="002060"/>
                </a:solidFill>
              </a:rPr>
              <a:t>x",Int</a:t>
            </a:r>
            <a:r>
              <a:rPr lang="en-US" i="1" dirty="0">
                <a:solidFill>
                  <a:srgbClr val="002060"/>
                </a:solidFill>
              </a:rPr>
              <a:t>),("</a:t>
            </a:r>
            <a:r>
              <a:rPr lang="en-US" i="1" dirty="0" err="1">
                <a:solidFill>
                  <a:srgbClr val="002060"/>
                </a:solidFill>
              </a:rPr>
              <a:t>y",Int</a:t>
            </a:r>
            <a:r>
              <a:rPr lang="en-US" i="1" dirty="0">
                <a:solidFill>
                  <a:srgbClr val="002060"/>
                </a:solidFill>
              </a:rPr>
              <a:t>)</a:t>
            </a:r>
            <a:r>
              <a:rPr lang="uk-UA" i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] </a:t>
            </a:r>
            <a:r>
              <a:rPr lang="en-US" dirty="0"/>
              <a:t>= </a:t>
            </a:r>
            <a:r>
              <a:rPr lang="en-US" i="1" dirty="0"/>
              <a:t>Err</a:t>
            </a:r>
          </a:p>
          <a:p>
            <a:pPr marL="57150" indent="0">
              <a:buNone/>
            </a:pPr>
            <a:r>
              <a:rPr lang="en-US" dirty="0"/>
              <a:t>  -- App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(+) True </a:t>
            </a:r>
            <a:r>
              <a:rPr lang="en-US" dirty="0"/>
              <a:t>--</a:t>
            </a:r>
          </a:p>
          <a:p>
            <a:pPr marL="57150" indent="0">
              <a:buNone/>
            </a:pPr>
            <a:r>
              <a:rPr lang="en-US" dirty="0"/>
              <a:t>     </a:t>
            </a:r>
            <a:r>
              <a:rPr lang="en-US" dirty="0" err="1"/>
              <a:t>tf</a:t>
            </a:r>
            <a:r>
              <a:rPr lang="en-US" dirty="0"/>
              <a:t> = </a:t>
            </a:r>
            <a:r>
              <a:rPr lang="en-US" dirty="0" err="1"/>
              <a:t>inferType</a:t>
            </a:r>
            <a:r>
              <a:rPr lang="en-US" dirty="0"/>
              <a:t>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(+)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i="1" dirty="0">
                <a:solidFill>
                  <a:srgbClr val="002060"/>
                </a:solidFill>
              </a:rPr>
              <a:t>("</a:t>
            </a:r>
            <a:r>
              <a:rPr lang="en-US" i="1" dirty="0" err="1">
                <a:solidFill>
                  <a:srgbClr val="002060"/>
                </a:solidFill>
              </a:rPr>
              <a:t>x",Int</a:t>
            </a:r>
            <a:r>
              <a:rPr lang="en-US" i="1" dirty="0">
                <a:solidFill>
                  <a:srgbClr val="002060"/>
                </a:solidFill>
              </a:rPr>
              <a:t>),("</a:t>
            </a:r>
            <a:r>
              <a:rPr lang="en-US" i="1" dirty="0" err="1">
                <a:solidFill>
                  <a:srgbClr val="002060"/>
                </a:solidFill>
              </a:rPr>
              <a:t>y",Int</a:t>
            </a:r>
            <a:r>
              <a:rPr lang="en-US" i="1" dirty="0">
                <a:solidFill>
                  <a:srgbClr val="002060"/>
                </a:solidFill>
              </a:rPr>
              <a:t>)</a:t>
            </a:r>
            <a:r>
              <a:rPr lang="uk-UA" i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] </a:t>
            </a:r>
            <a:r>
              <a:rPr lang="en-US" dirty="0"/>
              <a:t>= </a:t>
            </a:r>
            <a:r>
              <a:rPr lang="en-US" i="1" dirty="0"/>
              <a:t>Int-&gt;(Int-&gt;Int)</a:t>
            </a:r>
          </a:p>
          <a:p>
            <a:pPr marL="57150" indent="0">
              <a:buNone/>
            </a:pPr>
            <a:r>
              <a:rPr lang="en-US" dirty="0"/>
              <a:t>     ta = </a:t>
            </a:r>
            <a:r>
              <a:rPr lang="en-US" dirty="0" err="1"/>
              <a:t>inferType</a:t>
            </a:r>
            <a:r>
              <a:rPr lang="en-US" dirty="0"/>
              <a:t>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True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i="1" dirty="0">
                <a:solidFill>
                  <a:srgbClr val="002060"/>
                </a:solidFill>
              </a:rPr>
              <a:t>("</a:t>
            </a:r>
            <a:r>
              <a:rPr lang="en-US" i="1" dirty="0" err="1">
                <a:solidFill>
                  <a:srgbClr val="002060"/>
                </a:solidFill>
              </a:rPr>
              <a:t>x",Int</a:t>
            </a:r>
            <a:r>
              <a:rPr lang="en-US" i="1" dirty="0">
                <a:solidFill>
                  <a:srgbClr val="002060"/>
                </a:solidFill>
              </a:rPr>
              <a:t>),("</a:t>
            </a:r>
            <a:r>
              <a:rPr lang="en-US" i="1" dirty="0" err="1">
                <a:solidFill>
                  <a:srgbClr val="002060"/>
                </a:solidFill>
              </a:rPr>
              <a:t>y",Int</a:t>
            </a:r>
            <a:r>
              <a:rPr lang="en-US" i="1" dirty="0">
                <a:solidFill>
                  <a:srgbClr val="002060"/>
                </a:solidFill>
              </a:rPr>
              <a:t>)</a:t>
            </a:r>
            <a:r>
              <a:rPr lang="uk-UA" i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] </a:t>
            </a:r>
            <a:r>
              <a:rPr lang="en-US" dirty="0"/>
              <a:t>= </a:t>
            </a:r>
            <a:r>
              <a:rPr lang="en-US" i="1" dirty="0"/>
              <a:t>Bool</a:t>
            </a:r>
            <a:r>
              <a:rPr lang="en-US" dirty="0"/>
              <a:t>	</a:t>
            </a:r>
          </a:p>
          <a:p>
            <a:pPr marL="857250" lvl="2" indent="0">
              <a:buNone/>
            </a:pPr>
            <a:r>
              <a:rPr lang="en-US" dirty="0"/>
              <a:t> 	</a:t>
            </a:r>
          </a:p>
          <a:p>
            <a:pPr marL="57150" indent="0">
              <a:buNone/>
            </a:pPr>
            <a:r>
              <a:rPr lang="en-US" dirty="0" err="1"/>
              <a:t>inferType</a:t>
            </a:r>
            <a:r>
              <a:rPr lang="en-US" dirty="0"/>
              <a:t>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((+) y 1)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i="1" dirty="0">
                <a:solidFill>
                  <a:srgbClr val="002060"/>
                </a:solidFill>
              </a:rPr>
              <a:t>("</a:t>
            </a:r>
            <a:r>
              <a:rPr lang="en-US" i="1" dirty="0" err="1">
                <a:solidFill>
                  <a:srgbClr val="002060"/>
                </a:solidFill>
              </a:rPr>
              <a:t>x",Int</a:t>
            </a:r>
            <a:r>
              <a:rPr lang="en-US" i="1" dirty="0">
                <a:solidFill>
                  <a:srgbClr val="002060"/>
                </a:solidFill>
              </a:rPr>
              <a:t>),("</a:t>
            </a:r>
            <a:r>
              <a:rPr lang="en-US" i="1" dirty="0" err="1">
                <a:solidFill>
                  <a:srgbClr val="002060"/>
                </a:solidFill>
              </a:rPr>
              <a:t>y",Int</a:t>
            </a:r>
            <a:r>
              <a:rPr lang="en-US" i="1" dirty="0">
                <a:solidFill>
                  <a:srgbClr val="002060"/>
                </a:solidFill>
              </a:rPr>
              <a:t>)</a:t>
            </a:r>
            <a:r>
              <a:rPr lang="uk-UA" i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] </a:t>
            </a:r>
            <a:r>
              <a:rPr lang="en-US" dirty="0"/>
              <a:t>= </a:t>
            </a:r>
            <a:r>
              <a:rPr lang="en-US" i="1" dirty="0"/>
              <a:t>Int  </a:t>
            </a:r>
          </a:p>
          <a:p>
            <a:pPr marL="57150" indent="0">
              <a:buNone/>
            </a:pPr>
            <a:r>
              <a:rPr lang="en-US" dirty="0"/>
              <a:t>  -- App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((+) y) 1</a:t>
            </a:r>
            <a:r>
              <a:rPr lang="en-US" dirty="0"/>
              <a:t>--</a:t>
            </a:r>
          </a:p>
          <a:p>
            <a:pPr marL="57150" indent="0">
              <a:buNone/>
            </a:pPr>
            <a:r>
              <a:rPr lang="en-US" dirty="0"/>
              <a:t>     </a:t>
            </a:r>
            <a:r>
              <a:rPr lang="en-US" dirty="0" err="1"/>
              <a:t>tf</a:t>
            </a:r>
            <a:r>
              <a:rPr lang="en-US" dirty="0"/>
              <a:t> = </a:t>
            </a:r>
            <a:r>
              <a:rPr lang="en-US" dirty="0" err="1"/>
              <a:t>inferType</a:t>
            </a:r>
            <a:r>
              <a:rPr lang="en-US" dirty="0"/>
              <a:t>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((+) y)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i="1" dirty="0">
                <a:solidFill>
                  <a:srgbClr val="002060"/>
                </a:solidFill>
              </a:rPr>
              <a:t>("</a:t>
            </a:r>
            <a:r>
              <a:rPr lang="en-US" i="1" dirty="0" err="1">
                <a:solidFill>
                  <a:srgbClr val="002060"/>
                </a:solidFill>
              </a:rPr>
              <a:t>x",Int</a:t>
            </a:r>
            <a:r>
              <a:rPr lang="en-US" i="1" dirty="0">
                <a:solidFill>
                  <a:srgbClr val="002060"/>
                </a:solidFill>
              </a:rPr>
              <a:t>),("</a:t>
            </a:r>
            <a:r>
              <a:rPr lang="en-US" i="1" dirty="0" err="1">
                <a:solidFill>
                  <a:srgbClr val="002060"/>
                </a:solidFill>
              </a:rPr>
              <a:t>y",Int</a:t>
            </a:r>
            <a:r>
              <a:rPr lang="en-US" i="1" dirty="0">
                <a:solidFill>
                  <a:srgbClr val="002060"/>
                </a:solidFill>
              </a:rPr>
              <a:t>)</a:t>
            </a:r>
            <a:r>
              <a:rPr lang="uk-UA" i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] </a:t>
            </a:r>
            <a:r>
              <a:rPr lang="en-US" dirty="0"/>
              <a:t>= </a:t>
            </a:r>
            <a:r>
              <a:rPr lang="en-US" i="1" dirty="0"/>
              <a:t>Int-&gt;Int</a:t>
            </a:r>
          </a:p>
          <a:p>
            <a:pPr marL="57150" indent="0">
              <a:buNone/>
            </a:pPr>
            <a:r>
              <a:rPr lang="en-US" dirty="0"/>
              <a:t>       -- App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(+) y</a:t>
            </a:r>
            <a:r>
              <a:rPr lang="en-US" dirty="0"/>
              <a:t>--</a:t>
            </a:r>
          </a:p>
          <a:p>
            <a:pPr marL="57150" indent="0">
              <a:buNone/>
            </a:pPr>
            <a:r>
              <a:rPr lang="en-US" dirty="0"/>
              <a:t>          tf1 = </a:t>
            </a:r>
            <a:r>
              <a:rPr lang="en-US" dirty="0" err="1"/>
              <a:t>inferType</a:t>
            </a:r>
            <a:r>
              <a:rPr lang="en-US" dirty="0"/>
              <a:t>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(+)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i="1" dirty="0">
                <a:solidFill>
                  <a:srgbClr val="002060"/>
                </a:solidFill>
              </a:rPr>
              <a:t>("</a:t>
            </a:r>
            <a:r>
              <a:rPr lang="en-US" i="1" dirty="0" err="1">
                <a:solidFill>
                  <a:srgbClr val="002060"/>
                </a:solidFill>
              </a:rPr>
              <a:t>x",Int</a:t>
            </a:r>
            <a:r>
              <a:rPr lang="en-US" i="1" dirty="0">
                <a:solidFill>
                  <a:srgbClr val="002060"/>
                </a:solidFill>
              </a:rPr>
              <a:t>),("</a:t>
            </a:r>
            <a:r>
              <a:rPr lang="en-US" i="1" dirty="0" err="1">
                <a:solidFill>
                  <a:srgbClr val="002060"/>
                </a:solidFill>
              </a:rPr>
              <a:t>y",Int</a:t>
            </a:r>
            <a:r>
              <a:rPr lang="en-US" i="1" dirty="0">
                <a:solidFill>
                  <a:srgbClr val="002060"/>
                </a:solidFill>
              </a:rPr>
              <a:t>)</a:t>
            </a:r>
            <a:r>
              <a:rPr lang="uk-UA" i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] </a:t>
            </a:r>
            <a:r>
              <a:rPr lang="en-US" dirty="0"/>
              <a:t>= </a:t>
            </a:r>
            <a:r>
              <a:rPr lang="en-US" i="1" dirty="0"/>
              <a:t>Int-&gt;(Int-&gt;Int)</a:t>
            </a:r>
          </a:p>
          <a:p>
            <a:pPr marL="57150" indent="0">
              <a:buNone/>
            </a:pPr>
            <a:r>
              <a:rPr lang="en-US" dirty="0"/>
              <a:t>          ta1 = </a:t>
            </a:r>
            <a:r>
              <a:rPr lang="en-US" dirty="0" err="1"/>
              <a:t>inferType</a:t>
            </a:r>
            <a:r>
              <a:rPr lang="en-US" dirty="0"/>
              <a:t>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y 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i="1" dirty="0">
                <a:solidFill>
                  <a:srgbClr val="002060"/>
                </a:solidFill>
              </a:rPr>
              <a:t>("</a:t>
            </a:r>
            <a:r>
              <a:rPr lang="en-US" i="1" dirty="0" err="1">
                <a:solidFill>
                  <a:srgbClr val="002060"/>
                </a:solidFill>
              </a:rPr>
              <a:t>x",Int</a:t>
            </a:r>
            <a:r>
              <a:rPr lang="en-US" i="1" dirty="0">
                <a:solidFill>
                  <a:srgbClr val="002060"/>
                </a:solidFill>
              </a:rPr>
              <a:t>),("</a:t>
            </a:r>
            <a:r>
              <a:rPr lang="en-US" i="1" dirty="0" err="1">
                <a:solidFill>
                  <a:srgbClr val="002060"/>
                </a:solidFill>
              </a:rPr>
              <a:t>y",Int</a:t>
            </a:r>
            <a:r>
              <a:rPr lang="en-US" i="1" dirty="0">
                <a:solidFill>
                  <a:srgbClr val="002060"/>
                </a:solidFill>
              </a:rPr>
              <a:t>)</a:t>
            </a:r>
            <a:r>
              <a:rPr lang="uk-UA" i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] </a:t>
            </a:r>
            <a:r>
              <a:rPr lang="en-US" dirty="0"/>
              <a:t>= </a:t>
            </a:r>
            <a:r>
              <a:rPr lang="en-US" i="1" dirty="0"/>
              <a:t>Int </a:t>
            </a:r>
          </a:p>
          <a:p>
            <a:pPr marL="57150" indent="0">
              <a:buNone/>
            </a:pPr>
            <a:r>
              <a:rPr lang="en-US" dirty="0"/>
              <a:t>     ta = </a:t>
            </a:r>
            <a:r>
              <a:rPr lang="en-US" dirty="0" err="1"/>
              <a:t>inferType</a:t>
            </a:r>
            <a:r>
              <a:rPr lang="en-US" dirty="0"/>
              <a:t>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1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i="1" dirty="0">
                <a:solidFill>
                  <a:srgbClr val="002060"/>
                </a:solidFill>
              </a:rPr>
              <a:t>("</a:t>
            </a:r>
            <a:r>
              <a:rPr lang="en-US" i="1" dirty="0" err="1">
                <a:solidFill>
                  <a:srgbClr val="002060"/>
                </a:solidFill>
              </a:rPr>
              <a:t>x",Int</a:t>
            </a:r>
            <a:r>
              <a:rPr lang="en-US" i="1" dirty="0">
                <a:solidFill>
                  <a:srgbClr val="002060"/>
                </a:solidFill>
              </a:rPr>
              <a:t>),("</a:t>
            </a:r>
            <a:r>
              <a:rPr lang="en-US" i="1" dirty="0" err="1">
                <a:solidFill>
                  <a:srgbClr val="002060"/>
                </a:solidFill>
              </a:rPr>
              <a:t>y",Int</a:t>
            </a:r>
            <a:r>
              <a:rPr lang="en-US" i="1" dirty="0">
                <a:solidFill>
                  <a:srgbClr val="002060"/>
                </a:solidFill>
              </a:rPr>
              <a:t>)</a:t>
            </a:r>
            <a:r>
              <a:rPr lang="uk-UA" i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] </a:t>
            </a:r>
            <a:r>
              <a:rPr lang="en-US" dirty="0"/>
              <a:t>= </a:t>
            </a:r>
            <a:r>
              <a:rPr lang="en-US" i="1" dirty="0"/>
              <a:t>Int</a:t>
            </a:r>
            <a:r>
              <a:rPr lang="en-US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410727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066856" cy="838200"/>
          </a:xfrm>
        </p:spPr>
        <p:txBody>
          <a:bodyPr/>
          <a:lstStyle/>
          <a:p>
            <a:r>
              <a:rPr lang="uk-UA" dirty="0"/>
              <a:t>Приклади 5,6: </a:t>
            </a:r>
            <a:r>
              <a:rPr lang="uk-UA" dirty="0" err="1"/>
              <a:t>мономорфний</a:t>
            </a:r>
            <a:r>
              <a:rPr lang="uk-UA" dirty="0"/>
              <a:t> тип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628800"/>
            <a:ext cx="8354888" cy="5112568"/>
          </a:xfrm>
        </p:spPr>
        <p:txBody>
          <a:bodyPr wrap="square">
            <a:normAutofit fontScale="70000" lnSpcReduction="20000"/>
          </a:bodyPr>
          <a:lstStyle/>
          <a:p>
            <a:pPr marL="57150" indent="0">
              <a:buNone/>
            </a:pPr>
            <a:r>
              <a:rPr lang="en-US" dirty="0" err="1"/>
              <a:t>inferType</a:t>
            </a:r>
            <a:r>
              <a:rPr lang="en-US" dirty="0"/>
              <a:t>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(not ((&gt;) x y)) 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i="1" dirty="0">
                <a:solidFill>
                  <a:srgbClr val="002060"/>
                </a:solidFill>
              </a:rPr>
              <a:t>("</a:t>
            </a:r>
            <a:r>
              <a:rPr lang="en-US" i="1" dirty="0" err="1">
                <a:solidFill>
                  <a:srgbClr val="002060"/>
                </a:solidFill>
              </a:rPr>
              <a:t>x",Int</a:t>
            </a:r>
            <a:r>
              <a:rPr lang="en-US" i="1" dirty="0">
                <a:solidFill>
                  <a:srgbClr val="002060"/>
                </a:solidFill>
              </a:rPr>
              <a:t>),("</a:t>
            </a:r>
            <a:r>
              <a:rPr lang="en-US" i="1" dirty="0" err="1">
                <a:solidFill>
                  <a:srgbClr val="002060"/>
                </a:solidFill>
              </a:rPr>
              <a:t>y",Int</a:t>
            </a:r>
            <a:r>
              <a:rPr lang="en-US" i="1" dirty="0">
                <a:solidFill>
                  <a:srgbClr val="002060"/>
                </a:solidFill>
              </a:rPr>
              <a:t>)</a:t>
            </a:r>
            <a:r>
              <a:rPr lang="uk-UA" i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] </a:t>
            </a:r>
            <a:r>
              <a:rPr lang="en-US" dirty="0"/>
              <a:t>= </a:t>
            </a:r>
            <a:r>
              <a:rPr lang="en-US" i="1" dirty="0"/>
              <a:t>Bool</a:t>
            </a:r>
          </a:p>
          <a:p>
            <a:pPr marL="57150" indent="0">
              <a:buNone/>
            </a:pPr>
            <a:r>
              <a:rPr lang="en-US" dirty="0"/>
              <a:t>  -- App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not ((&gt;) x y) </a:t>
            </a:r>
            <a:r>
              <a:rPr lang="en-US" dirty="0"/>
              <a:t>--</a:t>
            </a:r>
          </a:p>
          <a:p>
            <a:pPr marL="57150" indent="0">
              <a:buNone/>
            </a:pPr>
            <a:r>
              <a:rPr lang="en-US" dirty="0"/>
              <a:t>     </a:t>
            </a:r>
            <a:r>
              <a:rPr lang="en-US" dirty="0" err="1"/>
              <a:t>tf</a:t>
            </a:r>
            <a:r>
              <a:rPr lang="en-US" dirty="0"/>
              <a:t> = </a:t>
            </a:r>
            <a:r>
              <a:rPr lang="en-US" dirty="0" err="1"/>
              <a:t>inferType</a:t>
            </a:r>
            <a:r>
              <a:rPr lang="en-US" dirty="0"/>
              <a:t>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not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i="1" dirty="0">
                <a:solidFill>
                  <a:srgbClr val="002060"/>
                </a:solidFill>
              </a:rPr>
              <a:t>("</a:t>
            </a:r>
            <a:r>
              <a:rPr lang="en-US" i="1" dirty="0" err="1">
                <a:solidFill>
                  <a:srgbClr val="002060"/>
                </a:solidFill>
              </a:rPr>
              <a:t>x",Int</a:t>
            </a:r>
            <a:r>
              <a:rPr lang="en-US" i="1" dirty="0">
                <a:solidFill>
                  <a:srgbClr val="002060"/>
                </a:solidFill>
              </a:rPr>
              <a:t>),("</a:t>
            </a:r>
            <a:r>
              <a:rPr lang="en-US" i="1" dirty="0" err="1">
                <a:solidFill>
                  <a:srgbClr val="002060"/>
                </a:solidFill>
              </a:rPr>
              <a:t>y",Int</a:t>
            </a:r>
            <a:r>
              <a:rPr lang="en-US" i="1" dirty="0">
                <a:solidFill>
                  <a:srgbClr val="002060"/>
                </a:solidFill>
              </a:rPr>
              <a:t>)</a:t>
            </a:r>
            <a:r>
              <a:rPr lang="uk-UA" i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] </a:t>
            </a:r>
            <a:r>
              <a:rPr lang="en-US" dirty="0"/>
              <a:t>= </a:t>
            </a:r>
            <a:r>
              <a:rPr lang="en-US" i="1" dirty="0"/>
              <a:t>Bool-&gt;Bool</a:t>
            </a:r>
          </a:p>
          <a:p>
            <a:pPr marL="57150" indent="0">
              <a:buNone/>
            </a:pPr>
            <a:r>
              <a:rPr lang="en-US" dirty="0"/>
              <a:t>     ta = </a:t>
            </a:r>
            <a:r>
              <a:rPr lang="en-US" dirty="0" err="1"/>
              <a:t>inferType</a:t>
            </a:r>
            <a:r>
              <a:rPr lang="en-US" dirty="0"/>
              <a:t>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((&gt;) x y) 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uk-UA" dirty="0">
                <a:solidFill>
                  <a:srgbClr val="002060"/>
                </a:solidFill>
              </a:rPr>
              <a:t> </a:t>
            </a:r>
            <a:r>
              <a:rPr lang="en-US" i="1" dirty="0">
                <a:solidFill>
                  <a:srgbClr val="002060"/>
                </a:solidFill>
              </a:rPr>
              <a:t>("</a:t>
            </a:r>
            <a:r>
              <a:rPr lang="en-US" i="1" dirty="0" err="1">
                <a:solidFill>
                  <a:srgbClr val="002060"/>
                </a:solidFill>
              </a:rPr>
              <a:t>x",Int</a:t>
            </a:r>
            <a:r>
              <a:rPr lang="en-US" i="1" dirty="0">
                <a:solidFill>
                  <a:srgbClr val="002060"/>
                </a:solidFill>
              </a:rPr>
              <a:t>),("</a:t>
            </a:r>
            <a:r>
              <a:rPr lang="en-US" i="1" dirty="0" err="1">
                <a:solidFill>
                  <a:srgbClr val="002060"/>
                </a:solidFill>
              </a:rPr>
              <a:t>y",Int</a:t>
            </a:r>
            <a:r>
              <a:rPr lang="en-US" i="1" dirty="0">
                <a:solidFill>
                  <a:srgbClr val="002060"/>
                </a:solidFill>
              </a:rPr>
              <a:t>)</a:t>
            </a:r>
            <a:r>
              <a:rPr lang="uk-UA" i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] </a:t>
            </a:r>
            <a:r>
              <a:rPr lang="en-US" dirty="0"/>
              <a:t>= </a:t>
            </a:r>
            <a:r>
              <a:rPr lang="en-US" i="1" dirty="0"/>
              <a:t>Bool</a:t>
            </a:r>
          </a:p>
          <a:p>
            <a:pPr marL="57150" indent="0">
              <a:buNone/>
            </a:pPr>
            <a:r>
              <a:rPr lang="en-US" dirty="0"/>
              <a:t>          -- App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((&gt;) x) y </a:t>
            </a:r>
            <a:r>
              <a:rPr lang="en-US" dirty="0"/>
              <a:t>-- </a:t>
            </a:r>
          </a:p>
          <a:p>
            <a:pPr marL="57150" indent="0">
              <a:buNone/>
            </a:pPr>
            <a:r>
              <a:rPr lang="en-US" dirty="0"/>
              <a:t>             tf1 = </a:t>
            </a:r>
            <a:r>
              <a:rPr lang="en-US" dirty="0" err="1"/>
              <a:t>inferType</a:t>
            </a:r>
            <a:r>
              <a:rPr lang="en-US" dirty="0"/>
              <a:t>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((&gt;) x) 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uk-UA" dirty="0">
                <a:solidFill>
                  <a:srgbClr val="002060"/>
                </a:solidFill>
              </a:rPr>
              <a:t> </a:t>
            </a:r>
            <a:r>
              <a:rPr lang="en-US" i="1" dirty="0">
                <a:solidFill>
                  <a:srgbClr val="002060"/>
                </a:solidFill>
              </a:rPr>
              <a:t>("</a:t>
            </a:r>
            <a:r>
              <a:rPr lang="en-US" i="1" dirty="0" err="1">
                <a:solidFill>
                  <a:srgbClr val="002060"/>
                </a:solidFill>
              </a:rPr>
              <a:t>x",Int</a:t>
            </a:r>
            <a:r>
              <a:rPr lang="en-US" i="1" dirty="0">
                <a:solidFill>
                  <a:srgbClr val="002060"/>
                </a:solidFill>
              </a:rPr>
              <a:t>),("</a:t>
            </a:r>
            <a:r>
              <a:rPr lang="en-US" i="1" dirty="0" err="1">
                <a:solidFill>
                  <a:srgbClr val="002060"/>
                </a:solidFill>
              </a:rPr>
              <a:t>y",Int</a:t>
            </a:r>
            <a:r>
              <a:rPr lang="en-US" i="1" dirty="0">
                <a:solidFill>
                  <a:srgbClr val="002060"/>
                </a:solidFill>
              </a:rPr>
              <a:t>)</a:t>
            </a:r>
            <a:r>
              <a:rPr lang="uk-UA" i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] </a:t>
            </a:r>
            <a:r>
              <a:rPr lang="en-US" dirty="0"/>
              <a:t>= </a:t>
            </a:r>
            <a:r>
              <a:rPr lang="en-US" i="1" dirty="0"/>
              <a:t>Int-&gt;Bool</a:t>
            </a:r>
          </a:p>
          <a:p>
            <a:pPr marL="57150" indent="0">
              <a:buNone/>
            </a:pPr>
            <a:r>
              <a:rPr lang="en-US" dirty="0"/>
              <a:t>             	   -- App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(&gt;) x </a:t>
            </a:r>
            <a:r>
              <a:rPr lang="en-US" dirty="0"/>
              <a:t>--</a:t>
            </a:r>
          </a:p>
          <a:p>
            <a:pPr marL="57150" indent="0">
              <a:buNone/>
            </a:pPr>
            <a:r>
              <a:rPr lang="en-US" dirty="0"/>
              <a:t>                   tf2 = </a:t>
            </a:r>
            <a:r>
              <a:rPr lang="en-US" dirty="0" err="1"/>
              <a:t>inferType</a:t>
            </a:r>
            <a:r>
              <a:rPr lang="en-US" dirty="0"/>
              <a:t>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(&gt;)</a:t>
            </a:r>
            <a:r>
              <a:rPr lang="uk-UA" i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i="1" dirty="0">
                <a:solidFill>
                  <a:srgbClr val="002060"/>
                </a:solidFill>
              </a:rPr>
              <a:t>("</a:t>
            </a:r>
            <a:r>
              <a:rPr lang="en-US" i="1" dirty="0" err="1">
                <a:solidFill>
                  <a:srgbClr val="002060"/>
                </a:solidFill>
              </a:rPr>
              <a:t>x",Int</a:t>
            </a:r>
            <a:r>
              <a:rPr lang="en-US" i="1" dirty="0">
                <a:solidFill>
                  <a:srgbClr val="002060"/>
                </a:solidFill>
              </a:rPr>
              <a:t>),("</a:t>
            </a:r>
            <a:r>
              <a:rPr lang="en-US" i="1" dirty="0" err="1">
                <a:solidFill>
                  <a:srgbClr val="002060"/>
                </a:solidFill>
              </a:rPr>
              <a:t>y",Int</a:t>
            </a:r>
            <a:r>
              <a:rPr lang="en-US" i="1" dirty="0">
                <a:solidFill>
                  <a:srgbClr val="002060"/>
                </a:solidFill>
              </a:rPr>
              <a:t>)</a:t>
            </a:r>
            <a:r>
              <a:rPr lang="en-US" dirty="0">
                <a:solidFill>
                  <a:srgbClr val="002060"/>
                </a:solidFill>
              </a:rPr>
              <a:t>] </a:t>
            </a:r>
            <a:r>
              <a:rPr lang="en-US" dirty="0"/>
              <a:t>= </a:t>
            </a:r>
            <a:r>
              <a:rPr lang="en-US" i="1" dirty="0"/>
              <a:t>Int-&gt;(Int-&gt;Bool) </a:t>
            </a:r>
          </a:p>
          <a:p>
            <a:pPr marL="57150" indent="0">
              <a:buNone/>
            </a:pPr>
            <a:r>
              <a:rPr lang="en-US" dirty="0"/>
              <a:t>                   ta2 = </a:t>
            </a:r>
            <a:r>
              <a:rPr lang="en-US" dirty="0" err="1"/>
              <a:t>inferType</a:t>
            </a:r>
            <a:r>
              <a:rPr lang="en-US" dirty="0"/>
              <a:t>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x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i="1" dirty="0">
                <a:solidFill>
                  <a:srgbClr val="002060"/>
                </a:solidFill>
              </a:rPr>
              <a:t>("</a:t>
            </a:r>
            <a:r>
              <a:rPr lang="en-US" i="1" dirty="0" err="1">
                <a:solidFill>
                  <a:srgbClr val="002060"/>
                </a:solidFill>
              </a:rPr>
              <a:t>x",Int</a:t>
            </a:r>
            <a:r>
              <a:rPr lang="en-US" i="1" dirty="0">
                <a:solidFill>
                  <a:srgbClr val="002060"/>
                </a:solidFill>
              </a:rPr>
              <a:t>),("</a:t>
            </a:r>
            <a:r>
              <a:rPr lang="en-US" i="1" dirty="0" err="1">
                <a:solidFill>
                  <a:srgbClr val="002060"/>
                </a:solidFill>
              </a:rPr>
              <a:t>y",Int</a:t>
            </a:r>
            <a:r>
              <a:rPr lang="en-US" i="1" dirty="0">
                <a:solidFill>
                  <a:srgbClr val="002060"/>
                </a:solidFill>
              </a:rPr>
              <a:t>)</a:t>
            </a:r>
            <a:r>
              <a:rPr lang="uk-UA" i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] </a:t>
            </a:r>
            <a:r>
              <a:rPr lang="en-US" dirty="0"/>
              <a:t>= </a:t>
            </a:r>
            <a:r>
              <a:rPr lang="en-US" i="1" dirty="0"/>
              <a:t>Int </a:t>
            </a:r>
          </a:p>
          <a:p>
            <a:pPr marL="57150" indent="0">
              <a:buNone/>
            </a:pPr>
            <a:r>
              <a:rPr lang="en-US" dirty="0"/>
              <a:t>			 ta1 = </a:t>
            </a:r>
            <a:r>
              <a:rPr lang="en-US" dirty="0" err="1"/>
              <a:t>inferType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 y 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i="1" dirty="0">
                <a:solidFill>
                  <a:srgbClr val="002060"/>
                </a:solidFill>
              </a:rPr>
              <a:t>("</a:t>
            </a:r>
            <a:r>
              <a:rPr lang="en-US" i="1" dirty="0" err="1">
                <a:solidFill>
                  <a:srgbClr val="002060"/>
                </a:solidFill>
              </a:rPr>
              <a:t>x",Int</a:t>
            </a:r>
            <a:r>
              <a:rPr lang="en-US" i="1" dirty="0">
                <a:solidFill>
                  <a:srgbClr val="002060"/>
                </a:solidFill>
              </a:rPr>
              <a:t>),("</a:t>
            </a:r>
            <a:r>
              <a:rPr lang="en-US" i="1" dirty="0" err="1">
                <a:solidFill>
                  <a:srgbClr val="002060"/>
                </a:solidFill>
              </a:rPr>
              <a:t>y",Int</a:t>
            </a:r>
            <a:r>
              <a:rPr lang="en-US" i="1" dirty="0">
                <a:solidFill>
                  <a:srgbClr val="002060"/>
                </a:solidFill>
              </a:rPr>
              <a:t>)</a:t>
            </a:r>
            <a:r>
              <a:rPr lang="uk-UA" i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] </a:t>
            </a:r>
            <a:r>
              <a:rPr lang="en-US" dirty="0"/>
              <a:t>= </a:t>
            </a:r>
            <a:r>
              <a:rPr lang="en-US" i="1" dirty="0"/>
              <a:t>Int </a:t>
            </a:r>
          </a:p>
          <a:p>
            <a:pPr marL="1771650" lvl="4" indent="0">
              <a:buNone/>
            </a:pPr>
            <a:endParaRPr lang="en-US" i="1" dirty="0"/>
          </a:p>
          <a:p>
            <a:pPr marL="57150" indent="0">
              <a:buNone/>
            </a:pPr>
            <a:r>
              <a:rPr lang="en-US" dirty="0" err="1"/>
              <a:t>inferType</a:t>
            </a:r>
            <a:r>
              <a:rPr lang="en-US" dirty="0"/>
              <a:t>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(if not ((&gt;)x y) then x else (+) y 1</a:t>
            </a:r>
            <a:r>
              <a:rPr lang="en-US" i="1" dirty="0"/>
              <a:t>) 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i="1" dirty="0">
                <a:solidFill>
                  <a:srgbClr val="002060"/>
                </a:solidFill>
              </a:rPr>
              <a:t>("</a:t>
            </a:r>
            <a:r>
              <a:rPr lang="en-US" i="1" dirty="0" err="1">
                <a:solidFill>
                  <a:srgbClr val="002060"/>
                </a:solidFill>
              </a:rPr>
              <a:t>x",Int</a:t>
            </a:r>
            <a:r>
              <a:rPr lang="en-US" i="1" dirty="0">
                <a:solidFill>
                  <a:srgbClr val="002060"/>
                </a:solidFill>
              </a:rPr>
              <a:t>),("</a:t>
            </a:r>
            <a:r>
              <a:rPr lang="en-US" i="1" dirty="0" err="1">
                <a:solidFill>
                  <a:srgbClr val="002060"/>
                </a:solidFill>
              </a:rPr>
              <a:t>y",Int</a:t>
            </a:r>
            <a:r>
              <a:rPr lang="en-US" i="1" dirty="0">
                <a:solidFill>
                  <a:srgbClr val="002060"/>
                </a:solidFill>
              </a:rPr>
              <a:t>)</a:t>
            </a:r>
            <a:r>
              <a:rPr lang="uk-UA" i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] </a:t>
            </a:r>
            <a:r>
              <a:rPr lang="en-US" dirty="0"/>
              <a:t>= </a:t>
            </a:r>
            <a:r>
              <a:rPr lang="en-US" i="1" dirty="0"/>
              <a:t>Int</a:t>
            </a:r>
          </a:p>
          <a:p>
            <a:pPr marL="57150" indent="0">
              <a:buNone/>
            </a:pPr>
            <a:r>
              <a:rPr lang="en-US" dirty="0"/>
              <a:t>  -- Cond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(not ((&gt;)x y))  x  ((+) y 1</a:t>
            </a:r>
            <a:r>
              <a:rPr lang="en-US" i="1" dirty="0"/>
              <a:t>)</a:t>
            </a:r>
            <a:r>
              <a:rPr lang="en-US" dirty="0"/>
              <a:t> --</a:t>
            </a:r>
          </a:p>
          <a:p>
            <a:pPr marL="57150" indent="0">
              <a:buNone/>
            </a:pPr>
            <a:r>
              <a:rPr lang="en-US" dirty="0"/>
              <a:t>     </a:t>
            </a:r>
            <a:r>
              <a:rPr lang="en-US" dirty="0" err="1"/>
              <a:t>tc</a:t>
            </a:r>
            <a:r>
              <a:rPr lang="en-US" dirty="0"/>
              <a:t> = </a:t>
            </a:r>
            <a:r>
              <a:rPr lang="en-US" dirty="0" err="1"/>
              <a:t>inferType</a:t>
            </a:r>
            <a:r>
              <a:rPr lang="en-US" dirty="0"/>
              <a:t>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(not ((&gt;)x y)) 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i="1" dirty="0">
                <a:solidFill>
                  <a:srgbClr val="002060"/>
                </a:solidFill>
              </a:rPr>
              <a:t>("</a:t>
            </a:r>
            <a:r>
              <a:rPr lang="en-US" i="1" dirty="0" err="1">
                <a:solidFill>
                  <a:srgbClr val="002060"/>
                </a:solidFill>
              </a:rPr>
              <a:t>x",Int</a:t>
            </a:r>
            <a:r>
              <a:rPr lang="en-US" i="1" dirty="0">
                <a:solidFill>
                  <a:srgbClr val="002060"/>
                </a:solidFill>
              </a:rPr>
              <a:t>),("</a:t>
            </a:r>
            <a:r>
              <a:rPr lang="en-US" i="1" dirty="0" err="1">
                <a:solidFill>
                  <a:srgbClr val="002060"/>
                </a:solidFill>
              </a:rPr>
              <a:t>y",Int</a:t>
            </a:r>
            <a:r>
              <a:rPr lang="en-US" i="1" dirty="0">
                <a:solidFill>
                  <a:srgbClr val="002060"/>
                </a:solidFill>
              </a:rPr>
              <a:t>)</a:t>
            </a:r>
            <a:r>
              <a:rPr lang="uk-UA" i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] </a:t>
            </a:r>
            <a:r>
              <a:rPr lang="en-US" dirty="0"/>
              <a:t>= </a:t>
            </a:r>
            <a:r>
              <a:rPr lang="en-US" i="1" dirty="0"/>
              <a:t>Bool </a:t>
            </a:r>
          </a:p>
          <a:p>
            <a:pPr marL="57150" indent="0">
              <a:buNone/>
            </a:pPr>
            <a:r>
              <a:rPr lang="en-US" dirty="0"/>
              <a:t>     </a:t>
            </a:r>
            <a:r>
              <a:rPr lang="en-US" dirty="0" err="1"/>
              <a:t>tt</a:t>
            </a:r>
            <a:r>
              <a:rPr lang="en-US" dirty="0"/>
              <a:t> = </a:t>
            </a:r>
            <a:r>
              <a:rPr lang="en-US" dirty="0" err="1"/>
              <a:t>inferType</a:t>
            </a:r>
            <a:r>
              <a:rPr lang="en-US" dirty="0"/>
              <a:t>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x</a:t>
            </a:r>
            <a:r>
              <a:rPr lang="en-US" i="1" dirty="0"/>
              <a:t> 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i="1" dirty="0">
                <a:solidFill>
                  <a:srgbClr val="002060"/>
                </a:solidFill>
              </a:rPr>
              <a:t>("</a:t>
            </a:r>
            <a:r>
              <a:rPr lang="en-US" i="1" dirty="0" err="1">
                <a:solidFill>
                  <a:srgbClr val="002060"/>
                </a:solidFill>
              </a:rPr>
              <a:t>x",Int</a:t>
            </a:r>
            <a:r>
              <a:rPr lang="en-US" i="1" dirty="0">
                <a:solidFill>
                  <a:srgbClr val="002060"/>
                </a:solidFill>
              </a:rPr>
              <a:t>),("</a:t>
            </a:r>
            <a:r>
              <a:rPr lang="en-US" i="1" dirty="0" err="1">
                <a:solidFill>
                  <a:srgbClr val="002060"/>
                </a:solidFill>
              </a:rPr>
              <a:t>y",Int</a:t>
            </a:r>
            <a:r>
              <a:rPr lang="en-US" i="1" dirty="0">
                <a:solidFill>
                  <a:srgbClr val="002060"/>
                </a:solidFill>
              </a:rPr>
              <a:t>)</a:t>
            </a:r>
            <a:r>
              <a:rPr lang="uk-UA" i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] </a:t>
            </a:r>
            <a:r>
              <a:rPr lang="en-US" dirty="0"/>
              <a:t>= </a:t>
            </a:r>
            <a:r>
              <a:rPr lang="en-US" i="1" dirty="0"/>
              <a:t>Int</a:t>
            </a:r>
          </a:p>
          <a:p>
            <a:pPr marL="57150" indent="0">
              <a:buNone/>
            </a:pPr>
            <a:r>
              <a:rPr lang="en-US" dirty="0"/>
              <a:t>     </a:t>
            </a:r>
            <a:r>
              <a:rPr lang="en-US" dirty="0" err="1"/>
              <a:t>te</a:t>
            </a:r>
            <a:r>
              <a:rPr lang="en-US" dirty="0"/>
              <a:t> = </a:t>
            </a:r>
            <a:r>
              <a:rPr lang="en-US" dirty="0" err="1"/>
              <a:t>inferType</a:t>
            </a:r>
            <a:r>
              <a:rPr lang="en-US" dirty="0"/>
              <a:t>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((+) y 1)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i="1" dirty="0">
                <a:solidFill>
                  <a:srgbClr val="002060"/>
                </a:solidFill>
              </a:rPr>
              <a:t>("</a:t>
            </a:r>
            <a:r>
              <a:rPr lang="en-US" i="1" dirty="0" err="1">
                <a:solidFill>
                  <a:srgbClr val="002060"/>
                </a:solidFill>
              </a:rPr>
              <a:t>x",Int</a:t>
            </a:r>
            <a:r>
              <a:rPr lang="en-US" i="1" dirty="0">
                <a:solidFill>
                  <a:srgbClr val="002060"/>
                </a:solidFill>
              </a:rPr>
              <a:t>),("</a:t>
            </a:r>
            <a:r>
              <a:rPr lang="en-US" i="1" dirty="0" err="1">
                <a:solidFill>
                  <a:srgbClr val="002060"/>
                </a:solidFill>
              </a:rPr>
              <a:t>y",Int</a:t>
            </a:r>
            <a:r>
              <a:rPr lang="en-US" i="1" dirty="0">
                <a:solidFill>
                  <a:srgbClr val="002060"/>
                </a:solidFill>
              </a:rPr>
              <a:t>)</a:t>
            </a:r>
            <a:r>
              <a:rPr lang="uk-UA" i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] </a:t>
            </a:r>
            <a:r>
              <a:rPr lang="en-US" dirty="0"/>
              <a:t>= </a:t>
            </a:r>
            <a:r>
              <a:rPr lang="en-US" i="1" dirty="0"/>
              <a:t>Int</a:t>
            </a: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16749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57200"/>
            <a:ext cx="8496944" cy="838200"/>
          </a:xfrm>
        </p:spPr>
        <p:txBody>
          <a:bodyPr/>
          <a:lstStyle/>
          <a:p>
            <a:r>
              <a:rPr lang="uk-UA" dirty="0"/>
              <a:t>Структурна рівність </a:t>
            </a:r>
            <a:r>
              <a:rPr lang="en-US" dirty="0"/>
              <a:t>=&gt;</a:t>
            </a:r>
            <a:r>
              <a:rPr lang="uk-UA" dirty="0"/>
              <a:t> уніфікація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556792"/>
            <a:ext cx="8496944" cy="5040560"/>
          </a:xfrm>
        </p:spPr>
        <p:txBody>
          <a:bodyPr wrap="square">
            <a:normAutofit fontScale="92500" lnSpcReduction="20000"/>
          </a:bodyPr>
          <a:lstStyle/>
          <a:p>
            <a:pPr marL="514350" indent="-457200"/>
            <a:r>
              <a:rPr lang="uk-UA" dirty="0"/>
              <a:t>Коли про тип змінних нічого не відомо</a:t>
            </a:r>
          </a:p>
          <a:p>
            <a:pPr marL="914400" lvl="1" indent="-457200"/>
            <a:r>
              <a:rPr lang="en-US" dirty="0"/>
              <a:t>env = [</a:t>
            </a:r>
            <a:r>
              <a:rPr lang="uk-UA" dirty="0"/>
              <a:t> </a:t>
            </a:r>
            <a:r>
              <a:rPr lang="en-US" i="1" dirty="0"/>
              <a:t>(“x”,a1), “y”,a2)</a:t>
            </a:r>
            <a:r>
              <a:rPr lang="uk-UA" i="1" dirty="0"/>
              <a:t> </a:t>
            </a:r>
            <a:r>
              <a:rPr lang="en-US" dirty="0"/>
              <a:t>]</a:t>
            </a:r>
          </a:p>
          <a:p>
            <a:pPr marL="1314450" lvl="2" indent="-457200"/>
            <a:r>
              <a:rPr lang="en-US" dirty="0"/>
              <a:t>env = [(“x”, </a:t>
            </a:r>
            <a:r>
              <a:rPr lang="en-US" dirty="0" err="1"/>
              <a:t>TVar</a:t>
            </a:r>
            <a:r>
              <a:rPr lang="en-US" dirty="0"/>
              <a:t> “a1”), “y”, </a:t>
            </a:r>
            <a:r>
              <a:rPr lang="en-US" dirty="0" err="1"/>
              <a:t>TVar</a:t>
            </a:r>
            <a:r>
              <a:rPr lang="en-US" dirty="0"/>
              <a:t> “a2”)]</a:t>
            </a:r>
          </a:p>
          <a:p>
            <a:pPr marL="914400" lvl="1" indent="-457200"/>
            <a:r>
              <a:rPr lang="en-US" dirty="0" err="1"/>
              <a:t>inferType</a:t>
            </a:r>
            <a:r>
              <a:rPr lang="en-US" dirty="0"/>
              <a:t>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(&gt;) x</a:t>
            </a:r>
            <a:r>
              <a:rPr lang="en-US" dirty="0"/>
              <a:t> = </a:t>
            </a:r>
            <a:r>
              <a:rPr lang="en-US" i="1" dirty="0"/>
              <a:t>Int-&gt;Bool</a:t>
            </a:r>
          </a:p>
          <a:p>
            <a:pPr marL="1314450" lvl="2" indent="-457200"/>
            <a:r>
              <a:rPr lang="en-US" dirty="0" err="1"/>
              <a:t>tf</a:t>
            </a:r>
            <a:r>
              <a:rPr lang="en-US" dirty="0"/>
              <a:t> = </a:t>
            </a:r>
            <a:r>
              <a:rPr lang="en-US" dirty="0" err="1"/>
              <a:t>inferType</a:t>
            </a:r>
            <a:r>
              <a:rPr lang="en-US" dirty="0"/>
              <a:t>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(&gt;)</a:t>
            </a:r>
            <a:r>
              <a:rPr lang="en-US" dirty="0"/>
              <a:t> = </a:t>
            </a:r>
            <a:r>
              <a:rPr lang="en-US" i="1" dirty="0"/>
              <a:t>Int -&gt; (Int -&gt; Bool) </a:t>
            </a:r>
          </a:p>
          <a:p>
            <a:pPr marL="1314450" lvl="2" indent="-457200"/>
            <a:r>
              <a:rPr lang="en-US" dirty="0"/>
              <a:t>ta = </a:t>
            </a:r>
            <a:r>
              <a:rPr lang="en-US" dirty="0" err="1"/>
              <a:t>inferType</a:t>
            </a:r>
            <a:r>
              <a:rPr lang="en-US" dirty="0"/>
              <a:t>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x</a:t>
            </a:r>
            <a:r>
              <a:rPr lang="en-US" dirty="0"/>
              <a:t> = </a:t>
            </a:r>
            <a:r>
              <a:rPr lang="en-US" i="1" dirty="0"/>
              <a:t>a1</a:t>
            </a:r>
          </a:p>
          <a:p>
            <a:pPr marL="1314450" lvl="2" indent="-457200"/>
            <a:r>
              <a:rPr lang="en-US" i="1" dirty="0"/>
              <a:t>Int /= a1</a:t>
            </a:r>
            <a:r>
              <a:rPr lang="en-US" dirty="0"/>
              <a:t> =&gt; </a:t>
            </a:r>
            <a:r>
              <a:rPr lang="uk-UA" dirty="0"/>
              <a:t>застосувати </a:t>
            </a:r>
            <a:r>
              <a:rPr lang="en-US" dirty="0">
                <a:solidFill>
                  <a:srgbClr val="7030A0"/>
                </a:solidFill>
              </a:rPr>
              <a:t>sub</a:t>
            </a:r>
            <a:r>
              <a:rPr lang="uk-UA" dirty="0">
                <a:solidFill>
                  <a:srgbClr val="7030A0"/>
                </a:solidFill>
              </a:rPr>
              <a:t>1</a:t>
            </a:r>
            <a:r>
              <a:rPr lang="en-US" dirty="0"/>
              <a:t> </a:t>
            </a:r>
            <a:r>
              <a:rPr lang="uk-UA" dirty="0"/>
              <a:t>= 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i="1" dirty="0">
                <a:solidFill>
                  <a:srgbClr val="7030A0"/>
                </a:solidFill>
              </a:rPr>
              <a:t>(“a1”,Int)</a:t>
            </a:r>
            <a:r>
              <a:rPr lang="en-US" dirty="0">
                <a:solidFill>
                  <a:srgbClr val="7030A0"/>
                </a:solidFill>
              </a:rPr>
              <a:t>]</a:t>
            </a:r>
            <a:r>
              <a:rPr lang="en-US" dirty="0"/>
              <a:t> </a:t>
            </a:r>
            <a:r>
              <a:rPr lang="uk-UA" dirty="0"/>
              <a:t>до </a:t>
            </a:r>
            <a:r>
              <a:rPr lang="en-US" dirty="0"/>
              <a:t>env</a:t>
            </a:r>
            <a:endParaRPr lang="uk-UA" dirty="0"/>
          </a:p>
          <a:p>
            <a:pPr marL="1314450" lvl="2" indent="-457200"/>
            <a:r>
              <a:rPr lang="uk-UA" dirty="0"/>
              <a:t>То отримаємо </a:t>
            </a:r>
            <a:r>
              <a:rPr lang="en-US" dirty="0"/>
              <a:t>env1 = [</a:t>
            </a:r>
            <a:r>
              <a:rPr lang="en-US" i="1" dirty="0"/>
              <a:t>(“</a:t>
            </a:r>
            <a:r>
              <a:rPr lang="en-US" i="1" dirty="0" err="1"/>
              <a:t>x”,Int</a:t>
            </a:r>
            <a:r>
              <a:rPr lang="en-US" i="1" dirty="0"/>
              <a:t>), </a:t>
            </a:r>
            <a:r>
              <a:rPr lang="uk-UA" i="1" dirty="0"/>
              <a:t>(</a:t>
            </a:r>
            <a:r>
              <a:rPr lang="en-US" i="1" dirty="0"/>
              <a:t>“y”,a2)</a:t>
            </a:r>
            <a:r>
              <a:rPr lang="en-US" dirty="0"/>
              <a:t>]</a:t>
            </a:r>
            <a:r>
              <a:rPr lang="uk-UA" dirty="0"/>
              <a:t>  ==</a:t>
            </a:r>
            <a:r>
              <a:rPr lang="en-US" dirty="0"/>
              <a:t>&gt; </a:t>
            </a:r>
            <a:r>
              <a:rPr lang="en-US" i="1" dirty="0"/>
              <a:t>Int-&gt;Bool</a:t>
            </a:r>
          </a:p>
          <a:p>
            <a:pPr marL="914400" lvl="1" indent="-457200"/>
            <a:r>
              <a:rPr lang="uk-UA" dirty="0"/>
              <a:t>Схожим чином </a:t>
            </a:r>
            <a:r>
              <a:rPr lang="en-US" dirty="0" err="1"/>
              <a:t>inferType</a:t>
            </a:r>
            <a:r>
              <a:rPr lang="en-US" dirty="0"/>
              <a:t>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((&gt;) x) y </a:t>
            </a:r>
            <a:r>
              <a:rPr lang="uk-UA" dirty="0"/>
              <a:t>приведе до</a:t>
            </a:r>
            <a:r>
              <a:rPr lang="en-US" dirty="0"/>
              <a:t> </a:t>
            </a:r>
          </a:p>
          <a:p>
            <a:pPr marL="1314450" lvl="2" indent="-457200"/>
            <a:r>
              <a:rPr lang="uk-UA" dirty="0"/>
              <a:t>Підстановки </a:t>
            </a:r>
            <a:r>
              <a:rPr lang="en-US" dirty="0">
                <a:solidFill>
                  <a:srgbClr val="7030A0"/>
                </a:solidFill>
              </a:rPr>
              <a:t>sub2</a:t>
            </a:r>
            <a:r>
              <a:rPr lang="en-US" dirty="0"/>
              <a:t> = 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i="1" dirty="0">
                <a:solidFill>
                  <a:srgbClr val="7030A0"/>
                </a:solidFill>
              </a:rPr>
              <a:t>(“a2”,Int)</a:t>
            </a:r>
            <a:r>
              <a:rPr lang="en-US" dirty="0">
                <a:solidFill>
                  <a:srgbClr val="7030A0"/>
                </a:solidFill>
              </a:rPr>
              <a:t>] </a:t>
            </a:r>
            <a:r>
              <a:rPr lang="uk-UA" dirty="0">
                <a:solidFill>
                  <a:srgbClr val="7030A0"/>
                </a:solidFill>
              </a:rPr>
              <a:t> </a:t>
            </a:r>
            <a:r>
              <a:rPr lang="uk-UA" dirty="0"/>
              <a:t>і </a:t>
            </a:r>
            <a:r>
              <a:rPr lang="en-US" dirty="0"/>
              <a:t> env2 = [</a:t>
            </a:r>
            <a:r>
              <a:rPr lang="en-US" i="1" dirty="0"/>
              <a:t>(“</a:t>
            </a:r>
            <a:r>
              <a:rPr lang="en-US" i="1" dirty="0" err="1"/>
              <a:t>x”,Int</a:t>
            </a:r>
            <a:r>
              <a:rPr lang="en-US" i="1" dirty="0"/>
              <a:t>), </a:t>
            </a:r>
            <a:r>
              <a:rPr lang="uk-UA" i="1" dirty="0"/>
              <a:t>(</a:t>
            </a:r>
            <a:r>
              <a:rPr lang="en-US" i="1" dirty="0"/>
              <a:t>“</a:t>
            </a:r>
            <a:r>
              <a:rPr lang="en-US" i="1" dirty="0" err="1"/>
              <a:t>y”,Int</a:t>
            </a:r>
            <a:r>
              <a:rPr lang="en-US" i="1" dirty="0"/>
              <a:t>)</a:t>
            </a:r>
            <a:r>
              <a:rPr lang="en-US" dirty="0"/>
              <a:t>]</a:t>
            </a:r>
            <a:r>
              <a:rPr lang="uk-UA" dirty="0"/>
              <a:t> </a:t>
            </a:r>
            <a:endParaRPr lang="en-US" dirty="0"/>
          </a:p>
          <a:p>
            <a:pPr marL="514350" indent="-457200"/>
            <a:r>
              <a:rPr lang="uk-UA" dirty="0"/>
              <a:t>Рівність типів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TFun</a:t>
            </a:r>
            <a:r>
              <a:rPr lang="en-US" dirty="0"/>
              <a:t> </a:t>
            </a:r>
            <a:r>
              <a:rPr lang="en-US" dirty="0" err="1"/>
              <a:t>TInt</a:t>
            </a:r>
            <a:r>
              <a:rPr lang="en-US" dirty="0"/>
              <a:t> (</a:t>
            </a:r>
            <a:r>
              <a:rPr lang="en-US" dirty="0" err="1"/>
              <a:t>TVar</a:t>
            </a:r>
            <a:r>
              <a:rPr lang="en-US" dirty="0"/>
              <a:t> “a”) /= </a:t>
            </a:r>
            <a:r>
              <a:rPr lang="en-US" dirty="0" err="1"/>
              <a:t>TFun</a:t>
            </a:r>
            <a:r>
              <a:rPr lang="en-US" dirty="0"/>
              <a:t> (</a:t>
            </a:r>
            <a:r>
              <a:rPr lang="en-US" dirty="0" err="1"/>
              <a:t>TVar</a:t>
            </a:r>
            <a:r>
              <a:rPr lang="en-US" dirty="0"/>
              <a:t> “b”) </a:t>
            </a:r>
            <a:r>
              <a:rPr lang="en-US" dirty="0" err="1"/>
              <a:t>TBool</a:t>
            </a:r>
            <a:endParaRPr lang="en-US" dirty="0"/>
          </a:p>
          <a:p>
            <a:pPr marL="857250" lvl="2" indent="0">
              <a:buNone/>
            </a:pPr>
            <a:r>
              <a:rPr lang="en-US" i="1" dirty="0"/>
              <a:t>Int -&gt; a /= b</a:t>
            </a:r>
            <a:r>
              <a:rPr lang="uk-UA" i="1" dirty="0"/>
              <a:t> </a:t>
            </a:r>
            <a:r>
              <a:rPr lang="en-US" i="1" dirty="0"/>
              <a:t>-&gt;</a:t>
            </a:r>
            <a:r>
              <a:rPr lang="uk-UA" i="1" dirty="0"/>
              <a:t> </a:t>
            </a:r>
            <a:r>
              <a:rPr lang="en-US" i="1" dirty="0"/>
              <a:t>Bool</a:t>
            </a:r>
            <a:r>
              <a:rPr lang="uk-UA" i="1" dirty="0"/>
              <a:t>  </a:t>
            </a:r>
            <a:r>
              <a:rPr lang="uk-UA" dirty="0"/>
              <a:t>- структурно нерівні типи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sub = 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i="1" dirty="0">
                <a:solidFill>
                  <a:srgbClr val="7030A0"/>
                </a:solidFill>
              </a:rPr>
              <a:t>(“</a:t>
            </a:r>
            <a:r>
              <a:rPr lang="en-US" i="1" dirty="0" err="1">
                <a:solidFill>
                  <a:srgbClr val="7030A0"/>
                </a:solidFill>
              </a:rPr>
              <a:t>a”,Bool</a:t>
            </a:r>
            <a:r>
              <a:rPr lang="en-US" i="1" dirty="0">
                <a:solidFill>
                  <a:srgbClr val="7030A0"/>
                </a:solidFill>
              </a:rPr>
              <a:t>) </a:t>
            </a:r>
            <a:r>
              <a:rPr lang="en-US" dirty="0">
                <a:solidFill>
                  <a:srgbClr val="7030A0"/>
                </a:solidFill>
              </a:rPr>
              <a:t>,</a:t>
            </a:r>
            <a:r>
              <a:rPr lang="en-US" i="1" dirty="0">
                <a:solidFill>
                  <a:srgbClr val="7030A0"/>
                </a:solidFill>
              </a:rPr>
              <a:t>(“</a:t>
            </a:r>
            <a:r>
              <a:rPr lang="en-US" i="1" dirty="0" err="1">
                <a:solidFill>
                  <a:srgbClr val="7030A0"/>
                </a:solidFill>
              </a:rPr>
              <a:t>b”,Int</a:t>
            </a:r>
            <a:r>
              <a:rPr lang="en-US" i="1" dirty="0">
                <a:solidFill>
                  <a:srgbClr val="7030A0"/>
                </a:solidFill>
              </a:rPr>
              <a:t>) </a:t>
            </a:r>
            <a:r>
              <a:rPr lang="en-US" dirty="0">
                <a:solidFill>
                  <a:srgbClr val="7030A0"/>
                </a:solidFill>
              </a:rPr>
              <a:t>] </a:t>
            </a:r>
            <a:r>
              <a:rPr lang="en-US" dirty="0">
                <a:solidFill>
                  <a:srgbClr val="002060"/>
                </a:solidFill>
              </a:rPr>
              <a:t>:: Sub</a:t>
            </a:r>
            <a:r>
              <a:rPr lang="uk-UA" dirty="0">
                <a:solidFill>
                  <a:srgbClr val="002060"/>
                </a:solidFill>
              </a:rPr>
              <a:t> - уніфікація</a:t>
            </a:r>
            <a:endParaRPr lang="en-US" dirty="0">
              <a:solidFill>
                <a:srgbClr val="002060"/>
              </a:solidFill>
            </a:endParaRPr>
          </a:p>
          <a:p>
            <a:pPr marL="857250" lvl="2" indent="0">
              <a:buNone/>
            </a:pPr>
            <a:r>
              <a:rPr lang="en-US" dirty="0" err="1">
                <a:solidFill>
                  <a:srgbClr val="002060"/>
                </a:solidFill>
              </a:rPr>
              <a:t>applySub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sub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i="1" dirty="0">
                <a:solidFill>
                  <a:srgbClr val="002060"/>
                </a:solidFill>
              </a:rPr>
              <a:t>(Int-&gt;a)</a:t>
            </a:r>
            <a:r>
              <a:rPr lang="en-US" dirty="0">
                <a:solidFill>
                  <a:srgbClr val="002060"/>
                </a:solidFill>
              </a:rPr>
              <a:t> == </a:t>
            </a:r>
            <a:r>
              <a:rPr lang="en-US" dirty="0" err="1">
                <a:solidFill>
                  <a:srgbClr val="002060"/>
                </a:solidFill>
              </a:rPr>
              <a:t>applySub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sub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i="1" dirty="0">
                <a:solidFill>
                  <a:srgbClr val="002060"/>
                </a:solidFill>
              </a:rPr>
              <a:t>(b-&gt;Bool)</a:t>
            </a:r>
            <a:endParaRPr lang="uk-UA" i="1" dirty="0">
              <a:solidFill>
                <a:srgbClr val="002060"/>
              </a:solidFill>
            </a:endParaRPr>
          </a:p>
          <a:p>
            <a:pPr marL="514350" indent="-457200"/>
            <a:endParaRPr lang="uk-UA" dirty="0">
              <a:solidFill>
                <a:srgbClr val="002060"/>
              </a:solidFill>
            </a:endParaRPr>
          </a:p>
          <a:p>
            <a:pPr marL="57150" indent="0">
              <a:buNone/>
            </a:pPr>
            <a:endParaRPr lang="en-US" i="1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730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Уніфікація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556792"/>
            <a:ext cx="8138864" cy="5184576"/>
          </a:xfrm>
        </p:spPr>
        <p:txBody>
          <a:bodyPr wrap="square">
            <a:normAutofit fontScale="85000" lnSpcReduction="20000"/>
          </a:bodyPr>
          <a:lstStyle/>
          <a:p>
            <a:pPr marL="57150" indent="0">
              <a:buNone/>
            </a:pPr>
            <a:r>
              <a:rPr lang="en-US" dirty="0" err="1"/>
              <a:t>unifyPairs</a:t>
            </a:r>
            <a:r>
              <a:rPr lang="en-US" dirty="0"/>
              <a:t> :: [(Type, Type)] -&gt; Sub -&gt; Maybe Sub</a:t>
            </a:r>
            <a:endParaRPr lang="uk-UA" dirty="0"/>
          </a:p>
          <a:p>
            <a:pPr marL="2228850" lvl="5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 err="1"/>
              <a:t>unifyPairs</a:t>
            </a:r>
            <a:r>
              <a:rPr lang="en-US" dirty="0"/>
              <a:t> [] </a:t>
            </a:r>
            <a:r>
              <a:rPr lang="en-US" dirty="0">
                <a:solidFill>
                  <a:srgbClr val="7030A0"/>
                </a:solidFill>
              </a:rPr>
              <a:t>sub</a:t>
            </a:r>
            <a:r>
              <a:rPr lang="en-US" dirty="0"/>
              <a:t>  </a:t>
            </a:r>
            <a:r>
              <a:rPr lang="uk-UA" dirty="0"/>
              <a:t>          </a:t>
            </a:r>
            <a:r>
              <a:rPr lang="en-US" dirty="0"/>
              <a:t>= Just </a:t>
            </a:r>
            <a:r>
              <a:rPr lang="en-US" dirty="0">
                <a:solidFill>
                  <a:srgbClr val="7030A0"/>
                </a:solidFill>
              </a:rPr>
              <a:t>sub</a:t>
            </a:r>
            <a:r>
              <a:rPr lang="en-US" dirty="0"/>
              <a:t> </a:t>
            </a:r>
          </a:p>
          <a:p>
            <a:pPr marL="57150" indent="0">
              <a:buNone/>
            </a:pPr>
            <a:r>
              <a:rPr lang="en-US" dirty="0" err="1"/>
              <a:t>unifyPairs</a:t>
            </a:r>
            <a:r>
              <a:rPr lang="en-US" dirty="0"/>
              <a:t> (t1,t2):</a:t>
            </a:r>
            <a:r>
              <a:rPr lang="en-US" dirty="0" err="1"/>
              <a:t>ps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sub</a:t>
            </a:r>
            <a:r>
              <a:rPr lang="en-US" dirty="0"/>
              <a:t> =</a:t>
            </a:r>
          </a:p>
          <a:p>
            <a:pPr marL="57150" indent="0">
              <a:buNone/>
            </a:pPr>
            <a:r>
              <a:rPr lang="en-US" dirty="0"/>
              <a:t>-- (</a:t>
            </a:r>
            <a:r>
              <a:rPr lang="en-US" i="1" dirty="0" err="1"/>
              <a:t>Int</a:t>
            </a:r>
            <a:r>
              <a:rPr lang="en-US" dirty="0" err="1"/>
              <a:t>,</a:t>
            </a:r>
            <a:r>
              <a:rPr lang="en-US" i="1" dirty="0" err="1"/>
              <a:t>Int</a:t>
            </a:r>
            <a:r>
              <a:rPr lang="en-US" dirty="0"/>
              <a:t>) / (</a:t>
            </a:r>
            <a:r>
              <a:rPr lang="en-US" i="1" dirty="0" err="1"/>
              <a:t>Bool</a:t>
            </a:r>
            <a:r>
              <a:rPr lang="en-US" dirty="0" err="1"/>
              <a:t>,</a:t>
            </a:r>
            <a:r>
              <a:rPr lang="en-US" i="1" dirty="0" err="1"/>
              <a:t>Bool</a:t>
            </a:r>
            <a:r>
              <a:rPr lang="en-US" dirty="0"/>
              <a:t>)  =&gt; </a:t>
            </a:r>
            <a:r>
              <a:rPr lang="en-US" dirty="0" err="1"/>
              <a:t>unifyPairs</a:t>
            </a:r>
            <a:r>
              <a:rPr lang="en-US" dirty="0"/>
              <a:t> </a:t>
            </a:r>
            <a:r>
              <a:rPr lang="en-US" dirty="0" err="1"/>
              <a:t>ps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sub</a:t>
            </a:r>
            <a:r>
              <a:rPr lang="en-US" dirty="0"/>
              <a:t> </a:t>
            </a:r>
          </a:p>
          <a:p>
            <a:pPr marL="57150" indent="0">
              <a:buNone/>
            </a:pPr>
            <a:r>
              <a:rPr lang="en-US" dirty="0"/>
              <a:t>-- (</a:t>
            </a:r>
            <a:r>
              <a:rPr lang="en-US" i="1" dirty="0"/>
              <a:t>v1</a:t>
            </a:r>
            <a:r>
              <a:rPr lang="en-US" dirty="0"/>
              <a:t>,</a:t>
            </a:r>
            <a:r>
              <a:rPr lang="en-US" i="1" dirty="0"/>
              <a:t>v2</a:t>
            </a:r>
            <a:r>
              <a:rPr lang="en-US" dirty="0"/>
              <a:t>) &amp; </a:t>
            </a:r>
            <a:r>
              <a:rPr lang="en-US" i="1" dirty="0"/>
              <a:t>v1</a:t>
            </a:r>
            <a:r>
              <a:rPr lang="en-US" dirty="0"/>
              <a:t>==</a:t>
            </a:r>
            <a:r>
              <a:rPr lang="en-US" i="1" dirty="0"/>
              <a:t>v2 </a:t>
            </a:r>
            <a:r>
              <a:rPr lang="en-US" dirty="0"/>
              <a:t>      =&gt; </a:t>
            </a:r>
            <a:r>
              <a:rPr lang="en-US" dirty="0" err="1"/>
              <a:t>unifyPairs</a:t>
            </a:r>
            <a:r>
              <a:rPr lang="en-US" dirty="0"/>
              <a:t> </a:t>
            </a:r>
            <a:r>
              <a:rPr lang="en-US" dirty="0" err="1"/>
              <a:t>ps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sub</a:t>
            </a:r>
            <a:r>
              <a:rPr lang="en-US" dirty="0"/>
              <a:t> </a:t>
            </a:r>
          </a:p>
          <a:p>
            <a:pPr marL="57150" indent="0">
              <a:buNone/>
            </a:pPr>
            <a:r>
              <a:rPr lang="en-US" dirty="0"/>
              <a:t>-- (</a:t>
            </a:r>
            <a:r>
              <a:rPr lang="en-US" i="1" dirty="0" err="1"/>
              <a:t>t</a:t>
            </a:r>
            <a:r>
              <a:rPr lang="en-US" dirty="0" err="1"/>
              <a:t>,</a:t>
            </a:r>
            <a:r>
              <a:rPr lang="en-US" i="1" dirty="0" err="1"/>
              <a:t>v</a:t>
            </a:r>
            <a:r>
              <a:rPr lang="en-US" dirty="0"/>
              <a:t>)                           =&gt;  </a:t>
            </a:r>
            <a:r>
              <a:rPr lang="en-US" dirty="0" err="1"/>
              <a:t>unifyPairs</a:t>
            </a:r>
            <a:r>
              <a:rPr lang="en-US" dirty="0"/>
              <a:t> ((</a:t>
            </a:r>
            <a:r>
              <a:rPr lang="en-US" i="1" dirty="0" err="1"/>
              <a:t>v</a:t>
            </a:r>
            <a:r>
              <a:rPr lang="en-US" dirty="0" err="1"/>
              <a:t>,</a:t>
            </a:r>
            <a:r>
              <a:rPr lang="en-US" i="1" dirty="0" err="1"/>
              <a:t>t</a:t>
            </a:r>
            <a:r>
              <a:rPr lang="en-US" dirty="0"/>
              <a:t>):</a:t>
            </a:r>
            <a:r>
              <a:rPr lang="en-US" dirty="0" err="1"/>
              <a:t>ps</a:t>
            </a:r>
            <a:r>
              <a:rPr lang="en-US" dirty="0"/>
              <a:t>) </a:t>
            </a:r>
            <a:r>
              <a:rPr lang="en-US" dirty="0">
                <a:solidFill>
                  <a:srgbClr val="7030A0"/>
                </a:solidFill>
              </a:rPr>
              <a:t>sub</a:t>
            </a:r>
          </a:p>
          <a:p>
            <a:pPr marL="57150" indent="0">
              <a:buNone/>
            </a:pPr>
            <a:r>
              <a:rPr lang="en-US" dirty="0"/>
              <a:t>-- (</a:t>
            </a:r>
            <a:r>
              <a:rPr lang="en-US" i="1" dirty="0" err="1"/>
              <a:t>v</a:t>
            </a:r>
            <a:r>
              <a:rPr lang="en-US" dirty="0" err="1"/>
              <a:t>,</a:t>
            </a:r>
            <a:r>
              <a:rPr lang="en-US" i="1" dirty="0" err="1"/>
              <a:t>t</a:t>
            </a:r>
            <a:r>
              <a:rPr lang="en-US" dirty="0"/>
              <a:t>) &amp; </a:t>
            </a:r>
            <a:r>
              <a:rPr lang="en-US" i="1" dirty="0"/>
              <a:t>v</a:t>
            </a:r>
            <a:r>
              <a:rPr lang="en-US" dirty="0"/>
              <a:t>/=</a:t>
            </a:r>
            <a:r>
              <a:rPr lang="en-US" i="1" dirty="0"/>
              <a:t>t</a:t>
            </a:r>
            <a:r>
              <a:rPr lang="en-US" dirty="0"/>
              <a:t> &amp; not (occurs </a:t>
            </a:r>
            <a:r>
              <a:rPr lang="en-US" i="1" dirty="0"/>
              <a:t>v t</a:t>
            </a:r>
            <a:r>
              <a:rPr lang="en-US" dirty="0"/>
              <a:t>) </a:t>
            </a:r>
          </a:p>
          <a:p>
            <a:pPr marL="57150" indent="0">
              <a:buNone/>
            </a:pPr>
            <a:r>
              <a:rPr lang="en-US" dirty="0"/>
              <a:t>    ps1  = </a:t>
            </a:r>
            <a:r>
              <a:rPr lang="uk-UA" dirty="0"/>
              <a:t>застосувати </a:t>
            </a:r>
            <a:r>
              <a:rPr lang="uk-UA" i="1" dirty="0">
                <a:solidFill>
                  <a:srgbClr val="7030A0"/>
                </a:solidFill>
              </a:rPr>
              <a:t>("</a:t>
            </a:r>
            <a:r>
              <a:rPr lang="en-US" i="1" dirty="0" err="1">
                <a:solidFill>
                  <a:srgbClr val="7030A0"/>
                </a:solidFill>
              </a:rPr>
              <a:t>v",t</a:t>
            </a:r>
            <a:r>
              <a:rPr lang="en-US" i="1" dirty="0">
                <a:solidFill>
                  <a:srgbClr val="7030A0"/>
                </a:solidFill>
              </a:rPr>
              <a:t>)</a:t>
            </a:r>
            <a:r>
              <a:rPr lang="en-US" dirty="0"/>
              <a:t> </a:t>
            </a:r>
            <a:r>
              <a:rPr lang="uk-UA" dirty="0"/>
              <a:t>до пар </a:t>
            </a:r>
            <a:r>
              <a:rPr lang="en-US" dirty="0" err="1"/>
              <a:t>ps</a:t>
            </a:r>
            <a:r>
              <a:rPr lang="en-US" dirty="0"/>
              <a:t> </a:t>
            </a:r>
          </a:p>
          <a:p>
            <a:pPr marL="57150" indent="0">
              <a:buNone/>
            </a:pPr>
            <a:r>
              <a:rPr lang="uk-UA" dirty="0">
                <a:solidFill>
                  <a:srgbClr val="7030A0"/>
                </a:solidFill>
              </a:rPr>
              <a:t>    </a:t>
            </a:r>
            <a:r>
              <a:rPr lang="en-US" dirty="0">
                <a:solidFill>
                  <a:srgbClr val="7030A0"/>
                </a:solidFill>
              </a:rPr>
              <a:t>sub1</a:t>
            </a:r>
            <a:r>
              <a:rPr lang="en-US" dirty="0"/>
              <a:t> = </a:t>
            </a:r>
            <a:r>
              <a:rPr lang="uk-UA" dirty="0"/>
              <a:t>застосувати </a:t>
            </a:r>
            <a:r>
              <a:rPr lang="uk-UA" i="1" dirty="0">
                <a:solidFill>
                  <a:srgbClr val="7030A0"/>
                </a:solidFill>
              </a:rPr>
              <a:t>("</a:t>
            </a:r>
            <a:r>
              <a:rPr lang="en-US" i="1" dirty="0" err="1">
                <a:solidFill>
                  <a:srgbClr val="7030A0"/>
                </a:solidFill>
              </a:rPr>
              <a:t>v",t</a:t>
            </a:r>
            <a:r>
              <a:rPr lang="en-US" i="1" dirty="0">
                <a:solidFill>
                  <a:srgbClr val="7030A0"/>
                </a:solidFill>
              </a:rPr>
              <a:t>) </a:t>
            </a:r>
            <a:r>
              <a:rPr lang="uk-UA" dirty="0"/>
              <a:t>до типів з </a:t>
            </a:r>
            <a:r>
              <a:rPr lang="en-US" dirty="0">
                <a:solidFill>
                  <a:srgbClr val="7030A0"/>
                </a:solidFill>
              </a:rPr>
              <a:t>sub</a:t>
            </a:r>
            <a:r>
              <a:rPr lang="en-US" dirty="0"/>
              <a:t> </a:t>
            </a:r>
          </a:p>
          <a:p>
            <a:pPr marL="57150" indent="0">
              <a:buNone/>
            </a:pPr>
            <a:r>
              <a:rPr lang="en-US" dirty="0"/>
              <a:t>              =&gt; </a:t>
            </a:r>
            <a:r>
              <a:rPr lang="en-US" dirty="0" err="1"/>
              <a:t>unifyPairs</a:t>
            </a:r>
            <a:r>
              <a:rPr lang="en-US" dirty="0"/>
              <a:t> </a:t>
            </a:r>
            <a:r>
              <a:rPr lang="en-US" dirty="0" err="1"/>
              <a:t>ps</a:t>
            </a:r>
            <a:r>
              <a:rPr lang="uk-UA" dirty="0"/>
              <a:t>1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i="1" dirty="0">
                <a:solidFill>
                  <a:srgbClr val="7030A0"/>
                </a:solidFill>
              </a:rPr>
              <a:t>("</a:t>
            </a:r>
            <a:r>
              <a:rPr lang="en-US" i="1" dirty="0" err="1">
                <a:solidFill>
                  <a:srgbClr val="7030A0"/>
                </a:solidFill>
              </a:rPr>
              <a:t>v",t</a:t>
            </a:r>
            <a:r>
              <a:rPr lang="en-US" i="1" dirty="0">
                <a:solidFill>
                  <a:srgbClr val="7030A0"/>
                </a:solidFill>
              </a:rPr>
              <a:t>):</a:t>
            </a:r>
            <a:r>
              <a:rPr lang="uk-UA" i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sub1</a:t>
            </a:r>
            <a:r>
              <a:rPr lang="en-US" dirty="0"/>
              <a:t>)</a:t>
            </a:r>
          </a:p>
          <a:p>
            <a:pPr marL="57150" indent="0">
              <a:buNone/>
            </a:pPr>
            <a:r>
              <a:rPr lang="en-US" dirty="0"/>
              <a:t>-- (</a:t>
            </a:r>
            <a:r>
              <a:rPr lang="en-US" i="1" dirty="0"/>
              <a:t>ta1-&gt;tr1</a:t>
            </a:r>
            <a:r>
              <a:rPr lang="en-US" dirty="0"/>
              <a:t>, </a:t>
            </a:r>
            <a:r>
              <a:rPr lang="en-US" i="1" dirty="0"/>
              <a:t>ta2-&gt;tr2</a:t>
            </a:r>
            <a:r>
              <a:rPr lang="en-US" dirty="0"/>
              <a:t>) </a:t>
            </a:r>
          </a:p>
          <a:p>
            <a:pPr marL="57150" indent="0">
              <a:buNone/>
            </a:pPr>
            <a:r>
              <a:rPr lang="en-US" dirty="0"/>
              <a:t>              =&gt;</a:t>
            </a:r>
            <a:r>
              <a:rPr lang="en-US" dirty="0" err="1"/>
              <a:t>unifyPairs</a:t>
            </a:r>
            <a:r>
              <a:rPr lang="en-US" dirty="0"/>
              <a:t> ((</a:t>
            </a:r>
            <a:r>
              <a:rPr lang="en-US" i="1" dirty="0"/>
              <a:t>ta1</a:t>
            </a:r>
            <a:r>
              <a:rPr lang="en-US" dirty="0"/>
              <a:t>,</a:t>
            </a:r>
            <a:r>
              <a:rPr lang="en-US" i="1" dirty="0"/>
              <a:t>ta2</a:t>
            </a:r>
            <a:r>
              <a:rPr lang="en-US" dirty="0"/>
              <a:t>):(</a:t>
            </a:r>
            <a:r>
              <a:rPr lang="en-US" i="1" dirty="0"/>
              <a:t>tr1</a:t>
            </a:r>
            <a:r>
              <a:rPr lang="en-US" dirty="0"/>
              <a:t>:</a:t>
            </a:r>
            <a:r>
              <a:rPr lang="en-US" i="1" dirty="0"/>
              <a:t>tr2</a:t>
            </a:r>
            <a:r>
              <a:rPr lang="en-US" dirty="0"/>
              <a:t>):</a:t>
            </a:r>
            <a:r>
              <a:rPr lang="en-US" dirty="0" err="1"/>
              <a:t>ps</a:t>
            </a:r>
            <a:r>
              <a:rPr lang="en-US" dirty="0"/>
              <a:t>) </a:t>
            </a:r>
            <a:r>
              <a:rPr lang="en-US" dirty="0">
                <a:solidFill>
                  <a:srgbClr val="7030A0"/>
                </a:solidFill>
              </a:rPr>
              <a:t>sub</a:t>
            </a:r>
          </a:p>
          <a:p>
            <a:pPr marL="57150" indent="0">
              <a:buNone/>
            </a:pPr>
            <a:r>
              <a:rPr lang="en-US" dirty="0"/>
              <a:t>-- otherwise                    =&gt;    Nothing </a:t>
            </a:r>
          </a:p>
        </p:txBody>
      </p:sp>
    </p:spTree>
    <p:extLst>
      <p:ext uri="{BB962C8B-B14F-4D97-AF65-F5344CB8AC3E}">
        <p14:creationId xmlns:p14="http://schemas.microsoft.com/office/powerpoint/2010/main" val="307036987"/>
      </p:ext>
    </p:extLst>
  </p:cSld>
  <p:clrMapOvr>
    <a:masterClrMapping/>
  </p:clrMapOvr>
</p:sld>
</file>

<file path=ppt/theme/theme1.xml><?xml version="1.0" encoding="utf-8"?>
<a:theme xmlns:a="http://schemas.openxmlformats.org/drawingml/2006/main" name="PatternHaskell">
  <a:themeElements>
    <a:clrScheme name="Blueprint.po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.po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ueprint.po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PatternHaskell</Template>
  <TotalTime>1476</TotalTime>
  <Words>2094</Words>
  <Application>Microsoft Office PowerPoint</Application>
  <PresentationFormat>Экран (4:3)</PresentationFormat>
  <Paragraphs>232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Tahoma</vt:lpstr>
      <vt:lpstr>Wingdings</vt:lpstr>
      <vt:lpstr>PatternHaskell</vt:lpstr>
      <vt:lpstr>Виведення типів</vt:lpstr>
      <vt:lpstr>Проста мова</vt:lpstr>
      <vt:lpstr>Типи і їх представлення</vt:lpstr>
      <vt:lpstr>Додаткові типи</vt:lpstr>
      <vt:lpstr>Виведення: мономорфний тип</vt:lpstr>
      <vt:lpstr>Приклади 1-4: мономорфний тип</vt:lpstr>
      <vt:lpstr>Приклади 5,6: мономорфний тип</vt:lpstr>
      <vt:lpstr>Структурна рівність =&gt; уніфікація</vt:lpstr>
      <vt:lpstr>Уніфікація</vt:lpstr>
      <vt:lpstr>Приклади 1, 2, 3: уніфікація</vt:lpstr>
      <vt:lpstr>Приклад 4: уніфікація</vt:lpstr>
      <vt:lpstr>Виведення: поліморфний тип</vt:lpstr>
      <vt:lpstr>Приклади 1, 2 : поліморфний тип</vt:lpstr>
      <vt:lpstr>Приклади 3: поліморфний тип</vt:lpstr>
      <vt:lpstr>Приклади 4: поліморфний тип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Списки</dc:title>
  <dc:creator>Admin</dc:creator>
  <cp:lastModifiedBy>Володимир Проценко</cp:lastModifiedBy>
  <cp:revision>136</cp:revision>
  <cp:lastPrinted>2018-09-04T05:32:28Z</cp:lastPrinted>
  <dcterms:created xsi:type="dcterms:W3CDTF">2018-08-07T08:28:18Z</dcterms:created>
  <dcterms:modified xsi:type="dcterms:W3CDTF">2018-11-30T16:33:48Z</dcterms:modified>
</cp:coreProperties>
</file>