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7" r:id="rId8"/>
    <p:sldId id="274" r:id="rId9"/>
    <p:sldId id="261" r:id="rId10"/>
    <p:sldId id="273" r:id="rId11"/>
    <p:sldId id="263" r:id="rId12"/>
    <p:sldId id="264" r:id="rId13"/>
    <p:sldId id="265" r:id="rId14"/>
    <p:sldId id="266" r:id="rId15"/>
    <p:sldId id="269" r:id="rId16"/>
    <p:sldId id="271" r:id="rId17"/>
  </p:sldIdLst>
  <p:sldSz cx="9144000" cy="6858000" type="screen4x3"/>
  <p:notesSz cx="6797675" cy="9926638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A85221-1BE5-4197-B7A7-364529F4E19E}" v="98" dt="2018-09-18T15:37:51.5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03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олодимир Проценко" userId="4720113a60aa0f31" providerId="LiveId" clId="{BCA85221-1BE5-4197-B7A7-364529F4E19E}"/>
    <pc:docChg chg="undo modSld">
      <pc:chgData name="Володимир Проценко" userId="4720113a60aa0f31" providerId="LiveId" clId="{BCA85221-1BE5-4197-B7A7-364529F4E19E}" dt="2018-09-18T15:37:51.580" v="97" actId="20577"/>
      <pc:docMkLst>
        <pc:docMk/>
      </pc:docMkLst>
      <pc:sldChg chg="modSp">
        <pc:chgData name="Володимир Проценко" userId="4720113a60aa0f31" providerId="LiveId" clId="{BCA85221-1BE5-4197-B7A7-364529F4E19E}" dt="2018-09-18T15:36:41.961" v="88" actId="6549"/>
        <pc:sldMkLst>
          <pc:docMk/>
          <pc:sldMk cId="0" sldId="263"/>
        </pc:sldMkLst>
        <pc:spChg chg="mod">
          <ac:chgData name="Володимир Проценко" userId="4720113a60aa0f31" providerId="LiveId" clId="{BCA85221-1BE5-4197-B7A7-364529F4E19E}" dt="2018-09-18T15:36:41.961" v="88" actId="6549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Володимир Проценко" userId="4720113a60aa0f31" providerId="LiveId" clId="{BCA85221-1BE5-4197-B7A7-364529F4E19E}" dt="2018-09-18T15:37:51.580" v="97" actId="20577"/>
        <pc:sldMkLst>
          <pc:docMk/>
          <pc:sldMk cId="2003650214" sldId="266"/>
        </pc:sldMkLst>
        <pc:spChg chg="mod">
          <ac:chgData name="Володимир Проценко" userId="4720113a60aa0f31" providerId="LiveId" clId="{BCA85221-1BE5-4197-B7A7-364529F4E19E}" dt="2018-09-18T15:37:51.580" v="97" actId="20577"/>
          <ac:spMkLst>
            <pc:docMk/>
            <pc:sldMk cId="2003650214" sldId="26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893956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89395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5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894009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5" name="Group 58"/>
            <p:cNvGrpSpPr>
              <a:grpSpLocks/>
            </p:cNvGrpSpPr>
            <p:nvPr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8940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6" name="Group 63"/>
            <p:cNvGrpSpPr>
              <a:grpSpLocks/>
            </p:cNvGrpSpPr>
            <p:nvPr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94016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7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8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894019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noProof="0"/>
              <a:t>Образец заголовка</a:t>
            </a:r>
            <a:endParaRPr lang="en-US" noProof="0"/>
          </a:p>
        </p:txBody>
      </p:sp>
      <p:sp>
        <p:nvSpPr>
          <p:cNvPr id="894020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ru-RU" noProof="0"/>
              <a:t>Образец подзаголовка</a:t>
            </a:r>
            <a:endParaRPr lang="en-US" noProof="0"/>
          </a:p>
        </p:txBody>
      </p:sp>
      <p:sp>
        <p:nvSpPr>
          <p:cNvPr id="894021" name="Rectangle 6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4A6EAC77-07FD-473B-82CE-F91281D81E83}" type="datetimeFigureOut">
              <a:rPr lang="uk-UA" smtClean="0"/>
              <a:pPr/>
              <a:t>19.09.2018</a:t>
            </a:fld>
            <a:endParaRPr lang="uk-UA"/>
          </a:p>
        </p:txBody>
      </p:sp>
      <p:sp>
        <p:nvSpPr>
          <p:cNvPr id="894022" name="Rectangle 70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uk-UA"/>
          </a:p>
        </p:txBody>
      </p:sp>
      <p:sp>
        <p:nvSpPr>
          <p:cNvPr id="894023" name="Rectangle 7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AF26B67E-7030-4AB3-81CA-E00BD703E565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6EAC77-07FD-473B-82CE-F91281D81E83}" type="datetimeFigureOut">
              <a:rPr lang="uk-UA" smtClean="0"/>
              <a:pPr/>
              <a:t>19.09.2018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2029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10350" y="457200"/>
            <a:ext cx="2000250" cy="5562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5848350" cy="55626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6EAC77-07FD-473B-82CE-F91281D81E83}" type="datetimeFigureOut">
              <a:rPr lang="uk-UA" smtClean="0"/>
              <a:pPr/>
              <a:t>19.09.2018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71643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Заголовок и объект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772400" cy="8382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A6EAC77-07FD-473B-82CE-F91281D81E83}" type="datetimeFigureOut">
              <a:rPr lang="uk-UA" smtClean="0"/>
              <a:pPr/>
              <a:t>19.09.2018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2484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9110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6EAC77-07FD-473B-82CE-F91281D81E83}" type="datetimeFigureOut">
              <a:rPr lang="uk-UA" smtClean="0"/>
              <a:pPr/>
              <a:t>19.09.2018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908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6EAC77-07FD-473B-82CE-F91281D81E83}" type="datetimeFigureOut">
              <a:rPr lang="uk-UA" smtClean="0"/>
              <a:pPr/>
              <a:t>19.09.2018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8110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6EAC77-07FD-473B-82CE-F91281D81E83}" type="datetimeFigureOut">
              <a:rPr lang="uk-UA" smtClean="0"/>
              <a:pPr/>
              <a:t>19.09.2018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819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6EAC77-07FD-473B-82CE-F91281D81E83}" type="datetimeFigureOut">
              <a:rPr lang="uk-UA" smtClean="0"/>
              <a:pPr/>
              <a:t>19.09.2018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0255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6EAC77-07FD-473B-82CE-F91281D81E83}" type="datetimeFigureOut">
              <a:rPr lang="uk-UA" smtClean="0"/>
              <a:pPr/>
              <a:t>19.09.2018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048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6EAC77-07FD-473B-82CE-F91281D81E83}" type="datetimeFigureOut">
              <a:rPr lang="uk-UA" smtClean="0"/>
              <a:pPr/>
              <a:t>19.09.2018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507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6EAC77-07FD-473B-82CE-F91281D81E83}" type="datetimeFigureOut">
              <a:rPr lang="uk-UA" smtClean="0"/>
              <a:pPr/>
              <a:t>19.09.2018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190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6EAC77-07FD-473B-82CE-F91281D81E83}" type="datetimeFigureOut">
              <a:rPr lang="uk-UA" smtClean="0"/>
              <a:pPr/>
              <a:t>19.09.2018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10598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892933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4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5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6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7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8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9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0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1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2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3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4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5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6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7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8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9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0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1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2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3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4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grpSp>
            <p:nvGrpSpPr>
              <p:cNvPr id="5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892956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7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8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9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0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1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2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3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4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5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6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7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8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9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0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1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2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3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4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5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6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7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8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9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0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1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2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3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4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</p:grpSp>
        <p:sp>
          <p:nvSpPr>
            <p:cNvPr id="892985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92986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6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892988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2989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2990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892991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92992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892993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fld id="{4A6EAC77-07FD-473B-82CE-F91281D81E83}" type="datetimeFigureOut">
              <a:rPr lang="uk-UA" smtClean="0"/>
              <a:pPr/>
              <a:t>19.09.2018</a:t>
            </a:fld>
            <a:endParaRPr lang="uk-UA"/>
          </a:p>
        </p:txBody>
      </p:sp>
      <p:sp>
        <p:nvSpPr>
          <p:cNvPr id="892994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400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Char char="w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Типи даних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91680" y="3212976"/>
            <a:ext cx="6120680" cy="1993578"/>
          </a:xfrm>
        </p:spPr>
        <p:txBody>
          <a:bodyPr/>
          <a:lstStyle/>
          <a:p>
            <a:r>
              <a:rPr lang="uk-UA" dirty="0"/>
              <a:t>Кортежі і функції</a:t>
            </a:r>
          </a:p>
          <a:p>
            <a:r>
              <a:rPr lang="uk-UA" dirty="0"/>
              <a:t>Синоніми типів (</a:t>
            </a:r>
            <a:r>
              <a:rPr lang="en-US" b="1" dirty="0"/>
              <a:t>type</a:t>
            </a:r>
            <a:r>
              <a:rPr lang="uk-UA" dirty="0"/>
              <a:t>)</a:t>
            </a:r>
          </a:p>
          <a:p>
            <a:r>
              <a:rPr lang="uk-UA" dirty="0"/>
              <a:t>Типи даних (</a:t>
            </a:r>
            <a:r>
              <a:rPr lang="en-US" b="1" dirty="0"/>
              <a:t>data</a:t>
            </a:r>
            <a:r>
              <a:rPr lang="uk-UA" dirty="0"/>
              <a:t>)</a:t>
            </a:r>
          </a:p>
          <a:p>
            <a:r>
              <a:rPr lang="uk-UA" dirty="0"/>
              <a:t>Ізоморфні типи даних (</a:t>
            </a:r>
            <a:r>
              <a:rPr lang="en-US" b="1" dirty="0" err="1"/>
              <a:t>newtype</a:t>
            </a:r>
            <a:r>
              <a:rPr lang="uk-UA" dirty="0"/>
              <a:t>)</a:t>
            </a:r>
          </a:p>
          <a:p>
            <a:endParaRPr lang="uk-UA" dirty="0"/>
          </a:p>
        </p:txBody>
      </p: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7308304" y="188640"/>
            <a:ext cx="1440160" cy="1338064"/>
            <a:chOff x="3284" y="1680"/>
            <a:chExt cx="2284" cy="2213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3917" y="3534"/>
              <a:ext cx="1651" cy="359"/>
            </a:xfrm>
            <a:custGeom>
              <a:avLst/>
              <a:gdLst/>
              <a:ahLst/>
              <a:cxnLst>
                <a:cxn ang="0">
                  <a:pos x="0" y="116"/>
                </a:cxn>
                <a:cxn ang="0">
                  <a:pos x="1193" y="0"/>
                </a:cxn>
                <a:cxn ang="0">
                  <a:pos x="1773" y="121"/>
                </a:cxn>
                <a:cxn ang="0">
                  <a:pos x="375" y="371"/>
                </a:cxn>
                <a:cxn ang="0">
                  <a:pos x="0" y="116"/>
                </a:cxn>
                <a:cxn ang="0">
                  <a:pos x="0" y="116"/>
                </a:cxn>
              </a:cxnLst>
              <a:rect l="0" t="0" r="r" b="b"/>
              <a:pathLst>
                <a:path w="1773" h="371">
                  <a:moveTo>
                    <a:pt x="0" y="116"/>
                  </a:moveTo>
                  <a:lnTo>
                    <a:pt x="1193" y="0"/>
                  </a:lnTo>
                  <a:lnTo>
                    <a:pt x="1773" y="121"/>
                  </a:lnTo>
                  <a:lnTo>
                    <a:pt x="375" y="371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80008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304" y="1724"/>
              <a:ext cx="2067" cy="1860"/>
            </a:xfrm>
            <a:custGeom>
              <a:avLst/>
              <a:gdLst/>
              <a:ahLst/>
              <a:cxnLst>
                <a:cxn ang="0">
                  <a:pos x="109" y="966"/>
                </a:cxn>
                <a:cxn ang="0">
                  <a:pos x="0" y="1087"/>
                </a:cxn>
                <a:cxn ang="0">
                  <a:pos x="351" y="1428"/>
                </a:cxn>
                <a:cxn ang="0">
                  <a:pos x="659" y="1786"/>
                </a:cxn>
                <a:cxn ang="0">
                  <a:pos x="747" y="1923"/>
                </a:cxn>
                <a:cxn ang="0">
                  <a:pos x="835" y="1896"/>
                </a:cxn>
                <a:cxn ang="0">
                  <a:pos x="1132" y="1660"/>
                </a:cxn>
                <a:cxn ang="0">
                  <a:pos x="1301" y="1462"/>
                </a:cxn>
                <a:cxn ang="0">
                  <a:pos x="1505" y="1374"/>
                </a:cxn>
                <a:cxn ang="0">
                  <a:pos x="1686" y="1390"/>
                </a:cxn>
                <a:cxn ang="0">
                  <a:pos x="2021" y="1462"/>
                </a:cxn>
                <a:cxn ang="0">
                  <a:pos x="2153" y="1451"/>
                </a:cxn>
                <a:cxn ang="0">
                  <a:pos x="2219" y="1406"/>
                </a:cxn>
                <a:cxn ang="0">
                  <a:pos x="2197" y="1076"/>
                </a:cxn>
                <a:cxn ang="0">
                  <a:pos x="2070" y="582"/>
                </a:cxn>
                <a:cxn ang="0">
                  <a:pos x="1999" y="159"/>
                </a:cxn>
                <a:cxn ang="0">
                  <a:pos x="1960" y="16"/>
                </a:cxn>
                <a:cxn ang="0">
                  <a:pos x="1801" y="0"/>
                </a:cxn>
                <a:cxn ang="0">
                  <a:pos x="1456" y="76"/>
                </a:cxn>
                <a:cxn ang="0">
                  <a:pos x="1318" y="121"/>
                </a:cxn>
                <a:cxn ang="0">
                  <a:pos x="1175" y="186"/>
                </a:cxn>
                <a:cxn ang="0">
                  <a:pos x="1110" y="121"/>
                </a:cxn>
                <a:cxn ang="0">
                  <a:pos x="829" y="351"/>
                </a:cxn>
                <a:cxn ang="0">
                  <a:pos x="687" y="433"/>
                </a:cxn>
                <a:cxn ang="0">
                  <a:pos x="109" y="966"/>
                </a:cxn>
                <a:cxn ang="0">
                  <a:pos x="109" y="966"/>
                </a:cxn>
              </a:cxnLst>
              <a:rect l="0" t="0" r="r" b="b"/>
              <a:pathLst>
                <a:path w="2219" h="1923">
                  <a:moveTo>
                    <a:pt x="109" y="966"/>
                  </a:moveTo>
                  <a:lnTo>
                    <a:pt x="0" y="1087"/>
                  </a:lnTo>
                  <a:lnTo>
                    <a:pt x="351" y="1428"/>
                  </a:lnTo>
                  <a:lnTo>
                    <a:pt x="659" y="1786"/>
                  </a:lnTo>
                  <a:lnTo>
                    <a:pt x="747" y="1923"/>
                  </a:lnTo>
                  <a:lnTo>
                    <a:pt x="835" y="1896"/>
                  </a:lnTo>
                  <a:lnTo>
                    <a:pt x="1132" y="1660"/>
                  </a:lnTo>
                  <a:lnTo>
                    <a:pt x="1301" y="1462"/>
                  </a:lnTo>
                  <a:lnTo>
                    <a:pt x="1505" y="1374"/>
                  </a:lnTo>
                  <a:lnTo>
                    <a:pt x="1686" y="1390"/>
                  </a:lnTo>
                  <a:lnTo>
                    <a:pt x="2021" y="1462"/>
                  </a:lnTo>
                  <a:lnTo>
                    <a:pt x="2153" y="1451"/>
                  </a:lnTo>
                  <a:lnTo>
                    <a:pt x="2219" y="1406"/>
                  </a:lnTo>
                  <a:lnTo>
                    <a:pt x="2197" y="1076"/>
                  </a:lnTo>
                  <a:lnTo>
                    <a:pt x="2070" y="582"/>
                  </a:lnTo>
                  <a:lnTo>
                    <a:pt x="1999" y="159"/>
                  </a:lnTo>
                  <a:lnTo>
                    <a:pt x="1960" y="16"/>
                  </a:lnTo>
                  <a:lnTo>
                    <a:pt x="1801" y="0"/>
                  </a:lnTo>
                  <a:lnTo>
                    <a:pt x="1456" y="76"/>
                  </a:lnTo>
                  <a:lnTo>
                    <a:pt x="1318" y="121"/>
                  </a:lnTo>
                  <a:lnTo>
                    <a:pt x="1175" y="186"/>
                  </a:lnTo>
                  <a:lnTo>
                    <a:pt x="1110" y="121"/>
                  </a:lnTo>
                  <a:lnTo>
                    <a:pt x="829" y="351"/>
                  </a:lnTo>
                  <a:lnTo>
                    <a:pt x="687" y="433"/>
                  </a:lnTo>
                  <a:lnTo>
                    <a:pt x="109" y="966"/>
                  </a:lnTo>
                  <a:lnTo>
                    <a:pt x="109" y="966"/>
                  </a:lnTo>
                  <a:close/>
                </a:path>
              </a:pathLst>
            </a:custGeom>
            <a:solidFill>
              <a:srgbClr val="FFE5D9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3304" y="1815"/>
              <a:ext cx="1307" cy="1643"/>
            </a:xfrm>
            <a:custGeom>
              <a:avLst/>
              <a:gdLst/>
              <a:ahLst/>
              <a:cxnLst>
                <a:cxn ang="0">
                  <a:pos x="734" y="321"/>
                </a:cxn>
                <a:cxn ang="0">
                  <a:pos x="0" y="712"/>
                </a:cxn>
                <a:cxn ang="0">
                  <a:pos x="198" y="982"/>
                </a:cxn>
                <a:cxn ang="0">
                  <a:pos x="494" y="1379"/>
                </a:cxn>
                <a:cxn ang="0">
                  <a:pos x="703" y="1698"/>
                </a:cxn>
                <a:cxn ang="0">
                  <a:pos x="626" y="1478"/>
                </a:cxn>
                <a:cxn ang="0">
                  <a:pos x="461" y="1274"/>
                </a:cxn>
                <a:cxn ang="0">
                  <a:pos x="286" y="1004"/>
                </a:cxn>
                <a:cxn ang="0">
                  <a:pos x="134" y="747"/>
                </a:cxn>
                <a:cxn ang="0">
                  <a:pos x="442" y="565"/>
                </a:cxn>
                <a:cxn ang="0">
                  <a:pos x="664" y="485"/>
                </a:cxn>
                <a:cxn ang="0">
                  <a:pos x="1165" y="286"/>
                </a:cxn>
                <a:cxn ang="0">
                  <a:pos x="1357" y="158"/>
                </a:cxn>
                <a:cxn ang="0">
                  <a:pos x="1403" y="0"/>
                </a:cxn>
                <a:cxn ang="0">
                  <a:pos x="1124" y="117"/>
                </a:cxn>
                <a:cxn ang="0">
                  <a:pos x="734" y="321"/>
                </a:cxn>
                <a:cxn ang="0">
                  <a:pos x="734" y="321"/>
                </a:cxn>
              </a:cxnLst>
              <a:rect l="0" t="0" r="r" b="b"/>
              <a:pathLst>
                <a:path w="1403" h="1698">
                  <a:moveTo>
                    <a:pt x="734" y="321"/>
                  </a:moveTo>
                  <a:lnTo>
                    <a:pt x="0" y="712"/>
                  </a:lnTo>
                  <a:lnTo>
                    <a:pt x="198" y="982"/>
                  </a:lnTo>
                  <a:lnTo>
                    <a:pt x="494" y="1379"/>
                  </a:lnTo>
                  <a:lnTo>
                    <a:pt x="703" y="1698"/>
                  </a:lnTo>
                  <a:lnTo>
                    <a:pt x="626" y="1478"/>
                  </a:lnTo>
                  <a:lnTo>
                    <a:pt x="461" y="1274"/>
                  </a:lnTo>
                  <a:lnTo>
                    <a:pt x="286" y="1004"/>
                  </a:lnTo>
                  <a:lnTo>
                    <a:pt x="134" y="747"/>
                  </a:lnTo>
                  <a:lnTo>
                    <a:pt x="442" y="565"/>
                  </a:lnTo>
                  <a:lnTo>
                    <a:pt x="664" y="485"/>
                  </a:lnTo>
                  <a:lnTo>
                    <a:pt x="1165" y="286"/>
                  </a:lnTo>
                  <a:lnTo>
                    <a:pt x="1357" y="158"/>
                  </a:lnTo>
                  <a:lnTo>
                    <a:pt x="1403" y="0"/>
                  </a:lnTo>
                  <a:lnTo>
                    <a:pt x="1124" y="117"/>
                  </a:lnTo>
                  <a:lnTo>
                    <a:pt x="734" y="321"/>
                  </a:lnTo>
                  <a:lnTo>
                    <a:pt x="734" y="321"/>
                  </a:lnTo>
                  <a:close/>
                </a:path>
              </a:pathLst>
            </a:custGeom>
            <a:solidFill>
              <a:srgbClr val="FFBFBF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5069" y="3165"/>
              <a:ext cx="148" cy="143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88" y="121"/>
                </a:cxn>
                <a:cxn ang="0">
                  <a:pos x="132" y="148"/>
                </a:cxn>
                <a:cxn ang="0">
                  <a:pos x="159" y="121"/>
                </a:cxn>
                <a:cxn ang="0">
                  <a:pos x="71" y="33"/>
                </a:cxn>
                <a:cxn ang="0">
                  <a:pos x="27" y="0"/>
                </a:cxn>
                <a:cxn ang="0">
                  <a:pos x="0" y="11"/>
                </a:cxn>
                <a:cxn ang="0">
                  <a:pos x="0" y="11"/>
                </a:cxn>
              </a:cxnLst>
              <a:rect l="0" t="0" r="r" b="b"/>
              <a:pathLst>
                <a:path w="159" h="148">
                  <a:moveTo>
                    <a:pt x="0" y="11"/>
                  </a:moveTo>
                  <a:lnTo>
                    <a:pt x="88" y="121"/>
                  </a:lnTo>
                  <a:lnTo>
                    <a:pt x="132" y="148"/>
                  </a:lnTo>
                  <a:lnTo>
                    <a:pt x="159" y="121"/>
                  </a:lnTo>
                  <a:lnTo>
                    <a:pt x="71" y="33"/>
                  </a:lnTo>
                  <a:lnTo>
                    <a:pt x="27" y="0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D3EDED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4680" y="2787"/>
              <a:ext cx="108" cy="144"/>
            </a:xfrm>
            <a:custGeom>
              <a:avLst/>
              <a:gdLst/>
              <a:ahLst/>
              <a:cxnLst>
                <a:cxn ang="0">
                  <a:pos x="116" y="133"/>
                </a:cxn>
                <a:cxn ang="0">
                  <a:pos x="72" y="0"/>
                </a:cxn>
                <a:cxn ang="0">
                  <a:pos x="38" y="56"/>
                </a:cxn>
                <a:cxn ang="0">
                  <a:pos x="0" y="67"/>
                </a:cxn>
                <a:cxn ang="0">
                  <a:pos x="0" y="149"/>
                </a:cxn>
                <a:cxn ang="0">
                  <a:pos x="116" y="133"/>
                </a:cxn>
                <a:cxn ang="0">
                  <a:pos x="116" y="133"/>
                </a:cxn>
              </a:cxnLst>
              <a:rect l="0" t="0" r="r" b="b"/>
              <a:pathLst>
                <a:path w="116" h="149">
                  <a:moveTo>
                    <a:pt x="116" y="133"/>
                  </a:moveTo>
                  <a:lnTo>
                    <a:pt x="72" y="0"/>
                  </a:lnTo>
                  <a:lnTo>
                    <a:pt x="38" y="56"/>
                  </a:lnTo>
                  <a:lnTo>
                    <a:pt x="0" y="67"/>
                  </a:lnTo>
                  <a:lnTo>
                    <a:pt x="0" y="149"/>
                  </a:lnTo>
                  <a:lnTo>
                    <a:pt x="116" y="133"/>
                  </a:lnTo>
                  <a:lnTo>
                    <a:pt x="116" y="133"/>
                  </a:lnTo>
                  <a:close/>
                </a:path>
              </a:pathLst>
            </a:custGeom>
            <a:solidFill>
              <a:srgbClr val="FFE5D9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4317" y="2900"/>
              <a:ext cx="782" cy="430"/>
            </a:xfrm>
            <a:custGeom>
              <a:avLst/>
              <a:gdLst/>
              <a:ahLst/>
              <a:cxnLst>
                <a:cxn ang="0">
                  <a:pos x="61" y="445"/>
                </a:cxn>
                <a:cxn ang="0">
                  <a:pos x="0" y="323"/>
                </a:cxn>
                <a:cxn ang="0">
                  <a:pos x="61" y="312"/>
                </a:cxn>
                <a:cxn ang="0">
                  <a:pos x="88" y="346"/>
                </a:cxn>
                <a:cxn ang="0">
                  <a:pos x="291" y="180"/>
                </a:cxn>
                <a:cxn ang="0">
                  <a:pos x="374" y="131"/>
                </a:cxn>
                <a:cxn ang="0">
                  <a:pos x="407" y="27"/>
                </a:cxn>
                <a:cxn ang="0">
                  <a:pos x="434" y="10"/>
                </a:cxn>
                <a:cxn ang="0">
                  <a:pos x="478" y="0"/>
                </a:cxn>
                <a:cxn ang="0">
                  <a:pos x="505" y="10"/>
                </a:cxn>
                <a:cxn ang="0">
                  <a:pos x="468" y="126"/>
                </a:cxn>
                <a:cxn ang="0">
                  <a:pos x="621" y="169"/>
                </a:cxn>
                <a:cxn ang="0">
                  <a:pos x="786" y="191"/>
                </a:cxn>
                <a:cxn ang="0">
                  <a:pos x="840" y="202"/>
                </a:cxn>
                <a:cxn ang="0">
                  <a:pos x="797" y="263"/>
                </a:cxn>
                <a:cxn ang="0">
                  <a:pos x="444" y="222"/>
                </a:cxn>
                <a:cxn ang="0">
                  <a:pos x="432" y="246"/>
                </a:cxn>
                <a:cxn ang="0">
                  <a:pos x="380" y="189"/>
                </a:cxn>
                <a:cxn ang="0">
                  <a:pos x="61" y="445"/>
                </a:cxn>
                <a:cxn ang="0">
                  <a:pos x="61" y="445"/>
                </a:cxn>
              </a:cxnLst>
              <a:rect l="0" t="0" r="r" b="b"/>
              <a:pathLst>
                <a:path w="840" h="445">
                  <a:moveTo>
                    <a:pt x="61" y="445"/>
                  </a:moveTo>
                  <a:lnTo>
                    <a:pt x="0" y="323"/>
                  </a:lnTo>
                  <a:lnTo>
                    <a:pt x="61" y="312"/>
                  </a:lnTo>
                  <a:lnTo>
                    <a:pt x="88" y="346"/>
                  </a:lnTo>
                  <a:lnTo>
                    <a:pt x="291" y="180"/>
                  </a:lnTo>
                  <a:lnTo>
                    <a:pt x="374" y="131"/>
                  </a:lnTo>
                  <a:lnTo>
                    <a:pt x="407" y="27"/>
                  </a:lnTo>
                  <a:lnTo>
                    <a:pt x="434" y="10"/>
                  </a:lnTo>
                  <a:lnTo>
                    <a:pt x="478" y="0"/>
                  </a:lnTo>
                  <a:lnTo>
                    <a:pt x="505" y="10"/>
                  </a:lnTo>
                  <a:lnTo>
                    <a:pt x="468" y="126"/>
                  </a:lnTo>
                  <a:lnTo>
                    <a:pt x="621" y="169"/>
                  </a:lnTo>
                  <a:lnTo>
                    <a:pt x="786" y="191"/>
                  </a:lnTo>
                  <a:lnTo>
                    <a:pt x="840" y="202"/>
                  </a:lnTo>
                  <a:lnTo>
                    <a:pt x="797" y="263"/>
                  </a:lnTo>
                  <a:lnTo>
                    <a:pt x="444" y="222"/>
                  </a:lnTo>
                  <a:lnTo>
                    <a:pt x="432" y="246"/>
                  </a:lnTo>
                  <a:lnTo>
                    <a:pt x="380" y="189"/>
                  </a:lnTo>
                  <a:lnTo>
                    <a:pt x="61" y="445"/>
                  </a:lnTo>
                  <a:lnTo>
                    <a:pt x="61" y="445"/>
                  </a:lnTo>
                  <a:close/>
                </a:path>
              </a:pathLst>
            </a:custGeom>
            <a:solidFill>
              <a:srgbClr val="CCA699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4424" y="3032"/>
              <a:ext cx="598" cy="265"/>
            </a:xfrm>
            <a:custGeom>
              <a:avLst/>
              <a:gdLst/>
              <a:ahLst/>
              <a:cxnLst>
                <a:cxn ang="0">
                  <a:pos x="56" y="252"/>
                </a:cxn>
                <a:cxn ang="0">
                  <a:pos x="0" y="209"/>
                </a:cxn>
                <a:cxn ang="0">
                  <a:pos x="123" y="80"/>
                </a:cxn>
                <a:cxn ang="0">
                  <a:pos x="240" y="23"/>
                </a:cxn>
                <a:cxn ang="0">
                  <a:pos x="266" y="58"/>
                </a:cxn>
                <a:cxn ang="0">
                  <a:pos x="321" y="99"/>
                </a:cxn>
                <a:cxn ang="0">
                  <a:pos x="333" y="80"/>
                </a:cxn>
                <a:cxn ang="0">
                  <a:pos x="347" y="65"/>
                </a:cxn>
                <a:cxn ang="0">
                  <a:pos x="363" y="0"/>
                </a:cxn>
                <a:cxn ang="0">
                  <a:pos x="578" y="60"/>
                </a:cxn>
                <a:cxn ang="0">
                  <a:pos x="643" y="71"/>
                </a:cxn>
                <a:cxn ang="0">
                  <a:pos x="643" y="137"/>
                </a:cxn>
                <a:cxn ang="0">
                  <a:pos x="567" y="191"/>
                </a:cxn>
                <a:cxn ang="0">
                  <a:pos x="462" y="209"/>
                </a:cxn>
                <a:cxn ang="0">
                  <a:pos x="198" y="274"/>
                </a:cxn>
                <a:cxn ang="0">
                  <a:pos x="56" y="252"/>
                </a:cxn>
                <a:cxn ang="0">
                  <a:pos x="56" y="252"/>
                </a:cxn>
              </a:cxnLst>
              <a:rect l="0" t="0" r="r" b="b"/>
              <a:pathLst>
                <a:path w="643" h="274">
                  <a:moveTo>
                    <a:pt x="56" y="252"/>
                  </a:moveTo>
                  <a:lnTo>
                    <a:pt x="0" y="209"/>
                  </a:lnTo>
                  <a:lnTo>
                    <a:pt x="123" y="80"/>
                  </a:lnTo>
                  <a:lnTo>
                    <a:pt x="240" y="23"/>
                  </a:lnTo>
                  <a:lnTo>
                    <a:pt x="266" y="58"/>
                  </a:lnTo>
                  <a:lnTo>
                    <a:pt x="321" y="99"/>
                  </a:lnTo>
                  <a:lnTo>
                    <a:pt x="333" y="80"/>
                  </a:lnTo>
                  <a:lnTo>
                    <a:pt x="347" y="65"/>
                  </a:lnTo>
                  <a:lnTo>
                    <a:pt x="363" y="0"/>
                  </a:lnTo>
                  <a:lnTo>
                    <a:pt x="578" y="60"/>
                  </a:lnTo>
                  <a:lnTo>
                    <a:pt x="643" y="71"/>
                  </a:lnTo>
                  <a:lnTo>
                    <a:pt x="643" y="137"/>
                  </a:lnTo>
                  <a:lnTo>
                    <a:pt x="567" y="191"/>
                  </a:lnTo>
                  <a:lnTo>
                    <a:pt x="462" y="209"/>
                  </a:lnTo>
                  <a:lnTo>
                    <a:pt x="198" y="274"/>
                  </a:lnTo>
                  <a:lnTo>
                    <a:pt x="56" y="252"/>
                  </a:lnTo>
                  <a:lnTo>
                    <a:pt x="56" y="252"/>
                  </a:lnTo>
                  <a:close/>
                </a:path>
              </a:pathLst>
            </a:custGeom>
            <a:solidFill>
              <a:srgbClr val="F2E5F2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4236" y="3210"/>
              <a:ext cx="777" cy="493"/>
            </a:xfrm>
            <a:custGeom>
              <a:avLst/>
              <a:gdLst/>
              <a:ahLst/>
              <a:cxnLst>
                <a:cxn ang="0">
                  <a:pos x="47" y="194"/>
                </a:cxn>
                <a:cxn ang="0">
                  <a:pos x="90" y="312"/>
                </a:cxn>
                <a:cxn ang="0">
                  <a:pos x="0" y="452"/>
                </a:cxn>
                <a:cxn ang="0">
                  <a:pos x="10" y="484"/>
                </a:cxn>
                <a:cxn ang="0">
                  <a:pos x="95" y="494"/>
                </a:cxn>
                <a:cxn ang="0">
                  <a:pos x="134" y="510"/>
                </a:cxn>
                <a:cxn ang="0">
                  <a:pos x="101" y="457"/>
                </a:cxn>
                <a:cxn ang="0">
                  <a:pos x="288" y="392"/>
                </a:cxn>
                <a:cxn ang="0">
                  <a:pos x="380" y="322"/>
                </a:cxn>
                <a:cxn ang="0">
                  <a:pos x="422" y="225"/>
                </a:cxn>
                <a:cxn ang="0">
                  <a:pos x="552" y="242"/>
                </a:cxn>
                <a:cxn ang="0">
                  <a:pos x="626" y="258"/>
                </a:cxn>
                <a:cxn ang="0">
                  <a:pos x="659" y="301"/>
                </a:cxn>
                <a:cxn ang="0">
                  <a:pos x="642" y="371"/>
                </a:cxn>
                <a:cxn ang="0">
                  <a:pos x="777" y="382"/>
                </a:cxn>
                <a:cxn ang="0">
                  <a:pos x="761" y="338"/>
                </a:cxn>
                <a:cxn ang="0">
                  <a:pos x="803" y="269"/>
                </a:cxn>
                <a:cxn ang="0">
                  <a:pos x="835" y="167"/>
                </a:cxn>
                <a:cxn ang="0">
                  <a:pos x="793" y="70"/>
                </a:cxn>
                <a:cxn ang="0">
                  <a:pos x="723" y="33"/>
                </a:cxn>
                <a:cxn ang="0">
                  <a:pos x="648" y="0"/>
                </a:cxn>
                <a:cxn ang="0">
                  <a:pos x="450" y="86"/>
                </a:cxn>
                <a:cxn ang="0">
                  <a:pos x="304" y="76"/>
                </a:cxn>
                <a:cxn ang="0">
                  <a:pos x="225" y="49"/>
                </a:cxn>
                <a:cxn ang="0">
                  <a:pos x="112" y="113"/>
                </a:cxn>
                <a:cxn ang="0">
                  <a:pos x="47" y="194"/>
                </a:cxn>
                <a:cxn ang="0">
                  <a:pos x="47" y="194"/>
                </a:cxn>
              </a:cxnLst>
              <a:rect l="0" t="0" r="r" b="b"/>
              <a:pathLst>
                <a:path w="835" h="510">
                  <a:moveTo>
                    <a:pt x="47" y="194"/>
                  </a:moveTo>
                  <a:lnTo>
                    <a:pt x="90" y="312"/>
                  </a:lnTo>
                  <a:lnTo>
                    <a:pt x="0" y="452"/>
                  </a:lnTo>
                  <a:lnTo>
                    <a:pt x="10" y="484"/>
                  </a:lnTo>
                  <a:lnTo>
                    <a:pt x="95" y="494"/>
                  </a:lnTo>
                  <a:lnTo>
                    <a:pt x="134" y="510"/>
                  </a:lnTo>
                  <a:lnTo>
                    <a:pt x="101" y="457"/>
                  </a:lnTo>
                  <a:lnTo>
                    <a:pt x="288" y="392"/>
                  </a:lnTo>
                  <a:lnTo>
                    <a:pt x="380" y="322"/>
                  </a:lnTo>
                  <a:lnTo>
                    <a:pt x="422" y="225"/>
                  </a:lnTo>
                  <a:lnTo>
                    <a:pt x="552" y="242"/>
                  </a:lnTo>
                  <a:lnTo>
                    <a:pt x="626" y="258"/>
                  </a:lnTo>
                  <a:lnTo>
                    <a:pt x="659" y="301"/>
                  </a:lnTo>
                  <a:lnTo>
                    <a:pt x="642" y="371"/>
                  </a:lnTo>
                  <a:lnTo>
                    <a:pt x="777" y="382"/>
                  </a:lnTo>
                  <a:lnTo>
                    <a:pt x="761" y="338"/>
                  </a:lnTo>
                  <a:lnTo>
                    <a:pt x="803" y="269"/>
                  </a:lnTo>
                  <a:lnTo>
                    <a:pt x="835" y="167"/>
                  </a:lnTo>
                  <a:lnTo>
                    <a:pt x="793" y="70"/>
                  </a:lnTo>
                  <a:lnTo>
                    <a:pt x="723" y="33"/>
                  </a:lnTo>
                  <a:lnTo>
                    <a:pt x="648" y="0"/>
                  </a:lnTo>
                  <a:lnTo>
                    <a:pt x="450" y="86"/>
                  </a:lnTo>
                  <a:lnTo>
                    <a:pt x="304" y="76"/>
                  </a:lnTo>
                  <a:lnTo>
                    <a:pt x="225" y="49"/>
                  </a:lnTo>
                  <a:lnTo>
                    <a:pt x="112" y="113"/>
                  </a:lnTo>
                  <a:lnTo>
                    <a:pt x="47" y="194"/>
                  </a:lnTo>
                  <a:lnTo>
                    <a:pt x="47" y="194"/>
                  </a:lnTo>
                  <a:close/>
                </a:path>
              </a:pathLst>
            </a:custGeom>
            <a:solidFill>
              <a:srgbClr val="66997F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426" y="1958"/>
              <a:ext cx="1116" cy="1201"/>
            </a:xfrm>
            <a:custGeom>
              <a:avLst/>
              <a:gdLst/>
              <a:ahLst/>
              <a:cxnLst>
                <a:cxn ang="0">
                  <a:pos x="1198" y="0"/>
                </a:cxn>
                <a:cxn ang="0">
                  <a:pos x="885" y="116"/>
                </a:cxn>
                <a:cxn ang="0">
                  <a:pos x="495" y="253"/>
                </a:cxn>
                <a:cxn ang="0">
                  <a:pos x="144" y="368"/>
                </a:cxn>
                <a:cxn ang="0">
                  <a:pos x="0" y="417"/>
                </a:cxn>
                <a:cxn ang="0">
                  <a:pos x="99" y="610"/>
                </a:cxn>
                <a:cxn ang="0">
                  <a:pos x="281" y="945"/>
                </a:cxn>
                <a:cxn ang="0">
                  <a:pos x="462" y="1242"/>
                </a:cxn>
                <a:cxn ang="0">
                  <a:pos x="374" y="1044"/>
                </a:cxn>
                <a:cxn ang="0">
                  <a:pos x="281" y="830"/>
                </a:cxn>
                <a:cxn ang="0">
                  <a:pos x="220" y="615"/>
                </a:cxn>
                <a:cxn ang="0">
                  <a:pos x="214" y="467"/>
                </a:cxn>
                <a:cxn ang="0">
                  <a:pos x="352" y="396"/>
                </a:cxn>
                <a:cxn ang="0">
                  <a:pos x="610" y="302"/>
                </a:cxn>
                <a:cxn ang="0">
                  <a:pos x="880" y="209"/>
                </a:cxn>
                <a:cxn ang="0">
                  <a:pos x="1099" y="116"/>
                </a:cxn>
                <a:cxn ang="0">
                  <a:pos x="1198" y="0"/>
                </a:cxn>
                <a:cxn ang="0">
                  <a:pos x="1198" y="0"/>
                </a:cxn>
              </a:cxnLst>
              <a:rect l="0" t="0" r="r" b="b"/>
              <a:pathLst>
                <a:path w="1198" h="1242">
                  <a:moveTo>
                    <a:pt x="1198" y="0"/>
                  </a:moveTo>
                  <a:lnTo>
                    <a:pt x="885" y="116"/>
                  </a:lnTo>
                  <a:lnTo>
                    <a:pt x="495" y="253"/>
                  </a:lnTo>
                  <a:lnTo>
                    <a:pt x="144" y="368"/>
                  </a:lnTo>
                  <a:lnTo>
                    <a:pt x="0" y="417"/>
                  </a:lnTo>
                  <a:lnTo>
                    <a:pt x="99" y="610"/>
                  </a:lnTo>
                  <a:lnTo>
                    <a:pt x="281" y="945"/>
                  </a:lnTo>
                  <a:lnTo>
                    <a:pt x="462" y="1242"/>
                  </a:lnTo>
                  <a:lnTo>
                    <a:pt x="374" y="1044"/>
                  </a:lnTo>
                  <a:lnTo>
                    <a:pt x="281" y="830"/>
                  </a:lnTo>
                  <a:lnTo>
                    <a:pt x="220" y="615"/>
                  </a:lnTo>
                  <a:lnTo>
                    <a:pt x="214" y="467"/>
                  </a:lnTo>
                  <a:lnTo>
                    <a:pt x="352" y="396"/>
                  </a:lnTo>
                  <a:lnTo>
                    <a:pt x="610" y="302"/>
                  </a:lnTo>
                  <a:lnTo>
                    <a:pt x="880" y="209"/>
                  </a:lnTo>
                  <a:lnTo>
                    <a:pt x="1099" y="116"/>
                  </a:lnTo>
                  <a:lnTo>
                    <a:pt x="1198" y="0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FFE5E5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4629" y="3086"/>
              <a:ext cx="96" cy="413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39" y="158"/>
                </a:cxn>
                <a:cxn ang="0">
                  <a:pos x="5" y="301"/>
                </a:cxn>
                <a:cxn ang="0">
                  <a:pos x="0" y="355"/>
                </a:cxn>
                <a:cxn ang="0">
                  <a:pos x="34" y="427"/>
                </a:cxn>
                <a:cxn ang="0">
                  <a:pos x="99" y="345"/>
                </a:cxn>
                <a:cxn ang="0">
                  <a:pos x="88" y="234"/>
                </a:cxn>
                <a:cxn ang="0">
                  <a:pos x="104" y="43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104" h="427">
                  <a:moveTo>
                    <a:pt x="47" y="0"/>
                  </a:moveTo>
                  <a:lnTo>
                    <a:pt x="39" y="158"/>
                  </a:lnTo>
                  <a:lnTo>
                    <a:pt x="5" y="301"/>
                  </a:lnTo>
                  <a:lnTo>
                    <a:pt x="0" y="355"/>
                  </a:lnTo>
                  <a:lnTo>
                    <a:pt x="34" y="427"/>
                  </a:lnTo>
                  <a:lnTo>
                    <a:pt x="99" y="345"/>
                  </a:lnTo>
                  <a:lnTo>
                    <a:pt x="88" y="234"/>
                  </a:lnTo>
                  <a:lnTo>
                    <a:pt x="104" y="43"/>
                  </a:lnTo>
                  <a:lnTo>
                    <a:pt x="47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7F7F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356" y="2368"/>
              <a:ext cx="501" cy="861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0" y="54"/>
                </a:cxn>
                <a:cxn ang="0">
                  <a:pos x="274" y="516"/>
                </a:cxn>
                <a:cxn ang="0">
                  <a:pos x="538" y="890"/>
                </a:cxn>
                <a:cxn ang="0">
                  <a:pos x="461" y="698"/>
                </a:cxn>
                <a:cxn ang="0">
                  <a:pos x="198" y="236"/>
                </a:cxn>
                <a:cxn ang="0">
                  <a:pos x="88" y="0"/>
                </a:cxn>
                <a:cxn ang="0">
                  <a:pos x="88" y="0"/>
                </a:cxn>
              </a:cxnLst>
              <a:rect l="0" t="0" r="r" b="b"/>
              <a:pathLst>
                <a:path w="538" h="890">
                  <a:moveTo>
                    <a:pt x="88" y="0"/>
                  </a:moveTo>
                  <a:lnTo>
                    <a:pt x="0" y="54"/>
                  </a:lnTo>
                  <a:lnTo>
                    <a:pt x="274" y="516"/>
                  </a:lnTo>
                  <a:lnTo>
                    <a:pt x="538" y="890"/>
                  </a:lnTo>
                  <a:lnTo>
                    <a:pt x="461" y="698"/>
                  </a:lnTo>
                  <a:lnTo>
                    <a:pt x="198" y="236"/>
                  </a:lnTo>
                  <a:lnTo>
                    <a:pt x="88" y="0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4758" y="2586"/>
              <a:ext cx="35" cy="87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34"/>
                </a:cxn>
                <a:cxn ang="0">
                  <a:pos x="2" y="90"/>
                </a:cxn>
                <a:cxn ang="0">
                  <a:pos x="20" y="74"/>
                </a:cxn>
                <a:cxn ang="0">
                  <a:pos x="35" y="44"/>
                </a:cxn>
                <a:cxn ang="0">
                  <a:pos x="38" y="1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38" h="90">
                  <a:moveTo>
                    <a:pt x="10" y="0"/>
                  </a:moveTo>
                  <a:lnTo>
                    <a:pt x="0" y="34"/>
                  </a:lnTo>
                  <a:lnTo>
                    <a:pt x="2" y="90"/>
                  </a:lnTo>
                  <a:lnTo>
                    <a:pt x="20" y="74"/>
                  </a:lnTo>
                  <a:lnTo>
                    <a:pt x="35" y="44"/>
                  </a:lnTo>
                  <a:lnTo>
                    <a:pt x="38" y="1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4827" y="2589"/>
              <a:ext cx="108" cy="165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57" y="51"/>
                </a:cxn>
                <a:cxn ang="0">
                  <a:pos x="29" y="94"/>
                </a:cxn>
                <a:cxn ang="0">
                  <a:pos x="0" y="170"/>
                </a:cxn>
                <a:cxn ang="0">
                  <a:pos x="34" y="134"/>
                </a:cxn>
                <a:cxn ang="0">
                  <a:pos x="83" y="71"/>
                </a:cxn>
                <a:cxn ang="0">
                  <a:pos x="116" y="36"/>
                </a:cxn>
                <a:cxn ang="0">
                  <a:pos x="111" y="10"/>
                </a:cxn>
                <a:cxn ang="0">
                  <a:pos x="88" y="0"/>
                </a:cxn>
                <a:cxn ang="0">
                  <a:pos x="88" y="0"/>
                </a:cxn>
              </a:cxnLst>
              <a:rect l="0" t="0" r="r" b="b"/>
              <a:pathLst>
                <a:path w="116" h="170">
                  <a:moveTo>
                    <a:pt x="88" y="0"/>
                  </a:moveTo>
                  <a:lnTo>
                    <a:pt x="57" y="51"/>
                  </a:lnTo>
                  <a:lnTo>
                    <a:pt x="29" y="94"/>
                  </a:lnTo>
                  <a:lnTo>
                    <a:pt x="0" y="170"/>
                  </a:lnTo>
                  <a:lnTo>
                    <a:pt x="34" y="134"/>
                  </a:lnTo>
                  <a:lnTo>
                    <a:pt x="83" y="71"/>
                  </a:lnTo>
                  <a:lnTo>
                    <a:pt x="116" y="36"/>
                  </a:lnTo>
                  <a:lnTo>
                    <a:pt x="111" y="10"/>
                  </a:lnTo>
                  <a:lnTo>
                    <a:pt x="88" y="0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4894" y="2664"/>
              <a:ext cx="176" cy="124"/>
            </a:xfrm>
            <a:custGeom>
              <a:avLst/>
              <a:gdLst/>
              <a:ahLst/>
              <a:cxnLst>
                <a:cxn ang="0">
                  <a:pos x="0" y="129"/>
                </a:cxn>
                <a:cxn ang="0">
                  <a:pos x="18" y="108"/>
                </a:cxn>
                <a:cxn ang="0">
                  <a:pos x="33" y="82"/>
                </a:cxn>
                <a:cxn ang="0">
                  <a:pos x="65" y="77"/>
                </a:cxn>
                <a:cxn ang="0">
                  <a:pos x="93" y="67"/>
                </a:cxn>
                <a:cxn ang="0">
                  <a:pos x="96" y="47"/>
                </a:cxn>
                <a:cxn ang="0">
                  <a:pos x="101" y="29"/>
                </a:cxn>
                <a:cxn ang="0">
                  <a:pos x="127" y="15"/>
                </a:cxn>
                <a:cxn ang="0">
                  <a:pos x="147" y="0"/>
                </a:cxn>
                <a:cxn ang="0">
                  <a:pos x="174" y="0"/>
                </a:cxn>
                <a:cxn ang="0">
                  <a:pos x="189" y="24"/>
                </a:cxn>
                <a:cxn ang="0">
                  <a:pos x="179" y="44"/>
                </a:cxn>
                <a:cxn ang="0">
                  <a:pos x="158" y="62"/>
                </a:cxn>
                <a:cxn ang="0">
                  <a:pos x="142" y="77"/>
                </a:cxn>
                <a:cxn ang="0">
                  <a:pos x="127" y="105"/>
                </a:cxn>
                <a:cxn ang="0">
                  <a:pos x="109" y="118"/>
                </a:cxn>
                <a:cxn ang="0">
                  <a:pos x="68" y="116"/>
                </a:cxn>
                <a:cxn ang="0">
                  <a:pos x="44" y="118"/>
                </a:cxn>
                <a:cxn ang="0">
                  <a:pos x="0" y="129"/>
                </a:cxn>
                <a:cxn ang="0">
                  <a:pos x="0" y="129"/>
                </a:cxn>
              </a:cxnLst>
              <a:rect l="0" t="0" r="r" b="b"/>
              <a:pathLst>
                <a:path w="189" h="129">
                  <a:moveTo>
                    <a:pt x="0" y="129"/>
                  </a:moveTo>
                  <a:lnTo>
                    <a:pt x="18" y="108"/>
                  </a:lnTo>
                  <a:lnTo>
                    <a:pt x="33" y="82"/>
                  </a:lnTo>
                  <a:lnTo>
                    <a:pt x="65" y="77"/>
                  </a:lnTo>
                  <a:lnTo>
                    <a:pt x="93" y="67"/>
                  </a:lnTo>
                  <a:lnTo>
                    <a:pt x="96" y="47"/>
                  </a:lnTo>
                  <a:lnTo>
                    <a:pt x="101" y="29"/>
                  </a:lnTo>
                  <a:lnTo>
                    <a:pt x="127" y="15"/>
                  </a:lnTo>
                  <a:lnTo>
                    <a:pt x="147" y="0"/>
                  </a:lnTo>
                  <a:lnTo>
                    <a:pt x="174" y="0"/>
                  </a:lnTo>
                  <a:lnTo>
                    <a:pt x="189" y="24"/>
                  </a:lnTo>
                  <a:lnTo>
                    <a:pt x="179" y="44"/>
                  </a:lnTo>
                  <a:lnTo>
                    <a:pt x="158" y="62"/>
                  </a:lnTo>
                  <a:lnTo>
                    <a:pt x="142" y="77"/>
                  </a:lnTo>
                  <a:lnTo>
                    <a:pt x="127" y="105"/>
                  </a:lnTo>
                  <a:lnTo>
                    <a:pt x="109" y="118"/>
                  </a:lnTo>
                  <a:lnTo>
                    <a:pt x="68" y="116"/>
                  </a:lnTo>
                  <a:lnTo>
                    <a:pt x="44" y="118"/>
                  </a:lnTo>
                  <a:lnTo>
                    <a:pt x="0" y="129"/>
                  </a:lnTo>
                  <a:lnTo>
                    <a:pt x="0" y="1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4854" y="2801"/>
              <a:ext cx="40" cy="47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23" y="0"/>
                </a:cxn>
                <a:cxn ang="0">
                  <a:pos x="38" y="11"/>
                </a:cxn>
                <a:cxn ang="0">
                  <a:pos x="43" y="39"/>
                </a:cxn>
                <a:cxn ang="0">
                  <a:pos x="23" y="49"/>
                </a:cxn>
                <a:cxn ang="0">
                  <a:pos x="2" y="39"/>
                </a:cxn>
                <a:cxn ang="0">
                  <a:pos x="0" y="13"/>
                </a:cxn>
                <a:cxn ang="0">
                  <a:pos x="0" y="13"/>
                </a:cxn>
              </a:cxnLst>
              <a:rect l="0" t="0" r="r" b="b"/>
              <a:pathLst>
                <a:path w="43" h="49">
                  <a:moveTo>
                    <a:pt x="0" y="13"/>
                  </a:moveTo>
                  <a:lnTo>
                    <a:pt x="23" y="0"/>
                  </a:lnTo>
                  <a:lnTo>
                    <a:pt x="38" y="11"/>
                  </a:lnTo>
                  <a:lnTo>
                    <a:pt x="43" y="39"/>
                  </a:lnTo>
                  <a:lnTo>
                    <a:pt x="23" y="49"/>
                  </a:lnTo>
                  <a:lnTo>
                    <a:pt x="2" y="39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4796" y="2763"/>
              <a:ext cx="35" cy="33"/>
            </a:xfrm>
            <a:custGeom>
              <a:avLst/>
              <a:gdLst/>
              <a:ahLst/>
              <a:cxnLst>
                <a:cxn ang="0">
                  <a:pos x="15" y="34"/>
                </a:cxn>
                <a:cxn ang="0">
                  <a:pos x="0" y="26"/>
                </a:cxn>
                <a:cxn ang="0">
                  <a:pos x="5" y="8"/>
                </a:cxn>
                <a:cxn ang="0">
                  <a:pos x="20" y="0"/>
                </a:cxn>
                <a:cxn ang="0">
                  <a:pos x="38" y="15"/>
                </a:cxn>
                <a:cxn ang="0">
                  <a:pos x="33" y="32"/>
                </a:cxn>
                <a:cxn ang="0">
                  <a:pos x="15" y="34"/>
                </a:cxn>
                <a:cxn ang="0">
                  <a:pos x="15" y="34"/>
                </a:cxn>
              </a:cxnLst>
              <a:rect l="0" t="0" r="r" b="b"/>
              <a:pathLst>
                <a:path w="38" h="34">
                  <a:moveTo>
                    <a:pt x="15" y="34"/>
                  </a:moveTo>
                  <a:lnTo>
                    <a:pt x="0" y="26"/>
                  </a:lnTo>
                  <a:lnTo>
                    <a:pt x="5" y="8"/>
                  </a:lnTo>
                  <a:lnTo>
                    <a:pt x="20" y="0"/>
                  </a:lnTo>
                  <a:lnTo>
                    <a:pt x="38" y="15"/>
                  </a:lnTo>
                  <a:lnTo>
                    <a:pt x="33" y="32"/>
                  </a:lnTo>
                  <a:lnTo>
                    <a:pt x="15" y="34"/>
                  </a:lnTo>
                  <a:lnTo>
                    <a:pt x="15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4983" y="2804"/>
              <a:ext cx="99" cy="47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83" y="0"/>
                </a:cxn>
                <a:cxn ang="0">
                  <a:pos x="101" y="10"/>
                </a:cxn>
                <a:cxn ang="0">
                  <a:pos x="106" y="31"/>
                </a:cxn>
                <a:cxn ang="0">
                  <a:pos x="98" y="41"/>
                </a:cxn>
                <a:cxn ang="0">
                  <a:pos x="51" y="49"/>
                </a:cxn>
                <a:cxn ang="0">
                  <a:pos x="0" y="46"/>
                </a:cxn>
                <a:cxn ang="0">
                  <a:pos x="0" y="46"/>
                </a:cxn>
              </a:cxnLst>
              <a:rect l="0" t="0" r="r" b="b"/>
              <a:pathLst>
                <a:path w="106" h="49">
                  <a:moveTo>
                    <a:pt x="0" y="46"/>
                  </a:moveTo>
                  <a:lnTo>
                    <a:pt x="83" y="0"/>
                  </a:lnTo>
                  <a:lnTo>
                    <a:pt x="101" y="10"/>
                  </a:lnTo>
                  <a:lnTo>
                    <a:pt x="106" y="31"/>
                  </a:lnTo>
                  <a:lnTo>
                    <a:pt x="98" y="41"/>
                  </a:lnTo>
                  <a:lnTo>
                    <a:pt x="51" y="49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5310" y="3058"/>
              <a:ext cx="128" cy="168"/>
            </a:xfrm>
            <a:custGeom>
              <a:avLst/>
              <a:gdLst/>
              <a:ahLst/>
              <a:cxnLst>
                <a:cxn ang="0">
                  <a:pos x="0" y="166"/>
                </a:cxn>
                <a:cxn ang="0">
                  <a:pos x="54" y="144"/>
                </a:cxn>
                <a:cxn ang="0">
                  <a:pos x="88" y="124"/>
                </a:cxn>
                <a:cxn ang="0">
                  <a:pos x="105" y="91"/>
                </a:cxn>
                <a:cxn ang="0">
                  <a:pos x="108" y="33"/>
                </a:cxn>
                <a:cxn ang="0">
                  <a:pos x="116" y="0"/>
                </a:cxn>
                <a:cxn ang="0">
                  <a:pos x="137" y="0"/>
                </a:cxn>
                <a:cxn ang="0">
                  <a:pos x="128" y="62"/>
                </a:cxn>
                <a:cxn ang="0">
                  <a:pos x="128" y="100"/>
                </a:cxn>
                <a:cxn ang="0">
                  <a:pos x="108" y="132"/>
                </a:cxn>
                <a:cxn ang="0">
                  <a:pos x="85" y="147"/>
                </a:cxn>
                <a:cxn ang="0">
                  <a:pos x="49" y="166"/>
                </a:cxn>
                <a:cxn ang="0">
                  <a:pos x="15" y="173"/>
                </a:cxn>
                <a:cxn ang="0">
                  <a:pos x="0" y="166"/>
                </a:cxn>
                <a:cxn ang="0">
                  <a:pos x="0" y="166"/>
                </a:cxn>
              </a:cxnLst>
              <a:rect l="0" t="0" r="r" b="b"/>
              <a:pathLst>
                <a:path w="137" h="173">
                  <a:moveTo>
                    <a:pt x="0" y="166"/>
                  </a:moveTo>
                  <a:lnTo>
                    <a:pt x="54" y="144"/>
                  </a:lnTo>
                  <a:lnTo>
                    <a:pt x="88" y="124"/>
                  </a:lnTo>
                  <a:lnTo>
                    <a:pt x="105" y="91"/>
                  </a:lnTo>
                  <a:lnTo>
                    <a:pt x="108" y="33"/>
                  </a:lnTo>
                  <a:lnTo>
                    <a:pt x="116" y="0"/>
                  </a:lnTo>
                  <a:lnTo>
                    <a:pt x="137" y="0"/>
                  </a:lnTo>
                  <a:lnTo>
                    <a:pt x="128" y="62"/>
                  </a:lnTo>
                  <a:lnTo>
                    <a:pt x="128" y="100"/>
                  </a:lnTo>
                  <a:lnTo>
                    <a:pt x="108" y="132"/>
                  </a:lnTo>
                  <a:lnTo>
                    <a:pt x="85" y="147"/>
                  </a:lnTo>
                  <a:lnTo>
                    <a:pt x="49" y="166"/>
                  </a:lnTo>
                  <a:lnTo>
                    <a:pt x="15" y="173"/>
                  </a:lnTo>
                  <a:lnTo>
                    <a:pt x="0" y="166"/>
                  </a:lnTo>
                  <a:lnTo>
                    <a:pt x="0" y="1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4872" y="3068"/>
              <a:ext cx="241" cy="163"/>
            </a:xfrm>
            <a:custGeom>
              <a:avLst/>
              <a:gdLst/>
              <a:ahLst/>
              <a:cxnLst>
                <a:cxn ang="0">
                  <a:pos x="139" y="73"/>
                </a:cxn>
                <a:cxn ang="0">
                  <a:pos x="162" y="28"/>
                </a:cxn>
                <a:cxn ang="0">
                  <a:pos x="167" y="8"/>
                </a:cxn>
                <a:cxn ang="0">
                  <a:pos x="202" y="0"/>
                </a:cxn>
                <a:cxn ang="0">
                  <a:pos x="243" y="10"/>
                </a:cxn>
                <a:cxn ang="0">
                  <a:pos x="258" y="31"/>
                </a:cxn>
                <a:cxn ang="0">
                  <a:pos x="238" y="63"/>
                </a:cxn>
                <a:cxn ang="0">
                  <a:pos x="197" y="93"/>
                </a:cxn>
                <a:cxn ang="0">
                  <a:pos x="170" y="116"/>
                </a:cxn>
                <a:cxn ang="0">
                  <a:pos x="129" y="145"/>
                </a:cxn>
                <a:cxn ang="0">
                  <a:pos x="93" y="161"/>
                </a:cxn>
                <a:cxn ang="0">
                  <a:pos x="49" y="166"/>
                </a:cxn>
                <a:cxn ang="0">
                  <a:pos x="16" y="169"/>
                </a:cxn>
                <a:cxn ang="0">
                  <a:pos x="0" y="161"/>
                </a:cxn>
                <a:cxn ang="0">
                  <a:pos x="0" y="139"/>
                </a:cxn>
                <a:cxn ang="0">
                  <a:pos x="44" y="132"/>
                </a:cxn>
                <a:cxn ang="0">
                  <a:pos x="98" y="119"/>
                </a:cxn>
                <a:cxn ang="0">
                  <a:pos x="142" y="99"/>
                </a:cxn>
                <a:cxn ang="0">
                  <a:pos x="179" y="70"/>
                </a:cxn>
                <a:cxn ang="0">
                  <a:pos x="202" y="68"/>
                </a:cxn>
                <a:cxn ang="0">
                  <a:pos x="225" y="28"/>
                </a:cxn>
                <a:cxn ang="0">
                  <a:pos x="212" y="21"/>
                </a:cxn>
                <a:cxn ang="0">
                  <a:pos x="191" y="26"/>
                </a:cxn>
                <a:cxn ang="0">
                  <a:pos x="165" y="70"/>
                </a:cxn>
                <a:cxn ang="0">
                  <a:pos x="139" y="73"/>
                </a:cxn>
                <a:cxn ang="0">
                  <a:pos x="139" y="73"/>
                </a:cxn>
              </a:cxnLst>
              <a:rect l="0" t="0" r="r" b="b"/>
              <a:pathLst>
                <a:path w="258" h="169">
                  <a:moveTo>
                    <a:pt x="139" y="73"/>
                  </a:moveTo>
                  <a:lnTo>
                    <a:pt x="162" y="28"/>
                  </a:lnTo>
                  <a:lnTo>
                    <a:pt x="167" y="8"/>
                  </a:lnTo>
                  <a:lnTo>
                    <a:pt x="202" y="0"/>
                  </a:lnTo>
                  <a:lnTo>
                    <a:pt x="243" y="10"/>
                  </a:lnTo>
                  <a:lnTo>
                    <a:pt x="258" y="31"/>
                  </a:lnTo>
                  <a:lnTo>
                    <a:pt x="238" y="63"/>
                  </a:lnTo>
                  <a:lnTo>
                    <a:pt x="197" y="93"/>
                  </a:lnTo>
                  <a:lnTo>
                    <a:pt x="170" y="116"/>
                  </a:lnTo>
                  <a:lnTo>
                    <a:pt x="129" y="145"/>
                  </a:lnTo>
                  <a:lnTo>
                    <a:pt x="93" y="161"/>
                  </a:lnTo>
                  <a:lnTo>
                    <a:pt x="49" y="166"/>
                  </a:lnTo>
                  <a:lnTo>
                    <a:pt x="16" y="169"/>
                  </a:lnTo>
                  <a:lnTo>
                    <a:pt x="0" y="161"/>
                  </a:lnTo>
                  <a:lnTo>
                    <a:pt x="0" y="139"/>
                  </a:lnTo>
                  <a:lnTo>
                    <a:pt x="44" y="132"/>
                  </a:lnTo>
                  <a:lnTo>
                    <a:pt x="98" y="119"/>
                  </a:lnTo>
                  <a:lnTo>
                    <a:pt x="142" y="99"/>
                  </a:lnTo>
                  <a:lnTo>
                    <a:pt x="179" y="70"/>
                  </a:lnTo>
                  <a:lnTo>
                    <a:pt x="202" y="68"/>
                  </a:lnTo>
                  <a:lnTo>
                    <a:pt x="225" y="28"/>
                  </a:lnTo>
                  <a:lnTo>
                    <a:pt x="212" y="21"/>
                  </a:lnTo>
                  <a:lnTo>
                    <a:pt x="191" y="26"/>
                  </a:lnTo>
                  <a:lnTo>
                    <a:pt x="165" y="70"/>
                  </a:lnTo>
                  <a:lnTo>
                    <a:pt x="139" y="73"/>
                  </a:lnTo>
                  <a:lnTo>
                    <a:pt x="139" y="7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4711" y="3141"/>
              <a:ext cx="188" cy="147"/>
            </a:xfrm>
            <a:custGeom>
              <a:avLst/>
              <a:gdLst/>
              <a:ahLst/>
              <a:cxnLst>
                <a:cxn ang="0">
                  <a:pos x="0" y="117"/>
                </a:cxn>
                <a:cxn ang="0">
                  <a:pos x="50" y="106"/>
                </a:cxn>
                <a:cxn ang="0">
                  <a:pos x="83" y="86"/>
                </a:cxn>
                <a:cxn ang="0">
                  <a:pos x="119" y="64"/>
                </a:cxn>
                <a:cxn ang="0">
                  <a:pos x="168" y="26"/>
                </a:cxn>
                <a:cxn ang="0">
                  <a:pos x="201" y="0"/>
                </a:cxn>
                <a:cxn ang="0">
                  <a:pos x="196" y="21"/>
                </a:cxn>
                <a:cxn ang="0">
                  <a:pos x="178" y="49"/>
                </a:cxn>
                <a:cxn ang="0">
                  <a:pos x="155" y="81"/>
                </a:cxn>
                <a:cxn ang="0">
                  <a:pos x="119" y="109"/>
                </a:cxn>
                <a:cxn ang="0">
                  <a:pos x="70" y="132"/>
                </a:cxn>
                <a:cxn ang="0">
                  <a:pos x="29" y="145"/>
                </a:cxn>
                <a:cxn ang="0">
                  <a:pos x="0" y="152"/>
                </a:cxn>
                <a:cxn ang="0">
                  <a:pos x="0" y="117"/>
                </a:cxn>
                <a:cxn ang="0">
                  <a:pos x="0" y="117"/>
                </a:cxn>
              </a:cxnLst>
              <a:rect l="0" t="0" r="r" b="b"/>
              <a:pathLst>
                <a:path w="201" h="152">
                  <a:moveTo>
                    <a:pt x="0" y="117"/>
                  </a:moveTo>
                  <a:lnTo>
                    <a:pt x="50" y="106"/>
                  </a:lnTo>
                  <a:lnTo>
                    <a:pt x="83" y="86"/>
                  </a:lnTo>
                  <a:lnTo>
                    <a:pt x="119" y="64"/>
                  </a:lnTo>
                  <a:lnTo>
                    <a:pt x="168" y="26"/>
                  </a:lnTo>
                  <a:lnTo>
                    <a:pt x="201" y="0"/>
                  </a:lnTo>
                  <a:lnTo>
                    <a:pt x="196" y="21"/>
                  </a:lnTo>
                  <a:lnTo>
                    <a:pt x="178" y="49"/>
                  </a:lnTo>
                  <a:lnTo>
                    <a:pt x="155" y="81"/>
                  </a:lnTo>
                  <a:lnTo>
                    <a:pt x="119" y="109"/>
                  </a:lnTo>
                  <a:lnTo>
                    <a:pt x="70" y="132"/>
                  </a:lnTo>
                  <a:lnTo>
                    <a:pt x="29" y="145"/>
                  </a:lnTo>
                  <a:lnTo>
                    <a:pt x="0" y="152"/>
                  </a:lnTo>
                  <a:lnTo>
                    <a:pt x="0" y="1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4440" y="3243"/>
              <a:ext cx="207" cy="7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56" y="16"/>
                </a:cxn>
                <a:cxn ang="0">
                  <a:pos x="109" y="26"/>
                </a:cxn>
                <a:cxn ang="0">
                  <a:pos x="157" y="28"/>
                </a:cxn>
                <a:cxn ang="0">
                  <a:pos x="222" y="31"/>
                </a:cxn>
                <a:cxn ang="0">
                  <a:pos x="217" y="72"/>
                </a:cxn>
                <a:cxn ang="0">
                  <a:pos x="149" y="67"/>
                </a:cxn>
                <a:cxn ang="0">
                  <a:pos x="95" y="59"/>
                </a:cxn>
                <a:cxn ang="0">
                  <a:pos x="44" y="46"/>
                </a:cxn>
                <a:cxn ang="0">
                  <a:pos x="5" y="23"/>
                </a:cxn>
                <a:cxn ang="0">
                  <a:pos x="0" y="13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222" h="72">
                  <a:moveTo>
                    <a:pt x="10" y="0"/>
                  </a:moveTo>
                  <a:lnTo>
                    <a:pt x="56" y="16"/>
                  </a:lnTo>
                  <a:lnTo>
                    <a:pt x="109" y="26"/>
                  </a:lnTo>
                  <a:lnTo>
                    <a:pt x="157" y="28"/>
                  </a:lnTo>
                  <a:lnTo>
                    <a:pt x="222" y="31"/>
                  </a:lnTo>
                  <a:lnTo>
                    <a:pt x="217" y="72"/>
                  </a:lnTo>
                  <a:lnTo>
                    <a:pt x="149" y="67"/>
                  </a:lnTo>
                  <a:lnTo>
                    <a:pt x="95" y="59"/>
                  </a:lnTo>
                  <a:lnTo>
                    <a:pt x="44" y="46"/>
                  </a:lnTo>
                  <a:lnTo>
                    <a:pt x="5" y="23"/>
                  </a:lnTo>
                  <a:lnTo>
                    <a:pt x="0" y="13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4644" y="2806"/>
              <a:ext cx="135" cy="282"/>
            </a:xfrm>
            <a:custGeom>
              <a:avLst/>
              <a:gdLst/>
              <a:ahLst/>
              <a:cxnLst>
                <a:cxn ang="0">
                  <a:pos x="28" y="292"/>
                </a:cxn>
                <a:cxn ang="0">
                  <a:pos x="11" y="281"/>
                </a:cxn>
                <a:cxn ang="0">
                  <a:pos x="0" y="258"/>
                </a:cxn>
                <a:cxn ang="0">
                  <a:pos x="0" y="230"/>
                </a:cxn>
                <a:cxn ang="0">
                  <a:pos x="18" y="193"/>
                </a:cxn>
                <a:cxn ang="0">
                  <a:pos x="34" y="163"/>
                </a:cxn>
                <a:cxn ang="0">
                  <a:pos x="41" y="137"/>
                </a:cxn>
                <a:cxn ang="0">
                  <a:pos x="41" y="101"/>
                </a:cxn>
                <a:cxn ang="0">
                  <a:pos x="34" y="64"/>
                </a:cxn>
                <a:cxn ang="0">
                  <a:pos x="36" y="47"/>
                </a:cxn>
                <a:cxn ang="0">
                  <a:pos x="57" y="41"/>
                </a:cxn>
                <a:cxn ang="0">
                  <a:pos x="75" y="44"/>
                </a:cxn>
                <a:cxn ang="0">
                  <a:pos x="87" y="23"/>
                </a:cxn>
                <a:cxn ang="0">
                  <a:pos x="99" y="3"/>
                </a:cxn>
                <a:cxn ang="0">
                  <a:pos x="119" y="0"/>
                </a:cxn>
                <a:cxn ang="0">
                  <a:pos x="134" y="11"/>
                </a:cxn>
                <a:cxn ang="0">
                  <a:pos x="145" y="44"/>
                </a:cxn>
                <a:cxn ang="0">
                  <a:pos x="145" y="75"/>
                </a:cxn>
                <a:cxn ang="0">
                  <a:pos x="124" y="75"/>
                </a:cxn>
                <a:cxn ang="0">
                  <a:pos x="122" y="34"/>
                </a:cxn>
                <a:cxn ang="0">
                  <a:pos x="111" y="39"/>
                </a:cxn>
                <a:cxn ang="0">
                  <a:pos x="106" y="72"/>
                </a:cxn>
                <a:cxn ang="0">
                  <a:pos x="92" y="77"/>
                </a:cxn>
                <a:cxn ang="0">
                  <a:pos x="69" y="75"/>
                </a:cxn>
                <a:cxn ang="0">
                  <a:pos x="69" y="104"/>
                </a:cxn>
                <a:cxn ang="0">
                  <a:pos x="59" y="150"/>
                </a:cxn>
                <a:cxn ang="0">
                  <a:pos x="49" y="188"/>
                </a:cxn>
                <a:cxn ang="0">
                  <a:pos x="31" y="220"/>
                </a:cxn>
                <a:cxn ang="0">
                  <a:pos x="26" y="248"/>
                </a:cxn>
                <a:cxn ang="0">
                  <a:pos x="26" y="269"/>
                </a:cxn>
                <a:cxn ang="0">
                  <a:pos x="41" y="287"/>
                </a:cxn>
                <a:cxn ang="0">
                  <a:pos x="28" y="292"/>
                </a:cxn>
                <a:cxn ang="0">
                  <a:pos x="28" y="292"/>
                </a:cxn>
              </a:cxnLst>
              <a:rect l="0" t="0" r="r" b="b"/>
              <a:pathLst>
                <a:path w="145" h="292">
                  <a:moveTo>
                    <a:pt x="28" y="292"/>
                  </a:moveTo>
                  <a:lnTo>
                    <a:pt x="11" y="281"/>
                  </a:lnTo>
                  <a:lnTo>
                    <a:pt x="0" y="258"/>
                  </a:lnTo>
                  <a:lnTo>
                    <a:pt x="0" y="230"/>
                  </a:lnTo>
                  <a:lnTo>
                    <a:pt x="18" y="193"/>
                  </a:lnTo>
                  <a:lnTo>
                    <a:pt x="34" y="163"/>
                  </a:lnTo>
                  <a:lnTo>
                    <a:pt x="41" y="137"/>
                  </a:lnTo>
                  <a:lnTo>
                    <a:pt x="41" y="101"/>
                  </a:lnTo>
                  <a:lnTo>
                    <a:pt x="34" y="64"/>
                  </a:lnTo>
                  <a:lnTo>
                    <a:pt x="36" y="47"/>
                  </a:lnTo>
                  <a:lnTo>
                    <a:pt x="57" y="41"/>
                  </a:lnTo>
                  <a:lnTo>
                    <a:pt x="75" y="44"/>
                  </a:lnTo>
                  <a:lnTo>
                    <a:pt x="87" y="23"/>
                  </a:lnTo>
                  <a:lnTo>
                    <a:pt x="99" y="3"/>
                  </a:lnTo>
                  <a:lnTo>
                    <a:pt x="119" y="0"/>
                  </a:lnTo>
                  <a:lnTo>
                    <a:pt x="134" y="11"/>
                  </a:lnTo>
                  <a:lnTo>
                    <a:pt x="145" y="44"/>
                  </a:lnTo>
                  <a:lnTo>
                    <a:pt x="145" y="75"/>
                  </a:lnTo>
                  <a:lnTo>
                    <a:pt x="124" y="75"/>
                  </a:lnTo>
                  <a:lnTo>
                    <a:pt x="122" y="34"/>
                  </a:lnTo>
                  <a:lnTo>
                    <a:pt x="111" y="39"/>
                  </a:lnTo>
                  <a:lnTo>
                    <a:pt x="106" y="72"/>
                  </a:lnTo>
                  <a:lnTo>
                    <a:pt x="92" y="77"/>
                  </a:lnTo>
                  <a:lnTo>
                    <a:pt x="69" y="75"/>
                  </a:lnTo>
                  <a:lnTo>
                    <a:pt x="69" y="104"/>
                  </a:lnTo>
                  <a:lnTo>
                    <a:pt x="59" y="150"/>
                  </a:lnTo>
                  <a:lnTo>
                    <a:pt x="49" y="188"/>
                  </a:lnTo>
                  <a:lnTo>
                    <a:pt x="31" y="220"/>
                  </a:lnTo>
                  <a:lnTo>
                    <a:pt x="26" y="248"/>
                  </a:lnTo>
                  <a:lnTo>
                    <a:pt x="26" y="269"/>
                  </a:lnTo>
                  <a:lnTo>
                    <a:pt x="41" y="287"/>
                  </a:lnTo>
                  <a:lnTo>
                    <a:pt x="28" y="292"/>
                  </a:lnTo>
                  <a:lnTo>
                    <a:pt x="28" y="29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4697" y="2896"/>
              <a:ext cx="99" cy="222"/>
            </a:xfrm>
            <a:custGeom>
              <a:avLst/>
              <a:gdLst/>
              <a:ahLst/>
              <a:cxnLst>
                <a:cxn ang="0">
                  <a:pos x="0" y="160"/>
                </a:cxn>
                <a:cxn ang="0">
                  <a:pos x="12" y="199"/>
                </a:cxn>
                <a:cxn ang="0">
                  <a:pos x="38" y="230"/>
                </a:cxn>
                <a:cxn ang="0">
                  <a:pos x="54" y="219"/>
                </a:cxn>
                <a:cxn ang="0">
                  <a:pos x="62" y="199"/>
                </a:cxn>
                <a:cxn ang="0">
                  <a:pos x="65" y="155"/>
                </a:cxn>
                <a:cxn ang="0">
                  <a:pos x="85" y="105"/>
                </a:cxn>
                <a:cxn ang="0">
                  <a:pos x="98" y="75"/>
                </a:cxn>
                <a:cxn ang="0">
                  <a:pos x="106" y="36"/>
                </a:cxn>
                <a:cxn ang="0">
                  <a:pos x="98" y="8"/>
                </a:cxn>
                <a:cxn ang="0">
                  <a:pos x="80" y="0"/>
                </a:cxn>
                <a:cxn ang="0">
                  <a:pos x="80" y="31"/>
                </a:cxn>
                <a:cxn ang="0">
                  <a:pos x="72" y="80"/>
                </a:cxn>
                <a:cxn ang="0">
                  <a:pos x="47" y="132"/>
                </a:cxn>
                <a:cxn ang="0">
                  <a:pos x="33" y="150"/>
                </a:cxn>
                <a:cxn ang="0">
                  <a:pos x="35" y="194"/>
                </a:cxn>
                <a:cxn ang="0">
                  <a:pos x="23" y="178"/>
                </a:cxn>
                <a:cxn ang="0">
                  <a:pos x="15" y="155"/>
                </a:cxn>
                <a:cxn ang="0">
                  <a:pos x="0" y="160"/>
                </a:cxn>
                <a:cxn ang="0">
                  <a:pos x="0" y="160"/>
                </a:cxn>
              </a:cxnLst>
              <a:rect l="0" t="0" r="r" b="b"/>
              <a:pathLst>
                <a:path w="106" h="230">
                  <a:moveTo>
                    <a:pt x="0" y="160"/>
                  </a:moveTo>
                  <a:lnTo>
                    <a:pt x="12" y="199"/>
                  </a:lnTo>
                  <a:lnTo>
                    <a:pt x="38" y="230"/>
                  </a:lnTo>
                  <a:lnTo>
                    <a:pt x="54" y="219"/>
                  </a:lnTo>
                  <a:lnTo>
                    <a:pt x="62" y="199"/>
                  </a:lnTo>
                  <a:lnTo>
                    <a:pt x="65" y="155"/>
                  </a:lnTo>
                  <a:lnTo>
                    <a:pt x="85" y="105"/>
                  </a:lnTo>
                  <a:lnTo>
                    <a:pt x="98" y="75"/>
                  </a:lnTo>
                  <a:lnTo>
                    <a:pt x="106" y="36"/>
                  </a:lnTo>
                  <a:lnTo>
                    <a:pt x="98" y="8"/>
                  </a:lnTo>
                  <a:lnTo>
                    <a:pt x="80" y="0"/>
                  </a:lnTo>
                  <a:lnTo>
                    <a:pt x="80" y="31"/>
                  </a:lnTo>
                  <a:lnTo>
                    <a:pt x="72" y="80"/>
                  </a:lnTo>
                  <a:lnTo>
                    <a:pt x="47" y="132"/>
                  </a:lnTo>
                  <a:lnTo>
                    <a:pt x="33" y="150"/>
                  </a:lnTo>
                  <a:lnTo>
                    <a:pt x="35" y="194"/>
                  </a:lnTo>
                  <a:lnTo>
                    <a:pt x="23" y="178"/>
                  </a:lnTo>
                  <a:lnTo>
                    <a:pt x="15" y="155"/>
                  </a:lnTo>
                  <a:lnTo>
                    <a:pt x="0" y="16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4748" y="3011"/>
              <a:ext cx="291" cy="92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70" y="9"/>
                </a:cxn>
                <a:cxn ang="0">
                  <a:pos x="116" y="18"/>
                </a:cxn>
                <a:cxn ang="0">
                  <a:pos x="173" y="34"/>
                </a:cxn>
                <a:cxn ang="0">
                  <a:pos x="214" y="49"/>
                </a:cxn>
                <a:cxn ang="0">
                  <a:pos x="276" y="69"/>
                </a:cxn>
                <a:cxn ang="0">
                  <a:pos x="313" y="82"/>
                </a:cxn>
                <a:cxn ang="0">
                  <a:pos x="278" y="95"/>
                </a:cxn>
                <a:cxn ang="0">
                  <a:pos x="225" y="87"/>
                </a:cxn>
                <a:cxn ang="0">
                  <a:pos x="168" y="69"/>
                </a:cxn>
                <a:cxn ang="0">
                  <a:pos x="124" y="59"/>
                </a:cxn>
                <a:cxn ang="0">
                  <a:pos x="80" y="51"/>
                </a:cxn>
                <a:cxn ang="0">
                  <a:pos x="31" y="46"/>
                </a:cxn>
                <a:cxn ang="0">
                  <a:pos x="0" y="44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313" h="95">
                  <a:moveTo>
                    <a:pt x="21" y="0"/>
                  </a:moveTo>
                  <a:lnTo>
                    <a:pt x="70" y="9"/>
                  </a:lnTo>
                  <a:lnTo>
                    <a:pt x="116" y="18"/>
                  </a:lnTo>
                  <a:lnTo>
                    <a:pt x="173" y="34"/>
                  </a:lnTo>
                  <a:lnTo>
                    <a:pt x="214" y="49"/>
                  </a:lnTo>
                  <a:lnTo>
                    <a:pt x="276" y="69"/>
                  </a:lnTo>
                  <a:lnTo>
                    <a:pt x="313" y="82"/>
                  </a:lnTo>
                  <a:lnTo>
                    <a:pt x="278" y="95"/>
                  </a:lnTo>
                  <a:lnTo>
                    <a:pt x="225" y="87"/>
                  </a:lnTo>
                  <a:lnTo>
                    <a:pt x="168" y="69"/>
                  </a:lnTo>
                  <a:lnTo>
                    <a:pt x="124" y="59"/>
                  </a:lnTo>
                  <a:lnTo>
                    <a:pt x="80" y="51"/>
                  </a:lnTo>
                  <a:lnTo>
                    <a:pt x="31" y="46"/>
                  </a:lnTo>
                  <a:lnTo>
                    <a:pt x="0" y="44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4310" y="3026"/>
              <a:ext cx="346" cy="282"/>
            </a:xfrm>
            <a:custGeom>
              <a:avLst/>
              <a:gdLst/>
              <a:ahLst/>
              <a:cxnLst>
                <a:cxn ang="0">
                  <a:pos x="364" y="0"/>
                </a:cxn>
                <a:cxn ang="0">
                  <a:pos x="297" y="41"/>
                </a:cxn>
                <a:cxn ang="0">
                  <a:pos x="235" y="84"/>
                </a:cxn>
                <a:cxn ang="0">
                  <a:pos x="173" y="139"/>
                </a:cxn>
                <a:cxn ang="0">
                  <a:pos x="126" y="180"/>
                </a:cxn>
                <a:cxn ang="0">
                  <a:pos x="90" y="219"/>
                </a:cxn>
                <a:cxn ang="0">
                  <a:pos x="85" y="190"/>
                </a:cxn>
                <a:cxn ang="0">
                  <a:pos x="80" y="170"/>
                </a:cxn>
                <a:cxn ang="0">
                  <a:pos x="60" y="165"/>
                </a:cxn>
                <a:cxn ang="0">
                  <a:pos x="34" y="177"/>
                </a:cxn>
                <a:cxn ang="0">
                  <a:pos x="8" y="190"/>
                </a:cxn>
                <a:cxn ang="0">
                  <a:pos x="0" y="212"/>
                </a:cxn>
                <a:cxn ang="0">
                  <a:pos x="8" y="245"/>
                </a:cxn>
                <a:cxn ang="0">
                  <a:pos x="18" y="270"/>
                </a:cxn>
                <a:cxn ang="0">
                  <a:pos x="39" y="291"/>
                </a:cxn>
                <a:cxn ang="0">
                  <a:pos x="60" y="291"/>
                </a:cxn>
                <a:cxn ang="0">
                  <a:pos x="80" y="270"/>
                </a:cxn>
                <a:cxn ang="0">
                  <a:pos x="57" y="265"/>
                </a:cxn>
                <a:cxn ang="0">
                  <a:pos x="39" y="260"/>
                </a:cxn>
                <a:cxn ang="0">
                  <a:pos x="32" y="229"/>
                </a:cxn>
                <a:cxn ang="0">
                  <a:pos x="34" y="206"/>
                </a:cxn>
                <a:cxn ang="0">
                  <a:pos x="60" y="188"/>
                </a:cxn>
                <a:cxn ang="0">
                  <a:pos x="62" y="224"/>
                </a:cxn>
                <a:cxn ang="0">
                  <a:pos x="70" y="247"/>
                </a:cxn>
                <a:cxn ang="0">
                  <a:pos x="90" y="247"/>
                </a:cxn>
                <a:cxn ang="0">
                  <a:pos x="111" y="240"/>
                </a:cxn>
                <a:cxn ang="0">
                  <a:pos x="143" y="217"/>
                </a:cxn>
                <a:cxn ang="0">
                  <a:pos x="184" y="177"/>
                </a:cxn>
                <a:cxn ang="0">
                  <a:pos x="230" y="131"/>
                </a:cxn>
                <a:cxn ang="0">
                  <a:pos x="284" y="90"/>
                </a:cxn>
                <a:cxn ang="0">
                  <a:pos x="338" y="51"/>
                </a:cxn>
                <a:cxn ang="0">
                  <a:pos x="372" y="35"/>
                </a:cxn>
                <a:cxn ang="0">
                  <a:pos x="364" y="0"/>
                </a:cxn>
                <a:cxn ang="0">
                  <a:pos x="364" y="0"/>
                </a:cxn>
              </a:cxnLst>
              <a:rect l="0" t="0" r="r" b="b"/>
              <a:pathLst>
                <a:path w="372" h="291">
                  <a:moveTo>
                    <a:pt x="364" y="0"/>
                  </a:moveTo>
                  <a:lnTo>
                    <a:pt x="297" y="41"/>
                  </a:lnTo>
                  <a:lnTo>
                    <a:pt x="235" y="84"/>
                  </a:lnTo>
                  <a:lnTo>
                    <a:pt x="173" y="139"/>
                  </a:lnTo>
                  <a:lnTo>
                    <a:pt x="126" y="180"/>
                  </a:lnTo>
                  <a:lnTo>
                    <a:pt x="90" y="219"/>
                  </a:lnTo>
                  <a:lnTo>
                    <a:pt x="85" y="190"/>
                  </a:lnTo>
                  <a:lnTo>
                    <a:pt x="80" y="170"/>
                  </a:lnTo>
                  <a:lnTo>
                    <a:pt x="60" y="165"/>
                  </a:lnTo>
                  <a:lnTo>
                    <a:pt x="34" y="177"/>
                  </a:lnTo>
                  <a:lnTo>
                    <a:pt x="8" y="190"/>
                  </a:lnTo>
                  <a:lnTo>
                    <a:pt x="0" y="212"/>
                  </a:lnTo>
                  <a:lnTo>
                    <a:pt x="8" y="245"/>
                  </a:lnTo>
                  <a:lnTo>
                    <a:pt x="18" y="270"/>
                  </a:lnTo>
                  <a:lnTo>
                    <a:pt x="39" y="291"/>
                  </a:lnTo>
                  <a:lnTo>
                    <a:pt x="60" y="291"/>
                  </a:lnTo>
                  <a:lnTo>
                    <a:pt x="80" y="270"/>
                  </a:lnTo>
                  <a:lnTo>
                    <a:pt x="57" y="265"/>
                  </a:lnTo>
                  <a:lnTo>
                    <a:pt x="39" y="260"/>
                  </a:lnTo>
                  <a:lnTo>
                    <a:pt x="32" y="229"/>
                  </a:lnTo>
                  <a:lnTo>
                    <a:pt x="34" y="206"/>
                  </a:lnTo>
                  <a:lnTo>
                    <a:pt x="60" y="188"/>
                  </a:lnTo>
                  <a:lnTo>
                    <a:pt x="62" y="224"/>
                  </a:lnTo>
                  <a:lnTo>
                    <a:pt x="70" y="247"/>
                  </a:lnTo>
                  <a:lnTo>
                    <a:pt x="90" y="247"/>
                  </a:lnTo>
                  <a:lnTo>
                    <a:pt x="111" y="240"/>
                  </a:lnTo>
                  <a:lnTo>
                    <a:pt x="143" y="217"/>
                  </a:lnTo>
                  <a:lnTo>
                    <a:pt x="184" y="177"/>
                  </a:lnTo>
                  <a:lnTo>
                    <a:pt x="230" y="131"/>
                  </a:lnTo>
                  <a:lnTo>
                    <a:pt x="284" y="90"/>
                  </a:lnTo>
                  <a:lnTo>
                    <a:pt x="338" y="51"/>
                  </a:lnTo>
                  <a:lnTo>
                    <a:pt x="372" y="35"/>
                  </a:lnTo>
                  <a:lnTo>
                    <a:pt x="364" y="0"/>
                  </a:lnTo>
                  <a:lnTo>
                    <a:pt x="36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5075" y="3186"/>
              <a:ext cx="150" cy="14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23"/>
                </a:cxn>
                <a:cxn ang="0">
                  <a:pos x="28" y="57"/>
                </a:cxn>
                <a:cxn ang="0">
                  <a:pos x="73" y="105"/>
                </a:cxn>
                <a:cxn ang="0">
                  <a:pos x="101" y="139"/>
                </a:cxn>
                <a:cxn ang="0">
                  <a:pos x="124" y="147"/>
                </a:cxn>
                <a:cxn ang="0">
                  <a:pos x="147" y="134"/>
                </a:cxn>
                <a:cxn ang="0">
                  <a:pos x="162" y="113"/>
                </a:cxn>
                <a:cxn ang="0">
                  <a:pos x="157" y="90"/>
                </a:cxn>
                <a:cxn ang="0">
                  <a:pos x="136" y="70"/>
                </a:cxn>
                <a:cxn ang="0">
                  <a:pos x="101" y="44"/>
                </a:cxn>
                <a:cxn ang="0">
                  <a:pos x="56" y="0"/>
                </a:cxn>
                <a:cxn ang="0">
                  <a:pos x="64" y="28"/>
                </a:cxn>
                <a:cxn ang="0">
                  <a:pos x="85" y="59"/>
                </a:cxn>
                <a:cxn ang="0">
                  <a:pos x="116" y="87"/>
                </a:cxn>
                <a:cxn ang="0">
                  <a:pos x="121" y="108"/>
                </a:cxn>
                <a:cxn ang="0">
                  <a:pos x="106" y="108"/>
                </a:cxn>
                <a:cxn ang="0">
                  <a:pos x="80" y="77"/>
                </a:cxn>
                <a:cxn ang="0">
                  <a:pos x="43" y="39"/>
                </a:cxn>
                <a:cxn ang="0">
                  <a:pos x="31" y="5"/>
                </a:cxn>
                <a:cxn ang="0">
                  <a:pos x="13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62" h="147">
                  <a:moveTo>
                    <a:pt x="0" y="2"/>
                  </a:moveTo>
                  <a:lnTo>
                    <a:pt x="3" y="23"/>
                  </a:lnTo>
                  <a:lnTo>
                    <a:pt x="28" y="57"/>
                  </a:lnTo>
                  <a:lnTo>
                    <a:pt x="73" y="105"/>
                  </a:lnTo>
                  <a:lnTo>
                    <a:pt x="101" y="139"/>
                  </a:lnTo>
                  <a:lnTo>
                    <a:pt x="124" y="147"/>
                  </a:lnTo>
                  <a:lnTo>
                    <a:pt x="147" y="134"/>
                  </a:lnTo>
                  <a:lnTo>
                    <a:pt x="162" y="113"/>
                  </a:lnTo>
                  <a:lnTo>
                    <a:pt x="157" y="90"/>
                  </a:lnTo>
                  <a:lnTo>
                    <a:pt x="136" y="70"/>
                  </a:lnTo>
                  <a:lnTo>
                    <a:pt x="101" y="44"/>
                  </a:lnTo>
                  <a:lnTo>
                    <a:pt x="56" y="0"/>
                  </a:lnTo>
                  <a:lnTo>
                    <a:pt x="64" y="28"/>
                  </a:lnTo>
                  <a:lnTo>
                    <a:pt x="85" y="59"/>
                  </a:lnTo>
                  <a:lnTo>
                    <a:pt x="116" y="87"/>
                  </a:lnTo>
                  <a:lnTo>
                    <a:pt x="121" y="108"/>
                  </a:lnTo>
                  <a:lnTo>
                    <a:pt x="106" y="108"/>
                  </a:lnTo>
                  <a:lnTo>
                    <a:pt x="80" y="77"/>
                  </a:lnTo>
                  <a:lnTo>
                    <a:pt x="43" y="39"/>
                  </a:lnTo>
                  <a:lnTo>
                    <a:pt x="31" y="5"/>
                  </a:lnTo>
                  <a:lnTo>
                    <a:pt x="13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4615" y="3116"/>
              <a:ext cx="118" cy="397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54" y="64"/>
                </a:cxn>
                <a:cxn ang="0">
                  <a:pos x="39" y="131"/>
                </a:cxn>
                <a:cxn ang="0">
                  <a:pos x="20" y="213"/>
                </a:cxn>
                <a:cxn ang="0">
                  <a:pos x="7" y="260"/>
                </a:cxn>
                <a:cxn ang="0">
                  <a:pos x="0" y="322"/>
                </a:cxn>
                <a:cxn ang="0">
                  <a:pos x="13" y="359"/>
                </a:cxn>
                <a:cxn ang="0">
                  <a:pos x="44" y="405"/>
                </a:cxn>
                <a:cxn ang="0">
                  <a:pos x="65" y="410"/>
                </a:cxn>
                <a:cxn ang="0">
                  <a:pos x="93" y="361"/>
                </a:cxn>
                <a:cxn ang="0">
                  <a:pos x="116" y="317"/>
                </a:cxn>
                <a:cxn ang="0">
                  <a:pos x="111" y="289"/>
                </a:cxn>
                <a:cxn ang="0">
                  <a:pos x="108" y="225"/>
                </a:cxn>
                <a:cxn ang="0">
                  <a:pos x="118" y="131"/>
                </a:cxn>
                <a:cxn ang="0">
                  <a:pos x="121" y="54"/>
                </a:cxn>
                <a:cxn ang="0">
                  <a:pos x="126" y="15"/>
                </a:cxn>
                <a:cxn ang="0">
                  <a:pos x="111" y="15"/>
                </a:cxn>
                <a:cxn ang="0">
                  <a:pos x="100" y="31"/>
                </a:cxn>
                <a:cxn ang="0">
                  <a:pos x="90" y="165"/>
                </a:cxn>
                <a:cxn ang="0">
                  <a:pos x="82" y="273"/>
                </a:cxn>
                <a:cxn ang="0">
                  <a:pos x="85" y="312"/>
                </a:cxn>
                <a:cxn ang="0">
                  <a:pos x="49" y="364"/>
                </a:cxn>
                <a:cxn ang="0">
                  <a:pos x="29" y="336"/>
                </a:cxn>
                <a:cxn ang="0">
                  <a:pos x="24" y="306"/>
                </a:cxn>
                <a:cxn ang="0">
                  <a:pos x="29" y="255"/>
                </a:cxn>
                <a:cxn ang="0">
                  <a:pos x="49" y="175"/>
                </a:cxn>
                <a:cxn ang="0">
                  <a:pos x="72" y="95"/>
                </a:cxn>
                <a:cxn ang="0">
                  <a:pos x="82" y="2"/>
                </a:cxn>
                <a:cxn ang="0">
                  <a:pos x="54" y="0"/>
                </a:cxn>
                <a:cxn ang="0">
                  <a:pos x="54" y="0"/>
                </a:cxn>
              </a:cxnLst>
              <a:rect l="0" t="0" r="r" b="b"/>
              <a:pathLst>
                <a:path w="126" h="410">
                  <a:moveTo>
                    <a:pt x="54" y="0"/>
                  </a:moveTo>
                  <a:lnTo>
                    <a:pt x="54" y="64"/>
                  </a:lnTo>
                  <a:lnTo>
                    <a:pt x="39" y="131"/>
                  </a:lnTo>
                  <a:lnTo>
                    <a:pt x="20" y="213"/>
                  </a:lnTo>
                  <a:lnTo>
                    <a:pt x="7" y="260"/>
                  </a:lnTo>
                  <a:lnTo>
                    <a:pt x="0" y="322"/>
                  </a:lnTo>
                  <a:lnTo>
                    <a:pt x="13" y="359"/>
                  </a:lnTo>
                  <a:lnTo>
                    <a:pt x="44" y="405"/>
                  </a:lnTo>
                  <a:lnTo>
                    <a:pt x="65" y="410"/>
                  </a:lnTo>
                  <a:lnTo>
                    <a:pt x="93" y="361"/>
                  </a:lnTo>
                  <a:lnTo>
                    <a:pt x="116" y="317"/>
                  </a:lnTo>
                  <a:lnTo>
                    <a:pt x="111" y="289"/>
                  </a:lnTo>
                  <a:lnTo>
                    <a:pt x="108" y="225"/>
                  </a:lnTo>
                  <a:lnTo>
                    <a:pt x="118" y="131"/>
                  </a:lnTo>
                  <a:lnTo>
                    <a:pt x="121" y="54"/>
                  </a:lnTo>
                  <a:lnTo>
                    <a:pt x="126" y="15"/>
                  </a:lnTo>
                  <a:lnTo>
                    <a:pt x="111" y="15"/>
                  </a:lnTo>
                  <a:lnTo>
                    <a:pt x="100" y="31"/>
                  </a:lnTo>
                  <a:lnTo>
                    <a:pt x="90" y="165"/>
                  </a:lnTo>
                  <a:lnTo>
                    <a:pt x="82" y="273"/>
                  </a:lnTo>
                  <a:lnTo>
                    <a:pt x="85" y="312"/>
                  </a:lnTo>
                  <a:lnTo>
                    <a:pt x="49" y="364"/>
                  </a:lnTo>
                  <a:lnTo>
                    <a:pt x="29" y="336"/>
                  </a:lnTo>
                  <a:lnTo>
                    <a:pt x="24" y="306"/>
                  </a:lnTo>
                  <a:lnTo>
                    <a:pt x="29" y="255"/>
                  </a:lnTo>
                  <a:lnTo>
                    <a:pt x="49" y="175"/>
                  </a:lnTo>
                  <a:lnTo>
                    <a:pt x="72" y="95"/>
                  </a:lnTo>
                  <a:lnTo>
                    <a:pt x="82" y="2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4298" y="3388"/>
              <a:ext cx="331" cy="275"/>
            </a:xfrm>
            <a:custGeom>
              <a:avLst/>
              <a:gdLst/>
              <a:ahLst/>
              <a:cxnLst>
                <a:cxn ang="0">
                  <a:pos x="0" y="284"/>
                </a:cxn>
                <a:cxn ang="0">
                  <a:pos x="28" y="250"/>
                </a:cxn>
                <a:cxn ang="0">
                  <a:pos x="63" y="232"/>
                </a:cxn>
                <a:cxn ang="0">
                  <a:pos x="119" y="219"/>
                </a:cxn>
                <a:cxn ang="0">
                  <a:pos x="176" y="194"/>
                </a:cxn>
                <a:cxn ang="0">
                  <a:pos x="222" y="168"/>
                </a:cxn>
                <a:cxn ang="0">
                  <a:pos x="262" y="142"/>
                </a:cxn>
                <a:cxn ang="0">
                  <a:pos x="295" y="111"/>
                </a:cxn>
                <a:cxn ang="0">
                  <a:pos x="315" y="80"/>
                </a:cxn>
                <a:cxn ang="0">
                  <a:pos x="351" y="0"/>
                </a:cxn>
                <a:cxn ang="0">
                  <a:pos x="356" y="55"/>
                </a:cxn>
                <a:cxn ang="0">
                  <a:pos x="341" y="93"/>
                </a:cxn>
                <a:cxn ang="0">
                  <a:pos x="320" y="131"/>
                </a:cxn>
                <a:cxn ang="0">
                  <a:pos x="294" y="162"/>
                </a:cxn>
                <a:cxn ang="0">
                  <a:pos x="259" y="191"/>
                </a:cxn>
                <a:cxn ang="0">
                  <a:pos x="220" y="212"/>
                </a:cxn>
                <a:cxn ang="0">
                  <a:pos x="166" y="235"/>
                </a:cxn>
                <a:cxn ang="0">
                  <a:pos x="119" y="250"/>
                </a:cxn>
                <a:cxn ang="0">
                  <a:pos x="83" y="263"/>
                </a:cxn>
                <a:cxn ang="0">
                  <a:pos x="42" y="277"/>
                </a:cxn>
                <a:cxn ang="0">
                  <a:pos x="0" y="284"/>
                </a:cxn>
                <a:cxn ang="0">
                  <a:pos x="0" y="284"/>
                </a:cxn>
              </a:cxnLst>
              <a:rect l="0" t="0" r="r" b="b"/>
              <a:pathLst>
                <a:path w="356" h="284">
                  <a:moveTo>
                    <a:pt x="0" y="284"/>
                  </a:moveTo>
                  <a:lnTo>
                    <a:pt x="28" y="250"/>
                  </a:lnTo>
                  <a:lnTo>
                    <a:pt x="63" y="232"/>
                  </a:lnTo>
                  <a:lnTo>
                    <a:pt x="119" y="219"/>
                  </a:lnTo>
                  <a:lnTo>
                    <a:pt x="176" y="194"/>
                  </a:lnTo>
                  <a:lnTo>
                    <a:pt x="222" y="168"/>
                  </a:lnTo>
                  <a:lnTo>
                    <a:pt x="262" y="142"/>
                  </a:lnTo>
                  <a:lnTo>
                    <a:pt x="295" y="111"/>
                  </a:lnTo>
                  <a:lnTo>
                    <a:pt x="315" y="80"/>
                  </a:lnTo>
                  <a:lnTo>
                    <a:pt x="351" y="0"/>
                  </a:lnTo>
                  <a:lnTo>
                    <a:pt x="356" y="55"/>
                  </a:lnTo>
                  <a:lnTo>
                    <a:pt x="341" y="93"/>
                  </a:lnTo>
                  <a:lnTo>
                    <a:pt x="320" y="131"/>
                  </a:lnTo>
                  <a:lnTo>
                    <a:pt x="294" y="162"/>
                  </a:lnTo>
                  <a:lnTo>
                    <a:pt x="259" y="191"/>
                  </a:lnTo>
                  <a:lnTo>
                    <a:pt x="220" y="212"/>
                  </a:lnTo>
                  <a:lnTo>
                    <a:pt x="166" y="235"/>
                  </a:lnTo>
                  <a:lnTo>
                    <a:pt x="119" y="250"/>
                  </a:lnTo>
                  <a:lnTo>
                    <a:pt x="83" y="263"/>
                  </a:lnTo>
                  <a:lnTo>
                    <a:pt x="42" y="277"/>
                  </a:lnTo>
                  <a:lnTo>
                    <a:pt x="0" y="284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4697" y="3412"/>
              <a:ext cx="171" cy="139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30" y="45"/>
                </a:cxn>
                <a:cxn ang="0">
                  <a:pos x="82" y="53"/>
                </a:cxn>
                <a:cxn ang="0">
                  <a:pos x="121" y="63"/>
                </a:cxn>
                <a:cxn ang="0">
                  <a:pos x="144" y="73"/>
                </a:cxn>
                <a:cxn ang="0">
                  <a:pos x="152" y="91"/>
                </a:cxn>
                <a:cxn ang="0">
                  <a:pos x="144" y="124"/>
                </a:cxn>
                <a:cxn ang="0">
                  <a:pos x="158" y="143"/>
                </a:cxn>
                <a:cxn ang="0">
                  <a:pos x="170" y="133"/>
                </a:cxn>
                <a:cxn ang="0">
                  <a:pos x="183" y="111"/>
                </a:cxn>
                <a:cxn ang="0">
                  <a:pos x="183" y="83"/>
                </a:cxn>
                <a:cxn ang="0">
                  <a:pos x="173" y="58"/>
                </a:cxn>
                <a:cxn ang="0">
                  <a:pos x="160" y="42"/>
                </a:cxn>
                <a:cxn ang="0">
                  <a:pos x="139" y="30"/>
                </a:cxn>
                <a:cxn ang="0">
                  <a:pos x="103" y="22"/>
                </a:cxn>
                <a:cxn ang="0">
                  <a:pos x="62" y="13"/>
                </a:cxn>
                <a:cxn ang="0">
                  <a:pos x="20" y="0"/>
                </a:cxn>
                <a:cxn ang="0">
                  <a:pos x="0" y="32"/>
                </a:cxn>
                <a:cxn ang="0">
                  <a:pos x="0" y="32"/>
                </a:cxn>
              </a:cxnLst>
              <a:rect l="0" t="0" r="r" b="b"/>
              <a:pathLst>
                <a:path w="183" h="143">
                  <a:moveTo>
                    <a:pt x="0" y="32"/>
                  </a:moveTo>
                  <a:lnTo>
                    <a:pt x="30" y="45"/>
                  </a:lnTo>
                  <a:lnTo>
                    <a:pt x="82" y="53"/>
                  </a:lnTo>
                  <a:lnTo>
                    <a:pt x="121" y="63"/>
                  </a:lnTo>
                  <a:lnTo>
                    <a:pt x="144" y="73"/>
                  </a:lnTo>
                  <a:lnTo>
                    <a:pt x="152" y="91"/>
                  </a:lnTo>
                  <a:lnTo>
                    <a:pt x="144" y="124"/>
                  </a:lnTo>
                  <a:lnTo>
                    <a:pt x="158" y="143"/>
                  </a:lnTo>
                  <a:lnTo>
                    <a:pt x="170" y="133"/>
                  </a:lnTo>
                  <a:lnTo>
                    <a:pt x="183" y="111"/>
                  </a:lnTo>
                  <a:lnTo>
                    <a:pt x="183" y="83"/>
                  </a:lnTo>
                  <a:lnTo>
                    <a:pt x="173" y="58"/>
                  </a:lnTo>
                  <a:lnTo>
                    <a:pt x="160" y="42"/>
                  </a:lnTo>
                  <a:lnTo>
                    <a:pt x="139" y="30"/>
                  </a:lnTo>
                  <a:lnTo>
                    <a:pt x="103" y="22"/>
                  </a:lnTo>
                  <a:lnTo>
                    <a:pt x="62" y="13"/>
                  </a:lnTo>
                  <a:lnTo>
                    <a:pt x="20" y="0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4904" y="3236"/>
              <a:ext cx="127" cy="319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41" y="41"/>
                </a:cxn>
                <a:cxn ang="0">
                  <a:pos x="72" y="69"/>
                </a:cxn>
                <a:cxn ang="0">
                  <a:pos x="93" y="98"/>
                </a:cxn>
                <a:cxn ang="0">
                  <a:pos x="98" y="129"/>
                </a:cxn>
                <a:cxn ang="0">
                  <a:pos x="100" y="159"/>
                </a:cxn>
                <a:cxn ang="0">
                  <a:pos x="87" y="195"/>
                </a:cxn>
                <a:cxn ang="0">
                  <a:pos x="59" y="247"/>
                </a:cxn>
                <a:cxn ang="0">
                  <a:pos x="28" y="283"/>
                </a:cxn>
                <a:cxn ang="0">
                  <a:pos x="2" y="330"/>
                </a:cxn>
                <a:cxn ang="0">
                  <a:pos x="33" y="323"/>
                </a:cxn>
                <a:cxn ang="0">
                  <a:pos x="62" y="304"/>
                </a:cxn>
                <a:cxn ang="0">
                  <a:pos x="95" y="263"/>
                </a:cxn>
                <a:cxn ang="0">
                  <a:pos x="118" y="227"/>
                </a:cxn>
                <a:cxn ang="0">
                  <a:pos x="136" y="170"/>
                </a:cxn>
                <a:cxn ang="0">
                  <a:pos x="133" y="129"/>
                </a:cxn>
                <a:cxn ang="0">
                  <a:pos x="118" y="87"/>
                </a:cxn>
                <a:cxn ang="0">
                  <a:pos x="105" y="59"/>
                </a:cxn>
                <a:cxn ang="0">
                  <a:pos x="82" y="30"/>
                </a:cxn>
                <a:cxn ang="0">
                  <a:pos x="36" y="10"/>
                </a:cxn>
                <a:cxn ang="0">
                  <a:pos x="2" y="0"/>
                </a:cxn>
                <a:cxn ang="0">
                  <a:pos x="0" y="23"/>
                </a:cxn>
                <a:cxn ang="0">
                  <a:pos x="0" y="23"/>
                </a:cxn>
              </a:cxnLst>
              <a:rect l="0" t="0" r="r" b="b"/>
              <a:pathLst>
                <a:path w="136" h="330">
                  <a:moveTo>
                    <a:pt x="0" y="23"/>
                  </a:moveTo>
                  <a:lnTo>
                    <a:pt x="41" y="41"/>
                  </a:lnTo>
                  <a:lnTo>
                    <a:pt x="72" y="69"/>
                  </a:lnTo>
                  <a:lnTo>
                    <a:pt x="93" y="98"/>
                  </a:lnTo>
                  <a:lnTo>
                    <a:pt x="98" y="129"/>
                  </a:lnTo>
                  <a:lnTo>
                    <a:pt x="100" y="159"/>
                  </a:lnTo>
                  <a:lnTo>
                    <a:pt x="87" y="195"/>
                  </a:lnTo>
                  <a:lnTo>
                    <a:pt x="59" y="247"/>
                  </a:lnTo>
                  <a:lnTo>
                    <a:pt x="28" y="283"/>
                  </a:lnTo>
                  <a:lnTo>
                    <a:pt x="2" y="330"/>
                  </a:lnTo>
                  <a:lnTo>
                    <a:pt x="33" y="323"/>
                  </a:lnTo>
                  <a:lnTo>
                    <a:pt x="62" y="304"/>
                  </a:lnTo>
                  <a:lnTo>
                    <a:pt x="95" y="263"/>
                  </a:lnTo>
                  <a:lnTo>
                    <a:pt x="118" y="227"/>
                  </a:lnTo>
                  <a:lnTo>
                    <a:pt x="136" y="170"/>
                  </a:lnTo>
                  <a:lnTo>
                    <a:pt x="133" y="129"/>
                  </a:lnTo>
                  <a:lnTo>
                    <a:pt x="118" y="87"/>
                  </a:lnTo>
                  <a:lnTo>
                    <a:pt x="105" y="59"/>
                  </a:lnTo>
                  <a:lnTo>
                    <a:pt x="82" y="30"/>
                  </a:lnTo>
                  <a:lnTo>
                    <a:pt x="36" y="10"/>
                  </a:lnTo>
                  <a:lnTo>
                    <a:pt x="2" y="0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4831" y="3535"/>
              <a:ext cx="138" cy="63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2" y="39"/>
                </a:cxn>
                <a:cxn ang="0">
                  <a:pos x="24" y="55"/>
                </a:cxn>
                <a:cxn ang="0">
                  <a:pos x="57" y="62"/>
                </a:cxn>
                <a:cxn ang="0">
                  <a:pos x="100" y="65"/>
                </a:cxn>
                <a:cxn ang="0">
                  <a:pos x="142" y="62"/>
                </a:cxn>
                <a:cxn ang="0">
                  <a:pos x="148" y="42"/>
                </a:cxn>
                <a:cxn ang="0">
                  <a:pos x="106" y="0"/>
                </a:cxn>
                <a:cxn ang="0">
                  <a:pos x="95" y="11"/>
                </a:cxn>
                <a:cxn ang="0">
                  <a:pos x="106" y="37"/>
                </a:cxn>
                <a:cxn ang="0">
                  <a:pos x="72" y="37"/>
                </a:cxn>
                <a:cxn ang="0">
                  <a:pos x="44" y="32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148" h="65">
                  <a:moveTo>
                    <a:pt x="0" y="19"/>
                  </a:moveTo>
                  <a:lnTo>
                    <a:pt x="2" y="39"/>
                  </a:lnTo>
                  <a:lnTo>
                    <a:pt x="24" y="55"/>
                  </a:lnTo>
                  <a:lnTo>
                    <a:pt x="57" y="62"/>
                  </a:lnTo>
                  <a:lnTo>
                    <a:pt x="100" y="65"/>
                  </a:lnTo>
                  <a:lnTo>
                    <a:pt x="142" y="62"/>
                  </a:lnTo>
                  <a:lnTo>
                    <a:pt x="148" y="42"/>
                  </a:lnTo>
                  <a:lnTo>
                    <a:pt x="106" y="0"/>
                  </a:lnTo>
                  <a:lnTo>
                    <a:pt x="95" y="11"/>
                  </a:lnTo>
                  <a:lnTo>
                    <a:pt x="106" y="37"/>
                  </a:lnTo>
                  <a:lnTo>
                    <a:pt x="72" y="37"/>
                  </a:lnTo>
                  <a:lnTo>
                    <a:pt x="44" y="32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4238" y="3661"/>
              <a:ext cx="130" cy="54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3" y="20"/>
                </a:cxn>
                <a:cxn ang="0">
                  <a:pos x="44" y="28"/>
                </a:cxn>
                <a:cxn ang="0">
                  <a:pos x="77" y="31"/>
                </a:cxn>
                <a:cxn ang="0">
                  <a:pos x="119" y="56"/>
                </a:cxn>
                <a:cxn ang="0">
                  <a:pos x="139" y="54"/>
                </a:cxn>
                <a:cxn ang="0">
                  <a:pos x="132" y="33"/>
                </a:cxn>
                <a:cxn ang="0">
                  <a:pos x="106" y="13"/>
                </a:cxn>
                <a:cxn ang="0">
                  <a:pos x="74" y="5"/>
                </a:cxn>
                <a:cxn ang="0">
                  <a:pos x="26" y="0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39" h="56">
                  <a:moveTo>
                    <a:pt x="0" y="8"/>
                  </a:moveTo>
                  <a:lnTo>
                    <a:pt x="13" y="20"/>
                  </a:lnTo>
                  <a:lnTo>
                    <a:pt x="44" y="28"/>
                  </a:lnTo>
                  <a:lnTo>
                    <a:pt x="77" y="31"/>
                  </a:lnTo>
                  <a:lnTo>
                    <a:pt x="119" y="56"/>
                  </a:lnTo>
                  <a:lnTo>
                    <a:pt x="139" y="54"/>
                  </a:lnTo>
                  <a:lnTo>
                    <a:pt x="132" y="33"/>
                  </a:lnTo>
                  <a:lnTo>
                    <a:pt x="106" y="13"/>
                  </a:lnTo>
                  <a:lnTo>
                    <a:pt x="74" y="5"/>
                  </a:lnTo>
                  <a:lnTo>
                    <a:pt x="26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3991" y="3278"/>
              <a:ext cx="418" cy="364"/>
            </a:xfrm>
            <a:custGeom>
              <a:avLst/>
              <a:gdLst/>
              <a:ahLst/>
              <a:cxnLst>
                <a:cxn ang="0">
                  <a:pos x="431" y="0"/>
                </a:cxn>
                <a:cxn ang="0">
                  <a:pos x="449" y="5"/>
                </a:cxn>
                <a:cxn ang="0">
                  <a:pos x="426" y="39"/>
                </a:cxn>
                <a:cxn ang="0">
                  <a:pos x="395" y="81"/>
                </a:cxn>
                <a:cxn ang="0">
                  <a:pos x="363" y="122"/>
                </a:cxn>
                <a:cxn ang="0">
                  <a:pos x="345" y="166"/>
                </a:cxn>
                <a:cxn ang="0">
                  <a:pos x="359" y="194"/>
                </a:cxn>
                <a:cxn ang="0">
                  <a:pos x="369" y="230"/>
                </a:cxn>
                <a:cxn ang="0">
                  <a:pos x="366" y="266"/>
                </a:cxn>
                <a:cxn ang="0">
                  <a:pos x="351" y="308"/>
                </a:cxn>
                <a:cxn ang="0">
                  <a:pos x="320" y="351"/>
                </a:cxn>
                <a:cxn ang="0">
                  <a:pos x="289" y="374"/>
                </a:cxn>
                <a:cxn ang="0">
                  <a:pos x="264" y="377"/>
                </a:cxn>
                <a:cxn ang="0">
                  <a:pos x="274" y="354"/>
                </a:cxn>
                <a:cxn ang="0">
                  <a:pos x="305" y="308"/>
                </a:cxn>
                <a:cxn ang="0">
                  <a:pos x="320" y="263"/>
                </a:cxn>
                <a:cxn ang="0">
                  <a:pos x="325" y="227"/>
                </a:cxn>
                <a:cxn ang="0">
                  <a:pos x="323" y="197"/>
                </a:cxn>
                <a:cxn ang="0">
                  <a:pos x="310" y="171"/>
                </a:cxn>
                <a:cxn ang="0">
                  <a:pos x="282" y="142"/>
                </a:cxn>
                <a:cxn ang="0">
                  <a:pos x="227" y="192"/>
                </a:cxn>
                <a:cxn ang="0">
                  <a:pos x="189" y="233"/>
                </a:cxn>
                <a:cxn ang="0">
                  <a:pos x="136" y="280"/>
                </a:cxn>
                <a:cxn ang="0">
                  <a:pos x="98" y="310"/>
                </a:cxn>
                <a:cxn ang="0">
                  <a:pos x="57" y="331"/>
                </a:cxn>
                <a:cxn ang="0">
                  <a:pos x="28" y="328"/>
                </a:cxn>
                <a:cxn ang="0">
                  <a:pos x="0" y="315"/>
                </a:cxn>
                <a:cxn ang="0">
                  <a:pos x="0" y="290"/>
                </a:cxn>
                <a:cxn ang="0">
                  <a:pos x="41" y="287"/>
                </a:cxn>
                <a:cxn ang="0">
                  <a:pos x="98" y="258"/>
                </a:cxn>
                <a:cxn ang="0">
                  <a:pos x="144" y="220"/>
                </a:cxn>
                <a:cxn ang="0">
                  <a:pos x="207" y="157"/>
                </a:cxn>
                <a:cxn ang="0">
                  <a:pos x="279" y="93"/>
                </a:cxn>
                <a:cxn ang="0">
                  <a:pos x="345" y="28"/>
                </a:cxn>
                <a:cxn ang="0">
                  <a:pos x="372" y="36"/>
                </a:cxn>
                <a:cxn ang="0">
                  <a:pos x="403" y="18"/>
                </a:cxn>
                <a:cxn ang="0">
                  <a:pos x="431" y="0"/>
                </a:cxn>
                <a:cxn ang="0">
                  <a:pos x="431" y="0"/>
                </a:cxn>
              </a:cxnLst>
              <a:rect l="0" t="0" r="r" b="b"/>
              <a:pathLst>
                <a:path w="449" h="377">
                  <a:moveTo>
                    <a:pt x="431" y="0"/>
                  </a:moveTo>
                  <a:lnTo>
                    <a:pt x="449" y="5"/>
                  </a:lnTo>
                  <a:lnTo>
                    <a:pt x="426" y="39"/>
                  </a:lnTo>
                  <a:lnTo>
                    <a:pt x="395" y="81"/>
                  </a:lnTo>
                  <a:lnTo>
                    <a:pt x="363" y="122"/>
                  </a:lnTo>
                  <a:lnTo>
                    <a:pt x="345" y="166"/>
                  </a:lnTo>
                  <a:lnTo>
                    <a:pt x="359" y="194"/>
                  </a:lnTo>
                  <a:lnTo>
                    <a:pt x="369" y="230"/>
                  </a:lnTo>
                  <a:lnTo>
                    <a:pt x="366" y="266"/>
                  </a:lnTo>
                  <a:lnTo>
                    <a:pt x="351" y="308"/>
                  </a:lnTo>
                  <a:lnTo>
                    <a:pt x="320" y="351"/>
                  </a:lnTo>
                  <a:lnTo>
                    <a:pt x="289" y="374"/>
                  </a:lnTo>
                  <a:lnTo>
                    <a:pt x="264" y="377"/>
                  </a:lnTo>
                  <a:lnTo>
                    <a:pt x="274" y="354"/>
                  </a:lnTo>
                  <a:lnTo>
                    <a:pt x="305" y="308"/>
                  </a:lnTo>
                  <a:lnTo>
                    <a:pt x="320" y="263"/>
                  </a:lnTo>
                  <a:lnTo>
                    <a:pt x="325" y="227"/>
                  </a:lnTo>
                  <a:lnTo>
                    <a:pt x="323" y="197"/>
                  </a:lnTo>
                  <a:lnTo>
                    <a:pt x="310" y="171"/>
                  </a:lnTo>
                  <a:lnTo>
                    <a:pt x="282" y="142"/>
                  </a:lnTo>
                  <a:lnTo>
                    <a:pt x="227" y="192"/>
                  </a:lnTo>
                  <a:lnTo>
                    <a:pt x="189" y="233"/>
                  </a:lnTo>
                  <a:lnTo>
                    <a:pt x="136" y="280"/>
                  </a:lnTo>
                  <a:lnTo>
                    <a:pt x="98" y="310"/>
                  </a:lnTo>
                  <a:lnTo>
                    <a:pt x="57" y="331"/>
                  </a:lnTo>
                  <a:lnTo>
                    <a:pt x="28" y="328"/>
                  </a:lnTo>
                  <a:lnTo>
                    <a:pt x="0" y="315"/>
                  </a:lnTo>
                  <a:lnTo>
                    <a:pt x="0" y="290"/>
                  </a:lnTo>
                  <a:lnTo>
                    <a:pt x="41" y="287"/>
                  </a:lnTo>
                  <a:lnTo>
                    <a:pt x="98" y="258"/>
                  </a:lnTo>
                  <a:lnTo>
                    <a:pt x="144" y="220"/>
                  </a:lnTo>
                  <a:lnTo>
                    <a:pt x="207" y="157"/>
                  </a:lnTo>
                  <a:lnTo>
                    <a:pt x="279" y="93"/>
                  </a:lnTo>
                  <a:lnTo>
                    <a:pt x="345" y="28"/>
                  </a:lnTo>
                  <a:lnTo>
                    <a:pt x="372" y="36"/>
                  </a:lnTo>
                  <a:lnTo>
                    <a:pt x="403" y="18"/>
                  </a:lnTo>
                  <a:lnTo>
                    <a:pt x="431" y="0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4430" y="3593"/>
              <a:ext cx="825" cy="163"/>
            </a:xfrm>
            <a:custGeom>
              <a:avLst/>
              <a:gdLst/>
              <a:ahLst/>
              <a:cxnLst>
                <a:cxn ang="0">
                  <a:pos x="9" y="98"/>
                </a:cxn>
                <a:cxn ang="0">
                  <a:pos x="93" y="85"/>
                </a:cxn>
                <a:cxn ang="0">
                  <a:pos x="228" y="83"/>
                </a:cxn>
                <a:cxn ang="0">
                  <a:pos x="426" y="83"/>
                </a:cxn>
                <a:cxn ang="0">
                  <a:pos x="566" y="75"/>
                </a:cxn>
                <a:cxn ang="0">
                  <a:pos x="640" y="60"/>
                </a:cxn>
                <a:cxn ang="0">
                  <a:pos x="617" y="48"/>
                </a:cxn>
                <a:cxn ang="0">
                  <a:pos x="584" y="28"/>
                </a:cxn>
                <a:cxn ang="0">
                  <a:pos x="589" y="2"/>
                </a:cxn>
                <a:cxn ang="0">
                  <a:pos x="609" y="0"/>
                </a:cxn>
                <a:cxn ang="0">
                  <a:pos x="707" y="23"/>
                </a:cxn>
                <a:cxn ang="0">
                  <a:pos x="770" y="41"/>
                </a:cxn>
                <a:cxn ang="0">
                  <a:pos x="883" y="75"/>
                </a:cxn>
                <a:cxn ang="0">
                  <a:pos x="886" y="95"/>
                </a:cxn>
                <a:cxn ang="0">
                  <a:pos x="870" y="101"/>
                </a:cxn>
                <a:cxn ang="0">
                  <a:pos x="808" y="103"/>
                </a:cxn>
                <a:cxn ang="0">
                  <a:pos x="728" y="101"/>
                </a:cxn>
                <a:cxn ang="0">
                  <a:pos x="710" y="111"/>
                </a:cxn>
                <a:cxn ang="0">
                  <a:pos x="684" y="134"/>
                </a:cxn>
                <a:cxn ang="0">
                  <a:pos x="642" y="157"/>
                </a:cxn>
                <a:cxn ang="0">
                  <a:pos x="576" y="168"/>
                </a:cxn>
                <a:cxn ang="0">
                  <a:pos x="511" y="168"/>
                </a:cxn>
                <a:cxn ang="0">
                  <a:pos x="433" y="162"/>
                </a:cxn>
                <a:cxn ang="0">
                  <a:pos x="284" y="149"/>
                </a:cxn>
                <a:cxn ang="0">
                  <a:pos x="158" y="134"/>
                </a:cxn>
                <a:cxn ang="0">
                  <a:pos x="67" y="126"/>
                </a:cxn>
                <a:cxn ang="0">
                  <a:pos x="6" y="124"/>
                </a:cxn>
                <a:cxn ang="0">
                  <a:pos x="0" y="111"/>
                </a:cxn>
                <a:cxn ang="0">
                  <a:pos x="9" y="98"/>
                </a:cxn>
                <a:cxn ang="0">
                  <a:pos x="9" y="98"/>
                </a:cxn>
              </a:cxnLst>
              <a:rect l="0" t="0" r="r" b="b"/>
              <a:pathLst>
                <a:path w="886" h="168">
                  <a:moveTo>
                    <a:pt x="9" y="98"/>
                  </a:moveTo>
                  <a:lnTo>
                    <a:pt x="93" y="85"/>
                  </a:lnTo>
                  <a:lnTo>
                    <a:pt x="228" y="83"/>
                  </a:lnTo>
                  <a:lnTo>
                    <a:pt x="426" y="83"/>
                  </a:lnTo>
                  <a:lnTo>
                    <a:pt x="566" y="75"/>
                  </a:lnTo>
                  <a:lnTo>
                    <a:pt x="640" y="60"/>
                  </a:lnTo>
                  <a:lnTo>
                    <a:pt x="617" y="48"/>
                  </a:lnTo>
                  <a:lnTo>
                    <a:pt x="584" y="28"/>
                  </a:lnTo>
                  <a:lnTo>
                    <a:pt x="589" y="2"/>
                  </a:lnTo>
                  <a:lnTo>
                    <a:pt x="609" y="0"/>
                  </a:lnTo>
                  <a:lnTo>
                    <a:pt x="707" y="23"/>
                  </a:lnTo>
                  <a:lnTo>
                    <a:pt x="770" y="41"/>
                  </a:lnTo>
                  <a:lnTo>
                    <a:pt x="883" y="75"/>
                  </a:lnTo>
                  <a:lnTo>
                    <a:pt x="886" y="95"/>
                  </a:lnTo>
                  <a:lnTo>
                    <a:pt x="870" y="101"/>
                  </a:lnTo>
                  <a:lnTo>
                    <a:pt x="808" y="103"/>
                  </a:lnTo>
                  <a:lnTo>
                    <a:pt x="728" y="101"/>
                  </a:lnTo>
                  <a:lnTo>
                    <a:pt x="710" y="111"/>
                  </a:lnTo>
                  <a:lnTo>
                    <a:pt x="684" y="134"/>
                  </a:lnTo>
                  <a:lnTo>
                    <a:pt x="642" y="157"/>
                  </a:lnTo>
                  <a:lnTo>
                    <a:pt x="576" y="168"/>
                  </a:lnTo>
                  <a:lnTo>
                    <a:pt x="511" y="168"/>
                  </a:lnTo>
                  <a:lnTo>
                    <a:pt x="433" y="162"/>
                  </a:lnTo>
                  <a:lnTo>
                    <a:pt x="284" y="149"/>
                  </a:lnTo>
                  <a:lnTo>
                    <a:pt x="158" y="134"/>
                  </a:lnTo>
                  <a:lnTo>
                    <a:pt x="67" y="126"/>
                  </a:lnTo>
                  <a:lnTo>
                    <a:pt x="6" y="124"/>
                  </a:lnTo>
                  <a:lnTo>
                    <a:pt x="0" y="111"/>
                  </a:lnTo>
                  <a:lnTo>
                    <a:pt x="9" y="98"/>
                  </a:lnTo>
                  <a:lnTo>
                    <a:pt x="9" y="9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3441" y="2997"/>
              <a:ext cx="187" cy="20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33"/>
                </a:cxn>
                <a:cxn ang="0">
                  <a:pos x="59" y="69"/>
                </a:cxn>
                <a:cxn ang="0">
                  <a:pos x="127" y="142"/>
                </a:cxn>
                <a:cxn ang="0">
                  <a:pos x="200" y="215"/>
                </a:cxn>
                <a:cxn ang="0">
                  <a:pos x="177" y="165"/>
                </a:cxn>
                <a:cxn ang="0">
                  <a:pos x="109" y="83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200" h="215">
                  <a:moveTo>
                    <a:pt x="9" y="0"/>
                  </a:moveTo>
                  <a:lnTo>
                    <a:pt x="0" y="33"/>
                  </a:lnTo>
                  <a:lnTo>
                    <a:pt x="59" y="69"/>
                  </a:lnTo>
                  <a:lnTo>
                    <a:pt x="127" y="142"/>
                  </a:lnTo>
                  <a:lnTo>
                    <a:pt x="200" y="215"/>
                  </a:lnTo>
                  <a:lnTo>
                    <a:pt x="177" y="165"/>
                  </a:lnTo>
                  <a:lnTo>
                    <a:pt x="109" y="83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5213" y="1867"/>
              <a:ext cx="85" cy="5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82"/>
                </a:cxn>
                <a:cxn ang="0">
                  <a:pos x="17" y="124"/>
                </a:cxn>
                <a:cxn ang="0">
                  <a:pos x="17" y="188"/>
                </a:cxn>
                <a:cxn ang="0">
                  <a:pos x="26" y="258"/>
                </a:cxn>
                <a:cxn ang="0">
                  <a:pos x="37" y="342"/>
                </a:cxn>
                <a:cxn ang="0">
                  <a:pos x="55" y="420"/>
                </a:cxn>
                <a:cxn ang="0">
                  <a:pos x="91" y="517"/>
                </a:cxn>
                <a:cxn ang="0">
                  <a:pos x="69" y="379"/>
                </a:cxn>
                <a:cxn ang="0">
                  <a:pos x="55" y="258"/>
                </a:cxn>
                <a:cxn ang="0">
                  <a:pos x="51" y="193"/>
                </a:cxn>
                <a:cxn ang="0">
                  <a:pos x="51" y="123"/>
                </a:cxn>
                <a:cxn ang="0">
                  <a:pos x="37" y="2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1" h="517">
                  <a:moveTo>
                    <a:pt x="0" y="0"/>
                  </a:moveTo>
                  <a:lnTo>
                    <a:pt x="15" y="82"/>
                  </a:lnTo>
                  <a:lnTo>
                    <a:pt x="17" y="124"/>
                  </a:lnTo>
                  <a:lnTo>
                    <a:pt x="17" y="188"/>
                  </a:lnTo>
                  <a:lnTo>
                    <a:pt x="26" y="258"/>
                  </a:lnTo>
                  <a:lnTo>
                    <a:pt x="37" y="342"/>
                  </a:lnTo>
                  <a:lnTo>
                    <a:pt x="55" y="420"/>
                  </a:lnTo>
                  <a:lnTo>
                    <a:pt x="91" y="517"/>
                  </a:lnTo>
                  <a:lnTo>
                    <a:pt x="69" y="379"/>
                  </a:lnTo>
                  <a:lnTo>
                    <a:pt x="55" y="258"/>
                  </a:lnTo>
                  <a:lnTo>
                    <a:pt x="51" y="193"/>
                  </a:lnTo>
                  <a:lnTo>
                    <a:pt x="51" y="123"/>
                  </a:lnTo>
                  <a:lnTo>
                    <a:pt x="37" y="2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3985" y="1826"/>
              <a:ext cx="425" cy="283"/>
            </a:xfrm>
            <a:custGeom>
              <a:avLst/>
              <a:gdLst/>
              <a:ahLst/>
              <a:cxnLst>
                <a:cxn ang="0">
                  <a:pos x="456" y="60"/>
                </a:cxn>
                <a:cxn ang="0">
                  <a:pos x="384" y="0"/>
                </a:cxn>
                <a:cxn ang="0">
                  <a:pos x="319" y="60"/>
                </a:cxn>
                <a:cxn ang="0">
                  <a:pos x="219" y="142"/>
                </a:cxn>
                <a:cxn ang="0">
                  <a:pos x="127" y="215"/>
                </a:cxn>
                <a:cxn ang="0">
                  <a:pos x="0" y="284"/>
                </a:cxn>
                <a:cxn ang="0">
                  <a:pos x="31" y="293"/>
                </a:cxn>
                <a:cxn ang="0">
                  <a:pos x="132" y="232"/>
                </a:cxn>
                <a:cxn ang="0">
                  <a:pos x="310" y="105"/>
                </a:cxn>
                <a:cxn ang="0">
                  <a:pos x="379" y="51"/>
                </a:cxn>
                <a:cxn ang="0">
                  <a:pos x="424" y="92"/>
                </a:cxn>
                <a:cxn ang="0">
                  <a:pos x="456" y="60"/>
                </a:cxn>
                <a:cxn ang="0">
                  <a:pos x="456" y="60"/>
                </a:cxn>
              </a:cxnLst>
              <a:rect l="0" t="0" r="r" b="b"/>
              <a:pathLst>
                <a:path w="456" h="293">
                  <a:moveTo>
                    <a:pt x="456" y="60"/>
                  </a:moveTo>
                  <a:lnTo>
                    <a:pt x="384" y="0"/>
                  </a:lnTo>
                  <a:lnTo>
                    <a:pt x="319" y="60"/>
                  </a:lnTo>
                  <a:lnTo>
                    <a:pt x="219" y="142"/>
                  </a:lnTo>
                  <a:lnTo>
                    <a:pt x="127" y="215"/>
                  </a:lnTo>
                  <a:lnTo>
                    <a:pt x="0" y="284"/>
                  </a:lnTo>
                  <a:lnTo>
                    <a:pt x="31" y="293"/>
                  </a:lnTo>
                  <a:lnTo>
                    <a:pt x="132" y="232"/>
                  </a:lnTo>
                  <a:lnTo>
                    <a:pt x="310" y="105"/>
                  </a:lnTo>
                  <a:lnTo>
                    <a:pt x="379" y="51"/>
                  </a:lnTo>
                  <a:lnTo>
                    <a:pt x="424" y="92"/>
                  </a:lnTo>
                  <a:lnTo>
                    <a:pt x="456" y="60"/>
                  </a:lnTo>
                  <a:lnTo>
                    <a:pt x="456" y="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3867" y="1822"/>
              <a:ext cx="721" cy="358"/>
            </a:xfrm>
            <a:custGeom>
              <a:avLst/>
              <a:gdLst/>
              <a:ahLst/>
              <a:cxnLst>
                <a:cxn ang="0">
                  <a:pos x="775" y="14"/>
                </a:cxn>
                <a:cxn ang="0">
                  <a:pos x="739" y="0"/>
                </a:cxn>
                <a:cxn ang="0">
                  <a:pos x="661" y="23"/>
                </a:cxn>
                <a:cxn ang="0">
                  <a:pos x="551" y="73"/>
                </a:cxn>
                <a:cxn ang="0">
                  <a:pos x="476" y="116"/>
                </a:cxn>
                <a:cxn ang="0">
                  <a:pos x="368" y="178"/>
                </a:cxn>
                <a:cxn ang="0">
                  <a:pos x="200" y="265"/>
                </a:cxn>
                <a:cxn ang="0">
                  <a:pos x="86" y="329"/>
                </a:cxn>
                <a:cxn ang="0">
                  <a:pos x="0" y="366"/>
                </a:cxn>
                <a:cxn ang="0">
                  <a:pos x="35" y="370"/>
                </a:cxn>
                <a:cxn ang="0">
                  <a:pos x="140" y="324"/>
                </a:cxn>
                <a:cxn ang="0">
                  <a:pos x="277" y="256"/>
                </a:cxn>
                <a:cxn ang="0">
                  <a:pos x="415" y="183"/>
                </a:cxn>
                <a:cxn ang="0">
                  <a:pos x="561" y="105"/>
                </a:cxn>
                <a:cxn ang="0">
                  <a:pos x="659" y="61"/>
                </a:cxn>
                <a:cxn ang="0">
                  <a:pos x="734" y="32"/>
                </a:cxn>
                <a:cxn ang="0">
                  <a:pos x="775" y="41"/>
                </a:cxn>
                <a:cxn ang="0">
                  <a:pos x="775" y="14"/>
                </a:cxn>
                <a:cxn ang="0">
                  <a:pos x="775" y="14"/>
                </a:cxn>
              </a:cxnLst>
              <a:rect l="0" t="0" r="r" b="b"/>
              <a:pathLst>
                <a:path w="775" h="370">
                  <a:moveTo>
                    <a:pt x="775" y="14"/>
                  </a:moveTo>
                  <a:lnTo>
                    <a:pt x="739" y="0"/>
                  </a:lnTo>
                  <a:lnTo>
                    <a:pt x="661" y="23"/>
                  </a:lnTo>
                  <a:lnTo>
                    <a:pt x="551" y="73"/>
                  </a:lnTo>
                  <a:lnTo>
                    <a:pt x="476" y="116"/>
                  </a:lnTo>
                  <a:lnTo>
                    <a:pt x="368" y="178"/>
                  </a:lnTo>
                  <a:lnTo>
                    <a:pt x="200" y="265"/>
                  </a:lnTo>
                  <a:lnTo>
                    <a:pt x="86" y="329"/>
                  </a:lnTo>
                  <a:lnTo>
                    <a:pt x="0" y="366"/>
                  </a:lnTo>
                  <a:lnTo>
                    <a:pt x="35" y="370"/>
                  </a:lnTo>
                  <a:lnTo>
                    <a:pt x="140" y="324"/>
                  </a:lnTo>
                  <a:lnTo>
                    <a:pt x="277" y="256"/>
                  </a:lnTo>
                  <a:lnTo>
                    <a:pt x="415" y="183"/>
                  </a:lnTo>
                  <a:lnTo>
                    <a:pt x="561" y="105"/>
                  </a:lnTo>
                  <a:lnTo>
                    <a:pt x="659" y="61"/>
                  </a:lnTo>
                  <a:lnTo>
                    <a:pt x="734" y="32"/>
                  </a:lnTo>
                  <a:lnTo>
                    <a:pt x="775" y="41"/>
                  </a:lnTo>
                  <a:lnTo>
                    <a:pt x="775" y="14"/>
                  </a:lnTo>
                  <a:lnTo>
                    <a:pt x="775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3347" y="2375"/>
              <a:ext cx="511" cy="880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0" y="27"/>
                </a:cxn>
                <a:cxn ang="0">
                  <a:pos x="64" y="150"/>
                </a:cxn>
                <a:cxn ang="0">
                  <a:pos x="164" y="329"/>
                </a:cxn>
                <a:cxn ang="0">
                  <a:pos x="274" y="493"/>
                </a:cxn>
                <a:cxn ang="0">
                  <a:pos x="365" y="639"/>
                </a:cxn>
                <a:cxn ang="0">
                  <a:pos x="548" y="909"/>
                </a:cxn>
                <a:cxn ang="0">
                  <a:pos x="502" y="795"/>
                </a:cxn>
                <a:cxn ang="0">
                  <a:pos x="420" y="676"/>
                </a:cxn>
                <a:cxn ang="0">
                  <a:pos x="338" y="548"/>
                </a:cxn>
                <a:cxn ang="0">
                  <a:pos x="224" y="374"/>
                </a:cxn>
                <a:cxn ang="0">
                  <a:pos x="119" y="191"/>
                </a:cxn>
                <a:cxn ang="0">
                  <a:pos x="36" y="49"/>
                </a:cxn>
                <a:cxn ang="0">
                  <a:pos x="82" y="22"/>
                </a:cxn>
                <a:cxn ang="0">
                  <a:pos x="68" y="0"/>
                </a:cxn>
                <a:cxn ang="0">
                  <a:pos x="68" y="0"/>
                </a:cxn>
              </a:cxnLst>
              <a:rect l="0" t="0" r="r" b="b"/>
              <a:pathLst>
                <a:path w="548" h="909">
                  <a:moveTo>
                    <a:pt x="68" y="0"/>
                  </a:moveTo>
                  <a:lnTo>
                    <a:pt x="0" y="27"/>
                  </a:lnTo>
                  <a:lnTo>
                    <a:pt x="64" y="150"/>
                  </a:lnTo>
                  <a:lnTo>
                    <a:pt x="164" y="329"/>
                  </a:lnTo>
                  <a:lnTo>
                    <a:pt x="274" y="493"/>
                  </a:lnTo>
                  <a:lnTo>
                    <a:pt x="365" y="639"/>
                  </a:lnTo>
                  <a:lnTo>
                    <a:pt x="548" y="909"/>
                  </a:lnTo>
                  <a:lnTo>
                    <a:pt x="502" y="795"/>
                  </a:lnTo>
                  <a:lnTo>
                    <a:pt x="420" y="676"/>
                  </a:lnTo>
                  <a:lnTo>
                    <a:pt x="338" y="548"/>
                  </a:lnTo>
                  <a:lnTo>
                    <a:pt x="224" y="374"/>
                  </a:lnTo>
                  <a:lnTo>
                    <a:pt x="119" y="191"/>
                  </a:lnTo>
                  <a:lnTo>
                    <a:pt x="36" y="49"/>
                  </a:lnTo>
                  <a:lnTo>
                    <a:pt x="82" y="22"/>
                  </a:lnTo>
                  <a:lnTo>
                    <a:pt x="68" y="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3424" y="1963"/>
              <a:ext cx="1088" cy="1323"/>
            </a:xfrm>
            <a:custGeom>
              <a:avLst/>
              <a:gdLst/>
              <a:ahLst/>
              <a:cxnLst>
                <a:cxn ang="0">
                  <a:pos x="1169" y="0"/>
                </a:cxn>
                <a:cxn ang="0">
                  <a:pos x="1059" y="32"/>
                </a:cxn>
                <a:cxn ang="0">
                  <a:pos x="904" y="92"/>
                </a:cxn>
                <a:cxn ang="0">
                  <a:pos x="749" y="151"/>
                </a:cxn>
                <a:cxn ang="0">
                  <a:pos x="594" y="206"/>
                </a:cxn>
                <a:cxn ang="0">
                  <a:pos x="433" y="261"/>
                </a:cxn>
                <a:cxn ang="0">
                  <a:pos x="264" y="318"/>
                </a:cxn>
                <a:cxn ang="0">
                  <a:pos x="114" y="357"/>
                </a:cxn>
                <a:cxn ang="0">
                  <a:pos x="0" y="388"/>
                </a:cxn>
                <a:cxn ang="0">
                  <a:pos x="4" y="426"/>
                </a:cxn>
                <a:cxn ang="0">
                  <a:pos x="59" y="544"/>
                </a:cxn>
                <a:cxn ang="0">
                  <a:pos x="151" y="708"/>
                </a:cxn>
                <a:cxn ang="0">
                  <a:pos x="238" y="883"/>
                </a:cxn>
                <a:cxn ang="0">
                  <a:pos x="324" y="1028"/>
                </a:cxn>
                <a:cxn ang="0">
                  <a:pos x="493" y="1367"/>
                </a:cxn>
                <a:cxn ang="0">
                  <a:pos x="410" y="1116"/>
                </a:cxn>
                <a:cxn ang="0">
                  <a:pos x="279" y="905"/>
                </a:cxn>
                <a:cxn ang="0">
                  <a:pos x="190" y="741"/>
                </a:cxn>
                <a:cxn ang="0">
                  <a:pos x="102" y="560"/>
                </a:cxn>
                <a:cxn ang="0">
                  <a:pos x="32" y="421"/>
                </a:cxn>
                <a:cxn ang="0">
                  <a:pos x="32" y="398"/>
                </a:cxn>
                <a:cxn ang="0">
                  <a:pos x="196" y="361"/>
                </a:cxn>
                <a:cxn ang="0">
                  <a:pos x="393" y="301"/>
                </a:cxn>
                <a:cxn ang="0">
                  <a:pos x="557" y="247"/>
                </a:cxn>
                <a:cxn ang="0">
                  <a:pos x="717" y="193"/>
                </a:cxn>
                <a:cxn ang="0">
                  <a:pos x="877" y="133"/>
                </a:cxn>
                <a:cxn ang="0">
                  <a:pos x="1009" y="83"/>
                </a:cxn>
                <a:cxn ang="0">
                  <a:pos x="1132" y="37"/>
                </a:cxn>
                <a:cxn ang="0">
                  <a:pos x="1169" y="0"/>
                </a:cxn>
                <a:cxn ang="0">
                  <a:pos x="1169" y="0"/>
                </a:cxn>
              </a:cxnLst>
              <a:rect l="0" t="0" r="r" b="b"/>
              <a:pathLst>
                <a:path w="1169" h="1367">
                  <a:moveTo>
                    <a:pt x="1169" y="0"/>
                  </a:moveTo>
                  <a:lnTo>
                    <a:pt x="1059" y="32"/>
                  </a:lnTo>
                  <a:lnTo>
                    <a:pt x="904" y="92"/>
                  </a:lnTo>
                  <a:lnTo>
                    <a:pt x="749" y="151"/>
                  </a:lnTo>
                  <a:lnTo>
                    <a:pt x="594" y="206"/>
                  </a:lnTo>
                  <a:lnTo>
                    <a:pt x="433" y="261"/>
                  </a:lnTo>
                  <a:lnTo>
                    <a:pt x="264" y="318"/>
                  </a:lnTo>
                  <a:lnTo>
                    <a:pt x="114" y="357"/>
                  </a:lnTo>
                  <a:lnTo>
                    <a:pt x="0" y="388"/>
                  </a:lnTo>
                  <a:lnTo>
                    <a:pt x="4" y="426"/>
                  </a:lnTo>
                  <a:lnTo>
                    <a:pt x="59" y="544"/>
                  </a:lnTo>
                  <a:lnTo>
                    <a:pt x="151" y="708"/>
                  </a:lnTo>
                  <a:lnTo>
                    <a:pt x="238" y="883"/>
                  </a:lnTo>
                  <a:lnTo>
                    <a:pt x="324" y="1028"/>
                  </a:lnTo>
                  <a:lnTo>
                    <a:pt x="493" y="1367"/>
                  </a:lnTo>
                  <a:lnTo>
                    <a:pt x="410" y="1116"/>
                  </a:lnTo>
                  <a:lnTo>
                    <a:pt x="279" y="905"/>
                  </a:lnTo>
                  <a:lnTo>
                    <a:pt x="190" y="741"/>
                  </a:lnTo>
                  <a:lnTo>
                    <a:pt x="102" y="560"/>
                  </a:lnTo>
                  <a:lnTo>
                    <a:pt x="32" y="421"/>
                  </a:lnTo>
                  <a:lnTo>
                    <a:pt x="32" y="398"/>
                  </a:lnTo>
                  <a:lnTo>
                    <a:pt x="196" y="361"/>
                  </a:lnTo>
                  <a:lnTo>
                    <a:pt x="393" y="301"/>
                  </a:lnTo>
                  <a:lnTo>
                    <a:pt x="557" y="247"/>
                  </a:lnTo>
                  <a:lnTo>
                    <a:pt x="717" y="193"/>
                  </a:lnTo>
                  <a:lnTo>
                    <a:pt x="877" y="133"/>
                  </a:lnTo>
                  <a:lnTo>
                    <a:pt x="1009" y="83"/>
                  </a:lnTo>
                  <a:lnTo>
                    <a:pt x="1132" y="37"/>
                  </a:lnTo>
                  <a:lnTo>
                    <a:pt x="1169" y="0"/>
                  </a:lnTo>
                  <a:lnTo>
                    <a:pt x="116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3296" y="2459"/>
              <a:ext cx="591" cy="871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0" y="50"/>
                </a:cxn>
                <a:cxn ang="0">
                  <a:pos x="32" y="100"/>
                </a:cxn>
                <a:cxn ang="0">
                  <a:pos x="141" y="247"/>
                </a:cxn>
                <a:cxn ang="0">
                  <a:pos x="237" y="384"/>
                </a:cxn>
                <a:cxn ang="0">
                  <a:pos x="347" y="521"/>
                </a:cxn>
                <a:cxn ang="0">
                  <a:pos x="443" y="640"/>
                </a:cxn>
                <a:cxn ang="0">
                  <a:pos x="530" y="758"/>
                </a:cxn>
                <a:cxn ang="0">
                  <a:pos x="635" y="901"/>
                </a:cxn>
                <a:cxn ang="0">
                  <a:pos x="507" y="695"/>
                </a:cxn>
                <a:cxn ang="0">
                  <a:pos x="402" y="557"/>
                </a:cxn>
                <a:cxn ang="0">
                  <a:pos x="292" y="411"/>
                </a:cxn>
                <a:cxn ang="0">
                  <a:pos x="196" y="284"/>
                </a:cxn>
                <a:cxn ang="0">
                  <a:pos x="78" y="109"/>
                </a:cxn>
                <a:cxn ang="0">
                  <a:pos x="51" y="64"/>
                </a:cxn>
                <a:cxn ang="0">
                  <a:pos x="78" y="28"/>
                </a:cxn>
                <a:cxn ang="0">
                  <a:pos x="87" y="0"/>
                </a:cxn>
                <a:cxn ang="0">
                  <a:pos x="87" y="0"/>
                </a:cxn>
              </a:cxnLst>
              <a:rect l="0" t="0" r="r" b="b"/>
              <a:pathLst>
                <a:path w="635" h="901">
                  <a:moveTo>
                    <a:pt x="87" y="0"/>
                  </a:moveTo>
                  <a:lnTo>
                    <a:pt x="0" y="50"/>
                  </a:lnTo>
                  <a:lnTo>
                    <a:pt x="32" y="100"/>
                  </a:lnTo>
                  <a:lnTo>
                    <a:pt x="141" y="247"/>
                  </a:lnTo>
                  <a:lnTo>
                    <a:pt x="237" y="384"/>
                  </a:lnTo>
                  <a:lnTo>
                    <a:pt x="347" y="521"/>
                  </a:lnTo>
                  <a:lnTo>
                    <a:pt x="443" y="640"/>
                  </a:lnTo>
                  <a:lnTo>
                    <a:pt x="530" y="758"/>
                  </a:lnTo>
                  <a:lnTo>
                    <a:pt x="635" y="901"/>
                  </a:lnTo>
                  <a:lnTo>
                    <a:pt x="507" y="695"/>
                  </a:lnTo>
                  <a:lnTo>
                    <a:pt x="402" y="557"/>
                  </a:lnTo>
                  <a:lnTo>
                    <a:pt x="292" y="411"/>
                  </a:lnTo>
                  <a:lnTo>
                    <a:pt x="196" y="284"/>
                  </a:lnTo>
                  <a:lnTo>
                    <a:pt x="78" y="109"/>
                  </a:lnTo>
                  <a:lnTo>
                    <a:pt x="51" y="64"/>
                  </a:lnTo>
                  <a:lnTo>
                    <a:pt x="78" y="28"/>
                  </a:lnTo>
                  <a:lnTo>
                    <a:pt x="8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5077" y="1734"/>
              <a:ext cx="323" cy="1431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87" y="27"/>
                </a:cxn>
                <a:cxn ang="0">
                  <a:pos x="101" y="59"/>
                </a:cxn>
                <a:cxn ang="0">
                  <a:pos x="114" y="191"/>
                </a:cxn>
                <a:cxn ang="0">
                  <a:pos x="137" y="365"/>
                </a:cxn>
                <a:cxn ang="0">
                  <a:pos x="160" y="489"/>
                </a:cxn>
                <a:cxn ang="0">
                  <a:pos x="192" y="603"/>
                </a:cxn>
                <a:cxn ang="0">
                  <a:pos x="237" y="763"/>
                </a:cxn>
                <a:cxn ang="0">
                  <a:pos x="284" y="909"/>
                </a:cxn>
                <a:cxn ang="0">
                  <a:pos x="320" y="1055"/>
                </a:cxn>
                <a:cxn ang="0">
                  <a:pos x="338" y="1201"/>
                </a:cxn>
                <a:cxn ang="0">
                  <a:pos x="347" y="1325"/>
                </a:cxn>
                <a:cxn ang="0">
                  <a:pos x="338" y="1393"/>
                </a:cxn>
                <a:cxn ang="0">
                  <a:pos x="330" y="1420"/>
                </a:cxn>
                <a:cxn ang="0">
                  <a:pos x="313" y="1445"/>
                </a:cxn>
                <a:cxn ang="0">
                  <a:pos x="298" y="1455"/>
                </a:cxn>
                <a:cxn ang="0">
                  <a:pos x="274" y="1467"/>
                </a:cxn>
                <a:cxn ang="0">
                  <a:pos x="232" y="1479"/>
                </a:cxn>
                <a:cxn ang="0">
                  <a:pos x="180" y="1479"/>
                </a:cxn>
                <a:cxn ang="0">
                  <a:pos x="119" y="1471"/>
                </a:cxn>
                <a:cxn ang="0">
                  <a:pos x="52" y="1456"/>
                </a:cxn>
                <a:cxn ang="0">
                  <a:pos x="0" y="1444"/>
                </a:cxn>
                <a:cxn ang="0">
                  <a:pos x="14" y="1420"/>
                </a:cxn>
                <a:cxn ang="0">
                  <a:pos x="83" y="1430"/>
                </a:cxn>
                <a:cxn ang="0">
                  <a:pos x="129" y="1440"/>
                </a:cxn>
                <a:cxn ang="0">
                  <a:pos x="182" y="1445"/>
                </a:cxn>
                <a:cxn ang="0">
                  <a:pos x="224" y="1443"/>
                </a:cxn>
                <a:cxn ang="0">
                  <a:pos x="256" y="1430"/>
                </a:cxn>
                <a:cxn ang="0">
                  <a:pos x="291" y="1408"/>
                </a:cxn>
                <a:cxn ang="0">
                  <a:pos x="302" y="1352"/>
                </a:cxn>
                <a:cxn ang="0">
                  <a:pos x="302" y="1243"/>
                </a:cxn>
                <a:cxn ang="0">
                  <a:pos x="284" y="1138"/>
                </a:cxn>
                <a:cxn ang="0">
                  <a:pos x="260" y="1001"/>
                </a:cxn>
                <a:cxn ang="0">
                  <a:pos x="215" y="836"/>
                </a:cxn>
                <a:cxn ang="0">
                  <a:pos x="169" y="690"/>
                </a:cxn>
                <a:cxn ang="0">
                  <a:pos x="123" y="520"/>
                </a:cxn>
                <a:cxn ang="0">
                  <a:pos x="96" y="374"/>
                </a:cxn>
                <a:cxn ang="0">
                  <a:pos x="78" y="246"/>
                </a:cxn>
                <a:cxn ang="0">
                  <a:pos x="74" y="105"/>
                </a:cxn>
                <a:cxn ang="0">
                  <a:pos x="45" y="32"/>
                </a:cxn>
                <a:cxn ang="0">
                  <a:pos x="65" y="0"/>
                </a:cxn>
                <a:cxn ang="0">
                  <a:pos x="65" y="0"/>
                </a:cxn>
              </a:cxnLst>
              <a:rect l="0" t="0" r="r" b="b"/>
              <a:pathLst>
                <a:path w="347" h="1479">
                  <a:moveTo>
                    <a:pt x="65" y="0"/>
                  </a:moveTo>
                  <a:lnTo>
                    <a:pt x="87" y="27"/>
                  </a:lnTo>
                  <a:lnTo>
                    <a:pt x="101" y="59"/>
                  </a:lnTo>
                  <a:lnTo>
                    <a:pt x="114" y="191"/>
                  </a:lnTo>
                  <a:lnTo>
                    <a:pt x="137" y="365"/>
                  </a:lnTo>
                  <a:lnTo>
                    <a:pt x="160" y="489"/>
                  </a:lnTo>
                  <a:lnTo>
                    <a:pt x="192" y="603"/>
                  </a:lnTo>
                  <a:lnTo>
                    <a:pt x="237" y="763"/>
                  </a:lnTo>
                  <a:lnTo>
                    <a:pt x="284" y="909"/>
                  </a:lnTo>
                  <a:lnTo>
                    <a:pt x="320" y="1055"/>
                  </a:lnTo>
                  <a:lnTo>
                    <a:pt x="338" y="1201"/>
                  </a:lnTo>
                  <a:lnTo>
                    <a:pt x="347" y="1325"/>
                  </a:lnTo>
                  <a:lnTo>
                    <a:pt x="338" y="1393"/>
                  </a:lnTo>
                  <a:lnTo>
                    <a:pt x="330" y="1420"/>
                  </a:lnTo>
                  <a:lnTo>
                    <a:pt x="313" y="1445"/>
                  </a:lnTo>
                  <a:lnTo>
                    <a:pt x="298" y="1455"/>
                  </a:lnTo>
                  <a:lnTo>
                    <a:pt x="274" y="1467"/>
                  </a:lnTo>
                  <a:lnTo>
                    <a:pt x="232" y="1479"/>
                  </a:lnTo>
                  <a:lnTo>
                    <a:pt x="180" y="1479"/>
                  </a:lnTo>
                  <a:lnTo>
                    <a:pt x="119" y="1471"/>
                  </a:lnTo>
                  <a:lnTo>
                    <a:pt x="52" y="1456"/>
                  </a:lnTo>
                  <a:lnTo>
                    <a:pt x="0" y="1444"/>
                  </a:lnTo>
                  <a:lnTo>
                    <a:pt x="14" y="1420"/>
                  </a:lnTo>
                  <a:lnTo>
                    <a:pt x="83" y="1430"/>
                  </a:lnTo>
                  <a:lnTo>
                    <a:pt x="129" y="1440"/>
                  </a:lnTo>
                  <a:lnTo>
                    <a:pt x="182" y="1445"/>
                  </a:lnTo>
                  <a:lnTo>
                    <a:pt x="224" y="1443"/>
                  </a:lnTo>
                  <a:lnTo>
                    <a:pt x="256" y="1430"/>
                  </a:lnTo>
                  <a:lnTo>
                    <a:pt x="291" y="1408"/>
                  </a:lnTo>
                  <a:lnTo>
                    <a:pt x="302" y="1352"/>
                  </a:lnTo>
                  <a:lnTo>
                    <a:pt x="302" y="1243"/>
                  </a:lnTo>
                  <a:lnTo>
                    <a:pt x="284" y="1138"/>
                  </a:lnTo>
                  <a:lnTo>
                    <a:pt x="260" y="1001"/>
                  </a:lnTo>
                  <a:lnTo>
                    <a:pt x="215" y="836"/>
                  </a:lnTo>
                  <a:lnTo>
                    <a:pt x="169" y="690"/>
                  </a:lnTo>
                  <a:lnTo>
                    <a:pt x="123" y="520"/>
                  </a:lnTo>
                  <a:lnTo>
                    <a:pt x="96" y="374"/>
                  </a:lnTo>
                  <a:lnTo>
                    <a:pt x="78" y="246"/>
                  </a:lnTo>
                  <a:lnTo>
                    <a:pt x="74" y="105"/>
                  </a:lnTo>
                  <a:lnTo>
                    <a:pt x="45" y="32"/>
                  </a:lnTo>
                  <a:lnTo>
                    <a:pt x="65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3284" y="1680"/>
              <a:ext cx="1866" cy="1915"/>
            </a:xfrm>
            <a:custGeom>
              <a:avLst/>
              <a:gdLst/>
              <a:ahLst/>
              <a:cxnLst>
                <a:cxn ang="0">
                  <a:pos x="40" y="1052"/>
                </a:cxn>
                <a:cxn ang="0">
                  <a:pos x="26" y="1143"/>
                </a:cxn>
                <a:cxn ang="0">
                  <a:pos x="205" y="1326"/>
                </a:cxn>
                <a:cxn ang="0">
                  <a:pos x="465" y="1582"/>
                </a:cxn>
                <a:cxn ang="0">
                  <a:pos x="607" y="1746"/>
                </a:cxn>
                <a:cxn ang="0">
                  <a:pos x="707" y="1911"/>
                </a:cxn>
                <a:cxn ang="0">
                  <a:pos x="757" y="1980"/>
                </a:cxn>
                <a:cxn ang="0">
                  <a:pos x="775" y="1893"/>
                </a:cxn>
                <a:cxn ang="0">
                  <a:pos x="721" y="1691"/>
                </a:cxn>
                <a:cxn ang="0">
                  <a:pos x="652" y="1527"/>
                </a:cxn>
                <a:cxn ang="0">
                  <a:pos x="516" y="1243"/>
                </a:cxn>
                <a:cxn ang="0">
                  <a:pos x="420" y="992"/>
                </a:cxn>
                <a:cxn ang="0">
                  <a:pos x="383" y="833"/>
                </a:cxn>
                <a:cxn ang="0">
                  <a:pos x="474" y="714"/>
                </a:cxn>
                <a:cxn ang="0">
                  <a:pos x="721" y="609"/>
                </a:cxn>
                <a:cxn ang="0">
                  <a:pos x="972" y="531"/>
                </a:cxn>
                <a:cxn ang="0">
                  <a:pos x="1214" y="439"/>
                </a:cxn>
                <a:cxn ang="0">
                  <a:pos x="1365" y="343"/>
                </a:cxn>
                <a:cxn ang="0">
                  <a:pos x="1451" y="193"/>
                </a:cxn>
                <a:cxn ang="0">
                  <a:pos x="1520" y="133"/>
                </a:cxn>
                <a:cxn ang="0">
                  <a:pos x="1817" y="74"/>
                </a:cxn>
                <a:cxn ang="0">
                  <a:pos x="1958" y="60"/>
                </a:cxn>
                <a:cxn ang="0">
                  <a:pos x="2004" y="41"/>
                </a:cxn>
                <a:cxn ang="0">
                  <a:pos x="1935" y="0"/>
                </a:cxn>
                <a:cxn ang="0">
                  <a:pos x="1745" y="35"/>
                </a:cxn>
                <a:cxn ang="0">
                  <a:pos x="1511" y="83"/>
                </a:cxn>
                <a:cxn ang="0">
                  <a:pos x="1419" y="137"/>
                </a:cxn>
                <a:cxn ang="0">
                  <a:pos x="1360" y="266"/>
                </a:cxn>
                <a:cxn ang="0">
                  <a:pos x="1273" y="361"/>
                </a:cxn>
                <a:cxn ang="0">
                  <a:pos x="1086" y="449"/>
                </a:cxn>
                <a:cxn ang="0">
                  <a:pos x="771" y="558"/>
                </a:cxn>
                <a:cxn ang="0">
                  <a:pos x="497" y="668"/>
                </a:cxn>
                <a:cxn ang="0">
                  <a:pos x="355" y="746"/>
                </a:cxn>
                <a:cxn ang="0">
                  <a:pos x="364" y="896"/>
                </a:cxn>
                <a:cxn ang="0">
                  <a:pos x="456" y="1198"/>
                </a:cxn>
                <a:cxn ang="0">
                  <a:pos x="565" y="1514"/>
                </a:cxn>
                <a:cxn ang="0">
                  <a:pos x="670" y="1729"/>
                </a:cxn>
                <a:cxn ang="0">
                  <a:pos x="630" y="1715"/>
                </a:cxn>
                <a:cxn ang="0">
                  <a:pos x="456" y="1523"/>
                </a:cxn>
                <a:cxn ang="0">
                  <a:pos x="173" y="1243"/>
                </a:cxn>
                <a:cxn ang="0">
                  <a:pos x="59" y="1107"/>
                </a:cxn>
                <a:cxn ang="0">
                  <a:pos x="145" y="1029"/>
                </a:cxn>
                <a:cxn ang="0">
                  <a:pos x="114" y="992"/>
                </a:cxn>
              </a:cxnLst>
              <a:rect l="0" t="0" r="r" b="b"/>
              <a:pathLst>
                <a:path w="2004" h="1980">
                  <a:moveTo>
                    <a:pt x="114" y="992"/>
                  </a:moveTo>
                  <a:lnTo>
                    <a:pt x="40" y="1052"/>
                  </a:lnTo>
                  <a:lnTo>
                    <a:pt x="0" y="1098"/>
                  </a:lnTo>
                  <a:lnTo>
                    <a:pt x="26" y="1143"/>
                  </a:lnTo>
                  <a:lnTo>
                    <a:pt x="104" y="1216"/>
                  </a:lnTo>
                  <a:lnTo>
                    <a:pt x="205" y="1326"/>
                  </a:lnTo>
                  <a:lnTo>
                    <a:pt x="342" y="1458"/>
                  </a:lnTo>
                  <a:lnTo>
                    <a:pt x="465" y="1582"/>
                  </a:lnTo>
                  <a:lnTo>
                    <a:pt x="543" y="1669"/>
                  </a:lnTo>
                  <a:lnTo>
                    <a:pt x="607" y="1746"/>
                  </a:lnTo>
                  <a:lnTo>
                    <a:pt x="675" y="1843"/>
                  </a:lnTo>
                  <a:lnTo>
                    <a:pt x="707" y="1911"/>
                  </a:lnTo>
                  <a:lnTo>
                    <a:pt x="707" y="1957"/>
                  </a:lnTo>
                  <a:lnTo>
                    <a:pt x="757" y="1980"/>
                  </a:lnTo>
                  <a:lnTo>
                    <a:pt x="793" y="1975"/>
                  </a:lnTo>
                  <a:lnTo>
                    <a:pt x="775" y="1893"/>
                  </a:lnTo>
                  <a:lnTo>
                    <a:pt x="753" y="1778"/>
                  </a:lnTo>
                  <a:lnTo>
                    <a:pt x="721" y="1691"/>
                  </a:lnTo>
                  <a:lnTo>
                    <a:pt x="697" y="1628"/>
                  </a:lnTo>
                  <a:lnTo>
                    <a:pt x="652" y="1527"/>
                  </a:lnTo>
                  <a:lnTo>
                    <a:pt x="575" y="1365"/>
                  </a:lnTo>
                  <a:lnTo>
                    <a:pt x="516" y="1243"/>
                  </a:lnTo>
                  <a:lnTo>
                    <a:pt x="460" y="1116"/>
                  </a:lnTo>
                  <a:lnTo>
                    <a:pt x="420" y="992"/>
                  </a:lnTo>
                  <a:lnTo>
                    <a:pt x="392" y="905"/>
                  </a:lnTo>
                  <a:lnTo>
                    <a:pt x="383" y="833"/>
                  </a:lnTo>
                  <a:lnTo>
                    <a:pt x="388" y="764"/>
                  </a:lnTo>
                  <a:lnTo>
                    <a:pt x="474" y="714"/>
                  </a:lnTo>
                  <a:lnTo>
                    <a:pt x="573" y="663"/>
                  </a:lnTo>
                  <a:lnTo>
                    <a:pt x="721" y="609"/>
                  </a:lnTo>
                  <a:lnTo>
                    <a:pt x="862" y="567"/>
                  </a:lnTo>
                  <a:lnTo>
                    <a:pt x="972" y="531"/>
                  </a:lnTo>
                  <a:lnTo>
                    <a:pt x="1104" y="486"/>
                  </a:lnTo>
                  <a:lnTo>
                    <a:pt x="1214" y="439"/>
                  </a:lnTo>
                  <a:lnTo>
                    <a:pt x="1314" y="388"/>
                  </a:lnTo>
                  <a:lnTo>
                    <a:pt x="1365" y="343"/>
                  </a:lnTo>
                  <a:lnTo>
                    <a:pt x="1410" y="275"/>
                  </a:lnTo>
                  <a:lnTo>
                    <a:pt x="1451" y="193"/>
                  </a:lnTo>
                  <a:lnTo>
                    <a:pt x="1479" y="151"/>
                  </a:lnTo>
                  <a:lnTo>
                    <a:pt x="1520" y="133"/>
                  </a:lnTo>
                  <a:lnTo>
                    <a:pt x="1661" y="106"/>
                  </a:lnTo>
                  <a:lnTo>
                    <a:pt x="1817" y="74"/>
                  </a:lnTo>
                  <a:lnTo>
                    <a:pt x="1908" y="65"/>
                  </a:lnTo>
                  <a:lnTo>
                    <a:pt x="1958" y="60"/>
                  </a:lnTo>
                  <a:lnTo>
                    <a:pt x="2000" y="83"/>
                  </a:lnTo>
                  <a:lnTo>
                    <a:pt x="2004" y="41"/>
                  </a:lnTo>
                  <a:lnTo>
                    <a:pt x="1980" y="19"/>
                  </a:lnTo>
                  <a:lnTo>
                    <a:pt x="1935" y="0"/>
                  </a:lnTo>
                  <a:lnTo>
                    <a:pt x="1857" y="10"/>
                  </a:lnTo>
                  <a:lnTo>
                    <a:pt x="1745" y="35"/>
                  </a:lnTo>
                  <a:lnTo>
                    <a:pt x="1625" y="56"/>
                  </a:lnTo>
                  <a:lnTo>
                    <a:pt x="1511" y="83"/>
                  </a:lnTo>
                  <a:lnTo>
                    <a:pt x="1451" y="101"/>
                  </a:lnTo>
                  <a:lnTo>
                    <a:pt x="1419" y="137"/>
                  </a:lnTo>
                  <a:lnTo>
                    <a:pt x="1392" y="197"/>
                  </a:lnTo>
                  <a:lnTo>
                    <a:pt x="1360" y="266"/>
                  </a:lnTo>
                  <a:lnTo>
                    <a:pt x="1328" y="312"/>
                  </a:lnTo>
                  <a:lnTo>
                    <a:pt x="1273" y="361"/>
                  </a:lnTo>
                  <a:lnTo>
                    <a:pt x="1214" y="394"/>
                  </a:lnTo>
                  <a:lnTo>
                    <a:pt x="1086" y="449"/>
                  </a:lnTo>
                  <a:lnTo>
                    <a:pt x="908" y="513"/>
                  </a:lnTo>
                  <a:lnTo>
                    <a:pt x="771" y="558"/>
                  </a:lnTo>
                  <a:lnTo>
                    <a:pt x="626" y="611"/>
                  </a:lnTo>
                  <a:lnTo>
                    <a:pt x="497" y="668"/>
                  </a:lnTo>
                  <a:lnTo>
                    <a:pt x="401" y="719"/>
                  </a:lnTo>
                  <a:lnTo>
                    <a:pt x="355" y="746"/>
                  </a:lnTo>
                  <a:lnTo>
                    <a:pt x="346" y="787"/>
                  </a:lnTo>
                  <a:lnTo>
                    <a:pt x="364" y="896"/>
                  </a:lnTo>
                  <a:lnTo>
                    <a:pt x="401" y="1052"/>
                  </a:lnTo>
                  <a:lnTo>
                    <a:pt x="456" y="1198"/>
                  </a:lnTo>
                  <a:lnTo>
                    <a:pt x="538" y="1390"/>
                  </a:lnTo>
                  <a:lnTo>
                    <a:pt x="565" y="1514"/>
                  </a:lnTo>
                  <a:lnTo>
                    <a:pt x="603" y="1614"/>
                  </a:lnTo>
                  <a:lnTo>
                    <a:pt x="670" y="1729"/>
                  </a:lnTo>
                  <a:lnTo>
                    <a:pt x="717" y="1834"/>
                  </a:lnTo>
                  <a:lnTo>
                    <a:pt x="630" y="1715"/>
                  </a:lnTo>
                  <a:lnTo>
                    <a:pt x="552" y="1619"/>
                  </a:lnTo>
                  <a:lnTo>
                    <a:pt x="456" y="1523"/>
                  </a:lnTo>
                  <a:lnTo>
                    <a:pt x="305" y="1377"/>
                  </a:lnTo>
                  <a:lnTo>
                    <a:pt x="173" y="1243"/>
                  </a:lnTo>
                  <a:lnTo>
                    <a:pt x="77" y="1143"/>
                  </a:lnTo>
                  <a:lnTo>
                    <a:pt x="59" y="1107"/>
                  </a:lnTo>
                  <a:lnTo>
                    <a:pt x="100" y="1066"/>
                  </a:lnTo>
                  <a:lnTo>
                    <a:pt x="145" y="1029"/>
                  </a:lnTo>
                  <a:lnTo>
                    <a:pt x="114" y="992"/>
                  </a:lnTo>
                  <a:lnTo>
                    <a:pt x="114" y="99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uk-UA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426896" cy="838200"/>
          </a:xfrm>
        </p:spPr>
        <p:txBody>
          <a:bodyPr/>
          <a:lstStyle/>
          <a:p>
            <a:r>
              <a:rPr lang="uk-UA" dirty="0"/>
              <a:t>Тип </a:t>
            </a:r>
            <a:r>
              <a:rPr lang="en-US" dirty="0"/>
              <a:t>Either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484784"/>
            <a:ext cx="8568952" cy="5373216"/>
          </a:xfrm>
        </p:spPr>
        <p:txBody>
          <a:bodyPr>
            <a:normAutofit fontScale="70000" lnSpcReduction="20000"/>
          </a:bodyPr>
          <a:lstStyle/>
          <a:p>
            <a:r>
              <a:rPr lang="uk-UA" dirty="0"/>
              <a:t>Тип </a:t>
            </a:r>
            <a:r>
              <a:rPr lang="en-US" dirty="0"/>
              <a:t>Either</a:t>
            </a:r>
            <a:r>
              <a:rPr lang="uk-UA" dirty="0"/>
              <a:t> добавляє до невдачі значення, щоб описати, що трапилося</a:t>
            </a:r>
            <a:r>
              <a:rPr lang="en-US" dirty="0"/>
              <a:t> </a:t>
            </a:r>
            <a:endParaRPr lang="uk-UA" dirty="0"/>
          </a:p>
          <a:p>
            <a:pPr lvl="1"/>
            <a:r>
              <a:rPr lang="en-US" b="1" dirty="0"/>
              <a:t>data</a:t>
            </a:r>
            <a:r>
              <a:rPr lang="en-US" dirty="0"/>
              <a:t> Either a b = Left a | Right b</a:t>
            </a:r>
          </a:p>
          <a:p>
            <a:pPr lvl="2"/>
            <a:r>
              <a:rPr lang="en-US" dirty="0"/>
              <a:t>Right  b – </a:t>
            </a:r>
            <a:r>
              <a:rPr lang="uk-UA" dirty="0"/>
              <a:t>вірна відповідь</a:t>
            </a:r>
            <a:endParaRPr lang="en-US" dirty="0"/>
          </a:p>
          <a:p>
            <a:pPr lvl="2"/>
            <a:r>
              <a:rPr lang="en-US" dirty="0"/>
              <a:t>Left a – </a:t>
            </a:r>
            <a:r>
              <a:rPr lang="uk-UA" dirty="0"/>
              <a:t>невдача  (часто </a:t>
            </a:r>
            <a:r>
              <a:rPr lang="ru-RU" dirty="0"/>
              <a:t>тип</a:t>
            </a:r>
            <a:r>
              <a:rPr lang="uk-UA" dirty="0"/>
              <a:t> </a:t>
            </a:r>
            <a:r>
              <a:rPr lang="en-US" dirty="0"/>
              <a:t>a </a:t>
            </a:r>
            <a:r>
              <a:rPr lang="uk-UA" dirty="0"/>
              <a:t>просто</a:t>
            </a:r>
            <a:r>
              <a:rPr lang="en-US" dirty="0"/>
              <a:t> String)</a:t>
            </a:r>
            <a:endParaRPr lang="uk-UA" dirty="0"/>
          </a:p>
          <a:p>
            <a:pPr lvl="3"/>
            <a:endParaRPr lang="ru-RU" dirty="0"/>
          </a:p>
          <a:p>
            <a:pPr lvl="1">
              <a:buNone/>
            </a:pPr>
            <a:r>
              <a:rPr lang="uk-UA" dirty="0"/>
              <a:t>Створити операцію, що реалізує ціле ділення </a:t>
            </a:r>
            <a:r>
              <a:rPr lang="en-US" dirty="0" err="1"/>
              <a:t>i</a:t>
            </a:r>
            <a:r>
              <a:rPr lang="en-US" dirty="0"/>
              <a:t>/j</a:t>
            </a:r>
          </a:p>
          <a:p>
            <a:pPr lvl="2"/>
            <a:r>
              <a:rPr lang="uk-UA" dirty="0"/>
              <a:t>Вірна відповідь  - </a:t>
            </a:r>
            <a:r>
              <a:rPr lang="en-US" dirty="0"/>
              <a:t>j </a:t>
            </a:r>
            <a:r>
              <a:rPr lang="uk-UA" dirty="0"/>
              <a:t>точно (без залишку) ділить </a:t>
            </a:r>
            <a:r>
              <a:rPr lang="en-US" dirty="0" err="1"/>
              <a:t>i</a:t>
            </a:r>
            <a:r>
              <a:rPr lang="en-US" dirty="0"/>
              <a:t>.</a:t>
            </a:r>
            <a:r>
              <a:rPr lang="uk-UA" dirty="0"/>
              <a:t> </a:t>
            </a:r>
          </a:p>
          <a:p>
            <a:pPr lvl="2"/>
            <a:r>
              <a:rPr lang="uk-UA" dirty="0"/>
              <a:t>В інших випадках – помилка (невдача).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div1 ::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-&gt;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-&gt;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div1 = div</a:t>
            </a:r>
          </a:p>
          <a:p>
            <a:pPr lvl="2">
              <a:buNone/>
            </a:pP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div2 ::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-&gt;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-&gt; Maybe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div2  _  0    = Nothing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div2 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j |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`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mod`j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/= 0  = Nothing 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div2 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j       = Just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`div` j)  </a:t>
            </a:r>
          </a:p>
          <a:p>
            <a:pPr lvl="2">
              <a:buNone/>
            </a:pP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div3 ::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-&gt;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-&gt; Either String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div3  _  0      = Left "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DivideByZero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"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div3 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j |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`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mod`j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/= 0  = Left "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NotDivisible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" 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div3 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j       = Right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`div` j)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1">
              <a:buNone/>
            </a:pPr>
            <a:endParaRPr lang="uk-UA" dirty="0"/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6660232" y="2852936"/>
            <a:ext cx="2088232" cy="3600986"/>
          </a:xfrm>
          <a:prstGeom prst="rect">
            <a:avLst/>
          </a:prstGeom>
          <a:solidFill>
            <a:schemeClr val="accent5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*Hp03Type&gt; </a:t>
            </a:r>
            <a:r>
              <a:rPr lang="en-US" sz="1200" dirty="0"/>
              <a:t>6 `div1` 2</a:t>
            </a:r>
            <a:endParaRPr lang="uk-UA" sz="1200" dirty="0"/>
          </a:p>
          <a:p>
            <a:r>
              <a:rPr lang="uk-UA" sz="1200" dirty="0"/>
              <a:t>3</a:t>
            </a:r>
          </a:p>
          <a:p>
            <a:r>
              <a:rPr lang="en-US" sz="1200" b="1" dirty="0"/>
              <a:t>*Hp03Type&gt; </a:t>
            </a:r>
            <a:r>
              <a:rPr lang="en-US" sz="1200" dirty="0"/>
              <a:t>6 `div1` 0</a:t>
            </a:r>
          </a:p>
          <a:p>
            <a:r>
              <a:rPr lang="en-US" sz="1200" dirty="0"/>
              <a:t>*** Exception: divide by zero</a:t>
            </a:r>
          </a:p>
          <a:p>
            <a:r>
              <a:rPr lang="en-US" sz="1200" b="1" dirty="0"/>
              <a:t>*Hp03Type&gt; </a:t>
            </a:r>
            <a:r>
              <a:rPr lang="en-US" sz="1200" dirty="0"/>
              <a:t>6 `div1` 4</a:t>
            </a:r>
          </a:p>
          <a:p>
            <a:r>
              <a:rPr lang="uk-UA" sz="1200" dirty="0"/>
              <a:t>1</a:t>
            </a:r>
          </a:p>
          <a:p>
            <a:r>
              <a:rPr lang="en-US" sz="1200" b="1" dirty="0"/>
              <a:t>*Hp03Type&gt; </a:t>
            </a:r>
            <a:r>
              <a:rPr lang="en-US" sz="1200" dirty="0"/>
              <a:t>6 `div2` 2</a:t>
            </a:r>
          </a:p>
          <a:p>
            <a:r>
              <a:rPr lang="en-US" sz="1200" dirty="0"/>
              <a:t>Just 3</a:t>
            </a:r>
          </a:p>
          <a:p>
            <a:r>
              <a:rPr lang="en-US" sz="1200" b="1" dirty="0"/>
              <a:t>*Hp03Type&gt; </a:t>
            </a:r>
            <a:r>
              <a:rPr lang="en-US" sz="1200" dirty="0"/>
              <a:t>6 `div2` 0</a:t>
            </a:r>
          </a:p>
          <a:p>
            <a:r>
              <a:rPr lang="en-US" sz="1200" dirty="0"/>
              <a:t>Nothing</a:t>
            </a:r>
          </a:p>
          <a:p>
            <a:r>
              <a:rPr lang="en-US" sz="1200" b="1" dirty="0"/>
              <a:t>*Hp03Type&gt; </a:t>
            </a:r>
            <a:r>
              <a:rPr lang="en-US" sz="1200" dirty="0"/>
              <a:t>6 `div2` 4</a:t>
            </a:r>
          </a:p>
          <a:p>
            <a:r>
              <a:rPr lang="en-US" sz="1200" dirty="0"/>
              <a:t>Nothing</a:t>
            </a:r>
          </a:p>
          <a:p>
            <a:r>
              <a:rPr lang="en-US" sz="1200" b="1" dirty="0"/>
              <a:t>*Hp03Type&gt; </a:t>
            </a:r>
            <a:r>
              <a:rPr lang="en-US" sz="1200" dirty="0"/>
              <a:t>6 `div3` 2</a:t>
            </a:r>
          </a:p>
          <a:p>
            <a:r>
              <a:rPr lang="en-US" sz="1200" dirty="0"/>
              <a:t>Right 3</a:t>
            </a:r>
          </a:p>
          <a:p>
            <a:r>
              <a:rPr lang="en-US" sz="1200" b="1" dirty="0"/>
              <a:t>*Hp03Type&gt; </a:t>
            </a:r>
            <a:r>
              <a:rPr lang="en-US" sz="1200" dirty="0"/>
              <a:t>6 `div3` 0</a:t>
            </a:r>
          </a:p>
          <a:p>
            <a:r>
              <a:rPr lang="en-US" sz="1200" dirty="0"/>
              <a:t>Left "</a:t>
            </a:r>
            <a:r>
              <a:rPr lang="en-US" sz="1200" dirty="0" err="1"/>
              <a:t>DivideByZero</a:t>
            </a:r>
            <a:r>
              <a:rPr lang="en-US" sz="1200" dirty="0"/>
              <a:t>"</a:t>
            </a:r>
          </a:p>
          <a:p>
            <a:r>
              <a:rPr lang="en-US" sz="1200" b="1" dirty="0"/>
              <a:t>*Hp03Type&gt; </a:t>
            </a:r>
            <a:r>
              <a:rPr lang="en-US" sz="1200" dirty="0"/>
              <a:t>6 `div3` 4</a:t>
            </a:r>
          </a:p>
          <a:p>
            <a:r>
              <a:rPr lang="en-US" sz="1200" dirty="0"/>
              <a:t>Left "</a:t>
            </a:r>
            <a:r>
              <a:rPr lang="en-US" sz="1200" dirty="0" err="1"/>
              <a:t>NotDivisible</a:t>
            </a:r>
            <a:r>
              <a:rPr lang="en-US" sz="1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3673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Рекурсивні типи даних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484784"/>
            <a:ext cx="8208912" cy="496855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data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Branch a = Leaf a | Fork (Branch a) (Branch a)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 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deriving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Show</a:t>
            </a:r>
          </a:p>
          <a:p>
            <a:pPr lvl="1"/>
            <a:r>
              <a:rPr lang="en-US" dirty="0"/>
              <a:t>Leaf     :: a -&gt; Branch a</a:t>
            </a:r>
          </a:p>
          <a:p>
            <a:pPr lvl="1"/>
            <a:r>
              <a:rPr lang="en-US" dirty="0"/>
              <a:t>Fork :: Branch a -&gt; Branch a -&gt; Branch a</a:t>
            </a:r>
          </a:p>
          <a:p>
            <a:pPr lvl="1"/>
            <a:r>
              <a:rPr lang="uk-UA" dirty="0"/>
              <a:t>Для можливості виводу об’єктів типу </a:t>
            </a:r>
            <a:r>
              <a:rPr lang="en-US" dirty="0"/>
              <a:t>Branch a</a:t>
            </a:r>
            <a:r>
              <a:rPr lang="uk-UA" dirty="0"/>
              <a:t>, потрібно щоб тип належав класу </a:t>
            </a:r>
            <a:r>
              <a:rPr lang="en-US" dirty="0"/>
              <a:t>Show</a:t>
            </a:r>
          </a:p>
          <a:p>
            <a:pPr lvl="1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brc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Branch Char</a:t>
            </a:r>
          </a:p>
          <a:p>
            <a:pPr lvl="1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brc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Fork (Leaf  ‘r’) (Fork (Leaf ‘a’) (Leaf ‘b’))</a:t>
            </a:r>
          </a:p>
          <a:p>
            <a:r>
              <a:rPr lang="uk-UA"/>
              <a:t>Крона гілки </a:t>
            </a:r>
            <a:endParaRPr lang="uk-UA" dirty="0"/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fringe :: Branch a -&gt; [a]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fringe (Leaf x) = [x]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fringe (Fork l r) = fringe l ++ fringe r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r>
              <a:rPr lang="uk-UA" dirty="0"/>
              <a:t>Сума всіх “листків” гілки</a:t>
            </a:r>
            <a:endParaRPr lang="en-US" dirty="0"/>
          </a:p>
          <a:p>
            <a:pPr lvl="1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sumB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Branch Int -&gt; Int</a:t>
            </a:r>
          </a:p>
          <a:p>
            <a:pPr lvl="1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sumB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(Leaf x) = x</a:t>
            </a:r>
          </a:p>
          <a:p>
            <a:pPr lvl="1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sumB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(Fork l r) =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sumB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l +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sumB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r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3284984"/>
            <a:ext cx="1080120" cy="115212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Імена полів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484784"/>
            <a:ext cx="8280920" cy="5040560"/>
          </a:xfrm>
        </p:spPr>
        <p:txBody>
          <a:bodyPr>
            <a:normAutofit fontScale="92500" lnSpcReduction="20000"/>
          </a:bodyPr>
          <a:lstStyle/>
          <a:p>
            <a:r>
              <a:rPr lang="uk-UA" dirty="0"/>
              <a:t>-- традиційна форма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data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Point0 = Point0 Float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Float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abs0 :: Point0 -&gt; Float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abs0 (Point0 x y) =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sqrt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(x*x + y*y)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r>
              <a:rPr lang="uk-UA" dirty="0"/>
              <a:t>-- імена полів – додатково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data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Point1 = Point1 {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pointx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, pointy :: Float}</a:t>
            </a:r>
          </a:p>
          <a:p>
            <a:pPr lvl="1"/>
            <a:r>
              <a:rPr lang="uk-UA" dirty="0" err="1"/>
              <a:t>З»являються</a:t>
            </a:r>
            <a:r>
              <a:rPr lang="uk-UA" dirty="0"/>
              <a:t> функції-селектори</a:t>
            </a:r>
          </a:p>
          <a:p>
            <a:pPr lvl="1"/>
            <a:r>
              <a:rPr lang="en-US" dirty="0" err="1"/>
              <a:t>pointx</a:t>
            </a:r>
            <a:r>
              <a:rPr lang="en-US" dirty="0"/>
              <a:t>, pointy :: Point1 -&gt; Float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abs1 :: Point1 -&gt; Float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abs1 p =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sqrt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pointx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p*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pointx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p + pointy p*pointy p)</a:t>
            </a:r>
          </a:p>
          <a:p>
            <a:r>
              <a:rPr lang="uk-UA" dirty="0"/>
              <a:t>Додатково: нова форма конструктора</a:t>
            </a:r>
          </a:p>
          <a:p>
            <a:pPr lvl="1"/>
            <a:r>
              <a:rPr lang="en-US" dirty="0"/>
              <a:t>Point1 {</a:t>
            </a:r>
            <a:r>
              <a:rPr lang="en-US" dirty="0" err="1"/>
              <a:t>pointx</a:t>
            </a:r>
            <a:r>
              <a:rPr lang="en-US" dirty="0"/>
              <a:t> = 1.1, pointy = 2.0}  </a:t>
            </a:r>
            <a:r>
              <a:rPr lang="en-US" dirty="0">
                <a:sym typeface="Wingdings" pitchFamily="2" charset="2"/>
              </a:rPr>
              <a:t>&lt;==&gt;</a:t>
            </a:r>
            <a:r>
              <a:rPr lang="en-US" dirty="0"/>
              <a:t> Point1 1.1 2.0</a:t>
            </a:r>
            <a:r>
              <a:rPr lang="uk-UA" dirty="0"/>
              <a:t> </a:t>
            </a:r>
          </a:p>
          <a:p>
            <a:pPr lvl="1"/>
            <a:r>
              <a:rPr lang="en-US" dirty="0"/>
              <a:t>abs1 (Point1{</a:t>
            </a:r>
            <a:r>
              <a:rPr lang="en-US" dirty="0" err="1"/>
              <a:t>pointx</a:t>
            </a:r>
            <a:r>
              <a:rPr lang="en-US" dirty="0"/>
              <a:t>=</a:t>
            </a:r>
            <a:r>
              <a:rPr lang="en-US" dirty="0" err="1"/>
              <a:t>x,pointy</a:t>
            </a:r>
            <a:r>
              <a:rPr lang="en-US" dirty="0"/>
              <a:t>=y}) = </a:t>
            </a:r>
            <a:r>
              <a:rPr lang="en-US" dirty="0" err="1"/>
              <a:t>sqrt</a:t>
            </a:r>
            <a:r>
              <a:rPr lang="en-US" dirty="0"/>
              <a:t> (x*x + y*y)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2884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138864" cy="838200"/>
          </a:xfrm>
        </p:spPr>
        <p:txBody>
          <a:bodyPr/>
          <a:lstStyle/>
          <a:p>
            <a:r>
              <a:rPr lang="uk-UA" dirty="0"/>
              <a:t>Ізоморфні типи даних (</a:t>
            </a:r>
            <a:r>
              <a:rPr lang="en-US" b="1" dirty="0" err="1"/>
              <a:t>newtype</a:t>
            </a:r>
            <a:r>
              <a:rPr lang="uk-UA" dirty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56792"/>
            <a:ext cx="7772400" cy="4752528"/>
          </a:xfrm>
        </p:spPr>
        <p:txBody>
          <a:bodyPr>
            <a:normAutofit fontScale="92500" lnSpcReduction="20000"/>
          </a:bodyPr>
          <a:lstStyle/>
          <a:p>
            <a:r>
              <a:rPr lang="uk-UA" dirty="0"/>
              <a:t>Створення ізоморфного типу, структура якого повторює структуру іншого типу  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data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NewInt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=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NewInt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b="1" dirty="0" err="1">
                <a:solidFill>
                  <a:schemeClr val="accent5">
                    <a:lumMod val="10000"/>
                  </a:schemeClr>
                </a:solidFill>
              </a:rPr>
              <a:t>newtype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MyInt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MyInt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lvl="1"/>
            <a:r>
              <a:rPr lang="uk-UA" dirty="0"/>
              <a:t>Новий тип </a:t>
            </a:r>
            <a:r>
              <a:rPr lang="en-US" dirty="0" err="1"/>
              <a:t>MyInt</a:t>
            </a:r>
            <a:r>
              <a:rPr lang="en-US" dirty="0"/>
              <a:t> </a:t>
            </a:r>
            <a:r>
              <a:rPr lang="uk-UA" dirty="0"/>
              <a:t>має лише один конструктор </a:t>
            </a:r>
            <a:r>
              <a:rPr lang="en-US" dirty="0" err="1"/>
              <a:t>MyInt</a:t>
            </a:r>
            <a:r>
              <a:rPr lang="en-US" dirty="0"/>
              <a:t> </a:t>
            </a:r>
            <a:r>
              <a:rPr lang="uk-UA" dirty="0"/>
              <a:t>з одним полем - типу</a:t>
            </a:r>
            <a:r>
              <a:rPr lang="en-US" dirty="0"/>
              <a:t> </a:t>
            </a:r>
            <a:r>
              <a:rPr lang="en-US" dirty="0" err="1"/>
              <a:t>Int</a:t>
            </a:r>
            <a:endParaRPr lang="uk-UA" dirty="0"/>
          </a:p>
          <a:p>
            <a:r>
              <a:rPr lang="uk-UA" dirty="0"/>
              <a:t>Типи даних і імена конструкторів завжди вживаються в різних контекстах ==</a:t>
            </a:r>
            <a:r>
              <a:rPr lang="en-US" dirty="0"/>
              <a:t>&gt;</a:t>
            </a:r>
            <a:r>
              <a:rPr lang="uk-UA" dirty="0"/>
              <a:t> допускається </a:t>
            </a:r>
            <a:r>
              <a:rPr lang="uk-UA" dirty="0" err="1"/>
              <a:t>співпадіння</a:t>
            </a:r>
            <a:r>
              <a:rPr lang="uk-UA" dirty="0"/>
              <a:t> імен типу і конструктору</a:t>
            </a:r>
          </a:p>
          <a:p>
            <a:pPr lvl="1"/>
            <a:r>
              <a:rPr lang="uk-UA" dirty="0"/>
              <a:t>Всі імена конструкторів повинні бути різними для типів, що вводяться в одному модулі</a:t>
            </a:r>
          </a:p>
          <a:p>
            <a:pPr lvl="1"/>
            <a:r>
              <a:rPr lang="uk-UA" dirty="0"/>
              <a:t>Всі імена полів і функцій в одному модулі повинні бути різними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6155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Приклади різних типів дерев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556792"/>
            <a:ext cx="8280920" cy="4536504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data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Branch a = Leaf  a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| Fork (Branch a) (Branch a)</a:t>
            </a:r>
          </a:p>
          <a:p>
            <a:pPr lvl="1"/>
            <a:r>
              <a:rPr lang="uk-UA" dirty="0"/>
              <a:t>Бінарне дерево (гілка), значення типу </a:t>
            </a:r>
            <a:r>
              <a:rPr lang="en-US" dirty="0"/>
              <a:t>a </a:t>
            </a:r>
            <a:r>
              <a:rPr lang="uk-UA" dirty="0"/>
              <a:t>лише в листках</a:t>
            </a:r>
          </a:p>
          <a:p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data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Tree1 a = Leaf1 | Branch1 (Tree1 a) a (Tree1 a)</a:t>
            </a:r>
          </a:p>
          <a:p>
            <a:pPr lvl="1"/>
            <a:r>
              <a:rPr lang="uk-UA" dirty="0"/>
              <a:t>Бінарне дерево, значення типу </a:t>
            </a:r>
            <a:r>
              <a:rPr lang="en-US" dirty="0"/>
              <a:t>a </a:t>
            </a:r>
            <a:r>
              <a:rPr lang="uk-UA" dirty="0"/>
              <a:t>лише в вузлах</a:t>
            </a:r>
            <a:endParaRPr lang="en-US" dirty="0"/>
          </a:p>
          <a:p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data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Tree2 a = Leaf2 a | Branch2 (Tree2 a) a (Tree2 a)</a:t>
            </a:r>
          </a:p>
          <a:p>
            <a:pPr lvl="1"/>
            <a:r>
              <a:rPr lang="uk-UA" dirty="0"/>
              <a:t>Бінарне дерево, значення типу </a:t>
            </a:r>
            <a:r>
              <a:rPr lang="en-US" dirty="0"/>
              <a:t>a </a:t>
            </a:r>
            <a:r>
              <a:rPr lang="uk-UA" dirty="0"/>
              <a:t>в вузлах і листках</a:t>
            </a:r>
            <a:endParaRPr lang="en-US" dirty="0"/>
          </a:p>
          <a:p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data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Tree3 a b = Leaf3 a | Branch3 (Tree3 a b) b (Tree3 a b)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1"/>
            <a:r>
              <a:rPr lang="uk-UA" dirty="0"/>
              <a:t>Бінарне дерево, значення типу </a:t>
            </a:r>
            <a:r>
              <a:rPr lang="en-US" dirty="0"/>
              <a:t>b </a:t>
            </a:r>
            <a:r>
              <a:rPr lang="uk-UA" dirty="0"/>
              <a:t>в вузлах і значення типу </a:t>
            </a:r>
            <a:r>
              <a:rPr lang="en-US" dirty="0"/>
              <a:t>a </a:t>
            </a:r>
            <a:r>
              <a:rPr lang="uk-UA" dirty="0"/>
              <a:t>в листках</a:t>
            </a:r>
            <a:endParaRPr lang="en-US" dirty="0"/>
          </a:p>
          <a:p>
            <a:pPr lvl="1">
              <a:buNone/>
            </a:pPr>
            <a:endParaRPr lang="en-US" dirty="0"/>
          </a:p>
          <a:p>
            <a:r>
              <a:rPr lang="en-US" b="1" dirty="0"/>
              <a:t>type</a:t>
            </a:r>
            <a:r>
              <a:rPr lang="en-US" dirty="0"/>
              <a:t> Forest a = [Tree a] </a:t>
            </a:r>
          </a:p>
          <a:p>
            <a:r>
              <a:rPr lang="en-US" b="1" dirty="0"/>
              <a:t>data</a:t>
            </a:r>
            <a:r>
              <a:rPr lang="en-US" dirty="0"/>
              <a:t> Tree a = Node { </a:t>
            </a:r>
            <a:r>
              <a:rPr lang="en-US" dirty="0" err="1"/>
              <a:t>rootLabel</a:t>
            </a:r>
            <a:r>
              <a:rPr lang="en-US" dirty="0"/>
              <a:t> :: a, </a:t>
            </a:r>
            <a:r>
              <a:rPr lang="uk-UA" dirty="0"/>
              <a:t> </a:t>
            </a:r>
            <a:r>
              <a:rPr lang="en-US" dirty="0" err="1"/>
              <a:t>subForest</a:t>
            </a:r>
            <a:r>
              <a:rPr lang="en-US" dirty="0"/>
              <a:t> :: Forest a }</a:t>
            </a:r>
            <a:endParaRPr lang="uk-UA" dirty="0"/>
          </a:p>
          <a:p>
            <a:pPr lvl="1"/>
            <a:r>
              <a:rPr lang="uk-UA" dirty="0"/>
              <a:t>Впорядковане дерево, значення типу </a:t>
            </a:r>
            <a:r>
              <a:rPr lang="en-US" dirty="0"/>
              <a:t>a </a:t>
            </a:r>
            <a:r>
              <a:rPr lang="uk-UA" dirty="0"/>
              <a:t>в вузлах</a:t>
            </a:r>
          </a:p>
          <a:p>
            <a:pPr lvl="1"/>
            <a:r>
              <a:rPr lang="uk-UA" dirty="0"/>
              <a:t>У впорядкованого дерева, кожний вузол має список синів. </a:t>
            </a:r>
          </a:p>
          <a:p>
            <a:pPr lvl="1"/>
            <a:r>
              <a:rPr lang="en-US" dirty="0"/>
              <a:t>Multi-way trees</a:t>
            </a:r>
            <a:r>
              <a:rPr lang="uk-UA" dirty="0"/>
              <a:t>, </a:t>
            </a:r>
            <a:r>
              <a:rPr lang="en-US" dirty="0"/>
              <a:t>rose trees</a:t>
            </a:r>
            <a:r>
              <a:rPr lang="uk-UA" dirty="0"/>
              <a:t>  (</a:t>
            </a:r>
            <a:r>
              <a:rPr lang="en-US" dirty="0"/>
              <a:t>Haskell)</a:t>
            </a:r>
            <a:r>
              <a:rPr lang="ru-RU" dirty="0"/>
              <a:t> </a:t>
            </a:r>
            <a:endParaRPr lang="en-US" dirty="0"/>
          </a:p>
          <a:p>
            <a:r>
              <a:rPr lang="en-US" dirty="0"/>
              <a:t>-- </a:t>
            </a:r>
            <a:r>
              <a:rPr lang="en-US" b="1" dirty="0"/>
              <a:t>data</a:t>
            </a:r>
            <a:r>
              <a:rPr lang="en-US" dirty="0"/>
              <a:t> Tree a = Node a  [Tree a]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03650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Базові типи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1556792"/>
            <a:ext cx="7927032" cy="5184576"/>
          </a:xfrm>
        </p:spPr>
        <p:txBody>
          <a:bodyPr>
            <a:normAutofit fontScale="62500" lnSpcReduction="20000"/>
          </a:bodyPr>
          <a:lstStyle/>
          <a:p>
            <a:r>
              <a:rPr lang="uk-UA" dirty="0"/>
              <a:t>Список – послідовність однотипних даних</a:t>
            </a:r>
          </a:p>
          <a:p>
            <a:pPr lvl="1"/>
            <a:r>
              <a:rPr lang="uk-UA" dirty="0"/>
              <a:t>Це сума двох типів, що описують через індукцію послідовність зв’язаних елементів, тип яких задається параметром </a:t>
            </a:r>
            <a:r>
              <a:rPr lang="en-US" dirty="0"/>
              <a:t>a</a:t>
            </a:r>
            <a:endParaRPr lang="uk-UA" dirty="0"/>
          </a:p>
          <a:p>
            <a:pPr>
              <a:buNone/>
            </a:pPr>
            <a:r>
              <a:rPr lang="en-US" b="1" dirty="0"/>
              <a:t>data </a:t>
            </a:r>
            <a:r>
              <a:rPr lang="en-US" dirty="0"/>
              <a:t>List a = Nil | Cons a (List a)</a:t>
            </a:r>
          </a:p>
          <a:p>
            <a:pPr>
              <a:buNone/>
            </a:pPr>
            <a:r>
              <a:rPr lang="en-US" dirty="0"/>
              <a:t>a1 = Cons 1 (Cons 2 (Cons 3 Nil))</a:t>
            </a:r>
          </a:p>
          <a:p>
            <a:pPr lvl="2"/>
            <a:r>
              <a:rPr lang="en-US" dirty="0">
                <a:solidFill>
                  <a:srgbClr val="7030A0"/>
                </a:solidFill>
              </a:rPr>
              <a:t>-- a1 = [1, 2, 3]</a:t>
            </a:r>
          </a:p>
          <a:p>
            <a:r>
              <a:rPr lang="uk-UA" dirty="0"/>
              <a:t>Для списків вводиться спеціальний синтаксис</a:t>
            </a:r>
          </a:p>
          <a:p>
            <a:pPr>
              <a:buNone/>
            </a:pPr>
            <a:r>
              <a:rPr lang="en-US" dirty="0"/>
              <a:t>(:)</a:t>
            </a:r>
            <a:r>
              <a:rPr lang="en-US" dirty="0">
                <a:sym typeface="Wingdings" pitchFamily="2" charset="2"/>
              </a:rPr>
              <a:t> = Cons</a:t>
            </a:r>
          </a:p>
          <a:p>
            <a:pPr>
              <a:buNone/>
            </a:pPr>
            <a:r>
              <a:rPr lang="en-US" dirty="0"/>
              <a:t>[] </a:t>
            </a:r>
            <a:r>
              <a:rPr lang="uk-UA" dirty="0"/>
              <a:t> </a:t>
            </a:r>
            <a:r>
              <a:rPr lang="en-US" dirty="0"/>
              <a:t>= Nil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-- (1 : (2 : (3 : []))) = [1, 2, 3]</a:t>
            </a:r>
          </a:p>
          <a:p>
            <a:r>
              <a:rPr lang="uk-UA" dirty="0"/>
              <a:t>Кортеж – добуток типу з двома полями, значення яких описуються типами-параметрами </a:t>
            </a:r>
            <a:r>
              <a:rPr lang="en-US" dirty="0"/>
              <a:t>a </a:t>
            </a:r>
            <a:r>
              <a:rPr lang="uk-UA" dirty="0"/>
              <a:t> і </a:t>
            </a:r>
            <a:r>
              <a:rPr lang="en-US" dirty="0"/>
              <a:t>b</a:t>
            </a:r>
            <a:endParaRPr lang="uk-UA" dirty="0"/>
          </a:p>
          <a:p>
            <a:pPr>
              <a:buNone/>
            </a:pPr>
            <a:r>
              <a:rPr lang="en-US" b="1" dirty="0"/>
              <a:t>data</a:t>
            </a:r>
            <a:r>
              <a:rPr lang="en-US" dirty="0"/>
              <a:t> Pair a b = Pair a b</a:t>
            </a:r>
          </a:p>
          <a:p>
            <a:pPr>
              <a:buNone/>
            </a:pPr>
            <a:r>
              <a:rPr lang="en-US" dirty="0"/>
              <a:t>a2 = Pair 1 2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-- a2 = (1,2)</a:t>
            </a:r>
          </a:p>
          <a:p>
            <a:r>
              <a:rPr lang="uk-UA" dirty="0"/>
              <a:t>Кортежі мають свій синтаксис</a:t>
            </a:r>
          </a:p>
          <a:p>
            <a:pPr>
              <a:buNone/>
            </a:pPr>
            <a:r>
              <a:rPr lang="en-US" dirty="0"/>
              <a:t>(,) = Pair </a:t>
            </a:r>
            <a:endParaRPr lang="uk-UA" dirty="0"/>
          </a:p>
          <a:p>
            <a:pPr>
              <a:buNone/>
            </a:pPr>
            <a:r>
              <a:rPr lang="en-US" b="1" dirty="0"/>
              <a:t>data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 = 0 | 1 | -1 | 2 | -2 | ...</a:t>
            </a:r>
          </a:p>
          <a:p>
            <a:pPr>
              <a:buNone/>
            </a:pPr>
            <a:r>
              <a:rPr lang="en-US" b="1" dirty="0"/>
              <a:t>data</a:t>
            </a:r>
            <a:r>
              <a:rPr lang="en-US" dirty="0"/>
              <a:t> Char = 'a' | 'b' | 'c' | ... </a:t>
            </a:r>
            <a:endParaRPr lang="uk-UA" dirty="0"/>
          </a:p>
          <a:p>
            <a:pPr lvl="1"/>
            <a:r>
              <a:rPr lang="uk-UA" dirty="0"/>
              <a:t>Тип, що перераховує всі символи в кодуванні </a:t>
            </a:r>
            <a:r>
              <a:rPr lang="en-US" dirty="0"/>
              <a:t>Unicode	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Стиль без крапок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556792"/>
            <a:ext cx="8136904" cy="4968552"/>
          </a:xfrm>
        </p:spPr>
        <p:txBody>
          <a:bodyPr>
            <a:normAutofit fontScale="70000" lnSpcReduction="20000"/>
          </a:bodyPr>
          <a:lstStyle/>
          <a:p>
            <a:r>
              <a:rPr lang="uk-UA" dirty="0"/>
              <a:t>Потужність </a:t>
            </a:r>
            <a:r>
              <a:rPr lang="en-US" dirty="0"/>
              <a:t>“</a:t>
            </a:r>
            <a:r>
              <a:rPr lang="en-US" dirty="0" err="1"/>
              <a:t>wholemeal</a:t>
            </a:r>
            <a:r>
              <a:rPr lang="en-US" dirty="0"/>
              <a:t>” </a:t>
            </a:r>
            <a:r>
              <a:rPr lang="uk-UA" dirty="0"/>
              <a:t>стилю програмування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foobar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[Integer] -&gt; Integer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foobar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[]     = 0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foobar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(x:xs)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| x &gt; 3     = (7*x + 2) +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foobar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| otherwise =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foobar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  <a:p>
            <a:pPr lvl="1"/>
            <a:r>
              <a:rPr lang="uk-UA" dirty="0"/>
              <a:t>Не дуже добрий </a:t>
            </a:r>
            <a:r>
              <a:rPr lang="en-US" dirty="0"/>
              <a:t>Haskell-</a:t>
            </a:r>
            <a:r>
              <a:rPr lang="uk-UA" dirty="0"/>
              <a:t>стиль</a:t>
            </a:r>
            <a:endParaRPr lang="en-US" dirty="0"/>
          </a:p>
          <a:p>
            <a:pPr lvl="2"/>
            <a:r>
              <a:rPr lang="uk-UA" dirty="0"/>
              <a:t>Дуже забагато робиться за один раз</a:t>
            </a:r>
          </a:p>
          <a:p>
            <a:pPr lvl="2"/>
            <a:r>
              <a:rPr lang="uk-UA" dirty="0"/>
              <a:t>Обчислення ведеться на дуже низькому рівні</a:t>
            </a:r>
            <a:endParaRPr lang="en-US" dirty="0"/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foobar1 :: [Integer] -&gt; Integer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foobar1 = sum . map ((+2) . (*7)) . filter (&gt;3) 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1"/>
            <a:r>
              <a:rPr lang="uk-UA" dirty="0"/>
              <a:t>Послідовна композиція трьох функцій, кожна з яких виконується над списком в цілому</a:t>
            </a:r>
            <a:endParaRPr lang="en-US" dirty="0"/>
          </a:p>
          <a:p>
            <a:r>
              <a:rPr lang="uk-UA" dirty="0"/>
              <a:t>Стиль без крапок (</a:t>
            </a:r>
            <a:r>
              <a:rPr lang="en-US" dirty="0"/>
              <a:t>point-free style</a:t>
            </a:r>
            <a:r>
              <a:rPr lang="uk-UA" dirty="0"/>
              <a:t>)</a:t>
            </a:r>
            <a:r>
              <a:rPr lang="en-US" dirty="0"/>
              <a:t> – </a:t>
            </a:r>
            <a:r>
              <a:rPr lang="uk-UA" dirty="0"/>
              <a:t>стиль, при якому функції </a:t>
            </a:r>
            <a:r>
              <a:rPr lang="uk-UA" dirty="0" err="1"/>
              <a:t>об”єднуються</a:t>
            </a:r>
            <a:r>
              <a:rPr lang="uk-UA" dirty="0"/>
              <a:t> без будь якого згадування про їх аргументи</a:t>
            </a:r>
          </a:p>
          <a:p>
            <a:pPr lvl="1"/>
            <a:r>
              <a:rPr lang="uk-UA" dirty="0"/>
              <a:t>В математиці </a:t>
            </a:r>
            <a:r>
              <a:rPr lang="en-US" dirty="0"/>
              <a:t>(</a:t>
            </a:r>
            <a:r>
              <a:rPr lang="uk-UA" dirty="0" err="1"/>
              <a:t>англіська</a:t>
            </a:r>
            <a:r>
              <a:rPr lang="uk-UA" dirty="0"/>
              <a:t> мова</a:t>
            </a:r>
            <a:r>
              <a:rPr lang="en-US" dirty="0"/>
              <a:t>) </a:t>
            </a:r>
            <a:r>
              <a:rPr lang="uk-UA" i="1" dirty="0"/>
              <a:t>аргументи  </a:t>
            </a:r>
            <a:r>
              <a:rPr lang="uk-UA" dirty="0"/>
              <a:t>функції інколи називають</a:t>
            </a:r>
            <a:r>
              <a:rPr lang="en-US" dirty="0"/>
              <a:t> </a:t>
            </a:r>
            <a:r>
              <a:rPr lang="uk-UA" dirty="0"/>
              <a:t>“</a:t>
            </a:r>
            <a:r>
              <a:rPr lang="en-US" dirty="0"/>
              <a:t>points</a:t>
            </a:r>
            <a:r>
              <a:rPr lang="uk-UA" dirty="0"/>
              <a:t>” </a:t>
            </a:r>
            <a:r>
              <a:rPr lang="en-US" dirty="0"/>
              <a:t>- </a:t>
            </a:r>
            <a:r>
              <a:rPr lang="uk-UA" dirty="0"/>
              <a:t>крапки Насправді в </a:t>
            </a:r>
            <a:r>
              <a:rPr lang="en-US" dirty="0"/>
              <a:t>point-free style </a:t>
            </a:r>
            <a:r>
              <a:rPr lang="uk-UA" dirty="0"/>
              <a:t>вживання крапки підтримується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</a:t>
            </a:r>
            <a:r>
              <a:rPr lang="uk-UA" dirty="0" err="1"/>
              <a:t>ові</a:t>
            </a:r>
            <a:r>
              <a:rPr lang="uk-UA" dirty="0"/>
              <a:t> типи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1556792"/>
            <a:ext cx="8424936" cy="51125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Char – </a:t>
            </a:r>
            <a:r>
              <a:rPr lang="uk-UA" dirty="0"/>
              <a:t>елементи типу – символи </a:t>
            </a:r>
            <a:r>
              <a:rPr lang="en-US" dirty="0"/>
              <a:t>Unicode</a:t>
            </a:r>
          </a:p>
          <a:p>
            <a:pPr lvl="1"/>
            <a:r>
              <a:rPr lang="en-US" dirty="0"/>
              <a:t>’n’, ’\n’, ’1’ – </a:t>
            </a:r>
            <a:r>
              <a:rPr lang="uk-UA" dirty="0"/>
              <a:t>приклади констант символів   </a:t>
            </a:r>
          </a:p>
          <a:p>
            <a:r>
              <a:rPr lang="en-US" dirty="0" err="1"/>
              <a:t>Int</a:t>
            </a:r>
            <a:r>
              <a:rPr lang="en-US" dirty="0"/>
              <a:t>, Integer – </a:t>
            </a:r>
            <a:r>
              <a:rPr lang="uk-UA" dirty="0"/>
              <a:t>елементи типу цілі числа</a:t>
            </a:r>
          </a:p>
          <a:p>
            <a:r>
              <a:rPr lang="en-US" dirty="0"/>
              <a:t>Float, Double –</a:t>
            </a:r>
            <a:r>
              <a:rPr lang="uk-UA" dirty="0"/>
              <a:t> елементи типу числа з плаваючою крапкою</a:t>
            </a:r>
          </a:p>
          <a:p>
            <a:pPr lvl="1"/>
            <a:r>
              <a:rPr lang="uk-UA" dirty="0"/>
              <a:t>Числові константи:  1, 5, 100 – поліморфні</a:t>
            </a:r>
          </a:p>
          <a:p>
            <a:pPr lvl="1"/>
            <a:r>
              <a:rPr lang="uk-UA" dirty="0"/>
              <a:t>Інколи в програмі потрібно явно вказати тип числа</a:t>
            </a:r>
          </a:p>
          <a:p>
            <a:pPr lvl="2"/>
            <a:r>
              <a:rPr lang="en-US" dirty="0"/>
              <a:t>10::</a:t>
            </a:r>
            <a:r>
              <a:rPr lang="en-US" dirty="0" err="1"/>
              <a:t>Int</a:t>
            </a:r>
            <a:r>
              <a:rPr lang="en-US" dirty="0"/>
              <a:t>       --</a:t>
            </a:r>
            <a:r>
              <a:rPr lang="uk-UA" dirty="0"/>
              <a:t> примітка типу</a:t>
            </a:r>
          </a:p>
          <a:p>
            <a:r>
              <a:rPr lang="en-US" dirty="0"/>
              <a:t>[</a:t>
            </a:r>
            <a:r>
              <a:rPr lang="en-US" dirty="0" err="1"/>
              <a:t>Int</a:t>
            </a:r>
            <a:r>
              <a:rPr lang="en-US" dirty="0"/>
              <a:t>], [Char] - </a:t>
            </a:r>
            <a:r>
              <a:rPr lang="uk-UA" dirty="0"/>
              <a:t>списки</a:t>
            </a:r>
            <a:r>
              <a:rPr lang="en-US" dirty="0"/>
              <a:t> </a:t>
            </a:r>
            <a:endParaRPr lang="uk-UA" dirty="0"/>
          </a:p>
          <a:p>
            <a:pPr lvl="1"/>
            <a:r>
              <a:rPr lang="en-US" dirty="0"/>
              <a:t>[] </a:t>
            </a:r>
            <a:r>
              <a:rPr lang="uk-UA" dirty="0"/>
              <a:t>і</a:t>
            </a:r>
            <a:r>
              <a:rPr lang="en-US" dirty="0"/>
              <a:t> (x:xs)</a:t>
            </a:r>
            <a:r>
              <a:rPr lang="uk-UA" dirty="0"/>
              <a:t> – конструктори</a:t>
            </a:r>
          </a:p>
          <a:p>
            <a:pPr lvl="1"/>
            <a:r>
              <a:rPr lang="en-US" dirty="0"/>
              <a:t>[],  [5] </a:t>
            </a:r>
            <a:r>
              <a:rPr lang="en-US" dirty="0">
                <a:sym typeface="Wingdings" pitchFamily="2" charset="2"/>
              </a:rPr>
              <a:t>--&gt; 5:[]</a:t>
            </a:r>
          </a:p>
          <a:p>
            <a:pPr lvl="1"/>
            <a:r>
              <a:rPr lang="en-US" dirty="0">
                <a:sym typeface="Wingdings" pitchFamily="2" charset="2"/>
              </a:rPr>
              <a:t>[7,10,15] --&gt; 7:10:15:[]</a:t>
            </a:r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Кортежі і функції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484784"/>
            <a:ext cx="8280920" cy="5229200"/>
          </a:xfrm>
        </p:spPr>
        <p:txBody>
          <a:bodyPr>
            <a:normAutofit fontScale="77500" lnSpcReduction="20000"/>
          </a:bodyPr>
          <a:lstStyle/>
          <a:p>
            <a:r>
              <a:rPr lang="uk-UA" dirty="0"/>
              <a:t>Кортежі – можливість включити різні типи в одну структуру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)    (</a:t>
            </a:r>
            <a:r>
              <a:rPr lang="en-US" dirty="0" err="1"/>
              <a:t>Char,Int</a:t>
            </a:r>
            <a:r>
              <a:rPr lang="en-US" dirty="0"/>
              <a:t>)    ([</a:t>
            </a:r>
            <a:r>
              <a:rPr lang="en-US" dirty="0" err="1"/>
              <a:t>Int</a:t>
            </a:r>
            <a:r>
              <a:rPr lang="en-US" dirty="0"/>
              <a:t>], </a:t>
            </a:r>
            <a:r>
              <a:rPr lang="en-US" dirty="0" err="1"/>
              <a:t>Int,Char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(10,15)      (’a’, 7)         ([5,2,5],7, ’c’)</a:t>
            </a:r>
          </a:p>
          <a:p>
            <a:r>
              <a:rPr lang="uk-UA" dirty="0"/>
              <a:t>Повернення з функції багатозначного результату</a:t>
            </a:r>
          </a:p>
          <a:p>
            <a:pPr lvl="1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headAndTail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[a] -&gt; (a,[a])</a:t>
            </a:r>
          </a:p>
          <a:p>
            <a:pPr lvl="1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headAndTail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(x:xs) =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x,xs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</a:t>
            </a:r>
          </a:p>
          <a:p>
            <a:pPr lvl="1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headAndTail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[]   = error "Empty list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" 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r>
              <a:rPr lang="uk-UA" dirty="0"/>
              <a:t>Доступ до компонентів для кортежу типа 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</a:t>
            </a:r>
            <a:endParaRPr lang="uk-UA" dirty="0"/>
          </a:p>
          <a:p>
            <a:pPr lvl="1">
              <a:buNone/>
            </a:pPr>
            <a:r>
              <a:rPr lang="en-US" dirty="0" err="1"/>
              <a:t>fst</a:t>
            </a:r>
            <a:r>
              <a:rPr lang="en-US" dirty="0"/>
              <a:t> :: (</a:t>
            </a:r>
            <a:r>
              <a:rPr lang="en-US" dirty="0" err="1"/>
              <a:t>a,b</a:t>
            </a:r>
            <a:r>
              <a:rPr lang="en-US" dirty="0"/>
              <a:t>) -&gt; a</a:t>
            </a:r>
          </a:p>
          <a:p>
            <a:pPr lvl="1">
              <a:buNone/>
            </a:pPr>
            <a:r>
              <a:rPr lang="en-US" dirty="0" err="1"/>
              <a:t>fst</a:t>
            </a:r>
            <a:r>
              <a:rPr lang="en-US" dirty="0"/>
              <a:t> (</a:t>
            </a:r>
            <a:r>
              <a:rPr lang="en-US" dirty="0" err="1"/>
              <a:t>a,b</a:t>
            </a:r>
            <a:r>
              <a:rPr lang="en-US" dirty="0"/>
              <a:t>) = a</a:t>
            </a:r>
          </a:p>
          <a:p>
            <a:pPr lvl="1">
              <a:buNone/>
            </a:pPr>
            <a:r>
              <a:rPr lang="en-US" dirty="0" err="1"/>
              <a:t>snd</a:t>
            </a:r>
            <a:r>
              <a:rPr lang="en-US" dirty="0"/>
              <a:t> :: (</a:t>
            </a:r>
            <a:r>
              <a:rPr lang="en-US" dirty="0" err="1"/>
              <a:t>a,b</a:t>
            </a:r>
            <a:r>
              <a:rPr lang="en-US" dirty="0"/>
              <a:t>) -&gt; b</a:t>
            </a:r>
          </a:p>
          <a:p>
            <a:pPr lvl="1">
              <a:buNone/>
            </a:pPr>
            <a:r>
              <a:rPr lang="en-US" dirty="0" err="1"/>
              <a:t>snd</a:t>
            </a:r>
            <a:r>
              <a:rPr lang="en-US" dirty="0"/>
              <a:t> (</a:t>
            </a:r>
            <a:r>
              <a:rPr lang="en-US" dirty="0" err="1"/>
              <a:t>a,b</a:t>
            </a:r>
            <a:r>
              <a:rPr lang="en-US" dirty="0"/>
              <a:t>) = b</a:t>
            </a:r>
          </a:p>
          <a:p>
            <a:r>
              <a:rPr lang="uk-UA" dirty="0"/>
              <a:t>Функції</a:t>
            </a:r>
            <a:r>
              <a:rPr lang="en-US" dirty="0"/>
              <a:t>: </a:t>
            </a:r>
            <a:r>
              <a:rPr lang="uk-UA" dirty="0"/>
              <a:t>операція </a:t>
            </a:r>
            <a:r>
              <a:rPr lang="en-US" dirty="0"/>
              <a:t>-&gt; - </a:t>
            </a:r>
            <a:r>
              <a:rPr lang="uk-UA" dirty="0" err="1"/>
              <a:t>правоасоціативна</a:t>
            </a:r>
            <a:r>
              <a:rPr lang="uk-UA" dirty="0"/>
              <a:t> </a:t>
            </a:r>
            <a:r>
              <a:rPr lang="en-US" dirty="0"/>
              <a:t> </a:t>
            </a:r>
            <a:endParaRPr lang="uk-UA" dirty="0"/>
          </a:p>
          <a:p>
            <a:pPr lvl="1"/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Int</a:t>
            </a:r>
            <a:r>
              <a:rPr lang="en-US" dirty="0"/>
              <a:t>    </a:t>
            </a:r>
            <a:r>
              <a:rPr lang="uk-UA" dirty="0"/>
              <a:t>еквівалентно</a:t>
            </a: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-&gt; (</a:t>
            </a:r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Int</a:t>
            </a:r>
            <a:r>
              <a:rPr lang="en-US" dirty="0"/>
              <a:t>)</a:t>
            </a:r>
            <a:endParaRPr lang="uk-UA" dirty="0"/>
          </a:p>
          <a:p>
            <a:r>
              <a:rPr lang="uk-UA" dirty="0"/>
              <a:t>Можна будувати складні типи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Int</a:t>
            </a:r>
            <a:r>
              <a:rPr lang="en-US" dirty="0"/>
              <a:t> -&gt; (</a:t>
            </a:r>
            <a:r>
              <a:rPr lang="en-US" dirty="0" err="1"/>
              <a:t>Int</a:t>
            </a:r>
            <a:r>
              <a:rPr lang="en-US" dirty="0"/>
              <a:t>, Char)]</a:t>
            </a:r>
            <a:endParaRPr lang="uk-UA" dirty="0"/>
          </a:p>
          <a:p>
            <a:endParaRPr lang="uk-UA" dirty="0"/>
          </a:p>
          <a:p>
            <a:pPr lvl="1"/>
            <a:endParaRPr lang="uk-U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Синоніми типів </a:t>
            </a:r>
            <a:r>
              <a:rPr lang="en-US" dirty="0"/>
              <a:t>(</a:t>
            </a:r>
            <a:r>
              <a:rPr lang="en-US" b="1" dirty="0"/>
              <a:t>type</a:t>
            </a:r>
            <a:r>
              <a:rPr lang="en-US" dirty="0"/>
              <a:t>)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556792"/>
            <a:ext cx="7772400" cy="4463008"/>
          </a:xfrm>
        </p:spPr>
        <p:txBody>
          <a:bodyPr/>
          <a:lstStyle/>
          <a:p>
            <a:r>
              <a:rPr lang="uk-UA" dirty="0"/>
              <a:t>Можливість надавати імена типам</a:t>
            </a:r>
          </a:p>
          <a:p>
            <a:pPr lvl="1"/>
            <a:r>
              <a:rPr lang="en-US" b="1" dirty="0"/>
              <a:t>type</a:t>
            </a:r>
            <a:r>
              <a:rPr lang="en-US" dirty="0"/>
              <a:t> Name t1 …</a:t>
            </a:r>
            <a:r>
              <a:rPr lang="en-US" dirty="0" err="1"/>
              <a:t>tn</a:t>
            </a:r>
            <a:r>
              <a:rPr lang="en-US" dirty="0"/>
              <a:t> = </a:t>
            </a:r>
            <a:r>
              <a:rPr lang="en-US" dirty="0" err="1"/>
              <a:t>typeEx</a:t>
            </a:r>
            <a:r>
              <a:rPr lang="en-US" dirty="0"/>
              <a:t>  (n ≥ 0)</a:t>
            </a:r>
          </a:p>
          <a:p>
            <a:pPr lvl="2"/>
            <a:r>
              <a:rPr lang="en-US" dirty="0"/>
              <a:t>Name – </a:t>
            </a:r>
            <a:r>
              <a:rPr lang="uk-UA" dirty="0"/>
              <a:t>і</a:t>
            </a:r>
            <a:r>
              <a:rPr lang="ru-RU" dirty="0"/>
              <a:t>м»я типу</a:t>
            </a:r>
            <a:endParaRPr lang="en-US" dirty="0"/>
          </a:p>
          <a:p>
            <a:pPr lvl="2"/>
            <a:r>
              <a:rPr lang="en-US" dirty="0"/>
              <a:t>t1, …, </a:t>
            </a:r>
            <a:r>
              <a:rPr lang="en-US" dirty="0" err="1"/>
              <a:t>tn</a:t>
            </a:r>
            <a:r>
              <a:rPr lang="en-US" dirty="0"/>
              <a:t> – </a:t>
            </a:r>
            <a:r>
              <a:rPr lang="uk-UA" dirty="0"/>
              <a:t> змінні типу</a:t>
            </a:r>
            <a:endParaRPr lang="en-US" dirty="0"/>
          </a:p>
          <a:p>
            <a:pPr lvl="2"/>
            <a:r>
              <a:rPr lang="en-US" dirty="0" err="1"/>
              <a:t>typeEx</a:t>
            </a:r>
            <a:r>
              <a:rPr lang="en-US" dirty="0"/>
              <a:t> – </a:t>
            </a:r>
            <a:r>
              <a:rPr lang="uk-UA" dirty="0"/>
              <a:t>вираз над типами, використовує </a:t>
            </a:r>
            <a:r>
              <a:rPr lang="en-US" dirty="0"/>
              <a:t>t1, …, </a:t>
            </a:r>
            <a:r>
              <a:rPr lang="en-US" dirty="0" err="1"/>
              <a:t>tn</a:t>
            </a:r>
            <a:endParaRPr lang="uk-UA" dirty="0"/>
          </a:p>
          <a:p>
            <a:r>
              <a:rPr lang="en-US" b="1" dirty="0"/>
              <a:t>type</a:t>
            </a:r>
            <a:r>
              <a:rPr lang="en-US" dirty="0"/>
              <a:t> String = [Char]</a:t>
            </a:r>
          </a:p>
          <a:p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type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Point a =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a,a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</a:t>
            </a:r>
          </a:p>
          <a:p>
            <a:pPr lvl="1"/>
            <a:r>
              <a:rPr lang="en-US" dirty="0"/>
              <a:t>Point Double   </a:t>
            </a:r>
            <a:r>
              <a:rPr lang="uk-UA" dirty="0"/>
              <a:t>еквівалентно</a:t>
            </a:r>
            <a:r>
              <a:rPr lang="en-US" dirty="0"/>
              <a:t>  (Double, Double)</a:t>
            </a:r>
            <a:endParaRPr lang="uk-U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Створення нових типів (</a:t>
            </a:r>
            <a:r>
              <a:rPr lang="en-US" b="1" dirty="0"/>
              <a:t>data</a:t>
            </a:r>
            <a:r>
              <a:rPr lang="uk-UA" dirty="0"/>
              <a:t>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1556792"/>
            <a:ext cx="8136904" cy="5040560"/>
          </a:xfrm>
        </p:spPr>
        <p:txBody>
          <a:bodyPr>
            <a:normAutofit/>
          </a:bodyPr>
          <a:lstStyle/>
          <a:p>
            <a:r>
              <a:rPr lang="uk-UA" dirty="0"/>
              <a:t>Основні типи – алгебраїчні типи даних, при їх визначенні, вводяться:</a:t>
            </a:r>
          </a:p>
          <a:p>
            <a:pPr lvl="1"/>
            <a:r>
              <a:rPr lang="uk-UA" dirty="0" err="1"/>
              <a:t>Ім”я</a:t>
            </a:r>
            <a:r>
              <a:rPr lang="uk-UA" dirty="0"/>
              <a:t> типу</a:t>
            </a:r>
          </a:p>
          <a:p>
            <a:pPr lvl="1"/>
            <a:r>
              <a:rPr lang="uk-UA" dirty="0"/>
              <a:t>Конструктори для створення значень цього типу </a:t>
            </a:r>
          </a:p>
          <a:p>
            <a:pPr>
              <a:buNone/>
            </a:pPr>
            <a:r>
              <a:rPr lang="en-US" b="1" dirty="0"/>
              <a:t>data </a:t>
            </a:r>
            <a:r>
              <a:rPr lang="en-US" dirty="0"/>
              <a:t>Name t1 … </a:t>
            </a:r>
            <a:r>
              <a:rPr lang="en-US" dirty="0" err="1"/>
              <a:t>tn</a:t>
            </a:r>
            <a:r>
              <a:rPr lang="en-US" dirty="0"/>
              <a:t> =</a:t>
            </a:r>
          </a:p>
          <a:p>
            <a:pPr>
              <a:buNone/>
            </a:pPr>
            <a:r>
              <a:rPr lang="en-US" dirty="0"/>
              <a:t>    Const1 t11 … t1m | … | </a:t>
            </a:r>
            <a:r>
              <a:rPr lang="en-US" dirty="0" err="1"/>
              <a:t>Constp</a:t>
            </a:r>
            <a:r>
              <a:rPr lang="en-US" dirty="0"/>
              <a:t> tp1 … </a:t>
            </a:r>
            <a:r>
              <a:rPr lang="en-US" dirty="0" err="1"/>
              <a:t>tpk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Name – </a:t>
            </a:r>
            <a:r>
              <a:rPr lang="uk-UA" dirty="0" err="1"/>
              <a:t>ім”я</a:t>
            </a:r>
            <a:r>
              <a:rPr lang="uk-UA" dirty="0"/>
              <a:t> типу</a:t>
            </a:r>
            <a:r>
              <a:rPr lang="en-US" dirty="0"/>
              <a:t>   </a:t>
            </a:r>
          </a:p>
          <a:p>
            <a:pPr lvl="1"/>
            <a:r>
              <a:rPr lang="en-US" dirty="0"/>
              <a:t>t1, …, </a:t>
            </a:r>
            <a:r>
              <a:rPr lang="en-US" dirty="0" err="1"/>
              <a:t>tn</a:t>
            </a:r>
            <a:r>
              <a:rPr lang="en-US" dirty="0"/>
              <a:t> – </a:t>
            </a:r>
            <a:r>
              <a:rPr lang="uk-UA" dirty="0"/>
              <a:t>змінні типу </a:t>
            </a:r>
            <a:r>
              <a:rPr lang="en-US" dirty="0"/>
              <a:t>(n ≥ 0)</a:t>
            </a:r>
          </a:p>
          <a:p>
            <a:pPr lvl="1"/>
            <a:r>
              <a:rPr lang="en-US" dirty="0"/>
              <a:t>Const1, …, </a:t>
            </a:r>
            <a:r>
              <a:rPr lang="en-US" dirty="0" err="1"/>
              <a:t>Constp</a:t>
            </a:r>
            <a:r>
              <a:rPr lang="en-US" dirty="0"/>
              <a:t> –</a:t>
            </a:r>
            <a:r>
              <a:rPr lang="uk-UA" dirty="0"/>
              <a:t> конструктори типу – функції, результат яких значення типу </a:t>
            </a:r>
            <a:r>
              <a:rPr lang="en-US" dirty="0"/>
              <a:t>Name.</a:t>
            </a:r>
            <a:endParaRPr lang="uk-UA" dirty="0"/>
          </a:p>
          <a:p>
            <a:pPr lvl="1"/>
            <a:r>
              <a:rPr lang="en-US" dirty="0"/>
              <a:t>t11,…,t1m, …,</a:t>
            </a:r>
            <a:r>
              <a:rPr lang="uk-UA" dirty="0"/>
              <a:t> </a:t>
            </a:r>
            <a:r>
              <a:rPr lang="en-US" dirty="0"/>
              <a:t>tp1,…,</a:t>
            </a:r>
            <a:r>
              <a:rPr lang="en-US" dirty="0" err="1"/>
              <a:t>tpk</a:t>
            </a:r>
            <a:r>
              <a:rPr lang="en-US" dirty="0"/>
              <a:t> – </a:t>
            </a:r>
            <a:r>
              <a:rPr lang="uk-UA" dirty="0"/>
              <a:t>поля (компоненти)</a:t>
            </a:r>
            <a:r>
              <a:rPr lang="en-US" dirty="0"/>
              <a:t> </a:t>
            </a:r>
            <a:endParaRPr lang="uk-UA" dirty="0"/>
          </a:p>
          <a:p>
            <a:endParaRPr lang="uk-U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Приклади типів даних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1628800"/>
            <a:ext cx="8208912" cy="489654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data</a:t>
            </a:r>
            <a:r>
              <a:rPr lang="en-US" dirty="0"/>
              <a:t> </a:t>
            </a:r>
            <a:r>
              <a:rPr lang="en-US" dirty="0" err="1"/>
              <a:t>Bool</a:t>
            </a:r>
            <a:r>
              <a:rPr lang="en-US" dirty="0"/>
              <a:t> = True | False</a:t>
            </a:r>
          </a:p>
          <a:p>
            <a:pPr lvl="1"/>
            <a:r>
              <a:rPr lang="en-US" dirty="0"/>
              <a:t>True, False :: </a:t>
            </a:r>
            <a:r>
              <a:rPr lang="en-US" dirty="0" err="1"/>
              <a:t>Bool</a:t>
            </a:r>
            <a:r>
              <a:rPr lang="en-US" dirty="0"/>
              <a:t> – </a:t>
            </a:r>
            <a:r>
              <a:rPr lang="uk-UA" dirty="0"/>
              <a:t>конструктори</a:t>
            </a:r>
          </a:p>
          <a:p>
            <a:pPr>
              <a:buNone/>
            </a:pP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data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Shape = Ellipse Float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Float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| Square Float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|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Poligon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[(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Float,Float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)]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deriving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Show</a:t>
            </a:r>
          </a:p>
          <a:p>
            <a:pPr lvl="1"/>
            <a:r>
              <a:rPr lang="uk-UA" dirty="0"/>
              <a:t>Визначає три функції-конструктора</a:t>
            </a:r>
          </a:p>
          <a:p>
            <a:pPr lvl="1">
              <a:buNone/>
            </a:pPr>
            <a:r>
              <a:rPr lang="en-US" dirty="0"/>
              <a:t>Ellipse :: Float -&gt; Float -&gt; Shape</a:t>
            </a:r>
          </a:p>
          <a:p>
            <a:pPr lvl="1">
              <a:buNone/>
            </a:pPr>
            <a:r>
              <a:rPr lang="en-US" dirty="0"/>
              <a:t>Square :: Float -&gt; Share</a:t>
            </a:r>
          </a:p>
          <a:p>
            <a:pPr lvl="1">
              <a:buNone/>
            </a:pPr>
            <a:r>
              <a:rPr lang="en-US" dirty="0" err="1"/>
              <a:t>Poligon</a:t>
            </a:r>
            <a:r>
              <a:rPr lang="en-US" dirty="0"/>
              <a:t> :: [(</a:t>
            </a:r>
            <a:r>
              <a:rPr lang="en-US" dirty="0" err="1"/>
              <a:t>Float,Float</a:t>
            </a:r>
            <a:r>
              <a:rPr lang="en-US" dirty="0"/>
              <a:t>)] -&gt; Share</a:t>
            </a:r>
          </a:p>
          <a:p>
            <a:pPr lvl="1"/>
            <a:r>
              <a:rPr lang="uk-UA" dirty="0"/>
              <a:t>Приклади констант</a:t>
            </a:r>
            <a:endParaRPr lang="en-US" dirty="0"/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ex01, ex02 :: Shape 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ex01 = Ellipse 3.0 4.5  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ex02 =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Poligon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[(1.0,2.0), (5.0,1.0), (7.1,6.1)] 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Співставлення зі зразком</a:t>
            </a:r>
            <a:r>
              <a:rPr lang="en-US" dirty="0"/>
              <a:t> 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556792"/>
            <a:ext cx="8424936" cy="5040560"/>
          </a:xfrm>
        </p:spPr>
        <p:txBody>
          <a:bodyPr>
            <a:normAutofit fontScale="70000" lnSpcReduction="20000"/>
          </a:bodyPr>
          <a:lstStyle/>
          <a:p>
            <a:r>
              <a:rPr lang="uk-UA" dirty="0"/>
              <a:t>Головне призначення співставлення зі зразком - вказати який конструктор побудував значення і з яких елементів.</a:t>
            </a:r>
          </a:p>
          <a:p>
            <a:pPr lvl="1"/>
            <a:r>
              <a:rPr lang="uk-UA" dirty="0"/>
              <a:t>І використати цю інформацію для прийняття рішення про подальшу обробку </a:t>
            </a:r>
          </a:p>
          <a:p>
            <a:pPr lvl="1"/>
            <a:r>
              <a:rPr lang="uk-UA" dirty="0"/>
              <a:t>В </a:t>
            </a:r>
            <a:r>
              <a:rPr lang="en-US" dirty="0"/>
              <a:t>Haskell - </a:t>
            </a:r>
            <a:r>
              <a:rPr lang="uk-UA" dirty="0"/>
              <a:t>це інколи єдиний можливий спосіб для прийняття рішення</a:t>
            </a:r>
          </a:p>
          <a:p>
            <a:r>
              <a:rPr lang="uk-UA" dirty="0"/>
              <a:t>Алгебраїчний тип даних може мати багато конструкторів даних і кожний конструктор  може мати нуль або багато аргументів</a:t>
            </a:r>
          </a:p>
          <a:p>
            <a:pPr lvl="1"/>
            <a:r>
              <a:rPr lang="uk-UA" dirty="0"/>
              <a:t>Далі 4 конструктори з різною кількістю аргументів</a:t>
            </a:r>
          </a:p>
          <a:p>
            <a:pPr>
              <a:buNone/>
            </a:pPr>
            <a:r>
              <a:rPr lang="en-US" b="1" dirty="0"/>
              <a:t>data</a:t>
            </a:r>
            <a:r>
              <a:rPr lang="en-US" dirty="0"/>
              <a:t> </a:t>
            </a:r>
            <a:r>
              <a:rPr lang="en-US" dirty="0" err="1"/>
              <a:t>AlgDataType</a:t>
            </a:r>
            <a:r>
              <a:rPr lang="en-US" dirty="0"/>
              <a:t> = Constr1 Type11 Type12</a:t>
            </a:r>
          </a:p>
          <a:p>
            <a:pPr>
              <a:buNone/>
            </a:pPr>
            <a:r>
              <a:rPr lang="en-US" dirty="0"/>
              <a:t>                  </a:t>
            </a:r>
            <a:r>
              <a:rPr lang="uk-UA" dirty="0"/>
              <a:t>     </a:t>
            </a:r>
            <a:r>
              <a:rPr lang="en-US" dirty="0"/>
              <a:t>   | Constr2 Type21</a:t>
            </a:r>
          </a:p>
          <a:p>
            <a:pPr>
              <a:buNone/>
            </a:pPr>
            <a:r>
              <a:rPr lang="en-US" dirty="0"/>
              <a:t>                     </a:t>
            </a:r>
            <a:r>
              <a:rPr lang="uk-UA" dirty="0"/>
              <a:t>     </a:t>
            </a:r>
            <a:r>
              <a:rPr lang="en-US" dirty="0"/>
              <a:t>| Constr3 Type31 Type32 Type33</a:t>
            </a:r>
          </a:p>
          <a:p>
            <a:pPr>
              <a:buNone/>
            </a:pPr>
            <a:r>
              <a:rPr lang="en-US" dirty="0"/>
              <a:t>                     </a:t>
            </a:r>
            <a:r>
              <a:rPr lang="uk-UA" dirty="0"/>
              <a:t>     </a:t>
            </a:r>
            <a:r>
              <a:rPr lang="en-US" dirty="0"/>
              <a:t>| Constr4 </a:t>
            </a:r>
            <a:endParaRPr lang="uk-UA" dirty="0"/>
          </a:p>
          <a:p>
            <a:r>
              <a:rPr lang="uk-UA" dirty="0"/>
              <a:t>Щоб прийняти рішення </a:t>
            </a:r>
            <a:r>
              <a:rPr lang="en-US" dirty="0"/>
              <a:t> </a:t>
            </a:r>
            <a:r>
              <a:rPr lang="en-US" dirty="0" err="1"/>
              <a:t>foo</a:t>
            </a:r>
            <a:r>
              <a:rPr lang="uk-UA" dirty="0"/>
              <a:t> - що робити зі значенням типа </a:t>
            </a:r>
            <a:r>
              <a:rPr lang="en-US" dirty="0" err="1"/>
              <a:t>AlgDataType</a:t>
            </a:r>
            <a:r>
              <a:rPr lang="en-US" dirty="0"/>
              <a:t> </a:t>
            </a:r>
            <a:r>
              <a:rPr lang="uk-UA" dirty="0"/>
              <a:t>, можна  створити набір рівнянь (</a:t>
            </a:r>
            <a:r>
              <a:rPr lang="uk-UA" dirty="0" err="1"/>
              <a:t>клоузів</a:t>
            </a:r>
            <a:r>
              <a:rPr lang="uk-UA" dirty="0"/>
              <a:t>) типу</a:t>
            </a:r>
          </a:p>
          <a:p>
            <a:pPr lvl="1">
              <a:buNone/>
            </a:pPr>
            <a:r>
              <a:rPr lang="uk-UA" dirty="0"/>
              <a:t> </a:t>
            </a:r>
            <a:r>
              <a:rPr lang="en-US" dirty="0"/>
              <a:t> </a:t>
            </a:r>
            <a:r>
              <a:rPr lang="en-US" dirty="0" err="1"/>
              <a:t>foo</a:t>
            </a:r>
            <a:r>
              <a:rPr lang="uk-UA" dirty="0"/>
              <a:t> </a:t>
            </a:r>
            <a:r>
              <a:rPr lang="en-US" dirty="0"/>
              <a:t> (Constr1 a b)   = ...</a:t>
            </a:r>
          </a:p>
          <a:p>
            <a:pPr lvl="1">
              <a:buNone/>
            </a:pPr>
            <a:r>
              <a:rPr lang="en-US" dirty="0"/>
              <a:t> </a:t>
            </a:r>
            <a:r>
              <a:rPr lang="uk-UA" dirty="0"/>
              <a:t> </a:t>
            </a:r>
            <a:r>
              <a:rPr lang="en-US" dirty="0" err="1"/>
              <a:t>foo</a:t>
            </a:r>
            <a:r>
              <a:rPr lang="uk-UA" dirty="0"/>
              <a:t> </a:t>
            </a:r>
            <a:r>
              <a:rPr lang="en-US" dirty="0"/>
              <a:t> (Constr2 a)     </a:t>
            </a:r>
            <a:r>
              <a:rPr lang="uk-UA" dirty="0"/>
              <a:t> </a:t>
            </a:r>
            <a:r>
              <a:rPr lang="en-US" dirty="0"/>
              <a:t>= ...</a:t>
            </a:r>
          </a:p>
          <a:p>
            <a:pPr lvl="1">
              <a:buNone/>
            </a:pPr>
            <a:r>
              <a:rPr lang="uk-UA" dirty="0"/>
              <a:t> </a:t>
            </a:r>
            <a:r>
              <a:rPr lang="en-US" dirty="0"/>
              <a:t> </a:t>
            </a:r>
            <a:r>
              <a:rPr lang="en-US" dirty="0" err="1"/>
              <a:t>foo</a:t>
            </a:r>
            <a:r>
              <a:rPr lang="en-US" dirty="0"/>
              <a:t> </a:t>
            </a:r>
            <a:r>
              <a:rPr lang="uk-UA" dirty="0"/>
              <a:t> </a:t>
            </a:r>
            <a:r>
              <a:rPr lang="en-US" dirty="0"/>
              <a:t>(Constr3 a b c) = ...</a:t>
            </a:r>
          </a:p>
          <a:p>
            <a:pPr lvl="1">
              <a:buNone/>
            </a:pPr>
            <a:r>
              <a:rPr lang="uk-UA" dirty="0"/>
              <a:t>  </a:t>
            </a:r>
            <a:r>
              <a:rPr lang="en-US" dirty="0" err="1"/>
              <a:t>foo</a:t>
            </a:r>
            <a:r>
              <a:rPr lang="en-US" dirty="0"/>
              <a:t> </a:t>
            </a:r>
            <a:r>
              <a:rPr lang="uk-UA" dirty="0"/>
              <a:t> </a:t>
            </a:r>
            <a:r>
              <a:rPr lang="en-US" dirty="0"/>
              <a:t>Constr4        </a:t>
            </a:r>
            <a:r>
              <a:rPr lang="uk-UA" dirty="0"/>
              <a:t>   </a:t>
            </a:r>
            <a:r>
              <a:rPr lang="en-US" dirty="0"/>
              <a:t>= ...</a:t>
            </a:r>
            <a:endParaRPr lang="uk-UA" dirty="0"/>
          </a:p>
          <a:p>
            <a:pPr>
              <a:buNone/>
            </a:pPr>
            <a:endParaRPr lang="uk-U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Види зразків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1556792"/>
            <a:ext cx="8604448" cy="5688632"/>
          </a:xfrm>
        </p:spPr>
        <p:txBody>
          <a:bodyPr>
            <a:normAutofit fontScale="62500" lnSpcReduction="20000"/>
          </a:bodyPr>
          <a:lstStyle/>
          <a:p>
            <a:r>
              <a:rPr lang="uk-UA" dirty="0"/>
              <a:t>В зразках також використовуються</a:t>
            </a:r>
          </a:p>
          <a:p>
            <a:pPr lvl="1"/>
            <a:r>
              <a:rPr lang="uk-UA" dirty="0"/>
              <a:t>Просто змінна </a:t>
            </a:r>
            <a:r>
              <a:rPr lang="en-US" dirty="0"/>
              <a:t>x – </a:t>
            </a:r>
            <a:r>
              <a:rPr lang="uk-UA" dirty="0" err="1"/>
              <a:t>співставляється</a:t>
            </a:r>
            <a:r>
              <a:rPr lang="uk-UA" dirty="0"/>
              <a:t> з довільним значенням</a:t>
            </a:r>
          </a:p>
          <a:p>
            <a:pPr lvl="1"/>
            <a:r>
              <a:rPr lang="uk-UA" dirty="0"/>
              <a:t>Підкреслення  _, як і проста змінна, </a:t>
            </a:r>
            <a:r>
              <a:rPr lang="uk-UA" dirty="0" err="1"/>
              <a:t>співставляється</a:t>
            </a:r>
            <a:r>
              <a:rPr lang="uk-UA" dirty="0"/>
              <a:t> з довільним значенням, але не використовується   </a:t>
            </a:r>
          </a:p>
          <a:p>
            <a:pPr lvl="1"/>
            <a:r>
              <a:rPr lang="uk-UA" dirty="0"/>
              <a:t>В зразку виду  </a:t>
            </a:r>
            <a:r>
              <a:rPr lang="en-US" dirty="0"/>
              <a:t>x@</a:t>
            </a:r>
            <a:r>
              <a:rPr lang="uk-UA" dirty="0"/>
              <a:t>(</a:t>
            </a:r>
            <a:r>
              <a:rPr lang="en-US" dirty="0"/>
              <a:t>pat</a:t>
            </a:r>
            <a:r>
              <a:rPr lang="uk-UA" dirty="0"/>
              <a:t>) </a:t>
            </a:r>
            <a:r>
              <a:rPr lang="en-US" dirty="0"/>
              <a:t>pat </a:t>
            </a:r>
            <a:r>
              <a:rPr lang="uk-UA" dirty="0"/>
              <a:t>використовується для співставлення зі значенням, а ім’я </a:t>
            </a:r>
            <a:r>
              <a:rPr lang="en-US" dirty="0"/>
              <a:t>x </a:t>
            </a:r>
            <a:r>
              <a:rPr lang="uk-UA" dirty="0"/>
              <a:t>позначає ВСЕ значення</a:t>
            </a:r>
          </a:p>
          <a:p>
            <a:pPr lvl="1"/>
            <a:r>
              <a:rPr lang="uk-UA" dirty="0"/>
              <a:t>Зразки можуть </a:t>
            </a:r>
            <a:r>
              <a:rPr lang="uk-UA" i="1" dirty="0"/>
              <a:t>гніздитися </a:t>
            </a:r>
            <a:r>
              <a:rPr lang="uk-UA" dirty="0"/>
              <a:t>  </a:t>
            </a:r>
            <a:r>
              <a:rPr lang="en-US" dirty="0"/>
              <a:t>	</a:t>
            </a:r>
            <a:endParaRPr lang="uk-UA" dirty="0"/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checkShape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Shape -&gt; String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checkShape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Poligon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ps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@(_:(_:_))) = (show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((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length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ps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 - 1)) ++ " segments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"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checkShape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(Square x)                   = "Square – side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" ++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(show  x )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checkShape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_                                =  "Else shape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" 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r>
              <a:rPr lang="uk-UA" dirty="0"/>
              <a:t>Наступна граматика визначає, що може використовуватися як зразок </a:t>
            </a:r>
            <a:endParaRPr lang="en-US" dirty="0"/>
          </a:p>
          <a:p>
            <a:pPr lvl="1">
              <a:buNone/>
            </a:pPr>
            <a:r>
              <a:rPr lang="en-US" dirty="0"/>
              <a:t>    pat  :: = _  |  </a:t>
            </a:r>
            <a:r>
              <a:rPr lang="en-US" dirty="0" err="1"/>
              <a:t>var</a:t>
            </a:r>
            <a:endParaRPr lang="en-US" dirty="0"/>
          </a:p>
          <a:p>
            <a:pPr lvl="1">
              <a:buNone/>
            </a:pPr>
            <a:r>
              <a:rPr lang="en-US" dirty="0"/>
              <a:t>              |  </a:t>
            </a:r>
            <a:r>
              <a:rPr lang="en-US" dirty="0" err="1"/>
              <a:t>var</a:t>
            </a:r>
            <a:r>
              <a:rPr lang="en-US" dirty="0"/>
              <a:t> @ ( pat )</a:t>
            </a:r>
          </a:p>
          <a:p>
            <a:pPr lvl="1">
              <a:buNone/>
            </a:pPr>
            <a:r>
              <a:rPr lang="en-US" dirty="0"/>
              <a:t>              |  ( Constructor pat1 pat2 ... </a:t>
            </a:r>
            <a:r>
              <a:rPr lang="en-US" dirty="0" err="1"/>
              <a:t>patn</a:t>
            </a:r>
            <a:r>
              <a:rPr lang="en-US" dirty="0"/>
              <a:t> )</a:t>
            </a:r>
          </a:p>
          <a:p>
            <a:pPr lvl="1"/>
            <a:r>
              <a:rPr lang="uk-UA" dirty="0"/>
              <a:t>Зауважимо, що літерали типа 2 або </a:t>
            </a:r>
            <a:r>
              <a:rPr lang="en-US" dirty="0"/>
              <a:t>‘c’ </a:t>
            </a:r>
            <a:r>
              <a:rPr lang="uk-UA" dirty="0"/>
              <a:t>можна розглядати як конструктори без аргументів.</a:t>
            </a:r>
            <a:endParaRPr lang="en-US" dirty="0"/>
          </a:p>
          <a:p>
            <a:r>
              <a:rPr lang="uk-UA" dirty="0"/>
              <a:t>Пошук по шаблонам дозволяє розпізнавати конструктори типу даних:</a:t>
            </a:r>
          </a:p>
          <a:p>
            <a:pPr lvl="1"/>
            <a:r>
              <a:rPr lang="uk-UA" dirty="0" err="1"/>
              <a:t>Зв”язувати</a:t>
            </a:r>
            <a:r>
              <a:rPr lang="uk-UA" dirty="0"/>
              <a:t> з різними конструкторами різні варіанти коду</a:t>
            </a:r>
          </a:p>
          <a:p>
            <a:pPr lvl="1"/>
            <a:r>
              <a:rPr lang="uk-UA" dirty="0"/>
              <a:t>Встановлювати змінні для кожного поля типу даного</a:t>
            </a:r>
          </a:p>
          <a:p>
            <a:pPr>
              <a:buNone/>
            </a:pPr>
            <a:endParaRPr lang="uk-UA" dirty="0"/>
          </a:p>
          <a:p>
            <a:pPr>
              <a:buNone/>
            </a:pPr>
            <a:r>
              <a:rPr lang="en-US" dirty="0"/>
              <a:t>	</a:t>
            </a:r>
            <a:endParaRPr lang="uk-U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Тип </a:t>
            </a:r>
            <a:r>
              <a:rPr lang="en-US" dirty="0"/>
              <a:t>Maybe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1556792"/>
            <a:ext cx="7982272" cy="5040560"/>
          </a:xfrm>
        </p:spPr>
        <p:txBody>
          <a:bodyPr>
            <a:normAutofit fontScale="85000" lnSpcReduction="20000"/>
          </a:bodyPr>
          <a:lstStyle/>
          <a:p>
            <a:r>
              <a:rPr lang="uk-UA" dirty="0"/>
              <a:t>Тип </a:t>
            </a:r>
            <a:r>
              <a:rPr lang="en-US" dirty="0"/>
              <a:t>Maybe </a:t>
            </a:r>
            <a:r>
              <a:rPr lang="uk-UA" dirty="0"/>
              <a:t>створено для того, щоб фіксувати виникнення помилки і не переривати обчислень </a:t>
            </a:r>
            <a:endParaRPr lang="en-US" dirty="0"/>
          </a:p>
          <a:p>
            <a:pPr lvl="1"/>
            <a:r>
              <a:rPr lang="en-US" dirty="0"/>
              <a:t>Maybe </a:t>
            </a:r>
            <a:r>
              <a:rPr lang="uk-UA" dirty="0"/>
              <a:t>додає до</a:t>
            </a:r>
            <a:r>
              <a:rPr lang="en-US" dirty="0"/>
              <a:t> </a:t>
            </a:r>
            <a:r>
              <a:rPr lang="uk-UA" dirty="0"/>
              <a:t>значення контекст можливої невдачі</a:t>
            </a:r>
          </a:p>
          <a:p>
            <a:pPr>
              <a:buNone/>
            </a:pPr>
            <a:r>
              <a:rPr lang="en-US" b="1" dirty="0"/>
              <a:t>data</a:t>
            </a:r>
            <a:r>
              <a:rPr lang="en-US" dirty="0"/>
              <a:t> Maybe a = Nothing | Just a</a:t>
            </a:r>
          </a:p>
          <a:p>
            <a:pPr lvl="1"/>
            <a:r>
              <a:rPr lang="en-US" dirty="0"/>
              <a:t>Nothing :: Maybe a        --- </a:t>
            </a:r>
            <a:r>
              <a:rPr lang="uk-UA" dirty="0"/>
              <a:t>функції конструктори</a:t>
            </a:r>
            <a:endParaRPr lang="en-US" dirty="0"/>
          </a:p>
          <a:p>
            <a:pPr lvl="1"/>
            <a:r>
              <a:rPr lang="en-US" dirty="0"/>
              <a:t>Just :: a -&gt; Maybe a      ---</a:t>
            </a:r>
            <a:r>
              <a:rPr lang="uk-UA" dirty="0"/>
              <a:t> функції конструктори</a:t>
            </a:r>
          </a:p>
          <a:p>
            <a:r>
              <a:rPr lang="uk-UA" dirty="0"/>
              <a:t>Головне призначення - обробка ситуації </a:t>
            </a:r>
            <a:r>
              <a:rPr lang="en-US" dirty="0"/>
              <a:t>error </a:t>
            </a:r>
            <a:r>
              <a:rPr lang="uk-UA" dirty="0"/>
              <a:t>без виходу з програми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uk-UA" dirty="0"/>
              <a:t>–</a:t>
            </a:r>
            <a:r>
              <a:rPr lang="en-US" dirty="0"/>
              <a:t> </a:t>
            </a:r>
            <a:r>
              <a:rPr lang="uk-UA" dirty="0"/>
              <a:t>змінна типу (поліморфізм)</a:t>
            </a:r>
            <a:endParaRPr lang="en-US" dirty="0"/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first :: [a] -&gt; Maybe a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first [] = Nothing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first (x:_) = Just x 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1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saveDiv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Float -&gt; Float -&gt; Maybe Float</a:t>
            </a:r>
          </a:p>
          <a:p>
            <a:pPr lvl="1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saveDiv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x y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if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y == 0 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then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Nothing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else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Just (x/y)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askell">
  <a:themeElements>
    <a:clrScheme name="Blueprint.po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.po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ueprint.po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Haskell</Template>
  <TotalTime>367</TotalTime>
  <Words>1907</Words>
  <Application>Microsoft Office PowerPoint</Application>
  <PresentationFormat>Экран (4:3)</PresentationFormat>
  <Paragraphs>242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9" baseType="lpstr">
      <vt:lpstr>Tahoma</vt:lpstr>
      <vt:lpstr>Wingdings</vt:lpstr>
      <vt:lpstr>Haskell</vt:lpstr>
      <vt:lpstr>Типи даних</vt:lpstr>
      <vt:lpstr>Базові типи</vt:lpstr>
      <vt:lpstr>Кортежі і функції</vt:lpstr>
      <vt:lpstr>Синоніми типів (type)</vt:lpstr>
      <vt:lpstr>Створення нових типів (data)</vt:lpstr>
      <vt:lpstr>Приклади типів даних</vt:lpstr>
      <vt:lpstr>Співставлення зі зразком </vt:lpstr>
      <vt:lpstr>Види зразків</vt:lpstr>
      <vt:lpstr>Тип Maybe</vt:lpstr>
      <vt:lpstr>Тип Either</vt:lpstr>
      <vt:lpstr>Рекурсивні типи даних</vt:lpstr>
      <vt:lpstr>Імена полів</vt:lpstr>
      <vt:lpstr>Ізоморфні типи даних (newtype)</vt:lpstr>
      <vt:lpstr>Приклади різних типів дерев</vt:lpstr>
      <vt:lpstr>Базові типи</vt:lpstr>
      <vt:lpstr>Стиль без крапок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Типи даних</dc:title>
  <dc:creator>user</dc:creator>
  <cp:lastModifiedBy>Володимир Проценко</cp:lastModifiedBy>
  <cp:revision>43</cp:revision>
  <cp:lastPrinted>2017-09-17T05:49:44Z</cp:lastPrinted>
  <dcterms:created xsi:type="dcterms:W3CDTF">2015-12-20T09:00:26Z</dcterms:created>
  <dcterms:modified xsi:type="dcterms:W3CDTF">2018-09-19T15:39:19Z</dcterms:modified>
</cp:coreProperties>
</file>