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9" r:id="rId10"/>
    <p:sldId id="262" r:id="rId11"/>
    <p:sldId id="267" r:id="rId12"/>
    <p:sldId id="268" r:id="rId13"/>
    <p:sldId id="273" r:id="rId14"/>
    <p:sldId id="274" r:id="rId15"/>
    <p:sldId id="277" r:id="rId16"/>
    <p:sldId id="275" r:id="rId17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9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939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89395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94010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94015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766A0AF-B17B-464C-BB7C-C69E5799B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9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9293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293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89295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89298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35AF04B-0E04-4DB2-AA06-023D275EA467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Класи типів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3309938"/>
            <a:ext cx="5699720" cy="1991270"/>
          </a:xfrm>
        </p:spPr>
        <p:txBody>
          <a:bodyPr/>
          <a:lstStyle/>
          <a:p>
            <a:r>
              <a:rPr lang="uk-UA" dirty="0"/>
              <a:t>Класи типів</a:t>
            </a:r>
          </a:p>
          <a:p>
            <a:r>
              <a:rPr lang="uk-UA" dirty="0"/>
              <a:t>Екземпляри класу типів</a:t>
            </a:r>
          </a:p>
          <a:p>
            <a:r>
              <a:rPr lang="uk-UA" dirty="0"/>
              <a:t>Стандартні типи і класи</a:t>
            </a:r>
          </a:p>
          <a:p>
            <a:r>
              <a:rPr lang="uk-UA" dirty="0"/>
              <a:t>Числові класи типів</a:t>
            </a:r>
            <a:endParaRPr lang="ru-RU" dirty="0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316141" y="260648"/>
            <a:ext cx="1440160" cy="1338064"/>
            <a:chOff x="3284" y="1680"/>
            <a:chExt cx="2284" cy="221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917" y="3534"/>
              <a:ext cx="1651" cy="35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93" y="0"/>
                </a:cxn>
                <a:cxn ang="0">
                  <a:pos x="1773" y="121"/>
                </a:cxn>
                <a:cxn ang="0">
                  <a:pos x="375" y="371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773" h="371">
                  <a:moveTo>
                    <a:pt x="0" y="116"/>
                  </a:moveTo>
                  <a:lnTo>
                    <a:pt x="1193" y="0"/>
                  </a:lnTo>
                  <a:lnTo>
                    <a:pt x="1773" y="121"/>
                  </a:lnTo>
                  <a:lnTo>
                    <a:pt x="375" y="371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80008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304" y="1724"/>
              <a:ext cx="2067" cy="1860"/>
            </a:xfrm>
            <a:custGeom>
              <a:avLst/>
              <a:gdLst/>
              <a:ahLst/>
              <a:cxnLst>
                <a:cxn ang="0">
                  <a:pos x="109" y="966"/>
                </a:cxn>
                <a:cxn ang="0">
                  <a:pos x="0" y="1087"/>
                </a:cxn>
                <a:cxn ang="0">
                  <a:pos x="351" y="1428"/>
                </a:cxn>
                <a:cxn ang="0">
                  <a:pos x="659" y="1786"/>
                </a:cxn>
                <a:cxn ang="0">
                  <a:pos x="747" y="1923"/>
                </a:cxn>
                <a:cxn ang="0">
                  <a:pos x="835" y="1896"/>
                </a:cxn>
                <a:cxn ang="0">
                  <a:pos x="1132" y="1660"/>
                </a:cxn>
                <a:cxn ang="0">
                  <a:pos x="1301" y="1462"/>
                </a:cxn>
                <a:cxn ang="0">
                  <a:pos x="1505" y="1374"/>
                </a:cxn>
                <a:cxn ang="0">
                  <a:pos x="1686" y="1390"/>
                </a:cxn>
                <a:cxn ang="0">
                  <a:pos x="2021" y="1462"/>
                </a:cxn>
                <a:cxn ang="0">
                  <a:pos x="2153" y="1451"/>
                </a:cxn>
                <a:cxn ang="0">
                  <a:pos x="2219" y="1406"/>
                </a:cxn>
                <a:cxn ang="0">
                  <a:pos x="2197" y="1076"/>
                </a:cxn>
                <a:cxn ang="0">
                  <a:pos x="2070" y="582"/>
                </a:cxn>
                <a:cxn ang="0">
                  <a:pos x="1999" y="159"/>
                </a:cxn>
                <a:cxn ang="0">
                  <a:pos x="1960" y="16"/>
                </a:cxn>
                <a:cxn ang="0">
                  <a:pos x="1801" y="0"/>
                </a:cxn>
                <a:cxn ang="0">
                  <a:pos x="1456" y="76"/>
                </a:cxn>
                <a:cxn ang="0">
                  <a:pos x="1318" y="121"/>
                </a:cxn>
                <a:cxn ang="0">
                  <a:pos x="1175" y="186"/>
                </a:cxn>
                <a:cxn ang="0">
                  <a:pos x="1110" y="121"/>
                </a:cxn>
                <a:cxn ang="0">
                  <a:pos x="829" y="351"/>
                </a:cxn>
                <a:cxn ang="0">
                  <a:pos x="687" y="433"/>
                </a:cxn>
                <a:cxn ang="0">
                  <a:pos x="109" y="966"/>
                </a:cxn>
                <a:cxn ang="0">
                  <a:pos x="109" y="966"/>
                </a:cxn>
              </a:cxnLst>
              <a:rect l="0" t="0" r="r" b="b"/>
              <a:pathLst>
                <a:path w="2219" h="1923">
                  <a:moveTo>
                    <a:pt x="109" y="966"/>
                  </a:moveTo>
                  <a:lnTo>
                    <a:pt x="0" y="1087"/>
                  </a:lnTo>
                  <a:lnTo>
                    <a:pt x="351" y="1428"/>
                  </a:lnTo>
                  <a:lnTo>
                    <a:pt x="659" y="1786"/>
                  </a:lnTo>
                  <a:lnTo>
                    <a:pt x="747" y="1923"/>
                  </a:lnTo>
                  <a:lnTo>
                    <a:pt x="835" y="1896"/>
                  </a:lnTo>
                  <a:lnTo>
                    <a:pt x="1132" y="1660"/>
                  </a:lnTo>
                  <a:lnTo>
                    <a:pt x="1301" y="1462"/>
                  </a:lnTo>
                  <a:lnTo>
                    <a:pt x="1505" y="1374"/>
                  </a:lnTo>
                  <a:lnTo>
                    <a:pt x="1686" y="1390"/>
                  </a:lnTo>
                  <a:lnTo>
                    <a:pt x="2021" y="1462"/>
                  </a:lnTo>
                  <a:lnTo>
                    <a:pt x="2153" y="1451"/>
                  </a:lnTo>
                  <a:lnTo>
                    <a:pt x="2219" y="1406"/>
                  </a:lnTo>
                  <a:lnTo>
                    <a:pt x="2197" y="1076"/>
                  </a:lnTo>
                  <a:lnTo>
                    <a:pt x="2070" y="582"/>
                  </a:lnTo>
                  <a:lnTo>
                    <a:pt x="1999" y="159"/>
                  </a:lnTo>
                  <a:lnTo>
                    <a:pt x="1960" y="16"/>
                  </a:lnTo>
                  <a:lnTo>
                    <a:pt x="1801" y="0"/>
                  </a:lnTo>
                  <a:lnTo>
                    <a:pt x="1456" y="76"/>
                  </a:lnTo>
                  <a:lnTo>
                    <a:pt x="1318" y="121"/>
                  </a:lnTo>
                  <a:lnTo>
                    <a:pt x="1175" y="186"/>
                  </a:lnTo>
                  <a:lnTo>
                    <a:pt x="1110" y="121"/>
                  </a:lnTo>
                  <a:lnTo>
                    <a:pt x="829" y="351"/>
                  </a:lnTo>
                  <a:lnTo>
                    <a:pt x="687" y="433"/>
                  </a:lnTo>
                  <a:lnTo>
                    <a:pt x="109" y="966"/>
                  </a:lnTo>
                  <a:lnTo>
                    <a:pt x="109" y="966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304" y="1815"/>
              <a:ext cx="1307" cy="1643"/>
            </a:xfrm>
            <a:custGeom>
              <a:avLst/>
              <a:gdLst/>
              <a:ahLst/>
              <a:cxnLst>
                <a:cxn ang="0">
                  <a:pos x="734" y="321"/>
                </a:cxn>
                <a:cxn ang="0">
                  <a:pos x="0" y="712"/>
                </a:cxn>
                <a:cxn ang="0">
                  <a:pos x="198" y="982"/>
                </a:cxn>
                <a:cxn ang="0">
                  <a:pos x="494" y="1379"/>
                </a:cxn>
                <a:cxn ang="0">
                  <a:pos x="703" y="1698"/>
                </a:cxn>
                <a:cxn ang="0">
                  <a:pos x="626" y="1478"/>
                </a:cxn>
                <a:cxn ang="0">
                  <a:pos x="461" y="1274"/>
                </a:cxn>
                <a:cxn ang="0">
                  <a:pos x="286" y="1004"/>
                </a:cxn>
                <a:cxn ang="0">
                  <a:pos x="134" y="747"/>
                </a:cxn>
                <a:cxn ang="0">
                  <a:pos x="442" y="565"/>
                </a:cxn>
                <a:cxn ang="0">
                  <a:pos x="664" y="485"/>
                </a:cxn>
                <a:cxn ang="0">
                  <a:pos x="1165" y="286"/>
                </a:cxn>
                <a:cxn ang="0">
                  <a:pos x="1357" y="158"/>
                </a:cxn>
                <a:cxn ang="0">
                  <a:pos x="1403" y="0"/>
                </a:cxn>
                <a:cxn ang="0">
                  <a:pos x="1124" y="117"/>
                </a:cxn>
                <a:cxn ang="0">
                  <a:pos x="734" y="321"/>
                </a:cxn>
                <a:cxn ang="0">
                  <a:pos x="734" y="321"/>
                </a:cxn>
              </a:cxnLst>
              <a:rect l="0" t="0" r="r" b="b"/>
              <a:pathLst>
                <a:path w="1403" h="1698">
                  <a:moveTo>
                    <a:pt x="734" y="321"/>
                  </a:moveTo>
                  <a:lnTo>
                    <a:pt x="0" y="712"/>
                  </a:lnTo>
                  <a:lnTo>
                    <a:pt x="198" y="982"/>
                  </a:lnTo>
                  <a:lnTo>
                    <a:pt x="494" y="1379"/>
                  </a:lnTo>
                  <a:lnTo>
                    <a:pt x="703" y="1698"/>
                  </a:lnTo>
                  <a:lnTo>
                    <a:pt x="626" y="1478"/>
                  </a:lnTo>
                  <a:lnTo>
                    <a:pt x="461" y="1274"/>
                  </a:lnTo>
                  <a:lnTo>
                    <a:pt x="286" y="1004"/>
                  </a:lnTo>
                  <a:lnTo>
                    <a:pt x="134" y="747"/>
                  </a:lnTo>
                  <a:lnTo>
                    <a:pt x="442" y="565"/>
                  </a:lnTo>
                  <a:lnTo>
                    <a:pt x="664" y="485"/>
                  </a:lnTo>
                  <a:lnTo>
                    <a:pt x="1165" y="286"/>
                  </a:lnTo>
                  <a:lnTo>
                    <a:pt x="1357" y="158"/>
                  </a:lnTo>
                  <a:lnTo>
                    <a:pt x="1403" y="0"/>
                  </a:lnTo>
                  <a:lnTo>
                    <a:pt x="1124" y="117"/>
                  </a:lnTo>
                  <a:lnTo>
                    <a:pt x="734" y="321"/>
                  </a:lnTo>
                  <a:lnTo>
                    <a:pt x="734" y="321"/>
                  </a:lnTo>
                  <a:close/>
                </a:path>
              </a:pathLst>
            </a:custGeom>
            <a:solidFill>
              <a:srgbClr val="FFBFB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069" y="3165"/>
              <a:ext cx="148" cy="1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88" y="121"/>
                </a:cxn>
                <a:cxn ang="0">
                  <a:pos x="132" y="148"/>
                </a:cxn>
                <a:cxn ang="0">
                  <a:pos x="159" y="121"/>
                </a:cxn>
                <a:cxn ang="0">
                  <a:pos x="71" y="33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59" h="148">
                  <a:moveTo>
                    <a:pt x="0" y="11"/>
                  </a:moveTo>
                  <a:lnTo>
                    <a:pt x="88" y="121"/>
                  </a:lnTo>
                  <a:lnTo>
                    <a:pt x="132" y="148"/>
                  </a:lnTo>
                  <a:lnTo>
                    <a:pt x="159" y="121"/>
                  </a:lnTo>
                  <a:lnTo>
                    <a:pt x="71" y="33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3EDE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680" y="2787"/>
              <a:ext cx="108" cy="144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72" y="0"/>
                </a:cxn>
                <a:cxn ang="0">
                  <a:pos x="38" y="56"/>
                </a:cxn>
                <a:cxn ang="0">
                  <a:pos x="0" y="67"/>
                </a:cxn>
                <a:cxn ang="0">
                  <a:pos x="0" y="149"/>
                </a:cxn>
                <a:cxn ang="0">
                  <a:pos x="116" y="133"/>
                </a:cxn>
                <a:cxn ang="0">
                  <a:pos x="116" y="133"/>
                </a:cxn>
              </a:cxnLst>
              <a:rect l="0" t="0" r="r" b="b"/>
              <a:pathLst>
                <a:path w="116" h="149">
                  <a:moveTo>
                    <a:pt x="116" y="133"/>
                  </a:moveTo>
                  <a:lnTo>
                    <a:pt x="72" y="0"/>
                  </a:lnTo>
                  <a:lnTo>
                    <a:pt x="38" y="56"/>
                  </a:lnTo>
                  <a:lnTo>
                    <a:pt x="0" y="67"/>
                  </a:lnTo>
                  <a:lnTo>
                    <a:pt x="0" y="149"/>
                  </a:lnTo>
                  <a:lnTo>
                    <a:pt x="116" y="133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317" y="2900"/>
              <a:ext cx="782" cy="430"/>
            </a:xfrm>
            <a:custGeom>
              <a:avLst/>
              <a:gdLst/>
              <a:ahLst/>
              <a:cxnLst>
                <a:cxn ang="0">
                  <a:pos x="61" y="445"/>
                </a:cxn>
                <a:cxn ang="0">
                  <a:pos x="0" y="323"/>
                </a:cxn>
                <a:cxn ang="0">
                  <a:pos x="61" y="312"/>
                </a:cxn>
                <a:cxn ang="0">
                  <a:pos x="88" y="346"/>
                </a:cxn>
                <a:cxn ang="0">
                  <a:pos x="291" y="180"/>
                </a:cxn>
                <a:cxn ang="0">
                  <a:pos x="374" y="131"/>
                </a:cxn>
                <a:cxn ang="0">
                  <a:pos x="407" y="27"/>
                </a:cxn>
                <a:cxn ang="0">
                  <a:pos x="434" y="10"/>
                </a:cxn>
                <a:cxn ang="0">
                  <a:pos x="478" y="0"/>
                </a:cxn>
                <a:cxn ang="0">
                  <a:pos x="505" y="10"/>
                </a:cxn>
                <a:cxn ang="0">
                  <a:pos x="468" y="126"/>
                </a:cxn>
                <a:cxn ang="0">
                  <a:pos x="621" y="169"/>
                </a:cxn>
                <a:cxn ang="0">
                  <a:pos x="786" y="191"/>
                </a:cxn>
                <a:cxn ang="0">
                  <a:pos x="840" y="202"/>
                </a:cxn>
                <a:cxn ang="0">
                  <a:pos x="797" y="263"/>
                </a:cxn>
                <a:cxn ang="0">
                  <a:pos x="444" y="222"/>
                </a:cxn>
                <a:cxn ang="0">
                  <a:pos x="432" y="246"/>
                </a:cxn>
                <a:cxn ang="0">
                  <a:pos x="380" y="189"/>
                </a:cxn>
                <a:cxn ang="0">
                  <a:pos x="61" y="445"/>
                </a:cxn>
                <a:cxn ang="0">
                  <a:pos x="61" y="445"/>
                </a:cxn>
              </a:cxnLst>
              <a:rect l="0" t="0" r="r" b="b"/>
              <a:pathLst>
                <a:path w="840" h="445">
                  <a:moveTo>
                    <a:pt x="61" y="445"/>
                  </a:moveTo>
                  <a:lnTo>
                    <a:pt x="0" y="323"/>
                  </a:lnTo>
                  <a:lnTo>
                    <a:pt x="61" y="312"/>
                  </a:lnTo>
                  <a:lnTo>
                    <a:pt x="88" y="346"/>
                  </a:lnTo>
                  <a:lnTo>
                    <a:pt x="291" y="180"/>
                  </a:lnTo>
                  <a:lnTo>
                    <a:pt x="374" y="131"/>
                  </a:lnTo>
                  <a:lnTo>
                    <a:pt x="407" y="27"/>
                  </a:lnTo>
                  <a:lnTo>
                    <a:pt x="434" y="10"/>
                  </a:lnTo>
                  <a:lnTo>
                    <a:pt x="478" y="0"/>
                  </a:lnTo>
                  <a:lnTo>
                    <a:pt x="505" y="10"/>
                  </a:lnTo>
                  <a:lnTo>
                    <a:pt x="468" y="126"/>
                  </a:lnTo>
                  <a:lnTo>
                    <a:pt x="621" y="169"/>
                  </a:lnTo>
                  <a:lnTo>
                    <a:pt x="786" y="191"/>
                  </a:lnTo>
                  <a:lnTo>
                    <a:pt x="840" y="202"/>
                  </a:lnTo>
                  <a:lnTo>
                    <a:pt x="797" y="263"/>
                  </a:lnTo>
                  <a:lnTo>
                    <a:pt x="444" y="222"/>
                  </a:lnTo>
                  <a:lnTo>
                    <a:pt x="432" y="246"/>
                  </a:lnTo>
                  <a:lnTo>
                    <a:pt x="380" y="189"/>
                  </a:lnTo>
                  <a:lnTo>
                    <a:pt x="61" y="445"/>
                  </a:lnTo>
                  <a:lnTo>
                    <a:pt x="61" y="445"/>
                  </a:lnTo>
                  <a:close/>
                </a:path>
              </a:pathLst>
            </a:custGeom>
            <a:solidFill>
              <a:srgbClr val="CCA6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424" y="3032"/>
              <a:ext cx="598" cy="265"/>
            </a:xfrm>
            <a:custGeom>
              <a:avLst/>
              <a:gdLst/>
              <a:ahLst/>
              <a:cxnLst>
                <a:cxn ang="0">
                  <a:pos x="56" y="252"/>
                </a:cxn>
                <a:cxn ang="0">
                  <a:pos x="0" y="209"/>
                </a:cxn>
                <a:cxn ang="0">
                  <a:pos x="123" y="80"/>
                </a:cxn>
                <a:cxn ang="0">
                  <a:pos x="240" y="23"/>
                </a:cxn>
                <a:cxn ang="0">
                  <a:pos x="266" y="58"/>
                </a:cxn>
                <a:cxn ang="0">
                  <a:pos x="321" y="99"/>
                </a:cxn>
                <a:cxn ang="0">
                  <a:pos x="333" y="80"/>
                </a:cxn>
                <a:cxn ang="0">
                  <a:pos x="347" y="65"/>
                </a:cxn>
                <a:cxn ang="0">
                  <a:pos x="363" y="0"/>
                </a:cxn>
                <a:cxn ang="0">
                  <a:pos x="578" y="60"/>
                </a:cxn>
                <a:cxn ang="0">
                  <a:pos x="643" y="71"/>
                </a:cxn>
                <a:cxn ang="0">
                  <a:pos x="643" y="137"/>
                </a:cxn>
                <a:cxn ang="0">
                  <a:pos x="567" y="191"/>
                </a:cxn>
                <a:cxn ang="0">
                  <a:pos x="462" y="209"/>
                </a:cxn>
                <a:cxn ang="0">
                  <a:pos x="198" y="274"/>
                </a:cxn>
                <a:cxn ang="0">
                  <a:pos x="56" y="252"/>
                </a:cxn>
                <a:cxn ang="0">
                  <a:pos x="56" y="252"/>
                </a:cxn>
              </a:cxnLst>
              <a:rect l="0" t="0" r="r" b="b"/>
              <a:pathLst>
                <a:path w="643" h="274">
                  <a:moveTo>
                    <a:pt x="56" y="252"/>
                  </a:moveTo>
                  <a:lnTo>
                    <a:pt x="0" y="209"/>
                  </a:lnTo>
                  <a:lnTo>
                    <a:pt x="123" y="80"/>
                  </a:lnTo>
                  <a:lnTo>
                    <a:pt x="240" y="23"/>
                  </a:lnTo>
                  <a:lnTo>
                    <a:pt x="266" y="58"/>
                  </a:lnTo>
                  <a:lnTo>
                    <a:pt x="321" y="99"/>
                  </a:lnTo>
                  <a:lnTo>
                    <a:pt x="333" y="80"/>
                  </a:lnTo>
                  <a:lnTo>
                    <a:pt x="347" y="65"/>
                  </a:lnTo>
                  <a:lnTo>
                    <a:pt x="363" y="0"/>
                  </a:lnTo>
                  <a:lnTo>
                    <a:pt x="578" y="60"/>
                  </a:lnTo>
                  <a:lnTo>
                    <a:pt x="643" y="71"/>
                  </a:lnTo>
                  <a:lnTo>
                    <a:pt x="643" y="137"/>
                  </a:lnTo>
                  <a:lnTo>
                    <a:pt x="567" y="191"/>
                  </a:lnTo>
                  <a:lnTo>
                    <a:pt x="462" y="209"/>
                  </a:lnTo>
                  <a:lnTo>
                    <a:pt x="198" y="274"/>
                  </a:lnTo>
                  <a:lnTo>
                    <a:pt x="56" y="252"/>
                  </a:lnTo>
                  <a:lnTo>
                    <a:pt x="56" y="252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236" y="3210"/>
              <a:ext cx="777" cy="493"/>
            </a:xfrm>
            <a:custGeom>
              <a:avLst/>
              <a:gdLst/>
              <a:ahLst/>
              <a:cxnLst>
                <a:cxn ang="0">
                  <a:pos x="47" y="194"/>
                </a:cxn>
                <a:cxn ang="0">
                  <a:pos x="90" y="312"/>
                </a:cxn>
                <a:cxn ang="0">
                  <a:pos x="0" y="452"/>
                </a:cxn>
                <a:cxn ang="0">
                  <a:pos x="10" y="484"/>
                </a:cxn>
                <a:cxn ang="0">
                  <a:pos x="95" y="494"/>
                </a:cxn>
                <a:cxn ang="0">
                  <a:pos x="134" y="510"/>
                </a:cxn>
                <a:cxn ang="0">
                  <a:pos x="101" y="457"/>
                </a:cxn>
                <a:cxn ang="0">
                  <a:pos x="288" y="392"/>
                </a:cxn>
                <a:cxn ang="0">
                  <a:pos x="380" y="322"/>
                </a:cxn>
                <a:cxn ang="0">
                  <a:pos x="422" y="225"/>
                </a:cxn>
                <a:cxn ang="0">
                  <a:pos x="552" y="242"/>
                </a:cxn>
                <a:cxn ang="0">
                  <a:pos x="626" y="258"/>
                </a:cxn>
                <a:cxn ang="0">
                  <a:pos x="659" y="301"/>
                </a:cxn>
                <a:cxn ang="0">
                  <a:pos x="642" y="371"/>
                </a:cxn>
                <a:cxn ang="0">
                  <a:pos x="777" y="382"/>
                </a:cxn>
                <a:cxn ang="0">
                  <a:pos x="761" y="338"/>
                </a:cxn>
                <a:cxn ang="0">
                  <a:pos x="803" y="269"/>
                </a:cxn>
                <a:cxn ang="0">
                  <a:pos x="835" y="167"/>
                </a:cxn>
                <a:cxn ang="0">
                  <a:pos x="793" y="70"/>
                </a:cxn>
                <a:cxn ang="0">
                  <a:pos x="723" y="33"/>
                </a:cxn>
                <a:cxn ang="0">
                  <a:pos x="648" y="0"/>
                </a:cxn>
                <a:cxn ang="0">
                  <a:pos x="450" y="86"/>
                </a:cxn>
                <a:cxn ang="0">
                  <a:pos x="304" y="76"/>
                </a:cxn>
                <a:cxn ang="0">
                  <a:pos x="225" y="49"/>
                </a:cxn>
                <a:cxn ang="0">
                  <a:pos x="112" y="113"/>
                </a:cxn>
                <a:cxn ang="0">
                  <a:pos x="47" y="194"/>
                </a:cxn>
                <a:cxn ang="0">
                  <a:pos x="47" y="194"/>
                </a:cxn>
              </a:cxnLst>
              <a:rect l="0" t="0" r="r" b="b"/>
              <a:pathLst>
                <a:path w="835" h="510">
                  <a:moveTo>
                    <a:pt x="47" y="194"/>
                  </a:moveTo>
                  <a:lnTo>
                    <a:pt x="90" y="312"/>
                  </a:lnTo>
                  <a:lnTo>
                    <a:pt x="0" y="452"/>
                  </a:lnTo>
                  <a:lnTo>
                    <a:pt x="10" y="484"/>
                  </a:lnTo>
                  <a:lnTo>
                    <a:pt x="95" y="494"/>
                  </a:lnTo>
                  <a:lnTo>
                    <a:pt x="134" y="510"/>
                  </a:lnTo>
                  <a:lnTo>
                    <a:pt x="101" y="457"/>
                  </a:lnTo>
                  <a:lnTo>
                    <a:pt x="288" y="392"/>
                  </a:lnTo>
                  <a:lnTo>
                    <a:pt x="380" y="322"/>
                  </a:lnTo>
                  <a:lnTo>
                    <a:pt x="422" y="225"/>
                  </a:lnTo>
                  <a:lnTo>
                    <a:pt x="552" y="242"/>
                  </a:lnTo>
                  <a:lnTo>
                    <a:pt x="626" y="258"/>
                  </a:lnTo>
                  <a:lnTo>
                    <a:pt x="659" y="301"/>
                  </a:lnTo>
                  <a:lnTo>
                    <a:pt x="642" y="371"/>
                  </a:lnTo>
                  <a:lnTo>
                    <a:pt x="777" y="382"/>
                  </a:lnTo>
                  <a:lnTo>
                    <a:pt x="761" y="338"/>
                  </a:lnTo>
                  <a:lnTo>
                    <a:pt x="803" y="269"/>
                  </a:lnTo>
                  <a:lnTo>
                    <a:pt x="835" y="167"/>
                  </a:lnTo>
                  <a:lnTo>
                    <a:pt x="793" y="70"/>
                  </a:lnTo>
                  <a:lnTo>
                    <a:pt x="723" y="33"/>
                  </a:lnTo>
                  <a:lnTo>
                    <a:pt x="648" y="0"/>
                  </a:lnTo>
                  <a:lnTo>
                    <a:pt x="450" y="86"/>
                  </a:lnTo>
                  <a:lnTo>
                    <a:pt x="304" y="76"/>
                  </a:lnTo>
                  <a:lnTo>
                    <a:pt x="225" y="49"/>
                  </a:lnTo>
                  <a:lnTo>
                    <a:pt x="112" y="113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66997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426" y="1958"/>
              <a:ext cx="1116" cy="120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885" y="116"/>
                </a:cxn>
                <a:cxn ang="0">
                  <a:pos x="495" y="253"/>
                </a:cxn>
                <a:cxn ang="0">
                  <a:pos x="144" y="368"/>
                </a:cxn>
                <a:cxn ang="0">
                  <a:pos x="0" y="417"/>
                </a:cxn>
                <a:cxn ang="0">
                  <a:pos x="99" y="610"/>
                </a:cxn>
                <a:cxn ang="0">
                  <a:pos x="281" y="945"/>
                </a:cxn>
                <a:cxn ang="0">
                  <a:pos x="462" y="1242"/>
                </a:cxn>
                <a:cxn ang="0">
                  <a:pos x="374" y="1044"/>
                </a:cxn>
                <a:cxn ang="0">
                  <a:pos x="281" y="830"/>
                </a:cxn>
                <a:cxn ang="0">
                  <a:pos x="220" y="615"/>
                </a:cxn>
                <a:cxn ang="0">
                  <a:pos x="214" y="467"/>
                </a:cxn>
                <a:cxn ang="0">
                  <a:pos x="352" y="396"/>
                </a:cxn>
                <a:cxn ang="0">
                  <a:pos x="610" y="302"/>
                </a:cxn>
                <a:cxn ang="0">
                  <a:pos x="880" y="209"/>
                </a:cxn>
                <a:cxn ang="0">
                  <a:pos x="1099" y="116"/>
                </a:cxn>
                <a:cxn ang="0">
                  <a:pos x="1198" y="0"/>
                </a:cxn>
                <a:cxn ang="0">
                  <a:pos x="1198" y="0"/>
                </a:cxn>
              </a:cxnLst>
              <a:rect l="0" t="0" r="r" b="b"/>
              <a:pathLst>
                <a:path w="1198" h="1242">
                  <a:moveTo>
                    <a:pt x="1198" y="0"/>
                  </a:moveTo>
                  <a:lnTo>
                    <a:pt x="885" y="116"/>
                  </a:lnTo>
                  <a:lnTo>
                    <a:pt x="495" y="253"/>
                  </a:lnTo>
                  <a:lnTo>
                    <a:pt x="144" y="368"/>
                  </a:lnTo>
                  <a:lnTo>
                    <a:pt x="0" y="417"/>
                  </a:lnTo>
                  <a:lnTo>
                    <a:pt x="99" y="610"/>
                  </a:lnTo>
                  <a:lnTo>
                    <a:pt x="281" y="945"/>
                  </a:lnTo>
                  <a:lnTo>
                    <a:pt x="462" y="1242"/>
                  </a:lnTo>
                  <a:lnTo>
                    <a:pt x="374" y="1044"/>
                  </a:lnTo>
                  <a:lnTo>
                    <a:pt x="281" y="830"/>
                  </a:lnTo>
                  <a:lnTo>
                    <a:pt x="220" y="615"/>
                  </a:lnTo>
                  <a:lnTo>
                    <a:pt x="214" y="467"/>
                  </a:lnTo>
                  <a:lnTo>
                    <a:pt x="352" y="396"/>
                  </a:lnTo>
                  <a:lnTo>
                    <a:pt x="610" y="302"/>
                  </a:lnTo>
                  <a:lnTo>
                    <a:pt x="880" y="209"/>
                  </a:lnTo>
                  <a:lnTo>
                    <a:pt x="1099" y="116"/>
                  </a:lnTo>
                  <a:lnTo>
                    <a:pt x="1198" y="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629" y="3086"/>
              <a:ext cx="96" cy="41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9" y="158"/>
                </a:cxn>
                <a:cxn ang="0">
                  <a:pos x="5" y="301"/>
                </a:cxn>
                <a:cxn ang="0">
                  <a:pos x="0" y="355"/>
                </a:cxn>
                <a:cxn ang="0">
                  <a:pos x="34" y="427"/>
                </a:cxn>
                <a:cxn ang="0">
                  <a:pos x="99" y="345"/>
                </a:cxn>
                <a:cxn ang="0">
                  <a:pos x="88" y="234"/>
                </a:cxn>
                <a:cxn ang="0">
                  <a:pos x="104" y="43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04" h="427">
                  <a:moveTo>
                    <a:pt x="47" y="0"/>
                  </a:moveTo>
                  <a:lnTo>
                    <a:pt x="39" y="158"/>
                  </a:lnTo>
                  <a:lnTo>
                    <a:pt x="5" y="301"/>
                  </a:lnTo>
                  <a:lnTo>
                    <a:pt x="0" y="355"/>
                  </a:lnTo>
                  <a:lnTo>
                    <a:pt x="34" y="427"/>
                  </a:lnTo>
                  <a:lnTo>
                    <a:pt x="99" y="345"/>
                  </a:lnTo>
                  <a:lnTo>
                    <a:pt x="88" y="234"/>
                  </a:lnTo>
                  <a:lnTo>
                    <a:pt x="104" y="4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7F7F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356" y="2368"/>
              <a:ext cx="501" cy="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54"/>
                </a:cxn>
                <a:cxn ang="0">
                  <a:pos x="274" y="516"/>
                </a:cxn>
                <a:cxn ang="0">
                  <a:pos x="538" y="890"/>
                </a:cxn>
                <a:cxn ang="0">
                  <a:pos x="461" y="698"/>
                </a:cxn>
                <a:cxn ang="0">
                  <a:pos x="198" y="23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538" h="890">
                  <a:moveTo>
                    <a:pt x="88" y="0"/>
                  </a:moveTo>
                  <a:lnTo>
                    <a:pt x="0" y="54"/>
                  </a:lnTo>
                  <a:lnTo>
                    <a:pt x="274" y="516"/>
                  </a:lnTo>
                  <a:lnTo>
                    <a:pt x="538" y="890"/>
                  </a:lnTo>
                  <a:lnTo>
                    <a:pt x="461" y="698"/>
                  </a:lnTo>
                  <a:lnTo>
                    <a:pt x="198" y="23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758" y="2586"/>
              <a:ext cx="35" cy="8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4"/>
                </a:cxn>
                <a:cxn ang="0">
                  <a:pos x="2" y="90"/>
                </a:cxn>
                <a:cxn ang="0">
                  <a:pos x="20" y="74"/>
                </a:cxn>
                <a:cxn ang="0">
                  <a:pos x="35" y="44"/>
                </a:cxn>
                <a:cxn ang="0">
                  <a:pos x="38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8" h="90">
                  <a:moveTo>
                    <a:pt x="10" y="0"/>
                  </a:moveTo>
                  <a:lnTo>
                    <a:pt x="0" y="34"/>
                  </a:lnTo>
                  <a:lnTo>
                    <a:pt x="2" y="90"/>
                  </a:lnTo>
                  <a:lnTo>
                    <a:pt x="20" y="74"/>
                  </a:lnTo>
                  <a:lnTo>
                    <a:pt x="35" y="44"/>
                  </a:lnTo>
                  <a:lnTo>
                    <a:pt x="38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827" y="2589"/>
              <a:ext cx="108" cy="16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7" y="51"/>
                </a:cxn>
                <a:cxn ang="0">
                  <a:pos x="29" y="94"/>
                </a:cxn>
                <a:cxn ang="0">
                  <a:pos x="0" y="170"/>
                </a:cxn>
                <a:cxn ang="0">
                  <a:pos x="34" y="134"/>
                </a:cxn>
                <a:cxn ang="0">
                  <a:pos x="83" y="71"/>
                </a:cxn>
                <a:cxn ang="0">
                  <a:pos x="116" y="36"/>
                </a:cxn>
                <a:cxn ang="0">
                  <a:pos x="111" y="10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16" h="170">
                  <a:moveTo>
                    <a:pt x="88" y="0"/>
                  </a:moveTo>
                  <a:lnTo>
                    <a:pt x="57" y="51"/>
                  </a:lnTo>
                  <a:lnTo>
                    <a:pt x="29" y="94"/>
                  </a:lnTo>
                  <a:lnTo>
                    <a:pt x="0" y="170"/>
                  </a:lnTo>
                  <a:lnTo>
                    <a:pt x="34" y="134"/>
                  </a:lnTo>
                  <a:lnTo>
                    <a:pt x="83" y="71"/>
                  </a:lnTo>
                  <a:lnTo>
                    <a:pt x="116" y="36"/>
                  </a:lnTo>
                  <a:lnTo>
                    <a:pt x="111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894" y="2664"/>
              <a:ext cx="176" cy="12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8" y="108"/>
                </a:cxn>
                <a:cxn ang="0">
                  <a:pos x="33" y="82"/>
                </a:cxn>
                <a:cxn ang="0">
                  <a:pos x="65" y="77"/>
                </a:cxn>
                <a:cxn ang="0">
                  <a:pos x="93" y="67"/>
                </a:cxn>
                <a:cxn ang="0">
                  <a:pos x="96" y="47"/>
                </a:cxn>
                <a:cxn ang="0">
                  <a:pos x="101" y="29"/>
                </a:cxn>
                <a:cxn ang="0">
                  <a:pos x="127" y="15"/>
                </a:cxn>
                <a:cxn ang="0">
                  <a:pos x="147" y="0"/>
                </a:cxn>
                <a:cxn ang="0">
                  <a:pos x="174" y="0"/>
                </a:cxn>
                <a:cxn ang="0">
                  <a:pos x="189" y="24"/>
                </a:cxn>
                <a:cxn ang="0">
                  <a:pos x="179" y="44"/>
                </a:cxn>
                <a:cxn ang="0">
                  <a:pos x="158" y="62"/>
                </a:cxn>
                <a:cxn ang="0">
                  <a:pos x="142" y="77"/>
                </a:cxn>
                <a:cxn ang="0">
                  <a:pos x="127" y="105"/>
                </a:cxn>
                <a:cxn ang="0">
                  <a:pos x="109" y="118"/>
                </a:cxn>
                <a:cxn ang="0">
                  <a:pos x="68" y="116"/>
                </a:cxn>
                <a:cxn ang="0">
                  <a:pos x="44" y="118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89" h="129">
                  <a:moveTo>
                    <a:pt x="0" y="129"/>
                  </a:moveTo>
                  <a:lnTo>
                    <a:pt x="18" y="108"/>
                  </a:lnTo>
                  <a:lnTo>
                    <a:pt x="33" y="82"/>
                  </a:lnTo>
                  <a:lnTo>
                    <a:pt x="65" y="77"/>
                  </a:lnTo>
                  <a:lnTo>
                    <a:pt x="93" y="67"/>
                  </a:lnTo>
                  <a:lnTo>
                    <a:pt x="96" y="47"/>
                  </a:lnTo>
                  <a:lnTo>
                    <a:pt x="101" y="29"/>
                  </a:lnTo>
                  <a:lnTo>
                    <a:pt x="127" y="15"/>
                  </a:lnTo>
                  <a:lnTo>
                    <a:pt x="147" y="0"/>
                  </a:lnTo>
                  <a:lnTo>
                    <a:pt x="174" y="0"/>
                  </a:lnTo>
                  <a:lnTo>
                    <a:pt x="189" y="24"/>
                  </a:lnTo>
                  <a:lnTo>
                    <a:pt x="179" y="44"/>
                  </a:lnTo>
                  <a:lnTo>
                    <a:pt x="158" y="62"/>
                  </a:lnTo>
                  <a:lnTo>
                    <a:pt x="142" y="77"/>
                  </a:lnTo>
                  <a:lnTo>
                    <a:pt x="127" y="105"/>
                  </a:lnTo>
                  <a:lnTo>
                    <a:pt x="109" y="118"/>
                  </a:lnTo>
                  <a:lnTo>
                    <a:pt x="68" y="116"/>
                  </a:lnTo>
                  <a:lnTo>
                    <a:pt x="44" y="118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854" y="2801"/>
              <a:ext cx="40" cy="4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3" y="0"/>
                </a:cxn>
                <a:cxn ang="0">
                  <a:pos x="38" y="11"/>
                </a:cxn>
                <a:cxn ang="0">
                  <a:pos x="43" y="39"/>
                </a:cxn>
                <a:cxn ang="0">
                  <a:pos x="23" y="49"/>
                </a:cxn>
                <a:cxn ang="0">
                  <a:pos x="2" y="3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3" h="49">
                  <a:moveTo>
                    <a:pt x="0" y="13"/>
                  </a:moveTo>
                  <a:lnTo>
                    <a:pt x="23" y="0"/>
                  </a:lnTo>
                  <a:lnTo>
                    <a:pt x="38" y="11"/>
                  </a:lnTo>
                  <a:lnTo>
                    <a:pt x="43" y="39"/>
                  </a:lnTo>
                  <a:lnTo>
                    <a:pt x="23" y="49"/>
                  </a:lnTo>
                  <a:lnTo>
                    <a:pt x="2" y="3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796" y="2763"/>
              <a:ext cx="35" cy="3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0" y="26"/>
                </a:cxn>
                <a:cxn ang="0">
                  <a:pos x="5" y="8"/>
                </a:cxn>
                <a:cxn ang="0">
                  <a:pos x="20" y="0"/>
                </a:cxn>
                <a:cxn ang="0">
                  <a:pos x="38" y="15"/>
                </a:cxn>
                <a:cxn ang="0">
                  <a:pos x="33" y="32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38" h="34">
                  <a:moveTo>
                    <a:pt x="15" y="34"/>
                  </a:moveTo>
                  <a:lnTo>
                    <a:pt x="0" y="26"/>
                  </a:lnTo>
                  <a:lnTo>
                    <a:pt x="5" y="8"/>
                  </a:lnTo>
                  <a:lnTo>
                    <a:pt x="20" y="0"/>
                  </a:lnTo>
                  <a:lnTo>
                    <a:pt x="38" y="15"/>
                  </a:lnTo>
                  <a:lnTo>
                    <a:pt x="33" y="32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83" y="2804"/>
              <a:ext cx="99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83" y="0"/>
                </a:cxn>
                <a:cxn ang="0">
                  <a:pos x="101" y="10"/>
                </a:cxn>
                <a:cxn ang="0">
                  <a:pos x="106" y="31"/>
                </a:cxn>
                <a:cxn ang="0">
                  <a:pos x="98" y="41"/>
                </a:cxn>
                <a:cxn ang="0">
                  <a:pos x="51" y="49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106" h="49">
                  <a:moveTo>
                    <a:pt x="0" y="46"/>
                  </a:moveTo>
                  <a:lnTo>
                    <a:pt x="83" y="0"/>
                  </a:lnTo>
                  <a:lnTo>
                    <a:pt x="101" y="10"/>
                  </a:lnTo>
                  <a:lnTo>
                    <a:pt x="106" y="31"/>
                  </a:lnTo>
                  <a:lnTo>
                    <a:pt x="98" y="41"/>
                  </a:lnTo>
                  <a:lnTo>
                    <a:pt x="51" y="4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310" y="3058"/>
              <a:ext cx="128" cy="16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4" y="144"/>
                </a:cxn>
                <a:cxn ang="0">
                  <a:pos x="88" y="124"/>
                </a:cxn>
                <a:cxn ang="0">
                  <a:pos x="105" y="91"/>
                </a:cxn>
                <a:cxn ang="0">
                  <a:pos x="108" y="33"/>
                </a:cxn>
                <a:cxn ang="0">
                  <a:pos x="116" y="0"/>
                </a:cxn>
                <a:cxn ang="0">
                  <a:pos x="137" y="0"/>
                </a:cxn>
                <a:cxn ang="0">
                  <a:pos x="128" y="62"/>
                </a:cxn>
                <a:cxn ang="0">
                  <a:pos x="128" y="100"/>
                </a:cxn>
                <a:cxn ang="0">
                  <a:pos x="108" y="132"/>
                </a:cxn>
                <a:cxn ang="0">
                  <a:pos x="85" y="147"/>
                </a:cxn>
                <a:cxn ang="0">
                  <a:pos x="49" y="166"/>
                </a:cxn>
                <a:cxn ang="0">
                  <a:pos x="15" y="173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137" h="173">
                  <a:moveTo>
                    <a:pt x="0" y="166"/>
                  </a:moveTo>
                  <a:lnTo>
                    <a:pt x="54" y="144"/>
                  </a:lnTo>
                  <a:lnTo>
                    <a:pt x="88" y="124"/>
                  </a:lnTo>
                  <a:lnTo>
                    <a:pt x="105" y="91"/>
                  </a:lnTo>
                  <a:lnTo>
                    <a:pt x="108" y="3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28" y="62"/>
                  </a:lnTo>
                  <a:lnTo>
                    <a:pt x="128" y="100"/>
                  </a:lnTo>
                  <a:lnTo>
                    <a:pt x="108" y="132"/>
                  </a:lnTo>
                  <a:lnTo>
                    <a:pt x="85" y="147"/>
                  </a:lnTo>
                  <a:lnTo>
                    <a:pt x="49" y="166"/>
                  </a:lnTo>
                  <a:lnTo>
                    <a:pt x="15" y="173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872" y="3068"/>
              <a:ext cx="241" cy="163"/>
            </a:xfrm>
            <a:custGeom>
              <a:avLst/>
              <a:gdLst/>
              <a:ahLst/>
              <a:cxnLst>
                <a:cxn ang="0">
                  <a:pos x="139" y="73"/>
                </a:cxn>
                <a:cxn ang="0">
                  <a:pos x="162" y="28"/>
                </a:cxn>
                <a:cxn ang="0">
                  <a:pos x="167" y="8"/>
                </a:cxn>
                <a:cxn ang="0">
                  <a:pos x="202" y="0"/>
                </a:cxn>
                <a:cxn ang="0">
                  <a:pos x="243" y="10"/>
                </a:cxn>
                <a:cxn ang="0">
                  <a:pos x="258" y="31"/>
                </a:cxn>
                <a:cxn ang="0">
                  <a:pos x="238" y="63"/>
                </a:cxn>
                <a:cxn ang="0">
                  <a:pos x="197" y="93"/>
                </a:cxn>
                <a:cxn ang="0">
                  <a:pos x="170" y="116"/>
                </a:cxn>
                <a:cxn ang="0">
                  <a:pos x="129" y="145"/>
                </a:cxn>
                <a:cxn ang="0">
                  <a:pos x="93" y="161"/>
                </a:cxn>
                <a:cxn ang="0">
                  <a:pos x="49" y="166"/>
                </a:cxn>
                <a:cxn ang="0">
                  <a:pos x="16" y="169"/>
                </a:cxn>
                <a:cxn ang="0">
                  <a:pos x="0" y="161"/>
                </a:cxn>
                <a:cxn ang="0">
                  <a:pos x="0" y="139"/>
                </a:cxn>
                <a:cxn ang="0">
                  <a:pos x="44" y="132"/>
                </a:cxn>
                <a:cxn ang="0">
                  <a:pos x="98" y="119"/>
                </a:cxn>
                <a:cxn ang="0">
                  <a:pos x="142" y="99"/>
                </a:cxn>
                <a:cxn ang="0">
                  <a:pos x="179" y="70"/>
                </a:cxn>
                <a:cxn ang="0">
                  <a:pos x="202" y="68"/>
                </a:cxn>
                <a:cxn ang="0">
                  <a:pos x="225" y="28"/>
                </a:cxn>
                <a:cxn ang="0">
                  <a:pos x="212" y="21"/>
                </a:cxn>
                <a:cxn ang="0">
                  <a:pos x="191" y="26"/>
                </a:cxn>
                <a:cxn ang="0">
                  <a:pos x="165" y="70"/>
                </a:cxn>
                <a:cxn ang="0">
                  <a:pos x="139" y="73"/>
                </a:cxn>
                <a:cxn ang="0">
                  <a:pos x="139" y="73"/>
                </a:cxn>
              </a:cxnLst>
              <a:rect l="0" t="0" r="r" b="b"/>
              <a:pathLst>
                <a:path w="258" h="169">
                  <a:moveTo>
                    <a:pt x="139" y="73"/>
                  </a:moveTo>
                  <a:lnTo>
                    <a:pt x="162" y="28"/>
                  </a:lnTo>
                  <a:lnTo>
                    <a:pt x="167" y="8"/>
                  </a:lnTo>
                  <a:lnTo>
                    <a:pt x="202" y="0"/>
                  </a:lnTo>
                  <a:lnTo>
                    <a:pt x="243" y="10"/>
                  </a:lnTo>
                  <a:lnTo>
                    <a:pt x="258" y="31"/>
                  </a:lnTo>
                  <a:lnTo>
                    <a:pt x="238" y="63"/>
                  </a:lnTo>
                  <a:lnTo>
                    <a:pt x="197" y="93"/>
                  </a:lnTo>
                  <a:lnTo>
                    <a:pt x="170" y="116"/>
                  </a:lnTo>
                  <a:lnTo>
                    <a:pt x="129" y="145"/>
                  </a:lnTo>
                  <a:lnTo>
                    <a:pt x="93" y="161"/>
                  </a:lnTo>
                  <a:lnTo>
                    <a:pt x="49" y="166"/>
                  </a:lnTo>
                  <a:lnTo>
                    <a:pt x="16" y="169"/>
                  </a:lnTo>
                  <a:lnTo>
                    <a:pt x="0" y="161"/>
                  </a:lnTo>
                  <a:lnTo>
                    <a:pt x="0" y="139"/>
                  </a:lnTo>
                  <a:lnTo>
                    <a:pt x="44" y="132"/>
                  </a:lnTo>
                  <a:lnTo>
                    <a:pt x="98" y="119"/>
                  </a:lnTo>
                  <a:lnTo>
                    <a:pt x="142" y="99"/>
                  </a:lnTo>
                  <a:lnTo>
                    <a:pt x="179" y="70"/>
                  </a:lnTo>
                  <a:lnTo>
                    <a:pt x="202" y="68"/>
                  </a:lnTo>
                  <a:lnTo>
                    <a:pt x="225" y="28"/>
                  </a:lnTo>
                  <a:lnTo>
                    <a:pt x="212" y="21"/>
                  </a:lnTo>
                  <a:lnTo>
                    <a:pt x="191" y="26"/>
                  </a:lnTo>
                  <a:lnTo>
                    <a:pt x="165" y="70"/>
                  </a:lnTo>
                  <a:lnTo>
                    <a:pt x="139" y="73"/>
                  </a:lnTo>
                  <a:lnTo>
                    <a:pt x="13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711" y="3141"/>
              <a:ext cx="188" cy="14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50" y="106"/>
                </a:cxn>
                <a:cxn ang="0">
                  <a:pos x="83" y="86"/>
                </a:cxn>
                <a:cxn ang="0">
                  <a:pos x="119" y="64"/>
                </a:cxn>
                <a:cxn ang="0">
                  <a:pos x="168" y="26"/>
                </a:cxn>
                <a:cxn ang="0">
                  <a:pos x="201" y="0"/>
                </a:cxn>
                <a:cxn ang="0">
                  <a:pos x="196" y="21"/>
                </a:cxn>
                <a:cxn ang="0">
                  <a:pos x="178" y="49"/>
                </a:cxn>
                <a:cxn ang="0">
                  <a:pos x="155" y="81"/>
                </a:cxn>
                <a:cxn ang="0">
                  <a:pos x="119" y="109"/>
                </a:cxn>
                <a:cxn ang="0">
                  <a:pos x="70" y="132"/>
                </a:cxn>
                <a:cxn ang="0">
                  <a:pos x="29" y="145"/>
                </a:cxn>
                <a:cxn ang="0">
                  <a:pos x="0" y="152"/>
                </a:cxn>
                <a:cxn ang="0">
                  <a:pos x="0" y="117"/>
                </a:cxn>
                <a:cxn ang="0">
                  <a:pos x="0" y="117"/>
                </a:cxn>
              </a:cxnLst>
              <a:rect l="0" t="0" r="r" b="b"/>
              <a:pathLst>
                <a:path w="201" h="152">
                  <a:moveTo>
                    <a:pt x="0" y="117"/>
                  </a:moveTo>
                  <a:lnTo>
                    <a:pt x="50" y="106"/>
                  </a:lnTo>
                  <a:lnTo>
                    <a:pt x="83" y="86"/>
                  </a:lnTo>
                  <a:lnTo>
                    <a:pt x="119" y="64"/>
                  </a:lnTo>
                  <a:lnTo>
                    <a:pt x="168" y="26"/>
                  </a:lnTo>
                  <a:lnTo>
                    <a:pt x="201" y="0"/>
                  </a:lnTo>
                  <a:lnTo>
                    <a:pt x="196" y="21"/>
                  </a:lnTo>
                  <a:lnTo>
                    <a:pt x="178" y="49"/>
                  </a:lnTo>
                  <a:lnTo>
                    <a:pt x="155" y="81"/>
                  </a:lnTo>
                  <a:lnTo>
                    <a:pt x="119" y="109"/>
                  </a:lnTo>
                  <a:lnTo>
                    <a:pt x="70" y="132"/>
                  </a:lnTo>
                  <a:lnTo>
                    <a:pt x="29" y="145"/>
                  </a:lnTo>
                  <a:lnTo>
                    <a:pt x="0" y="152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440" y="3243"/>
              <a:ext cx="207" cy="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6" y="16"/>
                </a:cxn>
                <a:cxn ang="0">
                  <a:pos x="109" y="26"/>
                </a:cxn>
                <a:cxn ang="0">
                  <a:pos x="157" y="28"/>
                </a:cxn>
                <a:cxn ang="0">
                  <a:pos x="222" y="31"/>
                </a:cxn>
                <a:cxn ang="0">
                  <a:pos x="217" y="72"/>
                </a:cxn>
                <a:cxn ang="0">
                  <a:pos x="149" y="67"/>
                </a:cxn>
                <a:cxn ang="0">
                  <a:pos x="95" y="59"/>
                </a:cxn>
                <a:cxn ang="0">
                  <a:pos x="44" y="46"/>
                </a:cxn>
                <a:cxn ang="0">
                  <a:pos x="5" y="23"/>
                </a:cxn>
                <a:cxn ang="0">
                  <a:pos x="0" y="1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2" h="72">
                  <a:moveTo>
                    <a:pt x="10" y="0"/>
                  </a:moveTo>
                  <a:lnTo>
                    <a:pt x="56" y="16"/>
                  </a:lnTo>
                  <a:lnTo>
                    <a:pt x="109" y="26"/>
                  </a:lnTo>
                  <a:lnTo>
                    <a:pt x="157" y="28"/>
                  </a:lnTo>
                  <a:lnTo>
                    <a:pt x="222" y="31"/>
                  </a:lnTo>
                  <a:lnTo>
                    <a:pt x="217" y="72"/>
                  </a:lnTo>
                  <a:lnTo>
                    <a:pt x="149" y="67"/>
                  </a:lnTo>
                  <a:lnTo>
                    <a:pt x="95" y="59"/>
                  </a:lnTo>
                  <a:lnTo>
                    <a:pt x="44" y="46"/>
                  </a:lnTo>
                  <a:lnTo>
                    <a:pt x="5" y="23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644" y="2806"/>
              <a:ext cx="135" cy="282"/>
            </a:xfrm>
            <a:custGeom>
              <a:avLst/>
              <a:gdLst/>
              <a:ahLst/>
              <a:cxnLst>
                <a:cxn ang="0">
                  <a:pos x="28" y="292"/>
                </a:cxn>
                <a:cxn ang="0">
                  <a:pos x="11" y="281"/>
                </a:cxn>
                <a:cxn ang="0">
                  <a:pos x="0" y="258"/>
                </a:cxn>
                <a:cxn ang="0">
                  <a:pos x="0" y="230"/>
                </a:cxn>
                <a:cxn ang="0">
                  <a:pos x="18" y="193"/>
                </a:cxn>
                <a:cxn ang="0">
                  <a:pos x="34" y="163"/>
                </a:cxn>
                <a:cxn ang="0">
                  <a:pos x="41" y="137"/>
                </a:cxn>
                <a:cxn ang="0">
                  <a:pos x="41" y="101"/>
                </a:cxn>
                <a:cxn ang="0">
                  <a:pos x="34" y="64"/>
                </a:cxn>
                <a:cxn ang="0">
                  <a:pos x="36" y="47"/>
                </a:cxn>
                <a:cxn ang="0">
                  <a:pos x="57" y="41"/>
                </a:cxn>
                <a:cxn ang="0">
                  <a:pos x="75" y="44"/>
                </a:cxn>
                <a:cxn ang="0">
                  <a:pos x="87" y="23"/>
                </a:cxn>
                <a:cxn ang="0">
                  <a:pos x="99" y="3"/>
                </a:cxn>
                <a:cxn ang="0">
                  <a:pos x="119" y="0"/>
                </a:cxn>
                <a:cxn ang="0">
                  <a:pos x="134" y="11"/>
                </a:cxn>
                <a:cxn ang="0">
                  <a:pos x="145" y="44"/>
                </a:cxn>
                <a:cxn ang="0">
                  <a:pos x="145" y="75"/>
                </a:cxn>
                <a:cxn ang="0">
                  <a:pos x="124" y="75"/>
                </a:cxn>
                <a:cxn ang="0">
                  <a:pos x="122" y="34"/>
                </a:cxn>
                <a:cxn ang="0">
                  <a:pos x="111" y="39"/>
                </a:cxn>
                <a:cxn ang="0">
                  <a:pos x="106" y="72"/>
                </a:cxn>
                <a:cxn ang="0">
                  <a:pos x="92" y="77"/>
                </a:cxn>
                <a:cxn ang="0">
                  <a:pos x="69" y="75"/>
                </a:cxn>
                <a:cxn ang="0">
                  <a:pos x="69" y="104"/>
                </a:cxn>
                <a:cxn ang="0">
                  <a:pos x="59" y="150"/>
                </a:cxn>
                <a:cxn ang="0">
                  <a:pos x="49" y="188"/>
                </a:cxn>
                <a:cxn ang="0">
                  <a:pos x="31" y="220"/>
                </a:cxn>
                <a:cxn ang="0">
                  <a:pos x="26" y="248"/>
                </a:cxn>
                <a:cxn ang="0">
                  <a:pos x="26" y="269"/>
                </a:cxn>
                <a:cxn ang="0">
                  <a:pos x="41" y="287"/>
                </a:cxn>
                <a:cxn ang="0">
                  <a:pos x="28" y="292"/>
                </a:cxn>
                <a:cxn ang="0">
                  <a:pos x="28" y="292"/>
                </a:cxn>
              </a:cxnLst>
              <a:rect l="0" t="0" r="r" b="b"/>
              <a:pathLst>
                <a:path w="145" h="292">
                  <a:moveTo>
                    <a:pt x="28" y="292"/>
                  </a:moveTo>
                  <a:lnTo>
                    <a:pt x="11" y="281"/>
                  </a:lnTo>
                  <a:lnTo>
                    <a:pt x="0" y="258"/>
                  </a:lnTo>
                  <a:lnTo>
                    <a:pt x="0" y="230"/>
                  </a:lnTo>
                  <a:lnTo>
                    <a:pt x="18" y="193"/>
                  </a:lnTo>
                  <a:lnTo>
                    <a:pt x="34" y="163"/>
                  </a:lnTo>
                  <a:lnTo>
                    <a:pt x="41" y="137"/>
                  </a:lnTo>
                  <a:lnTo>
                    <a:pt x="41" y="101"/>
                  </a:lnTo>
                  <a:lnTo>
                    <a:pt x="34" y="64"/>
                  </a:lnTo>
                  <a:lnTo>
                    <a:pt x="36" y="47"/>
                  </a:lnTo>
                  <a:lnTo>
                    <a:pt x="57" y="41"/>
                  </a:lnTo>
                  <a:lnTo>
                    <a:pt x="75" y="44"/>
                  </a:lnTo>
                  <a:lnTo>
                    <a:pt x="87" y="23"/>
                  </a:lnTo>
                  <a:lnTo>
                    <a:pt x="99" y="3"/>
                  </a:lnTo>
                  <a:lnTo>
                    <a:pt x="119" y="0"/>
                  </a:lnTo>
                  <a:lnTo>
                    <a:pt x="134" y="11"/>
                  </a:lnTo>
                  <a:lnTo>
                    <a:pt x="145" y="44"/>
                  </a:lnTo>
                  <a:lnTo>
                    <a:pt x="145" y="75"/>
                  </a:lnTo>
                  <a:lnTo>
                    <a:pt x="124" y="75"/>
                  </a:lnTo>
                  <a:lnTo>
                    <a:pt x="122" y="34"/>
                  </a:lnTo>
                  <a:lnTo>
                    <a:pt x="111" y="39"/>
                  </a:lnTo>
                  <a:lnTo>
                    <a:pt x="106" y="72"/>
                  </a:lnTo>
                  <a:lnTo>
                    <a:pt x="92" y="77"/>
                  </a:lnTo>
                  <a:lnTo>
                    <a:pt x="69" y="75"/>
                  </a:lnTo>
                  <a:lnTo>
                    <a:pt x="69" y="104"/>
                  </a:lnTo>
                  <a:lnTo>
                    <a:pt x="59" y="150"/>
                  </a:lnTo>
                  <a:lnTo>
                    <a:pt x="49" y="188"/>
                  </a:lnTo>
                  <a:lnTo>
                    <a:pt x="31" y="220"/>
                  </a:lnTo>
                  <a:lnTo>
                    <a:pt x="26" y="248"/>
                  </a:lnTo>
                  <a:lnTo>
                    <a:pt x="26" y="269"/>
                  </a:lnTo>
                  <a:lnTo>
                    <a:pt x="41" y="287"/>
                  </a:lnTo>
                  <a:lnTo>
                    <a:pt x="28" y="292"/>
                  </a:lnTo>
                  <a:lnTo>
                    <a:pt x="28" y="2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97" y="2896"/>
              <a:ext cx="99" cy="22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2" y="199"/>
                </a:cxn>
                <a:cxn ang="0">
                  <a:pos x="38" y="230"/>
                </a:cxn>
                <a:cxn ang="0">
                  <a:pos x="54" y="219"/>
                </a:cxn>
                <a:cxn ang="0">
                  <a:pos x="62" y="199"/>
                </a:cxn>
                <a:cxn ang="0">
                  <a:pos x="65" y="155"/>
                </a:cxn>
                <a:cxn ang="0">
                  <a:pos x="85" y="105"/>
                </a:cxn>
                <a:cxn ang="0">
                  <a:pos x="98" y="75"/>
                </a:cxn>
                <a:cxn ang="0">
                  <a:pos x="106" y="36"/>
                </a:cxn>
                <a:cxn ang="0">
                  <a:pos x="98" y="8"/>
                </a:cxn>
                <a:cxn ang="0">
                  <a:pos x="80" y="0"/>
                </a:cxn>
                <a:cxn ang="0">
                  <a:pos x="80" y="31"/>
                </a:cxn>
                <a:cxn ang="0">
                  <a:pos x="72" y="80"/>
                </a:cxn>
                <a:cxn ang="0">
                  <a:pos x="47" y="132"/>
                </a:cxn>
                <a:cxn ang="0">
                  <a:pos x="33" y="150"/>
                </a:cxn>
                <a:cxn ang="0">
                  <a:pos x="35" y="194"/>
                </a:cxn>
                <a:cxn ang="0">
                  <a:pos x="23" y="178"/>
                </a:cxn>
                <a:cxn ang="0">
                  <a:pos x="15" y="155"/>
                </a:cxn>
                <a:cxn ang="0">
                  <a:pos x="0" y="160"/>
                </a:cxn>
                <a:cxn ang="0">
                  <a:pos x="0" y="160"/>
                </a:cxn>
              </a:cxnLst>
              <a:rect l="0" t="0" r="r" b="b"/>
              <a:pathLst>
                <a:path w="106" h="230">
                  <a:moveTo>
                    <a:pt x="0" y="160"/>
                  </a:moveTo>
                  <a:lnTo>
                    <a:pt x="12" y="199"/>
                  </a:lnTo>
                  <a:lnTo>
                    <a:pt x="38" y="230"/>
                  </a:lnTo>
                  <a:lnTo>
                    <a:pt x="54" y="219"/>
                  </a:lnTo>
                  <a:lnTo>
                    <a:pt x="62" y="199"/>
                  </a:lnTo>
                  <a:lnTo>
                    <a:pt x="65" y="155"/>
                  </a:lnTo>
                  <a:lnTo>
                    <a:pt x="85" y="105"/>
                  </a:lnTo>
                  <a:lnTo>
                    <a:pt x="98" y="75"/>
                  </a:lnTo>
                  <a:lnTo>
                    <a:pt x="106" y="36"/>
                  </a:lnTo>
                  <a:lnTo>
                    <a:pt x="98" y="8"/>
                  </a:lnTo>
                  <a:lnTo>
                    <a:pt x="80" y="0"/>
                  </a:lnTo>
                  <a:lnTo>
                    <a:pt x="80" y="31"/>
                  </a:lnTo>
                  <a:lnTo>
                    <a:pt x="72" y="80"/>
                  </a:lnTo>
                  <a:lnTo>
                    <a:pt x="47" y="132"/>
                  </a:lnTo>
                  <a:lnTo>
                    <a:pt x="33" y="150"/>
                  </a:lnTo>
                  <a:lnTo>
                    <a:pt x="35" y="194"/>
                  </a:lnTo>
                  <a:lnTo>
                    <a:pt x="23" y="178"/>
                  </a:lnTo>
                  <a:lnTo>
                    <a:pt x="15" y="155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748" y="3011"/>
              <a:ext cx="291" cy="9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0" y="9"/>
                </a:cxn>
                <a:cxn ang="0">
                  <a:pos x="116" y="18"/>
                </a:cxn>
                <a:cxn ang="0">
                  <a:pos x="173" y="34"/>
                </a:cxn>
                <a:cxn ang="0">
                  <a:pos x="214" y="49"/>
                </a:cxn>
                <a:cxn ang="0">
                  <a:pos x="276" y="69"/>
                </a:cxn>
                <a:cxn ang="0">
                  <a:pos x="313" y="82"/>
                </a:cxn>
                <a:cxn ang="0">
                  <a:pos x="278" y="95"/>
                </a:cxn>
                <a:cxn ang="0">
                  <a:pos x="225" y="87"/>
                </a:cxn>
                <a:cxn ang="0">
                  <a:pos x="168" y="69"/>
                </a:cxn>
                <a:cxn ang="0">
                  <a:pos x="124" y="59"/>
                </a:cxn>
                <a:cxn ang="0">
                  <a:pos x="80" y="51"/>
                </a:cxn>
                <a:cxn ang="0">
                  <a:pos x="31" y="46"/>
                </a:cxn>
                <a:cxn ang="0">
                  <a:pos x="0" y="4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13" h="95">
                  <a:moveTo>
                    <a:pt x="21" y="0"/>
                  </a:moveTo>
                  <a:lnTo>
                    <a:pt x="70" y="9"/>
                  </a:lnTo>
                  <a:lnTo>
                    <a:pt x="116" y="18"/>
                  </a:lnTo>
                  <a:lnTo>
                    <a:pt x="173" y="34"/>
                  </a:lnTo>
                  <a:lnTo>
                    <a:pt x="214" y="49"/>
                  </a:lnTo>
                  <a:lnTo>
                    <a:pt x="276" y="69"/>
                  </a:lnTo>
                  <a:lnTo>
                    <a:pt x="313" y="82"/>
                  </a:lnTo>
                  <a:lnTo>
                    <a:pt x="278" y="95"/>
                  </a:lnTo>
                  <a:lnTo>
                    <a:pt x="225" y="87"/>
                  </a:lnTo>
                  <a:lnTo>
                    <a:pt x="168" y="69"/>
                  </a:lnTo>
                  <a:lnTo>
                    <a:pt x="124" y="59"/>
                  </a:lnTo>
                  <a:lnTo>
                    <a:pt x="80" y="51"/>
                  </a:lnTo>
                  <a:lnTo>
                    <a:pt x="31" y="46"/>
                  </a:lnTo>
                  <a:lnTo>
                    <a:pt x="0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310" y="3026"/>
              <a:ext cx="346" cy="282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297" y="41"/>
                </a:cxn>
                <a:cxn ang="0">
                  <a:pos x="235" y="84"/>
                </a:cxn>
                <a:cxn ang="0">
                  <a:pos x="173" y="139"/>
                </a:cxn>
                <a:cxn ang="0">
                  <a:pos x="126" y="180"/>
                </a:cxn>
                <a:cxn ang="0">
                  <a:pos x="90" y="219"/>
                </a:cxn>
                <a:cxn ang="0">
                  <a:pos x="85" y="190"/>
                </a:cxn>
                <a:cxn ang="0">
                  <a:pos x="80" y="170"/>
                </a:cxn>
                <a:cxn ang="0">
                  <a:pos x="60" y="165"/>
                </a:cxn>
                <a:cxn ang="0">
                  <a:pos x="34" y="177"/>
                </a:cxn>
                <a:cxn ang="0">
                  <a:pos x="8" y="190"/>
                </a:cxn>
                <a:cxn ang="0">
                  <a:pos x="0" y="212"/>
                </a:cxn>
                <a:cxn ang="0">
                  <a:pos x="8" y="245"/>
                </a:cxn>
                <a:cxn ang="0">
                  <a:pos x="18" y="270"/>
                </a:cxn>
                <a:cxn ang="0">
                  <a:pos x="39" y="291"/>
                </a:cxn>
                <a:cxn ang="0">
                  <a:pos x="60" y="291"/>
                </a:cxn>
                <a:cxn ang="0">
                  <a:pos x="80" y="270"/>
                </a:cxn>
                <a:cxn ang="0">
                  <a:pos x="57" y="265"/>
                </a:cxn>
                <a:cxn ang="0">
                  <a:pos x="39" y="260"/>
                </a:cxn>
                <a:cxn ang="0">
                  <a:pos x="32" y="229"/>
                </a:cxn>
                <a:cxn ang="0">
                  <a:pos x="34" y="206"/>
                </a:cxn>
                <a:cxn ang="0">
                  <a:pos x="60" y="188"/>
                </a:cxn>
                <a:cxn ang="0">
                  <a:pos x="62" y="224"/>
                </a:cxn>
                <a:cxn ang="0">
                  <a:pos x="70" y="247"/>
                </a:cxn>
                <a:cxn ang="0">
                  <a:pos x="90" y="247"/>
                </a:cxn>
                <a:cxn ang="0">
                  <a:pos x="111" y="240"/>
                </a:cxn>
                <a:cxn ang="0">
                  <a:pos x="143" y="217"/>
                </a:cxn>
                <a:cxn ang="0">
                  <a:pos x="184" y="177"/>
                </a:cxn>
                <a:cxn ang="0">
                  <a:pos x="230" y="131"/>
                </a:cxn>
                <a:cxn ang="0">
                  <a:pos x="284" y="90"/>
                </a:cxn>
                <a:cxn ang="0">
                  <a:pos x="338" y="51"/>
                </a:cxn>
                <a:cxn ang="0">
                  <a:pos x="372" y="35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72" h="291">
                  <a:moveTo>
                    <a:pt x="364" y="0"/>
                  </a:moveTo>
                  <a:lnTo>
                    <a:pt x="297" y="41"/>
                  </a:lnTo>
                  <a:lnTo>
                    <a:pt x="235" y="84"/>
                  </a:lnTo>
                  <a:lnTo>
                    <a:pt x="173" y="139"/>
                  </a:lnTo>
                  <a:lnTo>
                    <a:pt x="126" y="180"/>
                  </a:lnTo>
                  <a:lnTo>
                    <a:pt x="90" y="219"/>
                  </a:lnTo>
                  <a:lnTo>
                    <a:pt x="85" y="190"/>
                  </a:lnTo>
                  <a:lnTo>
                    <a:pt x="80" y="170"/>
                  </a:lnTo>
                  <a:lnTo>
                    <a:pt x="60" y="165"/>
                  </a:lnTo>
                  <a:lnTo>
                    <a:pt x="34" y="177"/>
                  </a:lnTo>
                  <a:lnTo>
                    <a:pt x="8" y="190"/>
                  </a:lnTo>
                  <a:lnTo>
                    <a:pt x="0" y="212"/>
                  </a:lnTo>
                  <a:lnTo>
                    <a:pt x="8" y="245"/>
                  </a:lnTo>
                  <a:lnTo>
                    <a:pt x="18" y="270"/>
                  </a:lnTo>
                  <a:lnTo>
                    <a:pt x="39" y="291"/>
                  </a:lnTo>
                  <a:lnTo>
                    <a:pt x="60" y="291"/>
                  </a:lnTo>
                  <a:lnTo>
                    <a:pt x="80" y="270"/>
                  </a:lnTo>
                  <a:lnTo>
                    <a:pt x="57" y="265"/>
                  </a:lnTo>
                  <a:lnTo>
                    <a:pt x="39" y="260"/>
                  </a:lnTo>
                  <a:lnTo>
                    <a:pt x="32" y="229"/>
                  </a:lnTo>
                  <a:lnTo>
                    <a:pt x="34" y="206"/>
                  </a:lnTo>
                  <a:lnTo>
                    <a:pt x="60" y="188"/>
                  </a:lnTo>
                  <a:lnTo>
                    <a:pt x="62" y="224"/>
                  </a:lnTo>
                  <a:lnTo>
                    <a:pt x="70" y="247"/>
                  </a:lnTo>
                  <a:lnTo>
                    <a:pt x="90" y="247"/>
                  </a:lnTo>
                  <a:lnTo>
                    <a:pt x="111" y="240"/>
                  </a:lnTo>
                  <a:lnTo>
                    <a:pt x="143" y="217"/>
                  </a:lnTo>
                  <a:lnTo>
                    <a:pt x="184" y="177"/>
                  </a:lnTo>
                  <a:lnTo>
                    <a:pt x="230" y="131"/>
                  </a:lnTo>
                  <a:lnTo>
                    <a:pt x="284" y="90"/>
                  </a:lnTo>
                  <a:lnTo>
                    <a:pt x="338" y="51"/>
                  </a:lnTo>
                  <a:lnTo>
                    <a:pt x="372" y="35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075" y="3186"/>
              <a:ext cx="150" cy="1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3"/>
                </a:cxn>
                <a:cxn ang="0">
                  <a:pos x="28" y="57"/>
                </a:cxn>
                <a:cxn ang="0">
                  <a:pos x="73" y="105"/>
                </a:cxn>
                <a:cxn ang="0">
                  <a:pos x="101" y="139"/>
                </a:cxn>
                <a:cxn ang="0">
                  <a:pos x="124" y="147"/>
                </a:cxn>
                <a:cxn ang="0">
                  <a:pos x="147" y="134"/>
                </a:cxn>
                <a:cxn ang="0">
                  <a:pos x="162" y="113"/>
                </a:cxn>
                <a:cxn ang="0">
                  <a:pos x="157" y="90"/>
                </a:cxn>
                <a:cxn ang="0">
                  <a:pos x="136" y="70"/>
                </a:cxn>
                <a:cxn ang="0">
                  <a:pos x="101" y="44"/>
                </a:cxn>
                <a:cxn ang="0">
                  <a:pos x="56" y="0"/>
                </a:cxn>
                <a:cxn ang="0">
                  <a:pos x="64" y="28"/>
                </a:cxn>
                <a:cxn ang="0">
                  <a:pos x="85" y="59"/>
                </a:cxn>
                <a:cxn ang="0">
                  <a:pos x="116" y="87"/>
                </a:cxn>
                <a:cxn ang="0">
                  <a:pos x="121" y="108"/>
                </a:cxn>
                <a:cxn ang="0">
                  <a:pos x="106" y="108"/>
                </a:cxn>
                <a:cxn ang="0">
                  <a:pos x="80" y="77"/>
                </a:cxn>
                <a:cxn ang="0">
                  <a:pos x="43" y="39"/>
                </a:cxn>
                <a:cxn ang="0">
                  <a:pos x="31" y="5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47">
                  <a:moveTo>
                    <a:pt x="0" y="2"/>
                  </a:moveTo>
                  <a:lnTo>
                    <a:pt x="3" y="23"/>
                  </a:lnTo>
                  <a:lnTo>
                    <a:pt x="28" y="57"/>
                  </a:lnTo>
                  <a:lnTo>
                    <a:pt x="73" y="105"/>
                  </a:lnTo>
                  <a:lnTo>
                    <a:pt x="101" y="139"/>
                  </a:lnTo>
                  <a:lnTo>
                    <a:pt x="124" y="147"/>
                  </a:lnTo>
                  <a:lnTo>
                    <a:pt x="147" y="134"/>
                  </a:lnTo>
                  <a:lnTo>
                    <a:pt x="162" y="113"/>
                  </a:lnTo>
                  <a:lnTo>
                    <a:pt x="157" y="90"/>
                  </a:lnTo>
                  <a:lnTo>
                    <a:pt x="136" y="70"/>
                  </a:lnTo>
                  <a:lnTo>
                    <a:pt x="101" y="44"/>
                  </a:lnTo>
                  <a:lnTo>
                    <a:pt x="56" y="0"/>
                  </a:lnTo>
                  <a:lnTo>
                    <a:pt x="64" y="28"/>
                  </a:lnTo>
                  <a:lnTo>
                    <a:pt x="85" y="59"/>
                  </a:lnTo>
                  <a:lnTo>
                    <a:pt x="116" y="87"/>
                  </a:lnTo>
                  <a:lnTo>
                    <a:pt x="121" y="108"/>
                  </a:lnTo>
                  <a:lnTo>
                    <a:pt x="106" y="108"/>
                  </a:lnTo>
                  <a:lnTo>
                    <a:pt x="80" y="77"/>
                  </a:lnTo>
                  <a:lnTo>
                    <a:pt x="43" y="39"/>
                  </a:lnTo>
                  <a:lnTo>
                    <a:pt x="31" y="5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15" y="3116"/>
              <a:ext cx="118" cy="39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64"/>
                </a:cxn>
                <a:cxn ang="0">
                  <a:pos x="39" y="131"/>
                </a:cxn>
                <a:cxn ang="0">
                  <a:pos x="20" y="213"/>
                </a:cxn>
                <a:cxn ang="0">
                  <a:pos x="7" y="260"/>
                </a:cxn>
                <a:cxn ang="0">
                  <a:pos x="0" y="322"/>
                </a:cxn>
                <a:cxn ang="0">
                  <a:pos x="13" y="359"/>
                </a:cxn>
                <a:cxn ang="0">
                  <a:pos x="44" y="405"/>
                </a:cxn>
                <a:cxn ang="0">
                  <a:pos x="65" y="410"/>
                </a:cxn>
                <a:cxn ang="0">
                  <a:pos x="93" y="361"/>
                </a:cxn>
                <a:cxn ang="0">
                  <a:pos x="116" y="317"/>
                </a:cxn>
                <a:cxn ang="0">
                  <a:pos x="111" y="289"/>
                </a:cxn>
                <a:cxn ang="0">
                  <a:pos x="108" y="225"/>
                </a:cxn>
                <a:cxn ang="0">
                  <a:pos x="118" y="131"/>
                </a:cxn>
                <a:cxn ang="0">
                  <a:pos x="121" y="54"/>
                </a:cxn>
                <a:cxn ang="0">
                  <a:pos x="126" y="15"/>
                </a:cxn>
                <a:cxn ang="0">
                  <a:pos x="111" y="15"/>
                </a:cxn>
                <a:cxn ang="0">
                  <a:pos x="100" y="31"/>
                </a:cxn>
                <a:cxn ang="0">
                  <a:pos x="90" y="165"/>
                </a:cxn>
                <a:cxn ang="0">
                  <a:pos x="82" y="273"/>
                </a:cxn>
                <a:cxn ang="0">
                  <a:pos x="85" y="312"/>
                </a:cxn>
                <a:cxn ang="0">
                  <a:pos x="49" y="364"/>
                </a:cxn>
                <a:cxn ang="0">
                  <a:pos x="29" y="336"/>
                </a:cxn>
                <a:cxn ang="0">
                  <a:pos x="24" y="306"/>
                </a:cxn>
                <a:cxn ang="0">
                  <a:pos x="29" y="255"/>
                </a:cxn>
                <a:cxn ang="0">
                  <a:pos x="49" y="175"/>
                </a:cxn>
                <a:cxn ang="0">
                  <a:pos x="72" y="95"/>
                </a:cxn>
                <a:cxn ang="0">
                  <a:pos x="82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410">
                  <a:moveTo>
                    <a:pt x="54" y="0"/>
                  </a:moveTo>
                  <a:lnTo>
                    <a:pt x="54" y="64"/>
                  </a:lnTo>
                  <a:lnTo>
                    <a:pt x="39" y="131"/>
                  </a:lnTo>
                  <a:lnTo>
                    <a:pt x="20" y="213"/>
                  </a:lnTo>
                  <a:lnTo>
                    <a:pt x="7" y="260"/>
                  </a:lnTo>
                  <a:lnTo>
                    <a:pt x="0" y="322"/>
                  </a:lnTo>
                  <a:lnTo>
                    <a:pt x="13" y="359"/>
                  </a:lnTo>
                  <a:lnTo>
                    <a:pt x="44" y="405"/>
                  </a:lnTo>
                  <a:lnTo>
                    <a:pt x="65" y="410"/>
                  </a:lnTo>
                  <a:lnTo>
                    <a:pt x="93" y="361"/>
                  </a:lnTo>
                  <a:lnTo>
                    <a:pt x="116" y="317"/>
                  </a:lnTo>
                  <a:lnTo>
                    <a:pt x="111" y="289"/>
                  </a:lnTo>
                  <a:lnTo>
                    <a:pt x="108" y="225"/>
                  </a:lnTo>
                  <a:lnTo>
                    <a:pt x="118" y="131"/>
                  </a:lnTo>
                  <a:lnTo>
                    <a:pt x="121" y="54"/>
                  </a:lnTo>
                  <a:lnTo>
                    <a:pt x="126" y="15"/>
                  </a:lnTo>
                  <a:lnTo>
                    <a:pt x="111" y="15"/>
                  </a:lnTo>
                  <a:lnTo>
                    <a:pt x="100" y="31"/>
                  </a:lnTo>
                  <a:lnTo>
                    <a:pt x="90" y="165"/>
                  </a:lnTo>
                  <a:lnTo>
                    <a:pt x="82" y="273"/>
                  </a:lnTo>
                  <a:lnTo>
                    <a:pt x="85" y="312"/>
                  </a:lnTo>
                  <a:lnTo>
                    <a:pt x="49" y="364"/>
                  </a:lnTo>
                  <a:lnTo>
                    <a:pt x="29" y="336"/>
                  </a:lnTo>
                  <a:lnTo>
                    <a:pt x="24" y="306"/>
                  </a:lnTo>
                  <a:lnTo>
                    <a:pt x="29" y="255"/>
                  </a:lnTo>
                  <a:lnTo>
                    <a:pt x="49" y="175"/>
                  </a:lnTo>
                  <a:lnTo>
                    <a:pt x="72" y="95"/>
                  </a:lnTo>
                  <a:lnTo>
                    <a:pt x="82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298" y="3388"/>
              <a:ext cx="331" cy="27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" y="250"/>
                </a:cxn>
                <a:cxn ang="0">
                  <a:pos x="63" y="232"/>
                </a:cxn>
                <a:cxn ang="0">
                  <a:pos x="119" y="219"/>
                </a:cxn>
                <a:cxn ang="0">
                  <a:pos x="176" y="194"/>
                </a:cxn>
                <a:cxn ang="0">
                  <a:pos x="222" y="168"/>
                </a:cxn>
                <a:cxn ang="0">
                  <a:pos x="262" y="142"/>
                </a:cxn>
                <a:cxn ang="0">
                  <a:pos x="295" y="111"/>
                </a:cxn>
                <a:cxn ang="0">
                  <a:pos x="315" y="80"/>
                </a:cxn>
                <a:cxn ang="0">
                  <a:pos x="351" y="0"/>
                </a:cxn>
                <a:cxn ang="0">
                  <a:pos x="356" y="55"/>
                </a:cxn>
                <a:cxn ang="0">
                  <a:pos x="341" y="93"/>
                </a:cxn>
                <a:cxn ang="0">
                  <a:pos x="320" y="131"/>
                </a:cxn>
                <a:cxn ang="0">
                  <a:pos x="294" y="162"/>
                </a:cxn>
                <a:cxn ang="0">
                  <a:pos x="259" y="191"/>
                </a:cxn>
                <a:cxn ang="0">
                  <a:pos x="220" y="212"/>
                </a:cxn>
                <a:cxn ang="0">
                  <a:pos x="166" y="235"/>
                </a:cxn>
                <a:cxn ang="0">
                  <a:pos x="119" y="250"/>
                </a:cxn>
                <a:cxn ang="0">
                  <a:pos x="83" y="263"/>
                </a:cxn>
                <a:cxn ang="0">
                  <a:pos x="42" y="277"/>
                </a:cxn>
                <a:cxn ang="0">
                  <a:pos x="0" y="284"/>
                </a:cxn>
                <a:cxn ang="0">
                  <a:pos x="0" y="284"/>
                </a:cxn>
              </a:cxnLst>
              <a:rect l="0" t="0" r="r" b="b"/>
              <a:pathLst>
                <a:path w="356" h="284">
                  <a:moveTo>
                    <a:pt x="0" y="284"/>
                  </a:moveTo>
                  <a:lnTo>
                    <a:pt x="28" y="250"/>
                  </a:lnTo>
                  <a:lnTo>
                    <a:pt x="63" y="232"/>
                  </a:lnTo>
                  <a:lnTo>
                    <a:pt x="119" y="219"/>
                  </a:lnTo>
                  <a:lnTo>
                    <a:pt x="176" y="194"/>
                  </a:lnTo>
                  <a:lnTo>
                    <a:pt x="222" y="168"/>
                  </a:lnTo>
                  <a:lnTo>
                    <a:pt x="262" y="142"/>
                  </a:lnTo>
                  <a:lnTo>
                    <a:pt x="295" y="111"/>
                  </a:lnTo>
                  <a:lnTo>
                    <a:pt x="315" y="80"/>
                  </a:lnTo>
                  <a:lnTo>
                    <a:pt x="351" y="0"/>
                  </a:lnTo>
                  <a:lnTo>
                    <a:pt x="356" y="55"/>
                  </a:lnTo>
                  <a:lnTo>
                    <a:pt x="341" y="93"/>
                  </a:lnTo>
                  <a:lnTo>
                    <a:pt x="320" y="131"/>
                  </a:lnTo>
                  <a:lnTo>
                    <a:pt x="294" y="162"/>
                  </a:lnTo>
                  <a:lnTo>
                    <a:pt x="259" y="191"/>
                  </a:lnTo>
                  <a:lnTo>
                    <a:pt x="220" y="212"/>
                  </a:lnTo>
                  <a:lnTo>
                    <a:pt x="166" y="235"/>
                  </a:lnTo>
                  <a:lnTo>
                    <a:pt x="119" y="250"/>
                  </a:lnTo>
                  <a:lnTo>
                    <a:pt x="83" y="263"/>
                  </a:lnTo>
                  <a:lnTo>
                    <a:pt x="42" y="277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697" y="3412"/>
              <a:ext cx="171" cy="13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0" y="45"/>
                </a:cxn>
                <a:cxn ang="0">
                  <a:pos x="82" y="53"/>
                </a:cxn>
                <a:cxn ang="0">
                  <a:pos x="121" y="63"/>
                </a:cxn>
                <a:cxn ang="0">
                  <a:pos x="144" y="73"/>
                </a:cxn>
                <a:cxn ang="0">
                  <a:pos x="152" y="91"/>
                </a:cxn>
                <a:cxn ang="0">
                  <a:pos x="144" y="124"/>
                </a:cxn>
                <a:cxn ang="0">
                  <a:pos x="158" y="143"/>
                </a:cxn>
                <a:cxn ang="0">
                  <a:pos x="170" y="133"/>
                </a:cxn>
                <a:cxn ang="0">
                  <a:pos x="183" y="111"/>
                </a:cxn>
                <a:cxn ang="0">
                  <a:pos x="183" y="83"/>
                </a:cxn>
                <a:cxn ang="0">
                  <a:pos x="173" y="58"/>
                </a:cxn>
                <a:cxn ang="0">
                  <a:pos x="160" y="42"/>
                </a:cxn>
                <a:cxn ang="0">
                  <a:pos x="139" y="30"/>
                </a:cxn>
                <a:cxn ang="0">
                  <a:pos x="103" y="22"/>
                </a:cxn>
                <a:cxn ang="0">
                  <a:pos x="62" y="13"/>
                </a:cxn>
                <a:cxn ang="0">
                  <a:pos x="2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183" h="143">
                  <a:moveTo>
                    <a:pt x="0" y="32"/>
                  </a:moveTo>
                  <a:lnTo>
                    <a:pt x="30" y="45"/>
                  </a:lnTo>
                  <a:lnTo>
                    <a:pt x="82" y="53"/>
                  </a:lnTo>
                  <a:lnTo>
                    <a:pt x="121" y="63"/>
                  </a:lnTo>
                  <a:lnTo>
                    <a:pt x="144" y="73"/>
                  </a:lnTo>
                  <a:lnTo>
                    <a:pt x="152" y="91"/>
                  </a:lnTo>
                  <a:lnTo>
                    <a:pt x="144" y="124"/>
                  </a:lnTo>
                  <a:lnTo>
                    <a:pt x="158" y="143"/>
                  </a:lnTo>
                  <a:lnTo>
                    <a:pt x="170" y="133"/>
                  </a:lnTo>
                  <a:lnTo>
                    <a:pt x="183" y="111"/>
                  </a:lnTo>
                  <a:lnTo>
                    <a:pt x="183" y="83"/>
                  </a:lnTo>
                  <a:lnTo>
                    <a:pt x="173" y="58"/>
                  </a:lnTo>
                  <a:lnTo>
                    <a:pt x="160" y="42"/>
                  </a:lnTo>
                  <a:lnTo>
                    <a:pt x="139" y="30"/>
                  </a:lnTo>
                  <a:lnTo>
                    <a:pt x="103" y="22"/>
                  </a:lnTo>
                  <a:lnTo>
                    <a:pt x="62" y="13"/>
                  </a:lnTo>
                  <a:lnTo>
                    <a:pt x="2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904" y="3236"/>
              <a:ext cx="127" cy="31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1" y="41"/>
                </a:cxn>
                <a:cxn ang="0">
                  <a:pos x="72" y="69"/>
                </a:cxn>
                <a:cxn ang="0">
                  <a:pos x="93" y="98"/>
                </a:cxn>
                <a:cxn ang="0">
                  <a:pos x="98" y="129"/>
                </a:cxn>
                <a:cxn ang="0">
                  <a:pos x="100" y="159"/>
                </a:cxn>
                <a:cxn ang="0">
                  <a:pos x="87" y="195"/>
                </a:cxn>
                <a:cxn ang="0">
                  <a:pos x="59" y="247"/>
                </a:cxn>
                <a:cxn ang="0">
                  <a:pos x="28" y="283"/>
                </a:cxn>
                <a:cxn ang="0">
                  <a:pos x="2" y="330"/>
                </a:cxn>
                <a:cxn ang="0">
                  <a:pos x="33" y="323"/>
                </a:cxn>
                <a:cxn ang="0">
                  <a:pos x="62" y="304"/>
                </a:cxn>
                <a:cxn ang="0">
                  <a:pos x="95" y="263"/>
                </a:cxn>
                <a:cxn ang="0">
                  <a:pos x="118" y="227"/>
                </a:cxn>
                <a:cxn ang="0">
                  <a:pos x="136" y="170"/>
                </a:cxn>
                <a:cxn ang="0">
                  <a:pos x="133" y="129"/>
                </a:cxn>
                <a:cxn ang="0">
                  <a:pos x="118" y="87"/>
                </a:cxn>
                <a:cxn ang="0">
                  <a:pos x="105" y="59"/>
                </a:cxn>
                <a:cxn ang="0">
                  <a:pos x="82" y="30"/>
                </a:cxn>
                <a:cxn ang="0">
                  <a:pos x="36" y="10"/>
                </a:cxn>
                <a:cxn ang="0">
                  <a:pos x="2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36" h="330">
                  <a:moveTo>
                    <a:pt x="0" y="23"/>
                  </a:moveTo>
                  <a:lnTo>
                    <a:pt x="41" y="41"/>
                  </a:lnTo>
                  <a:lnTo>
                    <a:pt x="72" y="69"/>
                  </a:lnTo>
                  <a:lnTo>
                    <a:pt x="93" y="98"/>
                  </a:lnTo>
                  <a:lnTo>
                    <a:pt x="98" y="129"/>
                  </a:lnTo>
                  <a:lnTo>
                    <a:pt x="100" y="159"/>
                  </a:lnTo>
                  <a:lnTo>
                    <a:pt x="87" y="195"/>
                  </a:lnTo>
                  <a:lnTo>
                    <a:pt x="59" y="247"/>
                  </a:lnTo>
                  <a:lnTo>
                    <a:pt x="28" y="283"/>
                  </a:lnTo>
                  <a:lnTo>
                    <a:pt x="2" y="330"/>
                  </a:lnTo>
                  <a:lnTo>
                    <a:pt x="33" y="323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18" y="227"/>
                  </a:lnTo>
                  <a:lnTo>
                    <a:pt x="136" y="170"/>
                  </a:lnTo>
                  <a:lnTo>
                    <a:pt x="133" y="129"/>
                  </a:lnTo>
                  <a:lnTo>
                    <a:pt x="118" y="87"/>
                  </a:lnTo>
                  <a:lnTo>
                    <a:pt x="105" y="59"/>
                  </a:lnTo>
                  <a:lnTo>
                    <a:pt x="82" y="30"/>
                  </a:lnTo>
                  <a:lnTo>
                    <a:pt x="36" y="10"/>
                  </a:lnTo>
                  <a:lnTo>
                    <a:pt x="2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831" y="3535"/>
              <a:ext cx="138" cy="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39"/>
                </a:cxn>
                <a:cxn ang="0">
                  <a:pos x="24" y="55"/>
                </a:cxn>
                <a:cxn ang="0">
                  <a:pos x="57" y="62"/>
                </a:cxn>
                <a:cxn ang="0">
                  <a:pos x="100" y="65"/>
                </a:cxn>
                <a:cxn ang="0">
                  <a:pos x="142" y="62"/>
                </a:cxn>
                <a:cxn ang="0">
                  <a:pos x="148" y="42"/>
                </a:cxn>
                <a:cxn ang="0">
                  <a:pos x="106" y="0"/>
                </a:cxn>
                <a:cxn ang="0">
                  <a:pos x="95" y="11"/>
                </a:cxn>
                <a:cxn ang="0">
                  <a:pos x="106" y="37"/>
                </a:cxn>
                <a:cxn ang="0">
                  <a:pos x="72" y="37"/>
                </a:cxn>
                <a:cxn ang="0">
                  <a:pos x="44" y="3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8" h="65">
                  <a:moveTo>
                    <a:pt x="0" y="19"/>
                  </a:moveTo>
                  <a:lnTo>
                    <a:pt x="2" y="39"/>
                  </a:lnTo>
                  <a:lnTo>
                    <a:pt x="24" y="55"/>
                  </a:lnTo>
                  <a:lnTo>
                    <a:pt x="57" y="62"/>
                  </a:lnTo>
                  <a:lnTo>
                    <a:pt x="100" y="65"/>
                  </a:lnTo>
                  <a:lnTo>
                    <a:pt x="142" y="62"/>
                  </a:lnTo>
                  <a:lnTo>
                    <a:pt x="148" y="42"/>
                  </a:lnTo>
                  <a:lnTo>
                    <a:pt x="106" y="0"/>
                  </a:lnTo>
                  <a:lnTo>
                    <a:pt x="95" y="11"/>
                  </a:lnTo>
                  <a:lnTo>
                    <a:pt x="106" y="37"/>
                  </a:lnTo>
                  <a:lnTo>
                    <a:pt x="72" y="37"/>
                  </a:lnTo>
                  <a:lnTo>
                    <a:pt x="44" y="3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238" y="3661"/>
              <a:ext cx="130" cy="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20"/>
                </a:cxn>
                <a:cxn ang="0">
                  <a:pos x="44" y="28"/>
                </a:cxn>
                <a:cxn ang="0">
                  <a:pos x="77" y="31"/>
                </a:cxn>
                <a:cxn ang="0">
                  <a:pos x="119" y="56"/>
                </a:cxn>
                <a:cxn ang="0">
                  <a:pos x="139" y="54"/>
                </a:cxn>
                <a:cxn ang="0">
                  <a:pos x="132" y="33"/>
                </a:cxn>
                <a:cxn ang="0">
                  <a:pos x="106" y="13"/>
                </a:cxn>
                <a:cxn ang="0">
                  <a:pos x="74" y="5"/>
                </a:cxn>
                <a:cxn ang="0">
                  <a:pos x="2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39" h="56">
                  <a:moveTo>
                    <a:pt x="0" y="8"/>
                  </a:moveTo>
                  <a:lnTo>
                    <a:pt x="13" y="20"/>
                  </a:lnTo>
                  <a:lnTo>
                    <a:pt x="44" y="28"/>
                  </a:lnTo>
                  <a:lnTo>
                    <a:pt x="77" y="31"/>
                  </a:lnTo>
                  <a:lnTo>
                    <a:pt x="119" y="56"/>
                  </a:lnTo>
                  <a:lnTo>
                    <a:pt x="139" y="54"/>
                  </a:lnTo>
                  <a:lnTo>
                    <a:pt x="132" y="33"/>
                  </a:lnTo>
                  <a:lnTo>
                    <a:pt x="106" y="13"/>
                  </a:lnTo>
                  <a:lnTo>
                    <a:pt x="74" y="5"/>
                  </a:lnTo>
                  <a:lnTo>
                    <a:pt x="2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991" y="3278"/>
              <a:ext cx="418" cy="364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49" y="5"/>
                </a:cxn>
                <a:cxn ang="0">
                  <a:pos x="426" y="39"/>
                </a:cxn>
                <a:cxn ang="0">
                  <a:pos x="395" y="81"/>
                </a:cxn>
                <a:cxn ang="0">
                  <a:pos x="363" y="122"/>
                </a:cxn>
                <a:cxn ang="0">
                  <a:pos x="345" y="166"/>
                </a:cxn>
                <a:cxn ang="0">
                  <a:pos x="359" y="194"/>
                </a:cxn>
                <a:cxn ang="0">
                  <a:pos x="369" y="230"/>
                </a:cxn>
                <a:cxn ang="0">
                  <a:pos x="366" y="266"/>
                </a:cxn>
                <a:cxn ang="0">
                  <a:pos x="351" y="308"/>
                </a:cxn>
                <a:cxn ang="0">
                  <a:pos x="320" y="351"/>
                </a:cxn>
                <a:cxn ang="0">
                  <a:pos x="289" y="374"/>
                </a:cxn>
                <a:cxn ang="0">
                  <a:pos x="264" y="377"/>
                </a:cxn>
                <a:cxn ang="0">
                  <a:pos x="274" y="354"/>
                </a:cxn>
                <a:cxn ang="0">
                  <a:pos x="305" y="308"/>
                </a:cxn>
                <a:cxn ang="0">
                  <a:pos x="320" y="263"/>
                </a:cxn>
                <a:cxn ang="0">
                  <a:pos x="325" y="227"/>
                </a:cxn>
                <a:cxn ang="0">
                  <a:pos x="323" y="197"/>
                </a:cxn>
                <a:cxn ang="0">
                  <a:pos x="310" y="171"/>
                </a:cxn>
                <a:cxn ang="0">
                  <a:pos x="282" y="142"/>
                </a:cxn>
                <a:cxn ang="0">
                  <a:pos x="227" y="192"/>
                </a:cxn>
                <a:cxn ang="0">
                  <a:pos x="189" y="233"/>
                </a:cxn>
                <a:cxn ang="0">
                  <a:pos x="136" y="280"/>
                </a:cxn>
                <a:cxn ang="0">
                  <a:pos x="98" y="310"/>
                </a:cxn>
                <a:cxn ang="0">
                  <a:pos x="57" y="331"/>
                </a:cxn>
                <a:cxn ang="0">
                  <a:pos x="28" y="328"/>
                </a:cxn>
                <a:cxn ang="0">
                  <a:pos x="0" y="315"/>
                </a:cxn>
                <a:cxn ang="0">
                  <a:pos x="0" y="290"/>
                </a:cxn>
                <a:cxn ang="0">
                  <a:pos x="41" y="287"/>
                </a:cxn>
                <a:cxn ang="0">
                  <a:pos x="98" y="258"/>
                </a:cxn>
                <a:cxn ang="0">
                  <a:pos x="144" y="220"/>
                </a:cxn>
                <a:cxn ang="0">
                  <a:pos x="207" y="157"/>
                </a:cxn>
                <a:cxn ang="0">
                  <a:pos x="279" y="93"/>
                </a:cxn>
                <a:cxn ang="0">
                  <a:pos x="345" y="28"/>
                </a:cxn>
                <a:cxn ang="0">
                  <a:pos x="372" y="36"/>
                </a:cxn>
                <a:cxn ang="0">
                  <a:pos x="403" y="18"/>
                </a:cxn>
                <a:cxn ang="0">
                  <a:pos x="431" y="0"/>
                </a:cxn>
                <a:cxn ang="0">
                  <a:pos x="431" y="0"/>
                </a:cxn>
              </a:cxnLst>
              <a:rect l="0" t="0" r="r" b="b"/>
              <a:pathLst>
                <a:path w="449" h="377">
                  <a:moveTo>
                    <a:pt x="431" y="0"/>
                  </a:moveTo>
                  <a:lnTo>
                    <a:pt x="449" y="5"/>
                  </a:lnTo>
                  <a:lnTo>
                    <a:pt x="426" y="39"/>
                  </a:lnTo>
                  <a:lnTo>
                    <a:pt x="395" y="81"/>
                  </a:lnTo>
                  <a:lnTo>
                    <a:pt x="363" y="122"/>
                  </a:lnTo>
                  <a:lnTo>
                    <a:pt x="345" y="166"/>
                  </a:lnTo>
                  <a:lnTo>
                    <a:pt x="359" y="194"/>
                  </a:lnTo>
                  <a:lnTo>
                    <a:pt x="369" y="230"/>
                  </a:lnTo>
                  <a:lnTo>
                    <a:pt x="366" y="266"/>
                  </a:lnTo>
                  <a:lnTo>
                    <a:pt x="351" y="308"/>
                  </a:lnTo>
                  <a:lnTo>
                    <a:pt x="320" y="351"/>
                  </a:lnTo>
                  <a:lnTo>
                    <a:pt x="289" y="374"/>
                  </a:lnTo>
                  <a:lnTo>
                    <a:pt x="264" y="377"/>
                  </a:lnTo>
                  <a:lnTo>
                    <a:pt x="274" y="354"/>
                  </a:lnTo>
                  <a:lnTo>
                    <a:pt x="305" y="308"/>
                  </a:lnTo>
                  <a:lnTo>
                    <a:pt x="320" y="263"/>
                  </a:lnTo>
                  <a:lnTo>
                    <a:pt x="325" y="227"/>
                  </a:lnTo>
                  <a:lnTo>
                    <a:pt x="323" y="197"/>
                  </a:lnTo>
                  <a:lnTo>
                    <a:pt x="310" y="171"/>
                  </a:lnTo>
                  <a:lnTo>
                    <a:pt x="282" y="142"/>
                  </a:lnTo>
                  <a:lnTo>
                    <a:pt x="227" y="192"/>
                  </a:lnTo>
                  <a:lnTo>
                    <a:pt x="189" y="233"/>
                  </a:lnTo>
                  <a:lnTo>
                    <a:pt x="136" y="280"/>
                  </a:lnTo>
                  <a:lnTo>
                    <a:pt x="98" y="310"/>
                  </a:lnTo>
                  <a:lnTo>
                    <a:pt x="57" y="331"/>
                  </a:lnTo>
                  <a:lnTo>
                    <a:pt x="28" y="328"/>
                  </a:lnTo>
                  <a:lnTo>
                    <a:pt x="0" y="315"/>
                  </a:lnTo>
                  <a:lnTo>
                    <a:pt x="0" y="290"/>
                  </a:lnTo>
                  <a:lnTo>
                    <a:pt x="41" y="287"/>
                  </a:lnTo>
                  <a:lnTo>
                    <a:pt x="98" y="258"/>
                  </a:lnTo>
                  <a:lnTo>
                    <a:pt x="144" y="220"/>
                  </a:lnTo>
                  <a:lnTo>
                    <a:pt x="207" y="157"/>
                  </a:lnTo>
                  <a:lnTo>
                    <a:pt x="279" y="93"/>
                  </a:lnTo>
                  <a:lnTo>
                    <a:pt x="345" y="28"/>
                  </a:lnTo>
                  <a:lnTo>
                    <a:pt x="372" y="36"/>
                  </a:lnTo>
                  <a:lnTo>
                    <a:pt x="403" y="18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0" y="3593"/>
              <a:ext cx="825" cy="163"/>
            </a:xfrm>
            <a:custGeom>
              <a:avLst/>
              <a:gdLst/>
              <a:ahLst/>
              <a:cxnLst>
                <a:cxn ang="0">
                  <a:pos x="9" y="98"/>
                </a:cxn>
                <a:cxn ang="0">
                  <a:pos x="93" y="85"/>
                </a:cxn>
                <a:cxn ang="0">
                  <a:pos x="228" y="83"/>
                </a:cxn>
                <a:cxn ang="0">
                  <a:pos x="426" y="83"/>
                </a:cxn>
                <a:cxn ang="0">
                  <a:pos x="566" y="75"/>
                </a:cxn>
                <a:cxn ang="0">
                  <a:pos x="640" y="60"/>
                </a:cxn>
                <a:cxn ang="0">
                  <a:pos x="617" y="48"/>
                </a:cxn>
                <a:cxn ang="0">
                  <a:pos x="584" y="28"/>
                </a:cxn>
                <a:cxn ang="0">
                  <a:pos x="589" y="2"/>
                </a:cxn>
                <a:cxn ang="0">
                  <a:pos x="609" y="0"/>
                </a:cxn>
                <a:cxn ang="0">
                  <a:pos x="707" y="23"/>
                </a:cxn>
                <a:cxn ang="0">
                  <a:pos x="770" y="41"/>
                </a:cxn>
                <a:cxn ang="0">
                  <a:pos x="883" y="75"/>
                </a:cxn>
                <a:cxn ang="0">
                  <a:pos x="886" y="95"/>
                </a:cxn>
                <a:cxn ang="0">
                  <a:pos x="870" y="101"/>
                </a:cxn>
                <a:cxn ang="0">
                  <a:pos x="808" y="103"/>
                </a:cxn>
                <a:cxn ang="0">
                  <a:pos x="728" y="101"/>
                </a:cxn>
                <a:cxn ang="0">
                  <a:pos x="710" y="111"/>
                </a:cxn>
                <a:cxn ang="0">
                  <a:pos x="684" y="134"/>
                </a:cxn>
                <a:cxn ang="0">
                  <a:pos x="642" y="157"/>
                </a:cxn>
                <a:cxn ang="0">
                  <a:pos x="576" y="168"/>
                </a:cxn>
                <a:cxn ang="0">
                  <a:pos x="511" y="168"/>
                </a:cxn>
                <a:cxn ang="0">
                  <a:pos x="433" y="162"/>
                </a:cxn>
                <a:cxn ang="0">
                  <a:pos x="284" y="149"/>
                </a:cxn>
                <a:cxn ang="0">
                  <a:pos x="158" y="134"/>
                </a:cxn>
                <a:cxn ang="0">
                  <a:pos x="67" y="126"/>
                </a:cxn>
                <a:cxn ang="0">
                  <a:pos x="6" y="124"/>
                </a:cxn>
                <a:cxn ang="0">
                  <a:pos x="0" y="111"/>
                </a:cxn>
                <a:cxn ang="0">
                  <a:pos x="9" y="98"/>
                </a:cxn>
                <a:cxn ang="0">
                  <a:pos x="9" y="98"/>
                </a:cxn>
              </a:cxnLst>
              <a:rect l="0" t="0" r="r" b="b"/>
              <a:pathLst>
                <a:path w="886" h="168">
                  <a:moveTo>
                    <a:pt x="9" y="98"/>
                  </a:moveTo>
                  <a:lnTo>
                    <a:pt x="93" y="85"/>
                  </a:lnTo>
                  <a:lnTo>
                    <a:pt x="228" y="83"/>
                  </a:lnTo>
                  <a:lnTo>
                    <a:pt x="426" y="83"/>
                  </a:lnTo>
                  <a:lnTo>
                    <a:pt x="566" y="75"/>
                  </a:lnTo>
                  <a:lnTo>
                    <a:pt x="640" y="60"/>
                  </a:lnTo>
                  <a:lnTo>
                    <a:pt x="617" y="48"/>
                  </a:lnTo>
                  <a:lnTo>
                    <a:pt x="584" y="28"/>
                  </a:lnTo>
                  <a:lnTo>
                    <a:pt x="589" y="2"/>
                  </a:lnTo>
                  <a:lnTo>
                    <a:pt x="609" y="0"/>
                  </a:lnTo>
                  <a:lnTo>
                    <a:pt x="707" y="23"/>
                  </a:lnTo>
                  <a:lnTo>
                    <a:pt x="770" y="41"/>
                  </a:lnTo>
                  <a:lnTo>
                    <a:pt x="883" y="75"/>
                  </a:lnTo>
                  <a:lnTo>
                    <a:pt x="886" y="95"/>
                  </a:lnTo>
                  <a:lnTo>
                    <a:pt x="870" y="101"/>
                  </a:lnTo>
                  <a:lnTo>
                    <a:pt x="808" y="103"/>
                  </a:lnTo>
                  <a:lnTo>
                    <a:pt x="728" y="101"/>
                  </a:lnTo>
                  <a:lnTo>
                    <a:pt x="710" y="111"/>
                  </a:lnTo>
                  <a:lnTo>
                    <a:pt x="684" y="134"/>
                  </a:lnTo>
                  <a:lnTo>
                    <a:pt x="642" y="157"/>
                  </a:lnTo>
                  <a:lnTo>
                    <a:pt x="576" y="168"/>
                  </a:lnTo>
                  <a:lnTo>
                    <a:pt x="511" y="168"/>
                  </a:lnTo>
                  <a:lnTo>
                    <a:pt x="433" y="162"/>
                  </a:lnTo>
                  <a:lnTo>
                    <a:pt x="284" y="149"/>
                  </a:lnTo>
                  <a:lnTo>
                    <a:pt x="158" y="134"/>
                  </a:lnTo>
                  <a:lnTo>
                    <a:pt x="67" y="126"/>
                  </a:lnTo>
                  <a:lnTo>
                    <a:pt x="6" y="124"/>
                  </a:lnTo>
                  <a:lnTo>
                    <a:pt x="0" y="111"/>
                  </a:lnTo>
                  <a:lnTo>
                    <a:pt x="9" y="98"/>
                  </a:lnTo>
                  <a:lnTo>
                    <a:pt x="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441" y="2997"/>
              <a:ext cx="187" cy="20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3"/>
                </a:cxn>
                <a:cxn ang="0">
                  <a:pos x="59" y="69"/>
                </a:cxn>
                <a:cxn ang="0">
                  <a:pos x="127" y="142"/>
                </a:cxn>
                <a:cxn ang="0">
                  <a:pos x="200" y="215"/>
                </a:cxn>
                <a:cxn ang="0">
                  <a:pos x="177" y="165"/>
                </a:cxn>
                <a:cxn ang="0">
                  <a:pos x="109" y="8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0" h="215">
                  <a:moveTo>
                    <a:pt x="9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27" y="142"/>
                  </a:lnTo>
                  <a:lnTo>
                    <a:pt x="200" y="215"/>
                  </a:lnTo>
                  <a:lnTo>
                    <a:pt x="177" y="165"/>
                  </a:lnTo>
                  <a:lnTo>
                    <a:pt x="109" y="8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5213" y="1867"/>
              <a:ext cx="85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82"/>
                </a:cxn>
                <a:cxn ang="0">
                  <a:pos x="17" y="124"/>
                </a:cxn>
                <a:cxn ang="0">
                  <a:pos x="17" y="188"/>
                </a:cxn>
                <a:cxn ang="0">
                  <a:pos x="26" y="258"/>
                </a:cxn>
                <a:cxn ang="0">
                  <a:pos x="37" y="342"/>
                </a:cxn>
                <a:cxn ang="0">
                  <a:pos x="55" y="420"/>
                </a:cxn>
                <a:cxn ang="0">
                  <a:pos x="91" y="517"/>
                </a:cxn>
                <a:cxn ang="0">
                  <a:pos x="69" y="379"/>
                </a:cxn>
                <a:cxn ang="0">
                  <a:pos x="55" y="258"/>
                </a:cxn>
                <a:cxn ang="0">
                  <a:pos x="51" y="193"/>
                </a:cxn>
                <a:cxn ang="0">
                  <a:pos x="51" y="123"/>
                </a:cxn>
                <a:cxn ang="0">
                  <a:pos x="37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517">
                  <a:moveTo>
                    <a:pt x="0" y="0"/>
                  </a:moveTo>
                  <a:lnTo>
                    <a:pt x="15" y="82"/>
                  </a:lnTo>
                  <a:lnTo>
                    <a:pt x="17" y="124"/>
                  </a:lnTo>
                  <a:lnTo>
                    <a:pt x="17" y="188"/>
                  </a:lnTo>
                  <a:lnTo>
                    <a:pt x="26" y="258"/>
                  </a:lnTo>
                  <a:lnTo>
                    <a:pt x="37" y="342"/>
                  </a:lnTo>
                  <a:lnTo>
                    <a:pt x="55" y="420"/>
                  </a:lnTo>
                  <a:lnTo>
                    <a:pt x="91" y="517"/>
                  </a:lnTo>
                  <a:lnTo>
                    <a:pt x="69" y="379"/>
                  </a:lnTo>
                  <a:lnTo>
                    <a:pt x="55" y="258"/>
                  </a:lnTo>
                  <a:lnTo>
                    <a:pt x="51" y="193"/>
                  </a:lnTo>
                  <a:lnTo>
                    <a:pt x="51" y="123"/>
                  </a:lnTo>
                  <a:lnTo>
                    <a:pt x="3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985" y="1826"/>
              <a:ext cx="425" cy="283"/>
            </a:xfrm>
            <a:custGeom>
              <a:avLst/>
              <a:gdLst/>
              <a:ahLst/>
              <a:cxnLst>
                <a:cxn ang="0">
                  <a:pos x="456" y="60"/>
                </a:cxn>
                <a:cxn ang="0">
                  <a:pos x="384" y="0"/>
                </a:cxn>
                <a:cxn ang="0">
                  <a:pos x="319" y="60"/>
                </a:cxn>
                <a:cxn ang="0">
                  <a:pos x="219" y="142"/>
                </a:cxn>
                <a:cxn ang="0">
                  <a:pos x="127" y="215"/>
                </a:cxn>
                <a:cxn ang="0">
                  <a:pos x="0" y="284"/>
                </a:cxn>
                <a:cxn ang="0">
                  <a:pos x="31" y="293"/>
                </a:cxn>
                <a:cxn ang="0">
                  <a:pos x="132" y="232"/>
                </a:cxn>
                <a:cxn ang="0">
                  <a:pos x="310" y="105"/>
                </a:cxn>
                <a:cxn ang="0">
                  <a:pos x="379" y="51"/>
                </a:cxn>
                <a:cxn ang="0">
                  <a:pos x="424" y="92"/>
                </a:cxn>
                <a:cxn ang="0">
                  <a:pos x="456" y="60"/>
                </a:cxn>
                <a:cxn ang="0">
                  <a:pos x="456" y="60"/>
                </a:cxn>
              </a:cxnLst>
              <a:rect l="0" t="0" r="r" b="b"/>
              <a:pathLst>
                <a:path w="456" h="293">
                  <a:moveTo>
                    <a:pt x="456" y="60"/>
                  </a:moveTo>
                  <a:lnTo>
                    <a:pt x="384" y="0"/>
                  </a:lnTo>
                  <a:lnTo>
                    <a:pt x="319" y="60"/>
                  </a:lnTo>
                  <a:lnTo>
                    <a:pt x="219" y="142"/>
                  </a:lnTo>
                  <a:lnTo>
                    <a:pt x="127" y="215"/>
                  </a:lnTo>
                  <a:lnTo>
                    <a:pt x="0" y="284"/>
                  </a:lnTo>
                  <a:lnTo>
                    <a:pt x="31" y="293"/>
                  </a:lnTo>
                  <a:lnTo>
                    <a:pt x="132" y="232"/>
                  </a:lnTo>
                  <a:lnTo>
                    <a:pt x="310" y="105"/>
                  </a:lnTo>
                  <a:lnTo>
                    <a:pt x="379" y="51"/>
                  </a:lnTo>
                  <a:lnTo>
                    <a:pt x="424" y="92"/>
                  </a:lnTo>
                  <a:lnTo>
                    <a:pt x="456" y="60"/>
                  </a:lnTo>
                  <a:lnTo>
                    <a:pt x="456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867" y="1822"/>
              <a:ext cx="721" cy="358"/>
            </a:xfrm>
            <a:custGeom>
              <a:avLst/>
              <a:gdLst/>
              <a:ahLst/>
              <a:cxnLst>
                <a:cxn ang="0">
                  <a:pos x="775" y="14"/>
                </a:cxn>
                <a:cxn ang="0">
                  <a:pos x="739" y="0"/>
                </a:cxn>
                <a:cxn ang="0">
                  <a:pos x="661" y="23"/>
                </a:cxn>
                <a:cxn ang="0">
                  <a:pos x="551" y="73"/>
                </a:cxn>
                <a:cxn ang="0">
                  <a:pos x="476" y="116"/>
                </a:cxn>
                <a:cxn ang="0">
                  <a:pos x="368" y="178"/>
                </a:cxn>
                <a:cxn ang="0">
                  <a:pos x="200" y="265"/>
                </a:cxn>
                <a:cxn ang="0">
                  <a:pos x="86" y="329"/>
                </a:cxn>
                <a:cxn ang="0">
                  <a:pos x="0" y="366"/>
                </a:cxn>
                <a:cxn ang="0">
                  <a:pos x="35" y="370"/>
                </a:cxn>
                <a:cxn ang="0">
                  <a:pos x="140" y="324"/>
                </a:cxn>
                <a:cxn ang="0">
                  <a:pos x="277" y="256"/>
                </a:cxn>
                <a:cxn ang="0">
                  <a:pos x="415" y="183"/>
                </a:cxn>
                <a:cxn ang="0">
                  <a:pos x="561" y="105"/>
                </a:cxn>
                <a:cxn ang="0">
                  <a:pos x="659" y="61"/>
                </a:cxn>
                <a:cxn ang="0">
                  <a:pos x="734" y="32"/>
                </a:cxn>
                <a:cxn ang="0">
                  <a:pos x="775" y="41"/>
                </a:cxn>
                <a:cxn ang="0">
                  <a:pos x="775" y="14"/>
                </a:cxn>
                <a:cxn ang="0">
                  <a:pos x="775" y="14"/>
                </a:cxn>
              </a:cxnLst>
              <a:rect l="0" t="0" r="r" b="b"/>
              <a:pathLst>
                <a:path w="775" h="370">
                  <a:moveTo>
                    <a:pt x="775" y="14"/>
                  </a:moveTo>
                  <a:lnTo>
                    <a:pt x="739" y="0"/>
                  </a:lnTo>
                  <a:lnTo>
                    <a:pt x="661" y="23"/>
                  </a:lnTo>
                  <a:lnTo>
                    <a:pt x="551" y="73"/>
                  </a:lnTo>
                  <a:lnTo>
                    <a:pt x="476" y="116"/>
                  </a:lnTo>
                  <a:lnTo>
                    <a:pt x="368" y="178"/>
                  </a:lnTo>
                  <a:lnTo>
                    <a:pt x="200" y="265"/>
                  </a:lnTo>
                  <a:lnTo>
                    <a:pt x="86" y="329"/>
                  </a:lnTo>
                  <a:lnTo>
                    <a:pt x="0" y="366"/>
                  </a:lnTo>
                  <a:lnTo>
                    <a:pt x="35" y="370"/>
                  </a:lnTo>
                  <a:lnTo>
                    <a:pt x="140" y="324"/>
                  </a:lnTo>
                  <a:lnTo>
                    <a:pt x="277" y="256"/>
                  </a:lnTo>
                  <a:lnTo>
                    <a:pt x="415" y="183"/>
                  </a:lnTo>
                  <a:lnTo>
                    <a:pt x="561" y="105"/>
                  </a:lnTo>
                  <a:lnTo>
                    <a:pt x="659" y="61"/>
                  </a:lnTo>
                  <a:lnTo>
                    <a:pt x="734" y="32"/>
                  </a:lnTo>
                  <a:lnTo>
                    <a:pt x="775" y="41"/>
                  </a:lnTo>
                  <a:lnTo>
                    <a:pt x="775" y="14"/>
                  </a:lnTo>
                  <a:lnTo>
                    <a:pt x="77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347" y="2375"/>
              <a:ext cx="511" cy="8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27"/>
                </a:cxn>
                <a:cxn ang="0">
                  <a:pos x="64" y="150"/>
                </a:cxn>
                <a:cxn ang="0">
                  <a:pos x="164" y="329"/>
                </a:cxn>
                <a:cxn ang="0">
                  <a:pos x="274" y="493"/>
                </a:cxn>
                <a:cxn ang="0">
                  <a:pos x="365" y="639"/>
                </a:cxn>
                <a:cxn ang="0">
                  <a:pos x="548" y="909"/>
                </a:cxn>
                <a:cxn ang="0">
                  <a:pos x="502" y="795"/>
                </a:cxn>
                <a:cxn ang="0">
                  <a:pos x="420" y="676"/>
                </a:cxn>
                <a:cxn ang="0">
                  <a:pos x="338" y="548"/>
                </a:cxn>
                <a:cxn ang="0">
                  <a:pos x="224" y="374"/>
                </a:cxn>
                <a:cxn ang="0">
                  <a:pos x="119" y="191"/>
                </a:cxn>
                <a:cxn ang="0">
                  <a:pos x="36" y="49"/>
                </a:cxn>
                <a:cxn ang="0">
                  <a:pos x="82" y="22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548" h="909">
                  <a:moveTo>
                    <a:pt x="68" y="0"/>
                  </a:moveTo>
                  <a:lnTo>
                    <a:pt x="0" y="27"/>
                  </a:lnTo>
                  <a:lnTo>
                    <a:pt x="64" y="150"/>
                  </a:lnTo>
                  <a:lnTo>
                    <a:pt x="164" y="329"/>
                  </a:lnTo>
                  <a:lnTo>
                    <a:pt x="274" y="493"/>
                  </a:lnTo>
                  <a:lnTo>
                    <a:pt x="365" y="639"/>
                  </a:lnTo>
                  <a:lnTo>
                    <a:pt x="548" y="909"/>
                  </a:lnTo>
                  <a:lnTo>
                    <a:pt x="502" y="795"/>
                  </a:lnTo>
                  <a:lnTo>
                    <a:pt x="420" y="676"/>
                  </a:lnTo>
                  <a:lnTo>
                    <a:pt x="338" y="548"/>
                  </a:lnTo>
                  <a:lnTo>
                    <a:pt x="224" y="374"/>
                  </a:lnTo>
                  <a:lnTo>
                    <a:pt x="119" y="191"/>
                  </a:lnTo>
                  <a:lnTo>
                    <a:pt x="36" y="49"/>
                  </a:lnTo>
                  <a:lnTo>
                    <a:pt x="82" y="2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424" y="1963"/>
              <a:ext cx="1088" cy="1323"/>
            </a:xfrm>
            <a:custGeom>
              <a:avLst/>
              <a:gdLst/>
              <a:ahLst/>
              <a:cxnLst>
                <a:cxn ang="0">
                  <a:pos x="1169" y="0"/>
                </a:cxn>
                <a:cxn ang="0">
                  <a:pos x="1059" y="32"/>
                </a:cxn>
                <a:cxn ang="0">
                  <a:pos x="904" y="92"/>
                </a:cxn>
                <a:cxn ang="0">
                  <a:pos x="749" y="151"/>
                </a:cxn>
                <a:cxn ang="0">
                  <a:pos x="594" y="206"/>
                </a:cxn>
                <a:cxn ang="0">
                  <a:pos x="433" y="261"/>
                </a:cxn>
                <a:cxn ang="0">
                  <a:pos x="264" y="318"/>
                </a:cxn>
                <a:cxn ang="0">
                  <a:pos x="114" y="357"/>
                </a:cxn>
                <a:cxn ang="0">
                  <a:pos x="0" y="388"/>
                </a:cxn>
                <a:cxn ang="0">
                  <a:pos x="4" y="426"/>
                </a:cxn>
                <a:cxn ang="0">
                  <a:pos x="59" y="544"/>
                </a:cxn>
                <a:cxn ang="0">
                  <a:pos x="151" y="708"/>
                </a:cxn>
                <a:cxn ang="0">
                  <a:pos x="238" y="883"/>
                </a:cxn>
                <a:cxn ang="0">
                  <a:pos x="324" y="1028"/>
                </a:cxn>
                <a:cxn ang="0">
                  <a:pos x="493" y="1367"/>
                </a:cxn>
                <a:cxn ang="0">
                  <a:pos x="410" y="1116"/>
                </a:cxn>
                <a:cxn ang="0">
                  <a:pos x="279" y="905"/>
                </a:cxn>
                <a:cxn ang="0">
                  <a:pos x="190" y="741"/>
                </a:cxn>
                <a:cxn ang="0">
                  <a:pos x="102" y="560"/>
                </a:cxn>
                <a:cxn ang="0">
                  <a:pos x="32" y="421"/>
                </a:cxn>
                <a:cxn ang="0">
                  <a:pos x="32" y="398"/>
                </a:cxn>
                <a:cxn ang="0">
                  <a:pos x="196" y="361"/>
                </a:cxn>
                <a:cxn ang="0">
                  <a:pos x="393" y="301"/>
                </a:cxn>
                <a:cxn ang="0">
                  <a:pos x="557" y="247"/>
                </a:cxn>
                <a:cxn ang="0">
                  <a:pos x="717" y="193"/>
                </a:cxn>
                <a:cxn ang="0">
                  <a:pos x="877" y="133"/>
                </a:cxn>
                <a:cxn ang="0">
                  <a:pos x="1009" y="83"/>
                </a:cxn>
                <a:cxn ang="0">
                  <a:pos x="1132" y="37"/>
                </a:cxn>
                <a:cxn ang="0">
                  <a:pos x="1169" y="0"/>
                </a:cxn>
                <a:cxn ang="0">
                  <a:pos x="1169" y="0"/>
                </a:cxn>
              </a:cxnLst>
              <a:rect l="0" t="0" r="r" b="b"/>
              <a:pathLst>
                <a:path w="1169" h="1367">
                  <a:moveTo>
                    <a:pt x="1169" y="0"/>
                  </a:moveTo>
                  <a:lnTo>
                    <a:pt x="1059" y="32"/>
                  </a:lnTo>
                  <a:lnTo>
                    <a:pt x="904" y="92"/>
                  </a:lnTo>
                  <a:lnTo>
                    <a:pt x="749" y="151"/>
                  </a:lnTo>
                  <a:lnTo>
                    <a:pt x="594" y="206"/>
                  </a:lnTo>
                  <a:lnTo>
                    <a:pt x="433" y="261"/>
                  </a:lnTo>
                  <a:lnTo>
                    <a:pt x="264" y="318"/>
                  </a:lnTo>
                  <a:lnTo>
                    <a:pt x="114" y="357"/>
                  </a:lnTo>
                  <a:lnTo>
                    <a:pt x="0" y="388"/>
                  </a:lnTo>
                  <a:lnTo>
                    <a:pt x="4" y="426"/>
                  </a:lnTo>
                  <a:lnTo>
                    <a:pt x="59" y="544"/>
                  </a:lnTo>
                  <a:lnTo>
                    <a:pt x="151" y="708"/>
                  </a:lnTo>
                  <a:lnTo>
                    <a:pt x="238" y="883"/>
                  </a:lnTo>
                  <a:lnTo>
                    <a:pt x="324" y="1028"/>
                  </a:lnTo>
                  <a:lnTo>
                    <a:pt x="493" y="1367"/>
                  </a:lnTo>
                  <a:lnTo>
                    <a:pt x="410" y="1116"/>
                  </a:lnTo>
                  <a:lnTo>
                    <a:pt x="279" y="905"/>
                  </a:lnTo>
                  <a:lnTo>
                    <a:pt x="190" y="741"/>
                  </a:lnTo>
                  <a:lnTo>
                    <a:pt x="102" y="560"/>
                  </a:lnTo>
                  <a:lnTo>
                    <a:pt x="32" y="421"/>
                  </a:lnTo>
                  <a:lnTo>
                    <a:pt x="32" y="398"/>
                  </a:lnTo>
                  <a:lnTo>
                    <a:pt x="196" y="361"/>
                  </a:lnTo>
                  <a:lnTo>
                    <a:pt x="393" y="301"/>
                  </a:lnTo>
                  <a:lnTo>
                    <a:pt x="557" y="247"/>
                  </a:lnTo>
                  <a:lnTo>
                    <a:pt x="717" y="193"/>
                  </a:lnTo>
                  <a:lnTo>
                    <a:pt x="877" y="133"/>
                  </a:lnTo>
                  <a:lnTo>
                    <a:pt x="1009" y="83"/>
                  </a:lnTo>
                  <a:lnTo>
                    <a:pt x="1132" y="37"/>
                  </a:lnTo>
                  <a:lnTo>
                    <a:pt x="1169" y="0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296" y="2459"/>
              <a:ext cx="591" cy="871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50"/>
                </a:cxn>
                <a:cxn ang="0">
                  <a:pos x="32" y="100"/>
                </a:cxn>
                <a:cxn ang="0">
                  <a:pos x="141" y="247"/>
                </a:cxn>
                <a:cxn ang="0">
                  <a:pos x="237" y="384"/>
                </a:cxn>
                <a:cxn ang="0">
                  <a:pos x="347" y="521"/>
                </a:cxn>
                <a:cxn ang="0">
                  <a:pos x="443" y="640"/>
                </a:cxn>
                <a:cxn ang="0">
                  <a:pos x="530" y="758"/>
                </a:cxn>
                <a:cxn ang="0">
                  <a:pos x="635" y="901"/>
                </a:cxn>
                <a:cxn ang="0">
                  <a:pos x="507" y="695"/>
                </a:cxn>
                <a:cxn ang="0">
                  <a:pos x="402" y="557"/>
                </a:cxn>
                <a:cxn ang="0">
                  <a:pos x="292" y="411"/>
                </a:cxn>
                <a:cxn ang="0">
                  <a:pos x="196" y="284"/>
                </a:cxn>
                <a:cxn ang="0">
                  <a:pos x="78" y="109"/>
                </a:cxn>
                <a:cxn ang="0">
                  <a:pos x="51" y="64"/>
                </a:cxn>
                <a:cxn ang="0">
                  <a:pos x="78" y="28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635" h="901">
                  <a:moveTo>
                    <a:pt x="87" y="0"/>
                  </a:moveTo>
                  <a:lnTo>
                    <a:pt x="0" y="50"/>
                  </a:lnTo>
                  <a:lnTo>
                    <a:pt x="32" y="100"/>
                  </a:lnTo>
                  <a:lnTo>
                    <a:pt x="141" y="247"/>
                  </a:lnTo>
                  <a:lnTo>
                    <a:pt x="237" y="384"/>
                  </a:lnTo>
                  <a:lnTo>
                    <a:pt x="347" y="521"/>
                  </a:lnTo>
                  <a:lnTo>
                    <a:pt x="443" y="640"/>
                  </a:lnTo>
                  <a:lnTo>
                    <a:pt x="530" y="758"/>
                  </a:lnTo>
                  <a:lnTo>
                    <a:pt x="635" y="901"/>
                  </a:lnTo>
                  <a:lnTo>
                    <a:pt x="507" y="695"/>
                  </a:lnTo>
                  <a:lnTo>
                    <a:pt x="402" y="557"/>
                  </a:lnTo>
                  <a:lnTo>
                    <a:pt x="292" y="411"/>
                  </a:lnTo>
                  <a:lnTo>
                    <a:pt x="196" y="284"/>
                  </a:lnTo>
                  <a:lnTo>
                    <a:pt x="78" y="109"/>
                  </a:lnTo>
                  <a:lnTo>
                    <a:pt x="51" y="64"/>
                  </a:lnTo>
                  <a:lnTo>
                    <a:pt x="7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077" y="1734"/>
              <a:ext cx="323" cy="1431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7" y="27"/>
                </a:cxn>
                <a:cxn ang="0">
                  <a:pos x="101" y="59"/>
                </a:cxn>
                <a:cxn ang="0">
                  <a:pos x="114" y="191"/>
                </a:cxn>
                <a:cxn ang="0">
                  <a:pos x="137" y="365"/>
                </a:cxn>
                <a:cxn ang="0">
                  <a:pos x="160" y="489"/>
                </a:cxn>
                <a:cxn ang="0">
                  <a:pos x="192" y="603"/>
                </a:cxn>
                <a:cxn ang="0">
                  <a:pos x="237" y="763"/>
                </a:cxn>
                <a:cxn ang="0">
                  <a:pos x="284" y="909"/>
                </a:cxn>
                <a:cxn ang="0">
                  <a:pos x="320" y="1055"/>
                </a:cxn>
                <a:cxn ang="0">
                  <a:pos x="338" y="1201"/>
                </a:cxn>
                <a:cxn ang="0">
                  <a:pos x="347" y="1325"/>
                </a:cxn>
                <a:cxn ang="0">
                  <a:pos x="338" y="1393"/>
                </a:cxn>
                <a:cxn ang="0">
                  <a:pos x="330" y="1420"/>
                </a:cxn>
                <a:cxn ang="0">
                  <a:pos x="313" y="1445"/>
                </a:cxn>
                <a:cxn ang="0">
                  <a:pos x="298" y="1455"/>
                </a:cxn>
                <a:cxn ang="0">
                  <a:pos x="274" y="1467"/>
                </a:cxn>
                <a:cxn ang="0">
                  <a:pos x="232" y="1479"/>
                </a:cxn>
                <a:cxn ang="0">
                  <a:pos x="180" y="1479"/>
                </a:cxn>
                <a:cxn ang="0">
                  <a:pos x="119" y="1471"/>
                </a:cxn>
                <a:cxn ang="0">
                  <a:pos x="52" y="1456"/>
                </a:cxn>
                <a:cxn ang="0">
                  <a:pos x="0" y="1444"/>
                </a:cxn>
                <a:cxn ang="0">
                  <a:pos x="14" y="1420"/>
                </a:cxn>
                <a:cxn ang="0">
                  <a:pos x="83" y="1430"/>
                </a:cxn>
                <a:cxn ang="0">
                  <a:pos x="129" y="1440"/>
                </a:cxn>
                <a:cxn ang="0">
                  <a:pos x="182" y="1445"/>
                </a:cxn>
                <a:cxn ang="0">
                  <a:pos x="224" y="1443"/>
                </a:cxn>
                <a:cxn ang="0">
                  <a:pos x="256" y="1430"/>
                </a:cxn>
                <a:cxn ang="0">
                  <a:pos x="291" y="1408"/>
                </a:cxn>
                <a:cxn ang="0">
                  <a:pos x="302" y="1352"/>
                </a:cxn>
                <a:cxn ang="0">
                  <a:pos x="302" y="1243"/>
                </a:cxn>
                <a:cxn ang="0">
                  <a:pos x="284" y="1138"/>
                </a:cxn>
                <a:cxn ang="0">
                  <a:pos x="260" y="1001"/>
                </a:cxn>
                <a:cxn ang="0">
                  <a:pos x="215" y="836"/>
                </a:cxn>
                <a:cxn ang="0">
                  <a:pos x="169" y="690"/>
                </a:cxn>
                <a:cxn ang="0">
                  <a:pos x="123" y="520"/>
                </a:cxn>
                <a:cxn ang="0">
                  <a:pos x="96" y="374"/>
                </a:cxn>
                <a:cxn ang="0">
                  <a:pos x="78" y="246"/>
                </a:cxn>
                <a:cxn ang="0">
                  <a:pos x="74" y="105"/>
                </a:cxn>
                <a:cxn ang="0">
                  <a:pos x="45" y="32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347" h="1479">
                  <a:moveTo>
                    <a:pt x="65" y="0"/>
                  </a:moveTo>
                  <a:lnTo>
                    <a:pt x="87" y="27"/>
                  </a:lnTo>
                  <a:lnTo>
                    <a:pt x="101" y="59"/>
                  </a:lnTo>
                  <a:lnTo>
                    <a:pt x="114" y="191"/>
                  </a:lnTo>
                  <a:lnTo>
                    <a:pt x="137" y="365"/>
                  </a:lnTo>
                  <a:lnTo>
                    <a:pt x="160" y="489"/>
                  </a:lnTo>
                  <a:lnTo>
                    <a:pt x="192" y="603"/>
                  </a:lnTo>
                  <a:lnTo>
                    <a:pt x="237" y="763"/>
                  </a:lnTo>
                  <a:lnTo>
                    <a:pt x="284" y="909"/>
                  </a:lnTo>
                  <a:lnTo>
                    <a:pt x="320" y="1055"/>
                  </a:lnTo>
                  <a:lnTo>
                    <a:pt x="338" y="1201"/>
                  </a:lnTo>
                  <a:lnTo>
                    <a:pt x="347" y="1325"/>
                  </a:lnTo>
                  <a:lnTo>
                    <a:pt x="338" y="1393"/>
                  </a:lnTo>
                  <a:lnTo>
                    <a:pt x="330" y="1420"/>
                  </a:lnTo>
                  <a:lnTo>
                    <a:pt x="313" y="1445"/>
                  </a:lnTo>
                  <a:lnTo>
                    <a:pt x="298" y="1455"/>
                  </a:lnTo>
                  <a:lnTo>
                    <a:pt x="274" y="1467"/>
                  </a:lnTo>
                  <a:lnTo>
                    <a:pt x="232" y="1479"/>
                  </a:lnTo>
                  <a:lnTo>
                    <a:pt x="180" y="1479"/>
                  </a:lnTo>
                  <a:lnTo>
                    <a:pt x="119" y="1471"/>
                  </a:lnTo>
                  <a:lnTo>
                    <a:pt x="52" y="1456"/>
                  </a:lnTo>
                  <a:lnTo>
                    <a:pt x="0" y="1444"/>
                  </a:lnTo>
                  <a:lnTo>
                    <a:pt x="14" y="1420"/>
                  </a:lnTo>
                  <a:lnTo>
                    <a:pt x="83" y="1430"/>
                  </a:lnTo>
                  <a:lnTo>
                    <a:pt x="129" y="1440"/>
                  </a:lnTo>
                  <a:lnTo>
                    <a:pt x="182" y="1445"/>
                  </a:lnTo>
                  <a:lnTo>
                    <a:pt x="224" y="1443"/>
                  </a:lnTo>
                  <a:lnTo>
                    <a:pt x="256" y="1430"/>
                  </a:lnTo>
                  <a:lnTo>
                    <a:pt x="291" y="1408"/>
                  </a:lnTo>
                  <a:lnTo>
                    <a:pt x="302" y="1352"/>
                  </a:lnTo>
                  <a:lnTo>
                    <a:pt x="302" y="1243"/>
                  </a:lnTo>
                  <a:lnTo>
                    <a:pt x="284" y="1138"/>
                  </a:lnTo>
                  <a:lnTo>
                    <a:pt x="260" y="1001"/>
                  </a:lnTo>
                  <a:lnTo>
                    <a:pt x="215" y="836"/>
                  </a:lnTo>
                  <a:lnTo>
                    <a:pt x="169" y="690"/>
                  </a:lnTo>
                  <a:lnTo>
                    <a:pt x="123" y="520"/>
                  </a:lnTo>
                  <a:lnTo>
                    <a:pt x="96" y="374"/>
                  </a:lnTo>
                  <a:lnTo>
                    <a:pt x="78" y="246"/>
                  </a:lnTo>
                  <a:lnTo>
                    <a:pt x="74" y="105"/>
                  </a:lnTo>
                  <a:lnTo>
                    <a:pt x="45" y="3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284" y="1680"/>
              <a:ext cx="1866" cy="1915"/>
            </a:xfrm>
            <a:custGeom>
              <a:avLst/>
              <a:gdLst/>
              <a:ahLst/>
              <a:cxnLst>
                <a:cxn ang="0">
                  <a:pos x="40" y="1052"/>
                </a:cxn>
                <a:cxn ang="0">
                  <a:pos x="26" y="1143"/>
                </a:cxn>
                <a:cxn ang="0">
                  <a:pos x="205" y="1326"/>
                </a:cxn>
                <a:cxn ang="0">
                  <a:pos x="465" y="1582"/>
                </a:cxn>
                <a:cxn ang="0">
                  <a:pos x="607" y="1746"/>
                </a:cxn>
                <a:cxn ang="0">
                  <a:pos x="707" y="1911"/>
                </a:cxn>
                <a:cxn ang="0">
                  <a:pos x="757" y="1980"/>
                </a:cxn>
                <a:cxn ang="0">
                  <a:pos x="775" y="1893"/>
                </a:cxn>
                <a:cxn ang="0">
                  <a:pos x="721" y="1691"/>
                </a:cxn>
                <a:cxn ang="0">
                  <a:pos x="652" y="1527"/>
                </a:cxn>
                <a:cxn ang="0">
                  <a:pos x="516" y="1243"/>
                </a:cxn>
                <a:cxn ang="0">
                  <a:pos x="420" y="992"/>
                </a:cxn>
                <a:cxn ang="0">
                  <a:pos x="383" y="833"/>
                </a:cxn>
                <a:cxn ang="0">
                  <a:pos x="474" y="714"/>
                </a:cxn>
                <a:cxn ang="0">
                  <a:pos x="721" y="609"/>
                </a:cxn>
                <a:cxn ang="0">
                  <a:pos x="972" y="531"/>
                </a:cxn>
                <a:cxn ang="0">
                  <a:pos x="1214" y="439"/>
                </a:cxn>
                <a:cxn ang="0">
                  <a:pos x="1365" y="343"/>
                </a:cxn>
                <a:cxn ang="0">
                  <a:pos x="1451" y="193"/>
                </a:cxn>
                <a:cxn ang="0">
                  <a:pos x="1520" y="133"/>
                </a:cxn>
                <a:cxn ang="0">
                  <a:pos x="1817" y="74"/>
                </a:cxn>
                <a:cxn ang="0">
                  <a:pos x="1958" y="60"/>
                </a:cxn>
                <a:cxn ang="0">
                  <a:pos x="2004" y="41"/>
                </a:cxn>
                <a:cxn ang="0">
                  <a:pos x="1935" y="0"/>
                </a:cxn>
                <a:cxn ang="0">
                  <a:pos x="1745" y="35"/>
                </a:cxn>
                <a:cxn ang="0">
                  <a:pos x="1511" y="83"/>
                </a:cxn>
                <a:cxn ang="0">
                  <a:pos x="1419" y="137"/>
                </a:cxn>
                <a:cxn ang="0">
                  <a:pos x="1360" y="266"/>
                </a:cxn>
                <a:cxn ang="0">
                  <a:pos x="1273" y="361"/>
                </a:cxn>
                <a:cxn ang="0">
                  <a:pos x="1086" y="449"/>
                </a:cxn>
                <a:cxn ang="0">
                  <a:pos x="771" y="558"/>
                </a:cxn>
                <a:cxn ang="0">
                  <a:pos x="497" y="668"/>
                </a:cxn>
                <a:cxn ang="0">
                  <a:pos x="355" y="746"/>
                </a:cxn>
                <a:cxn ang="0">
                  <a:pos x="364" y="896"/>
                </a:cxn>
                <a:cxn ang="0">
                  <a:pos x="456" y="1198"/>
                </a:cxn>
                <a:cxn ang="0">
                  <a:pos x="565" y="1514"/>
                </a:cxn>
                <a:cxn ang="0">
                  <a:pos x="670" y="1729"/>
                </a:cxn>
                <a:cxn ang="0">
                  <a:pos x="630" y="1715"/>
                </a:cxn>
                <a:cxn ang="0">
                  <a:pos x="456" y="1523"/>
                </a:cxn>
                <a:cxn ang="0">
                  <a:pos x="173" y="1243"/>
                </a:cxn>
                <a:cxn ang="0">
                  <a:pos x="59" y="1107"/>
                </a:cxn>
                <a:cxn ang="0">
                  <a:pos x="145" y="1029"/>
                </a:cxn>
                <a:cxn ang="0">
                  <a:pos x="114" y="992"/>
                </a:cxn>
              </a:cxnLst>
              <a:rect l="0" t="0" r="r" b="b"/>
              <a:pathLst>
                <a:path w="2004" h="1980">
                  <a:moveTo>
                    <a:pt x="114" y="992"/>
                  </a:moveTo>
                  <a:lnTo>
                    <a:pt x="40" y="1052"/>
                  </a:lnTo>
                  <a:lnTo>
                    <a:pt x="0" y="1098"/>
                  </a:lnTo>
                  <a:lnTo>
                    <a:pt x="26" y="1143"/>
                  </a:lnTo>
                  <a:lnTo>
                    <a:pt x="104" y="1216"/>
                  </a:lnTo>
                  <a:lnTo>
                    <a:pt x="205" y="1326"/>
                  </a:lnTo>
                  <a:lnTo>
                    <a:pt x="342" y="1458"/>
                  </a:lnTo>
                  <a:lnTo>
                    <a:pt x="465" y="1582"/>
                  </a:lnTo>
                  <a:lnTo>
                    <a:pt x="543" y="1669"/>
                  </a:lnTo>
                  <a:lnTo>
                    <a:pt x="607" y="1746"/>
                  </a:lnTo>
                  <a:lnTo>
                    <a:pt x="675" y="1843"/>
                  </a:lnTo>
                  <a:lnTo>
                    <a:pt x="707" y="1911"/>
                  </a:lnTo>
                  <a:lnTo>
                    <a:pt x="707" y="1957"/>
                  </a:lnTo>
                  <a:lnTo>
                    <a:pt x="757" y="1980"/>
                  </a:lnTo>
                  <a:lnTo>
                    <a:pt x="793" y="1975"/>
                  </a:lnTo>
                  <a:lnTo>
                    <a:pt x="775" y="1893"/>
                  </a:lnTo>
                  <a:lnTo>
                    <a:pt x="753" y="1778"/>
                  </a:lnTo>
                  <a:lnTo>
                    <a:pt x="721" y="1691"/>
                  </a:lnTo>
                  <a:lnTo>
                    <a:pt x="697" y="1628"/>
                  </a:lnTo>
                  <a:lnTo>
                    <a:pt x="652" y="1527"/>
                  </a:lnTo>
                  <a:lnTo>
                    <a:pt x="575" y="1365"/>
                  </a:lnTo>
                  <a:lnTo>
                    <a:pt x="516" y="1243"/>
                  </a:lnTo>
                  <a:lnTo>
                    <a:pt x="460" y="1116"/>
                  </a:lnTo>
                  <a:lnTo>
                    <a:pt x="420" y="992"/>
                  </a:lnTo>
                  <a:lnTo>
                    <a:pt x="392" y="905"/>
                  </a:lnTo>
                  <a:lnTo>
                    <a:pt x="383" y="833"/>
                  </a:lnTo>
                  <a:lnTo>
                    <a:pt x="388" y="764"/>
                  </a:lnTo>
                  <a:lnTo>
                    <a:pt x="474" y="714"/>
                  </a:lnTo>
                  <a:lnTo>
                    <a:pt x="573" y="663"/>
                  </a:lnTo>
                  <a:lnTo>
                    <a:pt x="721" y="609"/>
                  </a:lnTo>
                  <a:lnTo>
                    <a:pt x="862" y="567"/>
                  </a:lnTo>
                  <a:lnTo>
                    <a:pt x="972" y="531"/>
                  </a:lnTo>
                  <a:lnTo>
                    <a:pt x="1104" y="486"/>
                  </a:lnTo>
                  <a:lnTo>
                    <a:pt x="1214" y="439"/>
                  </a:lnTo>
                  <a:lnTo>
                    <a:pt x="1314" y="388"/>
                  </a:lnTo>
                  <a:lnTo>
                    <a:pt x="1365" y="343"/>
                  </a:lnTo>
                  <a:lnTo>
                    <a:pt x="1410" y="275"/>
                  </a:lnTo>
                  <a:lnTo>
                    <a:pt x="1451" y="193"/>
                  </a:lnTo>
                  <a:lnTo>
                    <a:pt x="1479" y="151"/>
                  </a:lnTo>
                  <a:lnTo>
                    <a:pt x="1520" y="133"/>
                  </a:lnTo>
                  <a:lnTo>
                    <a:pt x="1661" y="106"/>
                  </a:lnTo>
                  <a:lnTo>
                    <a:pt x="1817" y="74"/>
                  </a:lnTo>
                  <a:lnTo>
                    <a:pt x="1908" y="65"/>
                  </a:lnTo>
                  <a:lnTo>
                    <a:pt x="1958" y="60"/>
                  </a:lnTo>
                  <a:lnTo>
                    <a:pt x="2000" y="83"/>
                  </a:lnTo>
                  <a:lnTo>
                    <a:pt x="2004" y="41"/>
                  </a:lnTo>
                  <a:lnTo>
                    <a:pt x="1980" y="19"/>
                  </a:lnTo>
                  <a:lnTo>
                    <a:pt x="1935" y="0"/>
                  </a:lnTo>
                  <a:lnTo>
                    <a:pt x="1857" y="10"/>
                  </a:lnTo>
                  <a:lnTo>
                    <a:pt x="1745" y="35"/>
                  </a:lnTo>
                  <a:lnTo>
                    <a:pt x="1625" y="56"/>
                  </a:lnTo>
                  <a:lnTo>
                    <a:pt x="1511" y="83"/>
                  </a:lnTo>
                  <a:lnTo>
                    <a:pt x="1451" y="101"/>
                  </a:lnTo>
                  <a:lnTo>
                    <a:pt x="1419" y="137"/>
                  </a:lnTo>
                  <a:lnTo>
                    <a:pt x="1392" y="197"/>
                  </a:lnTo>
                  <a:lnTo>
                    <a:pt x="1360" y="266"/>
                  </a:lnTo>
                  <a:lnTo>
                    <a:pt x="1328" y="312"/>
                  </a:lnTo>
                  <a:lnTo>
                    <a:pt x="1273" y="361"/>
                  </a:lnTo>
                  <a:lnTo>
                    <a:pt x="1214" y="394"/>
                  </a:lnTo>
                  <a:lnTo>
                    <a:pt x="1086" y="449"/>
                  </a:lnTo>
                  <a:lnTo>
                    <a:pt x="908" y="513"/>
                  </a:lnTo>
                  <a:lnTo>
                    <a:pt x="771" y="558"/>
                  </a:lnTo>
                  <a:lnTo>
                    <a:pt x="626" y="611"/>
                  </a:lnTo>
                  <a:lnTo>
                    <a:pt x="497" y="668"/>
                  </a:lnTo>
                  <a:lnTo>
                    <a:pt x="401" y="719"/>
                  </a:lnTo>
                  <a:lnTo>
                    <a:pt x="355" y="746"/>
                  </a:lnTo>
                  <a:lnTo>
                    <a:pt x="346" y="787"/>
                  </a:lnTo>
                  <a:lnTo>
                    <a:pt x="364" y="896"/>
                  </a:lnTo>
                  <a:lnTo>
                    <a:pt x="401" y="1052"/>
                  </a:lnTo>
                  <a:lnTo>
                    <a:pt x="456" y="1198"/>
                  </a:lnTo>
                  <a:lnTo>
                    <a:pt x="538" y="1390"/>
                  </a:lnTo>
                  <a:lnTo>
                    <a:pt x="565" y="1514"/>
                  </a:lnTo>
                  <a:lnTo>
                    <a:pt x="603" y="1614"/>
                  </a:lnTo>
                  <a:lnTo>
                    <a:pt x="670" y="1729"/>
                  </a:lnTo>
                  <a:lnTo>
                    <a:pt x="717" y="1834"/>
                  </a:lnTo>
                  <a:lnTo>
                    <a:pt x="630" y="1715"/>
                  </a:lnTo>
                  <a:lnTo>
                    <a:pt x="552" y="1619"/>
                  </a:lnTo>
                  <a:lnTo>
                    <a:pt x="456" y="1523"/>
                  </a:lnTo>
                  <a:lnTo>
                    <a:pt x="305" y="1377"/>
                  </a:lnTo>
                  <a:lnTo>
                    <a:pt x="173" y="1243"/>
                  </a:lnTo>
                  <a:lnTo>
                    <a:pt x="77" y="1143"/>
                  </a:lnTo>
                  <a:lnTo>
                    <a:pt x="59" y="1107"/>
                  </a:lnTo>
                  <a:lnTo>
                    <a:pt x="100" y="1066"/>
                  </a:lnTo>
                  <a:lnTo>
                    <a:pt x="145" y="1029"/>
                  </a:lnTo>
                  <a:lnTo>
                    <a:pt x="114" y="992"/>
                  </a:lnTo>
                  <a:lnTo>
                    <a:pt x="114" y="9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65323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57200"/>
            <a:ext cx="8424936" cy="838200"/>
          </a:xfrm>
        </p:spPr>
        <p:txBody>
          <a:bodyPr/>
          <a:lstStyle/>
          <a:p>
            <a:r>
              <a:rPr lang="en-US" dirty="0"/>
              <a:t>Branch </a:t>
            </a:r>
            <a:r>
              <a:rPr lang="uk-UA" dirty="0"/>
              <a:t>- екземпляр класу </a:t>
            </a:r>
            <a:r>
              <a:rPr lang="en-US" dirty="0" err="1"/>
              <a:t>Eq</a:t>
            </a:r>
            <a:r>
              <a:rPr lang="uk-UA" dirty="0"/>
              <a:t> і </a:t>
            </a:r>
            <a:r>
              <a:rPr lang="en-US" dirty="0" err="1"/>
              <a:t>Ord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896544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Branch a = Leaf a | Fork (Branch a) (Branch a)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Eq a =&gt; Eq </a:t>
            </a:r>
            <a:r>
              <a:rPr lang="en-US"/>
              <a:t>(Branch </a:t>
            </a:r>
            <a:r>
              <a:rPr lang="en-US" dirty="0"/>
              <a:t>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Leaf x == Leaf y             = x==y </a:t>
            </a:r>
          </a:p>
          <a:p>
            <a:pPr lvl="1">
              <a:buNone/>
            </a:pPr>
            <a:r>
              <a:rPr lang="en-US" dirty="0"/>
              <a:t>   (Fork l1 r1)==(Fork l2 r2) =(l1==l2) &amp;&amp; (r1==r2)</a:t>
            </a:r>
          </a:p>
          <a:p>
            <a:pPr lvl="1">
              <a:buNone/>
            </a:pPr>
            <a:r>
              <a:rPr lang="en-US" dirty="0"/>
              <a:t>   _ == _                             = False  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Ord a =&gt; Ord (Branch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(Leaf _) &lt;= (Fork _ _) = True</a:t>
            </a:r>
          </a:p>
          <a:p>
            <a:pPr lvl="1">
              <a:buNone/>
            </a:pPr>
            <a:r>
              <a:rPr lang="en-US" dirty="0"/>
              <a:t>   (Leaf x) &lt;= (Leaf y)        = x &lt;= y</a:t>
            </a:r>
          </a:p>
          <a:p>
            <a:pPr lvl="1">
              <a:buNone/>
            </a:pPr>
            <a:r>
              <a:rPr lang="en-US" dirty="0"/>
              <a:t>   (Fork _ _) &lt;= ( Leaf _)    = False</a:t>
            </a:r>
          </a:p>
          <a:p>
            <a:pPr lvl="1">
              <a:buNone/>
            </a:pPr>
            <a:r>
              <a:rPr lang="en-US" dirty="0"/>
              <a:t>   (Fork l1 r1)&lt;=(Fork l2 r2) = </a:t>
            </a:r>
          </a:p>
          <a:p>
            <a:pPr lvl="1">
              <a:buNone/>
            </a:pPr>
            <a:r>
              <a:rPr lang="en-US" dirty="0"/>
              <a:t>                                       l1==l2 &amp;&amp; r1&lt;=r2 || l1&lt;=l2    </a:t>
            </a:r>
          </a:p>
          <a:p>
            <a:pPr lvl="1"/>
            <a:endParaRPr lang="en-US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Ієрархія числових класів типів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636912"/>
            <a:ext cx="95891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a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1700808"/>
            <a:ext cx="100811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Ord</a:t>
            </a:r>
            <a:r>
              <a:rPr lang="en-US" sz="2000" dirty="0"/>
              <a:t> a </a:t>
            </a:r>
            <a:endParaRPr lang="uk-U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700808"/>
            <a:ext cx="100811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Num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1880" y="2636912"/>
            <a:ext cx="96231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Real a </a:t>
            </a:r>
            <a:endParaRPr lang="uk-U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2636912"/>
            <a:ext cx="154766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Fractional</a:t>
            </a:r>
            <a:r>
              <a:rPr lang="en-US" dirty="0"/>
              <a:t> a </a:t>
            </a:r>
            <a:endParaRPr lang="uk-UA" dirty="0"/>
          </a:p>
        </p:txBody>
      </p:sp>
      <p:cxnSp>
        <p:nvCxnSpPr>
          <p:cNvPr id="16" name="Скругленная соединительная линия 15"/>
          <p:cNvCxnSpPr>
            <a:stCxn id="13" idx="0"/>
            <a:endCxn id="12" idx="2"/>
          </p:cNvCxnSpPr>
          <p:nvPr/>
        </p:nvCxnSpPr>
        <p:spPr bwMode="auto">
          <a:xfrm rot="5400000" flipH="1" flipV="1">
            <a:off x="4256550" y="1817406"/>
            <a:ext cx="535994" cy="11030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Скругленная соединительная линия 19"/>
          <p:cNvCxnSpPr>
            <a:stCxn id="14" idx="0"/>
            <a:endCxn id="12" idx="2"/>
          </p:cNvCxnSpPr>
          <p:nvPr/>
        </p:nvCxnSpPr>
        <p:spPr bwMode="auto">
          <a:xfrm rot="16200000" flipV="1">
            <a:off x="5447004" y="1729970"/>
            <a:ext cx="535994" cy="12778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4572000" y="3933056"/>
            <a:ext cx="143725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RealFrac</a:t>
            </a:r>
            <a:r>
              <a:rPr lang="en-US" sz="2000" dirty="0"/>
              <a:t> a </a:t>
            </a:r>
            <a:endParaRPr lang="uk-UA" sz="2000" dirty="0"/>
          </a:p>
        </p:txBody>
      </p:sp>
      <p:cxnSp>
        <p:nvCxnSpPr>
          <p:cNvPr id="29" name="Скругленная соединительная линия 28"/>
          <p:cNvCxnSpPr>
            <a:stCxn id="13" idx="0"/>
            <a:endCxn id="8" idx="2"/>
          </p:cNvCxnSpPr>
          <p:nvPr/>
        </p:nvCxnSpPr>
        <p:spPr bwMode="auto">
          <a:xfrm rot="16200000" flipV="1">
            <a:off x="3140426" y="1804300"/>
            <a:ext cx="535994" cy="11292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7164288" y="3933056"/>
            <a:ext cx="137569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Floating a </a:t>
            </a:r>
            <a:endParaRPr lang="uk-UA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012160" y="4941168"/>
            <a:ext cx="151535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RealFloat</a:t>
            </a:r>
            <a:r>
              <a:rPr lang="en-US" sz="2000" dirty="0"/>
              <a:t> a </a:t>
            </a:r>
            <a:endParaRPr lang="uk-UA" sz="2000" dirty="0"/>
          </a:p>
        </p:txBody>
      </p:sp>
      <p:cxnSp>
        <p:nvCxnSpPr>
          <p:cNvPr id="35" name="Скругленная соединительная линия 34"/>
          <p:cNvCxnSpPr>
            <a:stCxn id="27" idx="0"/>
            <a:endCxn id="14" idx="2"/>
          </p:cNvCxnSpPr>
          <p:nvPr/>
        </p:nvCxnSpPr>
        <p:spPr bwMode="auto">
          <a:xfrm rot="5400000" flipH="1" flipV="1">
            <a:off x="5374269" y="2953380"/>
            <a:ext cx="896034" cy="10633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Скругленная соединительная линия 38"/>
          <p:cNvCxnSpPr>
            <a:stCxn id="27" idx="0"/>
            <a:endCxn id="13" idx="2"/>
          </p:cNvCxnSpPr>
          <p:nvPr/>
        </p:nvCxnSpPr>
        <p:spPr bwMode="auto">
          <a:xfrm rot="16200000" flipV="1">
            <a:off x="4183816" y="2826244"/>
            <a:ext cx="896034" cy="13175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Скругленная соединительная линия 42"/>
          <p:cNvCxnSpPr>
            <a:stCxn id="32" idx="0"/>
            <a:endCxn id="14" idx="2"/>
          </p:cNvCxnSpPr>
          <p:nvPr/>
        </p:nvCxnSpPr>
        <p:spPr bwMode="auto">
          <a:xfrm rot="16200000" flipV="1">
            <a:off x="6655025" y="2735943"/>
            <a:ext cx="896034" cy="14981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Скругленная соединительная линия 50"/>
          <p:cNvCxnSpPr>
            <a:stCxn id="33" idx="0"/>
            <a:endCxn id="27" idx="2"/>
          </p:cNvCxnSpPr>
          <p:nvPr/>
        </p:nvCxnSpPr>
        <p:spPr bwMode="auto">
          <a:xfrm rot="16200000" flipV="1">
            <a:off x="5726231" y="3897562"/>
            <a:ext cx="608002" cy="147920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Скругленная соединительная линия 54"/>
          <p:cNvCxnSpPr>
            <a:stCxn id="33" idx="0"/>
            <a:endCxn id="32" idx="2"/>
          </p:cNvCxnSpPr>
          <p:nvPr/>
        </p:nvCxnSpPr>
        <p:spPr bwMode="auto">
          <a:xfrm rot="5400000" flipH="1" flipV="1">
            <a:off x="7006985" y="4096017"/>
            <a:ext cx="608002" cy="10823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/>
          <p:cNvSpPr txBox="1"/>
          <p:nvPr/>
        </p:nvSpPr>
        <p:spPr>
          <a:xfrm>
            <a:off x="2051720" y="4005064"/>
            <a:ext cx="136204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Integral a </a:t>
            </a:r>
            <a:endParaRPr lang="uk-UA" sz="2000" dirty="0"/>
          </a:p>
        </p:txBody>
      </p:sp>
      <p:cxnSp>
        <p:nvCxnSpPr>
          <p:cNvPr id="61" name="Скругленная соединительная линия 60"/>
          <p:cNvCxnSpPr>
            <a:stCxn id="59" idx="0"/>
            <a:endCxn id="13" idx="2"/>
          </p:cNvCxnSpPr>
          <p:nvPr/>
        </p:nvCxnSpPr>
        <p:spPr bwMode="auto">
          <a:xfrm rot="5400000" flipH="1" flipV="1">
            <a:off x="2868868" y="2900894"/>
            <a:ext cx="968042" cy="12402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Скругленная соединительная линия 64"/>
          <p:cNvCxnSpPr>
            <a:stCxn id="59" idx="0"/>
            <a:endCxn id="7" idx="2"/>
          </p:cNvCxnSpPr>
          <p:nvPr/>
        </p:nvCxnSpPr>
        <p:spPr bwMode="auto">
          <a:xfrm rot="16200000" flipV="1">
            <a:off x="1520482" y="2792805"/>
            <a:ext cx="998820" cy="142569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683568" y="4869160"/>
            <a:ext cx="499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Всі ці класи визначаються в </a:t>
            </a:r>
            <a:r>
              <a:rPr lang="en-US" dirty="0"/>
              <a:t>Prelude</a:t>
            </a:r>
          </a:p>
          <a:p>
            <a:r>
              <a:rPr lang="uk-UA" dirty="0"/>
              <a:t>В окремих бібліотеках визначаються типи :</a:t>
            </a:r>
          </a:p>
          <a:p>
            <a:pPr>
              <a:buFontTx/>
              <a:buChar char="-"/>
            </a:pPr>
            <a:r>
              <a:rPr lang="en-US" dirty="0"/>
              <a:t>Ratio (</a:t>
            </a:r>
            <a:r>
              <a:rPr lang="en-US" dirty="0" err="1"/>
              <a:t>Data.Ratio</a:t>
            </a:r>
            <a:r>
              <a:rPr lang="en-US" dirty="0"/>
              <a:t>) –</a:t>
            </a:r>
            <a:r>
              <a:rPr lang="uk-UA" dirty="0"/>
              <a:t> раціональний тип (дріб)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Complex (</a:t>
            </a:r>
            <a:r>
              <a:rPr lang="en-US" dirty="0" err="1"/>
              <a:t>Data.Complex</a:t>
            </a:r>
            <a:r>
              <a:rPr lang="en-US" dirty="0"/>
              <a:t>) </a:t>
            </a:r>
            <a:r>
              <a:rPr lang="uk-UA" dirty="0"/>
              <a:t>– комплексний тип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Числові класи типів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3732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Num –</a:t>
            </a:r>
            <a:r>
              <a:rPr lang="uk-UA" dirty="0"/>
              <a:t>батьківський клас для всіх числових класів типів</a:t>
            </a:r>
          </a:p>
          <a:p>
            <a:pPr lvl="1"/>
            <a:r>
              <a:rPr lang="en-US" dirty="0"/>
              <a:t>Num</a:t>
            </a:r>
            <a:r>
              <a:rPr lang="uk-UA" dirty="0"/>
              <a:t> - підклас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uk-UA" dirty="0"/>
              <a:t>, але не</a:t>
            </a:r>
            <a:r>
              <a:rPr lang="en-US" dirty="0"/>
              <a:t> </a:t>
            </a:r>
            <a:r>
              <a:rPr lang="en-US" dirty="0" err="1"/>
              <a:t>Ord</a:t>
            </a:r>
            <a:endParaRPr lang="uk-UA" dirty="0"/>
          </a:p>
          <a:p>
            <a:pPr lvl="2"/>
            <a:r>
              <a:rPr lang="uk-UA" dirty="0"/>
              <a:t>Немає порядку на комплексних числах</a:t>
            </a:r>
          </a:p>
          <a:p>
            <a:pPr lvl="1"/>
            <a:r>
              <a:rPr lang="en-US" dirty="0"/>
              <a:t>Num</a:t>
            </a:r>
            <a:r>
              <a:rPr lang="uk-UA" dirty="0"/>
              <a:t> підтримує операції і функції</a:t>
            </a:r>
            <a:endParaRPr lang="en-US" dirty="0"/>
          </a:p>
          <a:p>
            <a:pPr lvl="2"/>
            <a:r>
              <a:rPr lang="en-US" dirty="0"/>
              <a:t>(+),(-),(*) :: a -&gt; a -&gt; a</a:t>
            </a:r>
          </a:p>
          <a:p>
            <a:pPr lvl="2"/>
            <a:r>
              <a:rPr lang="en-US" dirty="0" err="1"/>
              <a:t>negate,abs</a:t>
            </a:r>
            <a:r>
              <a:rPr lang="en-US" dirty="0"/>
              <a:t>, </a:t>
            </a:r>
            <a:r>
              <a:rPr lang="en-US" dirty="0" err="1"/>
              <a:t>signum</a:t>
            </a:r>
            <a:r>
              <a:rPr lang="en-US" dirty="0"/>
              <a:t> :: a -&gt; a</a:t>
            </a:r>
          </a:p>
          <a:p>
            <a:pPr lvl="2"/>
            <a:r>
              <a:rPr lang="en-US" dirty="0" err="1"/>
              <a:t>fromIntegral</a:t>
            </a:r>
            <a:r>
              <a:rPr lang="en-US" dirty="0"/>
              <a:t> :: Integer -&gt; a</a:t>
            </a:r>
            <a:endParaRPr lang="uk-UA" dirty="0"/>
          </a:p>
          <a:p>
            <a:r>
              <a:rPr lang="en-US" dirty="0"/>
              <a:t>Num</a:t>
            </a:r>
            <a:r>
              <a:rPr lang="uk-UA" dirty="0"/>
              <a:t> не підтримує ділення</a:t>
            </a:r>
          </a:p>
          <a:p>
            <a:pPr lvl="1"/>
            <a:r>
              <a:rPr lang="uk-UA" dirty="0"/>
              <a:t>Двоє видів ділення </a:t>
            </a:r>
            <a:r>
              <a:rPr lang="en-US" dirty="0"/>
              <a:t>==&gt;</a:t>
            </a:r>
            <a:r>
              <a:rPr lang="uk-UA" dirty="0"/>
              <a:t> два </a:t>
            </a:r>
            <a:r>
              <a:rPr lang="uk-UA" dirty="0" err="1"/>
              <a:t>неперетинаючі</a:t>
            </a:r>
            <a:r>
              <a:rPr lang="uk-UA" dirty="0"/>
              <a:t> класи</a:t>
            </a:r>
          </a:p>
          <a:p>
            <a:pPr lvl="1"/>
            <a:r>
              <a:rPr lang="en-US" dirty="0"/>
              <a:t>Integral –</a:t>
            </a:r>
            <a:r>
              <a:rPr lang="uk-UA" dirty="0"/>
              <a:t> </a:t>
            </a:r>
            <a:r>
              <a:rPr lang="uk-UA" dirty="0" err="1"/>
              <a:t>цілочисленне</a:t>
            </a:r>
            <a:r>
              <a:rPr lang="uk-UA" dirty="0"/>
              <a:t> ділення і залишок</a:t>
            </a:r>
          </a:p>
          <a:p>
            <a:pPr lvl="2"/>
            <a:r>
              <a:rPr lang="uk-UA" dirty="0"/>
              <a:t>Його екземпляри </a:t>
            </a:r>
            <a:r>
              <a:rPr lang="en-US" dirty="0"/>
              <a:t>–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uk-UA" dirty="0"/>
              <a:t>і</a:t>
            </a:r>
            <a:r>
              <a:rPr lang="en-US" dirty="0"/>
              <a:t> Integer</a:t>
            </a:r>
          </a:p>
          <a:p>
            <a:pPr lvl="1"/>
            <a:r>
              <a:rPr lang="en-US" dirty="0"/>
              <a:t>Fractional – </a:t>
            </a:r>
            <a:r>
              <a:rPr lang="uk-UA" dirty="0"/>
              <a:t>підтримує звичайне ділення (/)</a:t>
            </a:r>
          </a:p>
          <a:p>
            <a:pPr lvl="2"/>
            <a:r>
              <a:rPr lang="uk-UA" dirty="0"/>
              <a:t>Його екземпляри </a:t>
            </a:r>
            <a:r>
              <a:rPr lang="en-US" dirty="0"/>
              <a:t>– Float </a:t>
            </a:r>
            <a:r>
              <a:rPr lang="uk-UA" dirty="0"/>
              <a:t>і</a:t>
            </a:r>
            <a:r>
              <a:rPr lang="en-US" dirty="0"/>
              <a:t> Double</a:t>
            </a:r>
          </a:p>
          <a:p>
            <a:pPr lvl="2"/>
            <a:r>
              <a:rPr lang="uk-UA" dirty="0"/>
              <a:t>Має підклас </a:t>
            </a:r>
            <a:r>
              <a:rPr lang="en-US" dirty="0"/>
              <a:t>Floating</a:t>
            </a:r>
            <a:r>
              <a:rPr lang="uk-UA" dirty="0"/>
              <a:t> – </a:t>
            </a:r>
            <a:r>
              <a:rPr lang="uk-UA" dirty="0" err="1"/>
              <a:t>тригоном</a:t>
            </a:r>
            <a:r>
              <a:rPr lang="uk-UA" dirty="0"/>
              <a:t>., </a:t>
            </a:r>
            <a:r>
              <a:rPr lang="uk-UA" dirty="0" err="1"/>
              <a:t>логариф</a:t>
            </a:r>
            <a:r>
              <a:rPr lang="uk-UA" dirty="0"/>
              <a:t>. та </a:t>
            </a:r>
            <a:r>
              <a:rPr lang="uk-UA" dirty="0" err="1"/>
              <a:t>експотенц</a:t>
            </a:r>
            <a:r>
              <a:rPr lang="uk-UA" dirty="0"/>
              <a:t>. функції</a:t>
            </a:r>
          </a:p>
          <a:p>
            <a:pPr lvl="1"/>
            <a:r>
              <a:rPr lang="en-US" dirty="0"/>
              <a:t>Real </a:t>
            </a:r>
            <a:r>
              <a:rPr lang="uk-UA" dirty="0"/>
              <a:t>– перетин класів </a:t>
            </a:r>
            <a:r>
              <a:rPr lang="en-US" dirty="0"/>
              <a:t>Num </a:t>
            </a:r>
            <a:r>
              <a:rPr lang="uk-UA" dirty="0"/>
              <a:t>і </a:t>
            </a:r>
            <a:r>
              <a:rPr lang="en-US" dirty="0" err="1"/>
              <a:t>Ord</a:t>
            </a:r>
            <a:endParaRPr lang="en-US" dirty="0"/>
          </a:p>
          <a:p>
            <a:pPr lvl="1"/>
            <a:r>
              <a:rPr lang="en-US" dirty="0" err="1"/>
              <a:t>RealFrac</a:t>
            </a:r>
            <a:r>
              <a:rPr lang="uk-UA" dirty="0"/>
              <a:t> – підклас</a:t>
            </a:r>
            <a:r>
              <a:rPr lang="en-US" dirty="0"/>
              <a:t> Real </a:t>
            </a:r>
            <a:r>
              <a:rPr lang="uk-UA" dirty="0"/>
              <a:t>і</a:t>
            </a:r>
            <a:r>
              <a:rPr lang="en-US" dirty="0"/>
              <a:t> Fractional</a:t>
            </a:r>
          </a:p>
          <a:p>
            <a:pPr lvl="1"/>
            <a:r>
              <a:rPr lang="en-US" dirty="0" err="1"/>
              <a:t>RealFloat</a:t>
            </a:r>
            <a:r>
              <a:rPr lang="en-US" dirty="0"/>
              <a:t> – </a:t>
            </a:r>
            <a:r>
              <a:rPr lang="uk-UA" dirty="0"/>
              <a:t>доступ до компонент числа з </a:t>
            </a:r>
            <a:r>
              <a:rPr lang="uk-UA" dirty="0" err="1"/>
              <a:t>плаваюч.крапкою</a:t>
            </a:r>
            <a:endParaRPr lang="uk-UA" dirty="0"/>
          </a:p>
          <a:p>
            <a:pPr lvl="2"/>
            <a:r>
              <a:rPr lang="en-US" dirty="0"/>
              <a:t>exponent </a:t>
            </a:r>
            <a:r>
              <a:rPr lang="uk-UA" dirty="0"/>
              <a:t>(експонента) і </a:t>
            </a:r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uk-UA" dirty="0"/>
              <a:t>(мантиса)</a:t>
            </a:r>
            <a:endParaRPr lang="en-US" dirty="0"/>
          </a:p>
          <a:p>
            <a:pPr lvl="2"/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Комплексні і раціональні числа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352928" cy="518457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Комплексні числа визначаються в модулі </a:t>
            </a:r>
            <a:r>
              <a:rPr lang="en-US" dirty="0" err="1"/>
              <a:t>Data.Complex</a:t>
            </a:r>
            <a:endParaRPr lang="en-US" dirty="0"/>
          </a:p>
          <a:p>
            <a:pPr lvl="1"/>
            <a:r>
              <a:rPr lang="uk-UA" dirty="0"/>
              <a:t>Будує тип з типів класу </a:t>
            </a:r>
            <a:r>
              <a:rPr lang="en-US" dirty="0" err="1"/>
              <a:t>RealFloat</a:t>
            </a:r>
            <a:endParaRPr lang="uk-UA" dirty="0"/>
          </a:p>
          <a:p>
            <a:pPr lvl="1"/>
            <a:r>
              <a:rPr lang="uk-UA" dirty="0"/>
              <a:t>Являється екземпляром класу</a:t>
            </a:r>
            <a:r>
              <a:rPr lang="en-US" dirty="0"/>
              <a:t> Floating</a:t>
            </a:r>
            <a:endParaRPr lang="uk-UA" dirty="0"/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(</a:t>
            </a:r>
            <a:r>
              <a:rPr lang="en-US" dirty="0" err="1"/>
              <a:t>RealFloat</a:t>
            </a:r>
            <a:r>
              <a:rPr lang="en-US" dirty="0"/>
              <a:t> a) =&gt; Complex a = !a :+ !a</a:t>
            </a:r>
          </a:p>
          <a:p>
            <a:pPr lvl="1">
              <a:buNone/>
            </a:pPr>
            <a:r>
              <a:rPr lang="en-US" dirty="0"/>
              <a:t>        deriving (</a:t>
            </a:r>
            <a:r>
              <a:rPr lang="en-US" dirty="0" err="1"/>
              <a:t>Eq</a:t>
            </a:r>
            <a:r>
              <a:rPr lang="en-US" dirty="0"/>
              <a:t>, Show, Read)</a:t>
            </a:r>
          </a:p>
          <a:p>
            <a:pPr lvl="2"/>
            <a:r>
              <a:rPr lang="en-US" dirty="0"/>
              <a:t>:+ </a:t>
            </a:r>
            <a:r>
              <a:rPr lang="uk-UA" dirty="0"/>
              <a:t>конструктор даних </a:t>
            </a:r>
          </a:p>
          <a:p>
            <a:pPr lvl="2"/>
            <a:r>
              <a:rPr lang="uk-UA" dirty="0"/>
              <a:t>5</a:t>
            </a:r>
            <a:r>
              <a:rPr lang="en-US" dirty="0"/>
              <a:t> </a:t>
            </a:r>
            <a:r>
              <a:rPr lang="uk-UA" dirty="0"/>
              <a:t>:+</a:t>
            </a:r>
            <a:r>
              <a:rPr lang="en-US" dirty="0"/>
              <a:t> </a:t>
            </a:r>
            <a:r>
              <a:rPr lang="uk-UA" dirty="0"/>
              <a:t>6, 8.1</a:t>
            </a:r>
            <a:r>
              <a:rPr lang="en-US" dirty="0"/>
              <a:t> </a:t>
            </a:r>
            <a:r>
              <a:rPr lang="uk-UA" dirty="0"/>
              <a:t>:+</a:t>
            </a:r>
            <a:r>
              <a:rPr lang="en-US" dirty="0"/>
              <a:t> </a:t>
            </a:r>
            <a:r>
              <a:rPr lang="uk-UA" dirty="0"/>
              <a:t>12.3 – </a:t>
            </a:r>
            <a:r>
              <a:rPr lang="uk-UA" dirty="0" err="1"/>
              <a:t>комплекні</a:t>
            </a:r>
            <a:r>
              <a:rPr lang="uk-UA" dirty="0"/>
              <a:t> числа</a:t>
            </a:r>
          </a:p>
          <a:p>
            <a:pPr lvl="2"/>
            <a:r>
              <a:rPr lang="uk-UA" dirty="0"/>
              <a:t>! - прапорець строгості (компоненти вираховуються зразу)</a:t>
            </a:r>
          </a:p>
          <a:p>
            <a:r>
              <a:rPr lang="uk-UA" dirty="0"/>
              <a:t>Раціональні числа визначаються в модулі </a:t>
            </a:r>
            <a:r>
              <a:rPr lang="en-US" dirty="0" err="1"/>
              <a:t>Data.Ratio</a:t>
            </a:r>
            <a:endParaRPr lang="en-US" dirty="0"/>
          </a:p>
          <a:p>
            <a:pPr lvl="1"/>
            <a:r>
              <a:rPr lang="uk-UA" dirty="0"/>
              <a:t> Будує тип з типів класу </a:t>
            </a:r>
            <a:r>
              <a:rPr lang="en-US" dirty="0"/>
              <a:t>Integral</a:t>
            </a:r>
            <a:endParaRPr lang="uk-UA" dirty="0"/>
          </a:p>
          <a:p>
            <a:pPr lvl="1"/>
            <a:r>
              <a:rPr lang="uk-UA" dirty="0"/>
              <a:t>Являється екземпляром класу</a:t>
            </a:r>
            <a:r>
              <a:rPr lang="en-US" dirty="0"/>
              <a:t> </a:t>
            </a:r>
            <a:r>
              <a:rPr lang="en-US" dirty="0" err="1"/>
              <a:t>RealFrac</a:t>
            </a:r>
            <a:endParaRPr lang="uk-UA" dirty="0"/>
          </a:p>
          <a:p>
            <a:pPr lvl="1"/>
            <a:r>
              <a:rPr lang="uk-UA" dirty="0"/>
              <a:t> </a:t>
            </a:r>
            <a:r>
              <a:rPr lang="en-US" dirty="0"/>
              <a:t>(%) :: Integral a =&gt; a -&gt; a-&gt; Ratio a</a:t>
            </a:r>
          </a:p>
          <a:p>
            <a:pPr lvl="2"/>
            <a:r>
              <a:rPr lang="uk-UA" dirty="0"/>
              <a:t>Функція, що будує раціональне число з двох цілих</a:t>
            </a:r>
          </a:p>
          <a:p>
            <a:pPr lvl="2"/>
            <a:r>
              <a:rPr lang="uk-UA" dirty="0"/>
              <a:t>НЕ конструктор</a:t>
            </a:r>
            <a:endParaRPr lang="en-US" dirty="0"/>
          </a:p>
          <a:p>
            <a:pPr lvl="1"/>
            <a:r>
              <a:rPr lang="en-US" dirty="0"/>
              <a:t>numerator, denominator :: Integral a =&gt; Ratio a -&gt; a</a:t>
            </a:r>
            <a:endParaRPr lang="uk-UA" dirty="0"/>
          </a:p>
          <a:p>
            <a:r>
              <a:rPr lang="uk-UA" dirty="0"/>
              <a:t>Раціональні числа – НЕ унікальні, хоч і мають канонічну форму</a:t>
            </a:r>
          </a:p>
          <a:p>
            <a:pPr lvl="1"/>
            <a:r>
              <a:rPr lang="en-US" dirty="0"/>
              <a:t>numerator (</a:t>
            </a:r>
            <a:r>
              <a:rPr lang="en-US" dirty="0" err="1"/>
              <a:t>x%y</a:t>
            </a:r>
            <a:r>
              <a:rPr lang="en-US" dirty="0"/>
              <a:t>) ≠ x </a:t>
            </a:r>
            <a:r>
              <a:rPr lang="ru-RU" dirty="0"/>
              <a:t>  </a:t>
            </a:r>
            <a:r>
              <a:rPr lang="ru-RU" i="1" dirty="0" err="1"/>
              <a:t>але</a:t>
            </a:r>
            <a:r>
              <a:rPr lang="ru-RU" dirty="0"/>
              <a:t>   </a:t>
            </a:r>
            <a:r>
              <a:rPr lang="en-US" dirty="0" err="1"/>
              <a:t>realPart</a:t>
            </a:r>
            <a:r>
              <a:rPr lang="en-US" dirty="0"/>
              <a:t> (x :+ y) = x</a:t>
            </a:r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Особливості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8054280" cy="51125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Haskell </a:t>
            </a:r>
            <a:r>
              <a:rPr lang="uk-UA" dirty="0"/>
              <a:t>підтримує параметричний поліморфізм</a:t>
            </a:r>
          </a:p>
          <a:p>
            <a:pPr lvl="1"/>
            <a:r>
              <a:rPr lang="en-US" dirty="0"/>
              <a:t>length :: [a] -&gt;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pPr lvl="2"/>
            <a:r>
              <a:rPr lang="uk-UA" dirty="0"/>
              <a:t>Функція, що працює для довільного типу </a:t>
            </a:r>
            <a:r>
              <a:rPr lang="en-US" dirty="0"/>
              <a:t>a</a:t>
            </a:r>
          </a:p>
          <a:p>
            <a:pPr lvl="2"/>
            <a:r>
              <a:rPr lang="ru-RU" i="1" dirty="0" err="1"/>
              <a:t>Універсальний</a:t>
            </a:r>
            <a:r>
              <a:rPr lang="ru-RU" dirty="0"/>
              <a:t>  </a:t>
            </a:r>
            <a:r>
              <a:rPr lang="ru-RU" dirty="0" err="1"/>
              <a:t>поліморфізм</a:t>
            </a:r>
            <a:r>
              <a:rPr lang="uk-UA" dirty="0"/>
              <a:t>  </a:t>
            </a:r>
          </a:p>
          <a:p>
            <a:r>
              <a:rPr lang="uk-UA" dirty="0"/>
              <a:t>Допустимо використання спеціального (</a:t>
            </a:r>
            <a:r>
              <a:rPr lang="en-US" dirty="0"/>
              <a:t>ad-hoc</a:t>
            </a:r>
            <a:r>
              <a:rPr lang="uk-UA" dirty="0"/>
              <a:t>) поліморфізму</a:t>
            </a:r>
            <a:endParaRPr lang="en-US" dirty="0"/>
          </a:p>
          <a:p>
            <a:pPr lvl="1"/>
            <a:r>
              <a:rPr lang="uk-UA" dirty="0"/>
              <a:t>Коли ми хочемо, щоб функція працювала лише для деяких , а НЕ для довільних типів</a:t>
            </a:r>
          </a:p>
          <a:p>
            <a:pPr lvl="2"/>
            <a:r>
              <a:rPr lang="uk-UA" dirty="0"/>
              <a:t>Операція </a:t>
            </a:r>
            <a:r>
              <a:rPr lang="en-US" dirty="0"/>
              <a:t>(+) </a:t>
            </a:r>
            <a:r>
              <a:rPr lang="uk-UA" dirty="0"/>
              <a:t>працює з типами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uk-UA" dirty="0"/>
              <a:t>, </a:t>
            </a:r>
            <a:r>
              <a:rPr lang="en-US" dirty="0"/>
              <a:t> Integer</a:t>
            </a:r>
            <a:r>
              <a:rPr lang="uk-UA" dirty="0"/>
              <a:t>,</a:t>
            </a:r>
            <a:r>
              <a:rPr lang="en-US" dirty="0"/>
              <a:t> Double</a:t>
            </a:r>
            <a:r>
              <a:rPr lang="uk-UA" dirty="0"/>
              <a:t>, але не з типом</a:t>
            </a:r>
            <a:r>
              <a:rPr lang="en-US" dirty="0"/>
              <a:t> Maybe Char</a:t>
            </a:r>
            <a:endParaRPr lang="uk-UA" dirty="0"/>
          </a:p>
          <a:p>
            <a:pPr lvl="2"/>
            <a:r>
              <a:rPr lang="uk-UA" dirty="0"/>
              <a:t>Для реалізації </a:t>
            </a:r>
            <a:r>
              <a:rPr lang="en-US" dirty="0"/>
              <a:t>ad-hoc</a:t>
            </a:r>
            <a:r>
              <a:rPr lang="uk-UA" dirty="0"/>
              <a:t> поліморфізму використовують класи типів</a:t>
            </a:r>
          </a:p>
          <a:p>
            <a:r>
              <a:rPr lang="uk-UA" i="1" dirty="0"/>
              <a:t>Клас типів </a:t>
            </a:r>
            <a:r>
              <a:rPr lang="uk-UA" dirty="0"/>
              <a:t>в </a:t>
            </a:r>
            <a:r>
              <a:rPr lang="en-US" dirty="0"/>
              <a:t>Haskell </a:t>
            </a:r>
            <a:r>
              <a:rPr lang="uk-UA" dirty="0"/>
              <a:t>визначає набір операції</a:t>
            </a:r>
            <a:r>
              <a:rPr lang="en-US" dirty="0"/>
              <a:t>.</a:t>
            </a:r>
          </a:p>
          <a:p>
            <a:pPr lvl="1"/>
            <a:r>
              <a:rPr lang="uk-UA" dirty="0"/>
              <a:t>Ми можемо вибрати деякі типи, як </a:t>
            </a:r>
            <a:r>
              <a:rPr lang="uk-UA" i="1" dirty="0"/>
              <a:t>екземпляри класу</a:t>
            </a:r>
            <a:r>
              <a:rPr lang="uk-UA" dirty="0"/>
              <a:t>, котрі підтримують цю множину</a:t>
            </a:r>
          </a:p>
          <a:p>
            <a:pPr lvl="1"/>
            <a:r>
              <a:rPr lang="uk-UA" dirty="0"/>
              <a:t>Тобто класу типів відповідає множина типів, котрі мають операції визначені для цього класу </a:t>
            </a:r>
          </a:p>
          <a:p>
            <a:r>
              <a:rPr lang="en-US" dirty="0"/>
              <a:t>GHC </a:t>
            </a:r>
            <a:r>
              <a:rPr lang="uk-UA" dirty="0"/>
              <a:t>включає багато розширень, котрі не входять в специфікацію </a:t>
            </a:r>
            <a:r>
              <a:rPr lang="en-US" dirty="0"/>
              <a:t>Haskell</a:t>
            </a:r>
            <a:r>
              <a:rPr lang="uk-UA" dirty="0"/>
              <a:t> 2010</a:t>
            </a:r>
            <a:r>
              <a:rPr lang="en-US" dirty="0"/>
              <a:t>.</a:t>
            </a:r>
          </a:p>
          <a:p>
            <a:pPr lvl="1"/>
            <a:r>
              <a:rPr lang="uk-UA" dirty="0"/>
              <a:t>Таких розширень, їх називають </a:t>
            </a:r>
            <a:r>
              <a:rPr lang="uk-UA" dirty="0" err="1"/>
              <a:t>прагмами</a:t>
            </a:r>
            <a:r>
              <a:rPr lang="uk-UA" dirty="0"/>
              <a:t> (</a:t>
            </a:r>
            <a:r>
              <a:rPr lang="en-US" dirty="0"/>
              <a:t>pragma</a:t>
            </a:r>
            <a:r>
              <a:rPr lang="uk-UA" dirty="0"/>
              <a:t>) більше 30</a:t>
            </a:r>
            <a:endParaRPr lang="en-US" dirty="0"/>
          </a:p>
          <a:p>
            <a:pPr lvl="1"/>
            <a:r>
              <a:rPr lang="uk-UA" dirty="0"/>
              <a:t>Їх підключення необхідно вказати компілятору явно</a:t>
            </a:r>
          </a:p>
          <a:p>
            <a:pPr lvl="1"/>
            <a:r>
              <a:rPr lang="en-US" dirty="0"/>
              <a:t>{-# LANGUAGE </a:t>
            </a:r>
            <a:r>
              <a:rPr lang="en-US" dirty="0" err="1"/>
              <a:t>FlexibleInstances</a:t>
            </a:r>
            <a:r>
              <a:rPr lang="en-US" dirty="0"/>
              <a:t> #-}</a:t>
            </a:r>
          </a:p>
          <a:p>
            <a:pPr lvl="2"/>
            <a:r>
              <a:rPr lang="uk-UA" dirty="0" err="1"/>
              <a:t>Зменьшує</a:t>
            </a:r>
            <a:r>
              <a:rPr lang="uk-UA" dirty="0"/>
              <a:t> деякі обмеження на контекст при об’яві екземплярів класу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Функціональна залежність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Haskell </a:t>
            </a:r>
            <a:r>
              <a:rPr lang="uk-UA" dirty="0"/>
              <a:t>має концепцію Функціональної Залежності (</a:t>
            </a:r>
            <a:r>
              <a:rPr lang="en-US" dirty="0"/>
              <a:t>Functional Dependency</a:t>
            </a:r>
            <a:r>
              <a:rPr lang="uk-UA" dirty="0"/>
              <a:t>)</a:t>
            </a:r>
            <a:endParaRPr lang="en-US" dirty="0"/>
          </a:p>
          <a:p>
            <a:pPr lvl="1">
              <a:buNone/>
            </a:pPr>
            <a:r>
              <a:rPr lang="en-US" b="1" dirty="0"/>
              <a:t>class</a:t>
            </a:r>
            <a:r>
              <a:rPr lang="en-US" dirty="0"/>
              <a:t> Extract a b | a -&gt; b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  extract :: a -&gt; b</a:t>
            </a:r>
          </a:p>
          <a:p>
            <a:pPr lvl="1"/>
            <a:r>
              <a:rPr lang="ru-RU" dirty="0"/>
              <a:t>Вводиться </a:t>
            </a:r>
            <a:r>
              <a:rPr lang="uk-UA" dirty="0"/>
              <a:t>функціональна залежність</a:t>
            </a:r>
            <a:r>
              <a:rPr lang="en-US" dirty="0"/>
              <a:t> | a -&gt; b</a:t>
            </a:r>
            <a:r>
              <a:rPr lang="uk-UA" dirty="0"/>
              <a:t>, котра декларує, що </a:t>
            </a:r>
            <a:r>
              <a:rPr lang="ru-RU" dirty="0"/>
              <a:t>тип </a:t>
            </a:r>
            <a:r>
              <a:rPr lang="en-US" dirty="0"/>
              <a:t>a </a:t>
            </a:r>
            <a:r>
              <a:rPr lang="ru-RU" dirty="0"/>
              <a:t>однозначно </a:t>
            </a:r>
            <a:r>
              <a:rPr lang="uk-UA" dirty="0"/>
              <a:t>визначає</a:t>
            </a:r>
            <a:r>
              <a:rPr lang="ru-RU" dirty="0"/>
              <a:t> тип</a:t>
            </a:r>
            <a:r>
              <a:rPr lang="en-US" dirty="0"/>
              <a:t>  b</a:t>
            </a:r>
            <a:endParaRPr lang="uk-UA" dirty="0"/>
          </a:p>
          <a:p>
            <a:pPr lvl="1"/>
            <a:r>
              <a:rPr lang="ru-RU" dirty="0" err="1"/>
              <a:t>Одне</a:t>
            </a:r>
            <a:r>
              <a:rPr lang="ru-RU" dirty="0"/>
              <a:t> з </a:t>
            </a:r>
            <a:r>
              <a:rPr lang="ru-RU" dirty="0" err="1"/>
              <a:t>розширень</a:t>
            </a:r>
            <a:r>
              <a:rPr lang="ru-RU" dirty="0"/>
              <a:t> </a:t>
            </a:r>
            <a:r>
              <a:rPr lang="en-US" dirty="0"/>
              <a:t>Haskell</a:t>
            </a:r>
            <a:r>
              <a:rPr lang="uk-UA" dirty="0"/>
              <a:t> 2010, для підключення </a:t>
            </a:r>
          </a:p>
          <a:p>
            <a:pPr lvl="2"/>
            <a:r>
              <a:rPr lang="uk-UA" dirty="0"/>
              <a:t> </a:t>
            </a:r>
            <a:r>
              <a:rPr lang="en-US" dirty="0"/>
              <a:t>{-# LANGUAGE </a:t>
            </a:r>
            <a:r>
              <a:rPr lang="uk-UA" dirty="0"/>
              <a:t> </a:t>
            </a:r>
            <a:r>
              <a:rPr lang="en-US" dirty="0" err="1"/>
              <a:t>FunctionalDependencies</a:t>
            </a:r>
            <a:r>
              <a:rPr lang="uk-UA" dirty="0"/>
              <a:t> </a:t>
            </a:r>
            <a:r>
              <a:rPr lang="en-US" dirty="0"/>
              <a:t>#-}</a:t>
            </a:r>
            <a:endParaRPr lang="uk-UA" dirty="0"/>
          </a:p>
          <a:p>
            <a:pPr lvl="1"/>
            <a:r>
              <a:rPr lang="uk-UA" dirty="0"/>
              <a:t>Приклад екземпляра типу такого класу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uk-UA" dirty="0"/>
              <a:t>пара 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uk-UA" dirty="0"/>
          </a:p>
          <a:p>
            <a:pPr marL="457200" lvl="1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/>
              <a:t>{-# LANGUAGE </a:t>
            </a:r>
            <a:r>
              <a:rPr lang="en-US" dirty="0" err="1"/>
              <a:t>FlexibleInstances</a:t>
            </a:r>
            <a:r>
              <a:rPr lang="en-US" dirty="0"/>
              <a:t> #-}</a:t>
            </a:r>
          </a:p>
          <a:p>
            <a:pPr marL="857250" lvl="2" indent="0">
              <a:buNone/>
            </a:pPr>
            <a:r>
              <a:rPr lang="en-US" dirty="0"/>
              <a:t>{-# LANGUAGE </a:t>
            </a:r>
            <a:r>
              <a:rPr lang="en-US" dirty="0" err="1"/>
              <a:t>FunctionalDependencies</a:t>
            </a:r>
            <a:r>
              <a:rPr lang="en-US" dirty="0"/>
              <a:t> #-}</a:t>
            </a:r>
          </a:p>
          <a:p>
            <a:pPr marL="857250" lvl="2" indent="0">
              <a:buNone/>
            </a:pPr>
            <a:r>
              <a:rPr lang="en-US" b="1" dirty="0"/>
              <a:t>module</a:t>
            </a:r>
            <a:r>
              <a:rPr lang="en-US" dirty="0"/>
              <a:t> Test </a:t>
            </a:r>
            <a:r>
              <a:rPr lang="en-US" b="1" dirty="0"/>
              <a:t>where </a:t>
            </a:r>
          </a:p>
          <a:p>
            <a:pPr marL="857250" lvl="2" indent="0">
              <a:buNone/>
            </a:pPr>
            <a:r>
              <a:rPr lang="en-US" b="1" dirty="0"/>
              <a:t>class</a:t>
            </a:r>
            <a:r>
              <a:rPr lang="en-US" dirty="0"/>
              <a:t> Extract x y | x -&gt; y </a:t>
            </a:r>
            <a:r>
              <a:rPr lang="en-US" b="1" dirty="0"/>
              <a:t>where</a:t>
            </a:r>
          </a:p>
          <a:p>
            <a:pPr marL="857250" lvl="2" indent="0">
              <a:buNone/>
            </a:pPr>
            <a:r>
              <a:rPr lang="en-US" dirty="0"/>
              <a:t>  extract :: x -&gt; y</a:t>
            </a:r>
          </a:p>
          <a:p>
            <a:pPr marL="857250" lvl="2" indent="0">
              <a:buNone/>
            </a:pPr>
            <a:r>
              <a:rPr lang="en-US" b="1" dirty="0"/>
              <a:t>instance</a:t>
            </a:r>
            <a:r>
              <a:rPr lang="en-US" dirty="0"/>
              <a:t> Extract (</a:t>
            </a:r>
            <a:r>
              <a:rPr lang="en-US" dirty="0" err="1"/>
              <a:t>a,b</a:t>
            </a:r>
            <a:r>
              <a:rPr lang="en-US" dirty="0"/>
              <a:t>) b </a:t>
            </a:r>
            <a:r>
              <a:rPr lang="en-US" b="1" dirty="0"/>
              <a:t>where</a:t>
            </a:r>
          </a:p>
          <a:p>
            <a:pPr marL="857250" lvl="2" indent="0">
              <a:buNone/>
            </a:pPr>
            <a:r>
              <a:rPr lang="en-US" dirty="0"/>
              <a:t>  extract (</a:t>
            </a:r>
            <a:r>
              <a:rPr lang="en-US" dirty="0" err="1"/>
              <a:t>x,y</a:t>
            </a:r>
            <a:r>
              <a:rPr lang="en-US" dirty="0"/>
              <a:t>) = y</a:t>
            </a:r>
            <a:endParaRPr lang="uk-UA" dirty="0"/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928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класів і </a:t>
            </a:r>
            <a:r>
              <a:rPr lang="en-US" dirty="0"/>
              <a:t>Java </a:t>
            </a:r>
            <a:r>
              <a:rPr lang="uk-UA" dirty="0"/>
              <a:t>інтерфейс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4968552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Типи класів схожі на </a:t>
            </a:r>
            <a:r>
              <a:rPr lang="en-US" dirty="0"/>
              <a:t>Java </a:t>
            </a:r>
            <a:r>
              <a:rPr lang="uk-UA" dirty="0"/>
              <a:t>інтерфейс, але ширші</a:t>
            </a:r>
          </a:p>
          <a:p>
            <a:pPr lvl="1"/>
            <a:r>
              <a:rPr lang="uk-UA" dirty="0"/>
              <a:t>З класом типів часто зв’язується  множина математичних аксіом, котрі повинні виконуватися для кожного екземпляру класу</a:t>
            </a:r>
          </a:p>
          <a:p>
            <a:pPr lvl="2"/>
            <a:r>
              <a:rPr lang="uk-UA" dirty="0"/>
              <a:t>Наприклад: в класі типів </a:t>
            </a:r>
            <a:r>
              <a:rPr lang="en-US" dirty="0"/>
              <a:t> Num</a:t>
            </a:r>
            <a:r>
              <a:rPr lang="uk-UA" dirty="0"/>
              <a:t> функції </a:t>
            </a:r>
            <a:r>
              <a:rPr lang="en-US" dirty="0"/>
              <a:t>abs </a:t>
            </a:r>
            <a:r>
              <a:rPr lang="uk-UA" dirty="0"/>
              <a:t>і </a:t>
            </a:r>
            <a:r>
              <a:rPr lang="en-US" dirty="0" err="1"/>
              <a:t>signum</a:t>
            </a:r>
            <a:r>
              <a:rPr lang="en-US" dirty="0"/>
              <a:t> </a:t>
            </a:r>
            <a:r>
              <a:rPr lang="uk-UA" dirty="0"/>
              <a:t>повинні задовольняти аксіомі</a:t>
            </a:r>
          </a:p>
          <a:p>
            <a:pPr lvl="2"/>
            <a:r>
              <a:rPr lang="uk-UA" dirty="0"/>
              <a:t> </a:t>
            </a:r>
            <a:r>
              <a:rPr lang="pt-BR" dirty="0"/>
              <a:t>abs x * signum x == x</a:t>
            </a:r>
            <a:endParaRPr lang="ru-RU" dirty="0"/>
          </a:p>
          <a:p>
            <a:pPr lvl="1"/>
            <a:r>
              <a:rPr lang="uk-UA" dirty="0"/>
              <a:t>При об’яві </a:t>
            </a:r>
            <a:r>
              <a:rPr lang="en-US" dirty="0"/>
              <a:t>Java </a:t>
            </a:r>
            <a:r>
              <a:rPr lang="uk-UA" dirty="0"/>
              <a:t>класу необхідно вказати всі інтерфейси, котрі він повинен реалізувати.  Екземпляр класу типу об’являється окремо від відповідного типу</a:t>
            </a:r>
          </a:p>
          <a:p>
            <a:pPr lvl="2"/>
            <a:r>
              <a:rPr lang="uk-UA" dirty="0"/>
              <a:t>Об’яву екземпляру класу типу можна взагалі розмістити в </a:t>
            </a:r>
            <a:r>
              <a:rPr lang="uk-UA" i="1" dirty="0"/>
              <a:t>окремому </a:t>
            </a:r>
            <a:r>
              <a:rPr lang="uk-UA" dirty="0"/>
              <a:t>модулі.</a:t>
            </a:r>
          </a:p>
          <a:p>
            <a:pPr lvl="1"/>
            <a:r>
              <a:rPr lang="uk-UA" dirty="0"/>
              <a:t>Типи, що використовуються при специфікації методів класу типів більш загальні і гнучкі ніж сигнатура, що описує методи інтерфейсу в </a:t>
            </a:r>
            <a:r>
              <a:rPr lang="en-US" dirty="0"/>
              <a:t>Java. </a:t>
            </a:r>
            <a:endParaRPr lang="uk-UA" dirty="0"/>
          </a:p>
          <a:p>
            <a:pPr lvl="2"/>
            <a:r>
              <a:rPr lang="uk-UA" dirty="0"/>
              <a:t>Особливо при використанні класів типів з декількома параметрами-типами</a:t>
            </a:r>
          </a:p>
          <a:p>
            <a:pPr lvl="1"/>
            <a:endParaRPr lang="uk-UA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89" y="476672"/>
            <a:ext cx="7772400" cy="838200"/>
          </a:xfrm>
        </p:spPr>
        <p:txBody>
          <a:bodyPr/>
          <a:lstStyle/>
          <a:p>
            <a:r>
              <a:rPr lang="uk-UA" dirty="0"/>
              <a:t>Поліморфізм операції ==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04056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Для різних типів операція рівності виконується по різному, але хочемо всюди називати її іменем ==.</a:t>
            </a:r>
          </a:p>
          <a:p>
            <a:pPr lvl="1"/>
            <a:r>
              <a:rPr lang="uk-UA" dirty="0"/>
              <a:t>Але не всі типи можна порівнювати (функції)</a:t>
            </a:r>
          </a:p>
          <a:p>
            <a:r>
              <a:rPr lang="uk-UA" dirty="0"/>
              <a:t>Операція == зв’язується з класом типів </a:t>
            </a:r>
            <a:r>
              <a:rPr lang="en-US" dirty="0" err="1"/>
              <a:t>Eq</a:t>
            </a:r>
            <a:r>
              <a:rPr lang="uk-UA" dirty="0"/>
              <a:t>.</a:t>
            </a:r>
          </a:p>
          <a:p>
            <a:pPr lvl="1"/>
            <a:r>
              <a:rPr lang="uk-UA" dirty="0"/>
              <a:t>Кожний тип, що входить в клас </a:t>
            </a:r>
            <a:r>
              <a:rPr lang="en-US" dirty="0" err="1"/>
              <a:t>Eq</a:t>
            </a:r>
            <a:r>
              <a:rPr lang="uk-UA" dirty="0"/>
              <a:t>, повинен реалізовувати операцію == </a:t>
            </a:r>
            <a:endParaRPr lang="en-US" dirty="0"/>
          </a:p>
          <a:p>
            <a:pPr lvl="1"/>
            <a:r>
              <a:rPr lang="uk-UA" dirty="0"/>
              <a:t>З класом типів зв’язується множина операцій (функцій, методів)</a:t>
            </a:r>
          </a:p>
          <a:p>
            <a:pPr lvl="1"/>
            <a:r>
              <a:rPr lang="uk-UA" dirty="0"/>
              <a:t>Кожний тип може бути екземпляром декількох класів</a:t>
            </a:r>
          </a:p>
          <a:p>
            <a:pPr marL="0" indent="0">
              <a:buNone/>
            </a:pPr>
            <a:r>
              <a:rPr lang="en-US" dirty="0" err="1"/>
              <a:t>elem</a:t>
            </a:r>
            <a:r>
              <a:rPr lang="en-US" dirty="0"/>
              <a:t> :: </a:t>
            </a:r>
            <a:r>
              <a:rPr lang="en-US" dirty="0" err="1"/>
              <a:t>Eq</a:t>
            </a:r>
            <a:r>
              <a:rPr lang="en-US" dirty="0"/>
              <a:t> a =&gt; a -&gt; [a] -&gt; </a:t>
            </a:r>
            <a:r>
              <a:rPr lang="en-US" dirty="0" err="1"/>
              <a:t>Bool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`</a:t>
            </a:r>
            <a:r>
              <a:rPr lang="en-US" dirty="0" err="1"/>
              <a:t>elem</a:t>
            </a:r>
            <a:r>
              <a:rPr lang="en-US" dirty="0"/>
              <a:t>` []       = False</a:t>
            </a:r>
          </a:p>
          <a:p>
            <a:pPr marL="0" indent="0">
              <a:buNone/>
            </a:pPr>
            <a:r>
              <a:rPr lang="en-US" dirty="0"/>
              <a:t>x `</a:t>
            </a:r>
            <a:r>
              <a:rPr lang="en-US" dirty="0" err="1"/>
              <a:t>elem</a:t>
            </a:r>
            <a:r>
              <a:rPr lang="en-US" dirty="0"/>
              <a:t>` (y:ys) = (x==y) || (x `</a:t>
            </a:r>
            <a:r>
              <a:rPr lang="en-US" dirty="0" err="1"/>
              <a:t>elem</a:t>
            </a:r>
            <a:r>
              <a:rPr lang="en-US" dirty="0"/>
              <a:t>`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Eq</a:t>
            </a:r>
            <a:r>
              <a:rPr lang="en-US" dirty="0"/>
              <a:t> a – </a:t>
            </a:r>
            <a:r>
              <a:rPr lang="uk-UA" dirty="0"/>
              <a:t>КОНТЕКСТ (</a:t>
            </a:r>
            <a:r>
              <a:rPr lang="en-US" dirty="0" err="1"/>
              <a:t>contex</a:t>
            </a:r>
            <a:r>
              <a:rPr lang="uk-UA" dirty="0"/>
              <a:t>)- обмеження на тип</a:t>
            </a:r>
            <a:endParaRPr lang="en-US" dirty="0"/>
          </a:p>
          <a:p>
            <a:pPr lvl="1"/>
            <a:r>
              <a:rPr lang="uk-UA" dirty="0"/>
              <a:t>Може бути декілька контекстів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Eq</a:t>
            </a:r>
            <a:r>
              <a:rPr lang="en-US" dirty="0"/>
              <a:t> a, </a:t>
            </a:r>
            <a:r>
              <a:rPr lang="en-US" dirty="0" err="1"/>
              <a:t>Enum</a:t>
            </a:r>
            <a:r>
              <a:rPr lang="en-US" dirty="0"/>
              <a:t> a) =&gt; [a] -&gt; a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Ord</a:t>
            </a:r>
            <a:r>
              <a:rPr lang="en-US" dirty="0"/>
              <a:t> a, Num b) =&gt; a -&gt; b -&gt; b</a:t>
            </a:r>
          </a:p>
          <a:p>
            <a:pPr lvl="2"/>
            <a:endParaRPr lang="uk-UA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21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типів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511256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Name a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f1 :: y1 -&gt; …</a:t>
            </a:r>
          </a:p>
          <a:p>
            <a:pPr>
              <a:buNone/>
            </a:pPr>
            <a:r>
              <a:rPr lang="en-US" dirty="0"/>
              <a:t>    ………..</a:t>
            </a:r>
          </a:p>
          <a:p>
            <a:pPr>
              <a:buNone/>
            </a:pPr>
            <a:r>
              <a:rPr lang="en-US" dirty="0"/>
              <a:t>   fn :: </a:t>
            </a:r>
            <a:r>
              <a:rPr lang="en-US" dirty="0" err="1"/>
              <a:t>yn</a:t>
            </a:r>
            <a:r>
              <a:rPr lang="en-US" dirty="0"/>
              <a:t> -&gt; ….</a:t>
            </a:r>
          </a:p>
          <a:p>
            <a:pPr lvl="1"/>
            <a:r>
              <a:rPr lang="en-US" dirty="0"/>
              <a:t>Name – </a:t>
            </a:r>
            <a:r>
              <a:rPr lang="uk-UA" dirty="0"/>
              <a:t>ім’я класу</a:t>
            </a:r>
          </a:p>
          <a:p>
            <a:pPr lvl="1"/>
            <a:r>
              <a:rPr lang="en-US" dirty="0"/>
              <a:t>a – </a:t>
            </a:r>
            <a:r>
              <a:rPr lang="uk-UA" dirty="0"/>
              <a:t>змінна типу, використовується в функціях </a:t>
            </a:r>
            <a:r>
              <a:rPr lang="en-US" dirty="0"/>
              <a:t>f1 … fn </a:t>
            </a:r>
            <a:r>
              <a:rPr lang="uk-UA" dirty="0"/>
              <a:t>для посилання на тип класу</a:t>
            </a:r>
          </a:p>
          <a:p>
            <a:pPr lvl="1"/>
            <a:r>
              <a:rPr lang="uk-UA" dirty="0"/>
              <a:t>Клас може мати контекст (</a:t>
            </a:r>
            <a:r>
              <a:rPr lang="uk-UA" i="1" dirty="0"/>
              <a:t>суперклас</a:t>
            </a:r>
            <a:r>
              <a:rPr lang="uk-UA" dirty="0"/>
              <a:t>)</a:t>
            </a:r>
          </a:p>
          <a:p>
            <a:pPr lvl="2">
              <a:buNone/>
            </a:pPr>
            <a:r>
              <a:rPr lang="en-US" b="1" dirty="0"/>
              <a:t>class</a:t>
            </a:r>
            <a:r>
              <a:rPr lang="en-US" dirty="0"/>
              <a:t> A1 a =&gt; Name a </a:t>
            </a:r>
            <a:r>
              <a:rPr lang="en-US" b="1" dirty="0"/>
              <a:t>where</a:t>
            </a:r>
            <a:r>
              <a:rPr lang="en-US" dirty="0"/>
              <a:t> </a:t>
            </a:r>
          </a:p>
          <a:p>
            <a:pPr lvl="2">
              <a:buNone/>
            </a:pPr>
            <a:r>
              <a:rPr lang="en-US" dirty="0"/>
              <a:t>    ………</a:t>
            </a:r>
            <a:r>
              <a:rPr lang="uk-UA" dirty="0"/>
              <a:t> 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uk-UA" dirty="0"/>
              <a:t>Клас  </a:t>
            </a:r>
            <a:r>
              <a:rPr lang="en-US" dirty="0"/>
              <a:t>A1 </a:t>
            </a:r>
            <a:r>
              <a:rPr lang="uk-UA" dirty="0"/>
              <a:t>суперклас  класу </a:t>
            </a:r>
            <a:r>
              <a:rPr lang="en-US" dirty="0"/>
              <a:t>Name</a:t>
            </a:r>
            <a:endParaRPr lang="uk-UA" dirty="0"/>
          </a:p>
          <a:p>
            <a:pPr lvl="2">
              <a:buFont typeface="Arial" pitchFamily="34" charset="0"/>
              <a:buChar char="•"/>
            </a:pPr>
            <a:r>
              <a:rPr lang="uk-UA" dirty="0"/>
              <a:t>Клас  </a:t>
            </a:r>
            <a:r>
              <a:rPr lang="en-US" dirty="0"/>
              <a:t>Name </a:t>
            </a:r>
            <a:r>
              <a:rPr lang="uk-UA" dirty="0"/>
              <a:t>успадковує всі операції класу </a:t>
            </a:r>
            <a:r>
              <a:rPr lang="en-US" dirty="0"/>
              <a:t>A1</a:t>
            </a:r>
            <a:r>
              <a:rPr lang="uk-UA" dirty="0"/>
              <a:t> і додає свої операції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uk-UA" dirty="0"/>
              <a:t>Аналогії</a:t>
            </a:r>
          </a:p>
          <a:p>
            <a:pPr lvl="1">
              <a:buFont typeface="Arial" pitchFamily="34" charset="0"/>
              <a:buChar char="•"/>
            </a:pPr>
            <a:r>
              <a:rPr lang="uk-UA" dirty="0"/>
              <a:t>Програмістська – інтерфейс</a:t>
            </a:r>
          </a:p>
          <a:p>
            <a:pPr lvl="2">
              <a:buFont typeface="Arial" pitchFamily="34" charset="0"/>
              <a:buChar char="•"/>
            </a:pPr>
            <a:r>
              <a:rPr lang="uk-UA" dirty="0"/>
              <a:t>Інтерфейс визначає набір методів, котрі можна застосовувати до всіх типів, що підтримують даний інтерфейс</a:t>
            </a:r>
          </a:p>
          <a:p>
            <a:pPr lvl="1">
              <a:buFont typeface="Arial" pitchFamily="34" charset="0"/>
              <a:buChar char="•"/>
            </a:pPr>
            <a:r>
              <a:rPr lang="uk-UA" dirty="0"/>
              <a:t>Математична – алгебраїчна система</a:t>
            </a:r>
          </a:p>
          <a:p>
            <a:pPr lvl="2">
              <a:buFont typeface="Arial" pitchFamily="34" charset="0"/>
              <a:buChar char="•"/>
            </a:pPr>
            <a:r>
              <a:rPr lang="uk-UA" dirty="0"/>
              <a:t>Алгебраїчна система – це набір операцій і властивостей цих операцій</a:t>
            </a:r>
          </a:p>
          <a:p>
            <a:pPr lvl="1">
              <a:buFont typeface="Arial" pitchFamily="34" charset="0"/>
              <a:buChar char="•"/>
            </a:pPr>
            <a:endParaRPr lang="uk-UA" dirty="0"/>
          </a:p>
          <a:p>
            <a:pPr>
              <a:buFont typeface="Arial" pitchFamily="34" charset="0"/>
              <a:buChar char="•"/>
            </a:pP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19100"/>
            <a:ext cx="7772400" cy="838200"/>
          </a:xfrm>
        </p:spPr>
        <p:txBody>
          <a:bodyPr/>
          <a:lstStyle/>
          <a:p>
            <a:r>
              <a:rPr lang="uk-UA" dirty="0"/>
              <a:t>Екземпляри класу типів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46300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Name t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f1 x1 … = …</a:t>
            </a:r>
          </a:p>
          <a:p>
            <a:pPr>
              <a:buNone/>
            </a:pPr>
            <a:r>
              <a:rPr lang="en-US" dirty="0"/>
              <a:t>   ……..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xn</a:t>
            </a:r>
            <a:r>
              <a:rPr lang="en-US" dirty="0"/>
              <a:t> … = …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 </a:t>
            </a:r>
            <a:r>
              <a:rPr lang="uk-UA" dirty="0"/>
              <a:t>екземпляр класу</a:t>
            </a:r>
            <a:r>
              <a:rPr lang="en-US" dirty="0"/>
              <a:t> Name</a:t>
            </a:r>
            <a:r>
              <a:rPr lang="uk-UA" dirty="0"/>
              <a:t>, містить означення всіх методів</a:t>
            </a:r>
            <a:endParaRPr lang="en-US" dirty="0"/>
          </a:p>
          <a:p>
            <a:r>
              <a:rPr lang="uk-UA" dirty="0"/>
              <a:t>Тип </a:t>
            </a:r>
            <a:r>
              <a:rPr lang="en-US" dirty="0"/>
              <a:t>t</a:t>
            </a:r>
            <a:r>
              <a:rPr lang="uk-UA" dirty="0"/>
              <a:t> можна об’явити екземпляром класу типів </a:t>
            </a:r>
            <a:r>
              <a:rPr lang="en-US" dirty="0"/>
              <a:t>Name</a:t>
            </a:r>
            <a:r>
              <a:rPr lang="uk-UA" dirty="0"/>
              <a:t>, якщо показати як цей тип реалізує операції класу</a:t>
            </a:r>
            <a:r>
              <a:rPr lang="en-US" dirty="0"/>
              <a:t> Name</a:t>
            </a:r>
            <a:endParaRPr lang="uk-UA" dirty="0"/>
          </a:p>
          <a:p>
            <a:pPr lvl="1"/>
            <a:r>
              <a:rPr lang="uk-UA" dirty="0"/>
              <a:t>Якщо тип </a:t>
            </a:r>
            <a:r>
              <a:rPr lang="en-US" dirty="0"/>
              <a:t>t</a:t>
            </a:r>
            <a:r>
              <a:rPr lang="uk-UA" dirty="0"/>
              <a:t> залежить від іншого типу </a:t>
            </a:r>
            <a:r>
              <a:rPr lang="en-US" dirty="0"/>
              <a:t>a</a:t>
            </a:r>
            <a:r>
              <a:rPr lang="uk-UA" dirty="0"/>
              <a:t>, то можливо потрібно накласти обмеження на цей тип</a:t>
            </a:r>
            <a:endParaRPr lang="en-US" dirty="0"/>
          </a:p>
          <a:p>
            <a:pPr lvl="1"/>
            <a:r>
              <a:rPr lang="en-US" b="1" dirty="0"/>
              <a:t>instance</a:t>
            </a:r>
            <a:r>
              <a:rPr lang="en-US" dirty="0"/>
              <a:t> A1 a =&gt; Name t a </a:t>
            </a:r>
            <a:r>
              <a:rPr lang="en-US" b="1" dirty="0"/>
              <a:t>where </a:t>
            </a:r>
          </a:p>
          <a:p>
            <a:pPr lvl="1"/>
            <a:r>
              <a:rPr lang="en-US" dirty="0"/>
              <a:t>…………………….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типів </a:t>
            </a:r>
            <a:r>
              <a:rPr lang="en-US" dirty="0" err="1"/>
              <a:t>Eq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968552"/>
          </a:xfrm>
        </p:spPr>
        <p:txBody>
          <a:bodyPr>
            <a:normAutofit fontScale="62500" lnSpcReduction="20000"/>
          </a:bodyPr>
          <a:lstStyle/>
          <a:p>
            <a:r>
              <a:rPr lang="uk-UA" i="1" dirty="0"/>
              <a:t>Типи в яких визначена операція рівність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(==)  :: a -&gt; a -&gt; </a:t>
            </a:r>
            <a:r>
              <a:rPr lang="en-US" dirty="0" err="1"/>
              <a:t>Bool</a:t>
            </a:r>
            <a:endParaRPr lang="en-US" dirty="0"/>
          </a:p>
          <a:p>
            <a:pPr>
              <a:buNone/>
            </a:pPr>
            <a:r>
              <a:rPr lang="en-US" dirty="0"/>
              <a:t>   (/=)   :: a -&gt; a -&gt; </a:t>
            </a:r>
            <a:r>
              <a:rPr lang="en-US" dirty="0" err="1"/>
              <a:t>Bool</a:t>
            </a:r>
            <a:endParaRPr lang="en-US" dirty="0"/>
          </a:p>
          <a:p>
            <a:pPr>
              <a:buNone/>
            </a:pPr>
            <a:r>
              <a:rPr lang="en-US" dirty="0"/>
              <a:t>   x==y = not (x/=y)</a:t>
            </a:r>
          </a:p>
          <a:p>
            <a:pPr>
              <a:buNone/>
            </a:pPr>
            <a:r>
              <a:rPr lang="en-US" dirty="0"/>
              <a:t>   x/=y   = not (x==y)</a:t>
            </a:r>
          </a:p>
          <a:p>
            <a:pPr lvl="1"/>
            <a:r>
              <a:rPr lang="uk-UA" dirty="0"/>
              <a:t>Мінімальне визначення класу </a:t>
            </a:r>
            <a:r>
              <a:rPr lang="en-US" dirty="0"/>
              <a:t>==</a:t>
            </a:r>
            <a:r>
              <a:rPr lang="uk-UA" dirty="0"/>
              <a:t> або</a:t>
            </a:r>
            <a:r>
              <a:rPr lang="en-US" dirty="0"/>
              <a:t> /=</a:t>
            </a:r>
          </a:p>
          <a:p>
            <a:r>
              <a:rPr lang="uk-UA" i="1" dirty="0"/>
              <a:t>Приклади екземплярів класу </a:t>
            </a:r>
            <a:r>
              <a:rPr lang="en-US" i="1" dirty="0" err="1"/>
              <a:t>Eq</a:t>
            </a:r>
            <a:endParaRPr lang="en-US" i="1" dirty="0"/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=&gt; </a:t>
            </a:r>
            <a:r>
              <a:rPr lang="en-US" dirty="0" err="1"/>
              <a:t>Eq</a:t>
            </a:r>
            <a:r>
              <a:rPr lang="en-US" dirty="0"/>
              <a:t> [a]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[] ==[]              = True</a:t>
            </a:r>
          </a:p>
          <a:p>
            <a:pPr>
              <a:buNone/>
            </a:pPr>
            <a:r>
              <a:rPr lang="en-US" dirty="0"/>
              <a:t>    (x:xs) == (y:ys) = x==y &amp;&amp; </a:t>
            </a:r>
            <a:r>
              <a:rPr lang="en-US" dirty="0" err="1"/>
              <a:t>xs</a:t>
            </a:r>
            <a:r>
              <a:rPr lang="en-US" dirty="0"/>
              <a:t> == </a:t>
            </a:r>
            <a:r>
              <a:rPr lang="en-US" dirty="0" err="1"/>
              <a:t>ys</a:t>
            </a:r>
            <a:endParaRPr lang="en-US" dirty="0"/>
          </a:p>
          <a:p>
            <a:pPr>
              <a:buNone/>
            </a:pPr>
            <a:r>
              <a:rPr lang="en-US" dirty="0"/>
              <a:t>    _ ==_               = False 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Maybe  a  = Nothing | Just a</a:t>
            </a:r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=&gt; </a:t>
            </a:r>
            <a:r>
              <a:rPr lang="en-US" dirty="0" err="1"/>
              <a:t>Eq</a:t>
            </a:r>
            <a:r>
              <a:rPr lang="en-US" dirty="0"/>
              <a:t> (Maybe a)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Just x == Just y     = x==y</a:t>
            </a:r>
          </a:p>
          <a:p>
            <a:pPr>
              <a:buNone/>
            </a:pPr>
            <a:r>
              <a:rPr lang="en-US" dirty="0"/>
              <a:t>    Nothing ==Nothing = True </a:t>
            </a:r>
          </a:p>
          <a:p>
            <a:pPr>
              <a:buNone/>
            </a:pPr>
            <a:r>
              <a:rPr lang="en-US" dirty="0"/>
              <a:t>    _ == _                   = False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en-US" dirty="0" err="1"/>
              <a:t>Ord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136904" cy="4968552"/>
          </a:xfrm>
        </p:spPr>
        <p:txBody>
          <a:bodyPr>
            <a:normAutofit fontScale="70000" lnSpcReduction="20000"/>
          </a:bodyPr>
          <a:lstStyle/>
          <a:p>
            <a:r>
              <a:rPr lang="uk-UA" i="1" dirty="0"/>
              <a:t>Повністю впорядковані типи даних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Ordering = LT | EQ | GT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a =&gt; </a:t>
            </a:r>
            <a:r>
              <a:rPr lang="en-US" dirty="0" err="1"/>
              <a:t>Ord</a:t>
            </a:r>
            <a:r>
              <a:rPr lang="en-US" dirty="0"/>
              <a:t> a </a:t>
            </a:r>
            <a:r>
              <a:rPr lang="en-US" b="1" dirty="0"/>
              <a:t>where </a:t>
            </a:r>
          </a:p>
          <a:p>
            <a:pPr>
              <a:buNone/>
            </a:pPr>
            <a:r>
              <a:rPr lang="en-US" dirty="0"/>
              <a:t>    compare :: a -&gt; a -&gt; Ordering</a:t>
            </a:r>
          </a:p>
          <a:p>
            <a:pPr>
              <a:buNone/>
            </a:pPr>
            <a:r>
              <a:rPr lang="en-US" dirty="0"/>
              <a:t>    (&lt;),(&lt;=),(&gt;=),(&gt;) :: a -&gt; a-&gt; </a:t>
            </a:r>
            <a:r>
              <a:rPr lang="en-US" dirty="0" err="1"/>
              <a:t>Bool</a:t>
            </a:r>
            <a:endParaRPr lang="en-US" dirty="0"/>
          </a:p>
          <a:p>
            <a:pPr>
              <a:buNone/>
            </a:pPr>
            <a:r>
              <a:rPr lang="en-US" dirty="0"/>
              <a:t>    min, max               :: a -&gt; a-&gt; a</a:t>
            </a:r>
          </a:p>
          <a:p>
            <a:pPr lvl="3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compare x y = </a:t>
            </a:r>
            <a:r>
              <a:rPr lang="en-US" b="1" dirty="0"/>
              <a:t>if</a:t>
            </a:r>
            <a:r>
              <a:rPr lang="en-US" dirty="0"/>
              <a:t> x==y </a:t>
            </a:r>
            <a:r>
              <a:rPr lang="en-US" b="1" dirty="0"/>
              <a:t>then</a:t>
            </a:r>
            <a:r>
              <a:rPr lang="en-US" dirty="0"/>
              <a:t> EQ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x&lt;=y </a:t>
            </a:r>
            <a:r>
              <a:rPr lang="en-US" b="1" dirty="0"/>
              <a:t>then</a:t>
            </a:r>
            <a:r>
              <a:rPr lang="en-US" dirty="0"/>
              <a:t> LT </a:t>
            </a:r>
            <a:r>
              <a:rPr lang="en-US" b="1" dirty="0"/>
              <a:t>else</a:t>
            </a:r>
            <a:r>
              <a:rPr lang="en-US" dirty="0"/>
              <a:t> GT</a:t>
            </a:r>
          </a:p>
          <a:p>
            <a:pPr>
              <a:buNone/>
            </a:pPr>
            <a:r>
              <a:rPr lang="en-US" dirty="0"/>
              <a:t>    x&lt;=y = compare x y /= GT</a:t>
            </a:r>
          </a:p>
          <a:p>
            <a:pPr>
              <a:buNone/>
            </a:pPr>
            <a:r>
              <a:rPr lang="en-US" dirty="0"/>
              <a:t>    x&lt;y    = compare x y == LT </a:t>
            </a:r>
          </a:p>
          <a:p>
            <a:pPr>
              <a:buNone/>
            </a:pPr>
            <a:r>
              <a:rPr lang="en-US" dirty="0"/>
              <a:t>    x&gt;=y  = compare x y /= LT</a:t>
            </a:r>
          </a:p>
          <a:p>
            <a:pPr>
              <a:buNone/>
            </a:pPr>
            <a:r>
              <a:rPr lang="en-US" dirty="0"/>
              <a:t>    x&gt;y    = compare x y == GT</a:t>
            </a:r>
          </a:p>
          <a:p>
            <a:pPr>
              <a:buNone/>
            </a:pPr>
            <a:r>
              <a:rPr lang="en-US" dirty="0"/>
              <a:t>    max x y = if x&lt;=y then y else x</a:t>
            </a:r>
          </a:p>
          <a:p>
            <a:pPr>
              <a:buNone/>
            </a:pPr>
            <a:r>
              <a:rPr lang="en-US" dirty="0"/>
              <a:t>    min x y  = if x&lt;=y then x else y    </a:t>
            </a:r>
            <a:endParaRPr lang="uk-UA" dirty="0"/>
          </a:p>
          <a:p>
            <a:pPr>
              <a:buNone/>
            </a:pPr>
            <a:r>
              <a:rPr lang="en-US" dirty="0"/>
              <a:t>   </a:t>
            </a:r>
            <a:endParaRPr lang="uk-UA" dirty="0"/>
          </a:p>
          <a:p>
            <a:r>
              <a:rPr lang="uk-UA" dirty="0"/>
              <a:t>Досить визначити </a:t>
            </a:r>
            <a:r>
              <a:rPr lang="en-US" dirty="0"/>
              <a:t>compare </a:t>
            </a:r>
            <a:r>
              <a:rPr lang="uk-UA" dirty="0"/>
              <a:t>або </a:t>
            </a:r>
            <a:r>
              <a:rPr lang="en-US" dirty="0"/>
              <a:t>&lt;=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типів </a:t>
            </a:r>
            <a:r>
              <a:rPr lang="en-US" dirty="0" err="1"/>
              <a:t>Enum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4968552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Визначає операції над повністю впорядкованими типами (перелічувані)</a:t>
            </a:r>
          </a:p>
          <a:p>
            <a:pPr lvl="1"/>
            <a:r>
              <a:rPr lang="en-US" dirty="0" err="1"/>
              <a:t>succ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pred</a:t>
            </a:r>
            <a:r>
              <a:rPr lang="uk-UA" dirty="0"/>
              <a:t> – наступний і попередній елемент заданого значення</a:t>
            </a:r>
            <a:endParaRPr lang="en-US" dirty="0"/>
          </a:p>
          <a:p>
            <a:pPr lvl="1"/>
            <a:r>
              <a:rPr lang="en-US" dirty="0" err="1"/>
              <a:t>fromEnum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toEnum</a:t>
            </a:r>
            <a:r>
              <a:rPr lang="en-US" dirty="0"/>
              <a:t> </a:t>
            </a:r>
            <a:r>
              <a:rPr lang="uk-UA" dirty="0"/>
              <a:t>- перетворюють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uk-UA" dirty="0"/>
              <a:t>в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Int</a:t>
            </a:r>
            <a:r>
              <a:rPr lang="uk-UA" dirty="0"/>
              <a:t> в 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en-US" dirty="0" err="1"/>
              <a:t>enumFrom</a:t>
            </a:r>
            <a:r>
              <a:rPr lang="en-US" dirty="0"/>
              <a:t>, </a:t>
            </a:r>
            <a:r>
              <a:rPr lang="en-US" dirty="0" err="1"/>
              <a:t>enumFromThen</a:t>
            </a:r>
            <a:r>
              <a:rPr lang="en-US" dirty="0"/>
              <a:t>, </a:t>
            </a:r>
            <a:r>
              <a:rPr lang="en-US" dirty="0" err="1"/>
              <a:t>enumFromTo</a:t>
            </a:r>
            <a:r>
              <a:rPr lang="en-US" dirty="0"/>
              <a:t>, </a:t>
            </a:r>
            <a:r>
              <a:rPr lang="en-US" dirty="0" err="1"/>
              <a:t>enumFromThenTo</a:t>
            </a:r>
            <a:r>
              <a:rPr lang="uk-UA" dirty="0"/>
              <a:t> – формують арифметичні послідовності</a:t>
            </a:r>
            <a:endParaRPr lang="en-US" dirty="0"/>
          </a:p>
          <a:p>
            <a:pPr lvl="2"/>
            <a:r>
              <a:rPr lang="en-US" dirty="0"/>
              <a:t>[1,3..]  </a:t>
            </a:r>
            <a:r>
              <a:rPr lang="uk-UA" i="1" dirty="0"/>
              <a:t>еквівалентно</a:t>
            </a:r>
            <a:r>
              <a:rPr lang="uk-UA" dirty="0"/>
              <a:t> </a:t>
            </a:r>
            <a:r>
              <a:rPr lang="en-US" dirty="0" err="1"/>
              <a:t>enumFromThen</a:t>
            </a:r>
            <a:r>
              <a:rPr lang="en-US" dirty="0"/>
              <a:t> 1 3</a:t>
            </a:r>
          </a:p>
          <a:p>
            <a:r>
              <a:rPr lang="uk-UA" dirty="0"/>
              <a:t>Екземпляри цього класу</a:t>
            </a:r>
          </a:p>
          <a:p>
            <a:pPr lvl="1"/>
            <a:r>
              <a:rPr lang="uk-UA" dirty="0"/>
              <a:t>Перелічувані типи, котрі створюються означеннями виду:</a:t>
            </a:r>
          </a:p>
          <a:p>
            <a:pPr lvl="2">
              <a:buNone/>
            </a:pPr>
            <a:r>
              <a:rPr lang="en-US" b="1" dirty="0"/>
              <a:t>data</a:t>
            </a:r>
            <a:r>
              <a:rPr lang="en-US" dirty="0"/>
              <a:t> Name1 | … | </a:t>
            </a:r>
            <a:r>
              <a:rPr lang="en-US" dirty="0" err="1"/>
              <a:t>Namek</a:t>
            </a:r>
            <a:endParaRPr lang="en-US" dirty="0"/>
          </a:p>
          <a:p>
            <a:pPr lvl="2"/>
            <a:r>
              <a:rPr lang="en-US" dirty="0"/>
              <a:t>Name1, …, </a:t>
            </a:r>
            <a:r>
              <a:rPr lang="en-US" dirty="0" err="1"/>
              <a:t>Namek</a:t>
            </a:r>
            <a:r>
              <a:rPr lang="en-US" dirty="0"/>
              <a:t> – </a:t>
            </a:r>
            <a:r>
              <a:rPr lang="uk-UA" dirty="0"/>
              <a:t>конструктори константи</a:t>
            </a:r>
          </a:p>
          <a:p>
            <a:pPr lvl="2"/>
            <a:r>
              <a:rPr lang="en-US" dirty="0" err="1"/>
              <a:t>Bool</a:t>
            </a:r>
            <a:r>
              <a:rPr lang="en-US" dirty="0"/>
              <a:t>, Ordering</a:t>
            </a:r>
          </a:p>
          <a:p>
            <a:pPr lvl="1"/>
            <a:r>
              <a:rPr lang="en-US" dirty="0"/>
              <a:t>Char </a:t>
            </a:r>
            <a:r>
              <a:rPr lang="uk-UA" dirty="0"/>
              <a:t>на основі функції </a:t>
            </a:r>
            <a:r>
              <a:rPr lang="en-US" dirty="0"/>
              <a:t>Char -&gt;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uk-UA" dirty="0"/>
              <a:t>Числові типи - </a:t>
            </a:r>
            <a:r>
              <a:rPr lang="en-US" dirty="0" err="1"/>
              <a:t>Int</a:t>
            </a:r>
            <a:r>
              <a:rPr lang="en-US" dirty="0"/>
              <a:t>, Integer, Float, Double</a:t>
            </a: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Стандартні типи</a:t>
            </a:r>
            <a:r>
              <a:rPr lang="en-US" dirty="0"/>
              <a:t> </a:t>
            </a:r>
            <a:r>
              <a:rPr lang="uk-UA" dirty="0"/>
              <a:t>і класи </a:t>
            </a:r>
            <a:r>
              <a:rPr lang="en-US" dirty="0"/>
              <a:t>(Prelude)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496855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Базові типи</a:t>
            </a:r>
          </a:p>
          <a:p>
            <a:pPr lvl="1"/>
            <a:r>
              <a:rPr lang="en-US" dirty="0"/>
              <a:t>Char, </a:t>
            </a:r>
            <a:r>
              <a:rPr lang="en-US" dirty="0" err="1"/>
              <a:t>Int</a:t>
            </a:r>
            <a:r>
              <a:rPr lang="en-US" dirty="0"/>
              <a:t>, Integer, Float, Double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Bool</a:t>
            </a:r>
            <a:r>
              <a:rPr lang="en-US" dirty="0"/>
              <a:t> = False | True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Ordering = LT | EQ | GT</a:t>
            </a:r>
            <a:endParaRPr lang="uk-UA" dirty="0"/>
          </a:p>
          <a:p>
            <a:r>
              <a:rPr lang="uk-UA" dirty="0"/>
              <a:t>Базові класи типів</a:t>
            </a:r>
            <a:endParaRPr lang="en-US" dirty="0"/>
          </a:p>
          <a:p>
            <a:pPr lvl="1"/>
            <a:r>
              <a:rPr lang="en-US" dirty="0" err="1"/>
              <a:t>Eq</a:t>
            </a:r>
            <a:r>
              <a:rPr lang="en-US" dirty="0"/>
              <a:t> – </a:t>
            </a:r>
            <a:r>
              <a:rPr lang="uk-UA" dirty="0"/>
              <a:t>операція рівність</a:t>
            </a:r>
            <a:endParaRPr lang="en-US" dirty="0"/>
          </a:p>
          <a:p>
            <a:pPr lvl="1"/>
            <a:r>
              <a:rPr lang="en-US" dirty="0" err="1"/>
              <a:t>Ord</a:t>
            </a:r>
            <a:r>
              <a:rPr lang="uk-UA" dirty="0"/>
              <a:t> – впорядковані типи даних</a:t>
            </a:r>
            <a:endParaRPr lang="en-US" dirty="0"/>
          </a:p>
          <a:p>
            <a:pPr lvl="1"/>
            <a:r>
              <a:rPr lang="en-US" dirty="0" err="1"/>
              <a:t>Enum</a:t>
            </a:r>
            <a:r>
              <a:rPr lang="uk-UA" dirty="0"/>
              <a:t> – </a:t>
            </a:r>
            <a:r>
              <a:rPr lang="uk-UA" dirty="0" err="1"/>
              <a:t>перечислимі</a:t>
            </a:r>
            <a:r>
              <a:rPr lang="uk-UA" dirty="0"/>
              <a:t> типи</a:t>
            </a:r>
          </a:p>
          <a:p>
            <a:pPr lvl="1"/>
            <a:r>
              <a:rPr lang="en-US" dirty="0"/>
              <a:t>Bounded –</a:t>
            </a:r>
            <a:r>
              <a:rPr lang="uk-UA" dirty="0"/>
              <a:t>типи, що мають найбільше і найменше значення</a:t>
            </a:r>
          </a:p>
          <a:p>
            <a:pPr lvl="2"/>
            <a:r>
              <a:rPr lang="uk-UA" dirty="0"/>
              <a:t>Функції </a:t>
            </a:r>
            <a:r>
              <a:rPr lang="en-US" dirty="0" err="1"/>
              <a:t>maxBound</a:t>
            </a:r>
            <a:r>
              <a:rPr lang="en-US" dirty="0"/>
              <a:t>, </a:t>
            </a:r>
            <a:r>
              <a:rPr lang="en-US" dirty="0" err="1"/>
              <a:t>minBound</a:t>
            </a:r>
            <a:endParaRPr lang="en-US" dirty="0"/>
          </a:p>
          <a:p>
            <a:pPr lvl="2"/>
            <a:r>
              <a:rPr lang="uk-UA" dirty="0"/>
              <a:t>Екземпляри цього класу: 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/>
              <a:t>Bool</a:t>
            </a:r>
            <a:r>
              <a:rPr lang="en-US" dirty="0"/>
              <a:t>, Ordering </a:t>
            </a:r>
            <a:r>
              <a:rPr lang="uk-UA" dirty="0"/>
              <a:t>і кортежі </a:t>
            </a:r>
          </a:p>
          <a:p>
            <a:r>
              <a:rPr lang="uk-UA" dirty="0"/>
              <a:t>Перетворення в </a:t>
            </a:r>
            <a:r>
              <a:rPr lang="en-US" dirty="0"/>
              <a:t>String </a:t>
            </a:r>
            <a:r>
              <a:rPr lang="uk-UA" dirty="0"/>
              <a:t>і із</a:t>
            </a:r>
            <a:r>
              <a:rPr lang="en-US" dirty="0"/>
              <a:t> String</a:t>
            </a:r>
            <a:endParaRPr lang="uk-UA" dirty="0"/>
          </a:p>
          <a:p>
            <a:pPr lvl="1"/>
            <a:r>
              <a:rPr lang="en-US" dirty="0"/>
              <a:t>Show –</a:t>
            </a:r>
            <a:r>
              <a:rPr lang="uk-UA" dirty="0"/>
              <a:t>типи, значення яких перетворюється в рядок символів (</a:t>
            </a:r>
            <a:r>
              <a:rPr lang="en-US" dirty="0"/>
              <a:t>String</a:t>
            </a:r>
            <a:r>
              <a:rPr lang="uk-UA" dirty="0"/>
              <a:t>)</a:t>
            </a:r>
            <a:endParaRPr lang="en-US" dirty="0"/>
          </a:p>
          <a:p>
            <a:pPr lvl="2"/>
            <a:r>
              <a:rPr lang="en-US" dirty="0"/>
              <a:t>show :: a -&gt; String  </a:t>
            </a:r>
          </a:p>
          <a:p>
            <a:pPr lvl="1"/>
            <a:r>
              <a:rPr lang="en-US" dirty="0"/>
              <a:t>Read – </a:t>
            </a:r>
            <a:r>
              <a:rPr lang="uk-UA" dirty="0"/>
              <a:t>типи, для яких є операція перетворення рядка символів</a:t>
            </a:r>
            <a:r>
              <a:rPr lang="en-US" dirty="0"/>
              <a:t> (String) </a:t>
            </a:r>
            <a:r>
              <a:rPr lang="uk-UA" dirty="0"/>
              <a:t> в значення</a:t>
            </a:r>
          </a:p>
          <a:p>
            <a:pPr lvl="2"/>
            <a:r>
              <a:rPr lang="en-US" dirty="0"/>
              <a:t>read :: String -&gt; a</a:t>
            </a:r>
          </a:p>
          <a:p>
            <a:pPr lvl="1"/>
            <a:r>
              <a:rPr lang="uk-UA" dirty="0"/>
              <a:t>Екземпляри їх – всі типи крім функцій і </a:t>
            </a:r>
            <a:r>
              <a:rPr lang="en-US" dirty="0"/>
              <a:t>IO </a:t>
            </a:r>
            <a:endParaRPr lang="uk-UA" dirty="0"/>
          </a:p>
          <a:p>
            <a:r>
              <a:rPr lang="uk-UA" dirty="0"/>
              <a:t>Числові класи типів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Автоматичне визначення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628800"/>
            <a:ext cx="8352928" cy="496855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При об’яві </a:t>
            </a:r>
            <a:r>
              <a:rPr lang="en-US" b="1" dirty="0"/>
              <a:t>data</a:t>
            </a:r>
            <a:r>
              <a:rPr lang="en-US" dirty="0"/>
              <a:t> t</a:t>
            </a:r>
            <a:r>
              <a:rPr lang="uk-UA" dirty="0"/>
              <a:t> нового типу</a:t>
            </a:r>
            <a:r>
              <a:rPr lang="en-US" dirty="0"/>
              <a:t> t,</a:t>
            </a:r>
            <a:r>
              <a:rPr lang="uk-UA" dirty="0"/>
              <a:t> можна автоматично визначати його екземпляром класу 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Ord</a:t>
            </a:r>
            <a:r>
              <a:rPr lang="en-US" dirty="0"/>
              <a:t>, </a:t>
            </a:r>
            <a:r>
              <a:rPr lang="en-US" dirty="0" err="1"/>
              <a:t>Enum</a:t>
            </a:r>
            <a:r>
              <a:rPr lang="en-US" dirty="0"/>
              <a:t>, Bounded, Show</a:t>
            </a:r>
            <a:r>
              <a:rPr lang="uk-UA" dirty="0"/>
              <a:t> або</a:t>
            </a:r>
            <a:r>
              <a:rPr lang="en-US" dirty="0"/>
              <a:t> Read</a:t>
            </a:r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BinTree</a:t>
            </a:r>
            <a:r>
              <a:rPr lang="en-US" dirty="0"/>
              <a:t> a = Empty </a:t>
            </a:r>
          </a:p>
          <a:p>
            <a:pPr lvl="1">
              <a:buNone/>
            </a:pPr>
            <a:r>
              <a:rPr lang="en-US" dirty="0"/>
              <a:t>                  | Node a (</a:t>
            </a:r>
            <a:r>
              <a:rPr lang="en-US" dirty="0" err="1"/>
              <a:t>BinTree</a:t>
            </a:r>
            <a:r>
              <a:rPr lang="en-US" dirty="0"/>
              <a:t> a) (</a:t>
            </a:r>
            <a:r>
              <a:rPr lang="en-US" dirty="0" err="1"/>
              <a:t>BinTree</a:t>
            </a:r>
            <a:r>
              <a:rPr lang="en-US" dirty="0"/>
              <a:t> a)  </a:t>
            </a:r>
          </a:p>
          <a:p>
            <a:pPr lvl="1">
              <a:buNone/>
            </a:pPr>
            <a:r>
              <a:rPr lang="en-US" dirty="0"/>
              <a:t>                       </a:t>
            </a:r>
            <a:r>
              <a:rPr lang="en-US" b="1" dirty="0"/>
              <a:t>deriving</a:t>
            </a:r>
            <a:r>
              <a:rPr lang="en-US" dirty="0"/>
              <a:t> (Show, Read, 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Ord</a:t>
            </a:r>
            <a:r>
              <a:rPr lang="en-US" dirty="0"/>
              <a:t>)</a:t>
            </a:r>
          </a:p>
          <a:p>
            <a:pPr lvl="1"/>
            <a:r>
              <a:rPr lang="uk-UA" dirty="0"/>
              <a:t>Представлення бінарного дерева у виді рядка формується використовуючи конструктори аналогічно побудові відповідних констант</a:t>
            </a:r>
          </a:p>
          <a:p>
            <a:pPr lvl="2">
              <a:buNone/>
            </a:pPr>
            <a:r>
              <a:rPr lang="en-US" dirty="0"/>
              <a:t>Node 7 (Node 2 Empty (Node 4 Empty </a:t>
            </a:r>
            <a:r>
              <a:rPr lang="en-US" dirty="0" err="1"/>
              <a:t>Empty</a:t>
            </a:r>
            <a:r>
              <a:rPr lang="en-US" dirty="0"/>
              <a:t>))</a:t>
            </a:r>
          </a:p>
          <a:p>
            <a:pPr lvl="2">
              <a:buNone/>
            </a:pPr>
            <a:r>
              <a:rPr lang="en-US" dirty="0"/>
              <a:t>           (Node 8 Empty </a:t>
            </a:r>
            <a:r>
              <a:rPr lang="en-US" dirty="0" err="1"/>
              <a:t>Empty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 </a:t>
            </a:r>
            <a:r>
              <a:rPr lang="uk-UA" dirty="0"/>
              <a:t>Бінарне дерево з коренем 7 і лівим сином (вузли 2 і 4) та правим сином (вузол 8)</a:t>
            </a:r>
            <a:r>
              <a:rPr lang="en-US" dirty="0"/>
              <a:t> </a:t>
            </a:r>
          </a:p>
          <a:p>
            <a:r>
              <a:rPr lang="uk-UA" dirty="0"/>
              <a:t>Якщо необхідно показувати по іншому данні типу </a:t>
            </a:r>
            <a:r>
              <a:rPr lang="en-US" dirty="0" err="1"/>
              <a:t>BinTree</a:t>
            </a:r>
            <a:r>
              <a:rPr lang="uk-UA" dirty="0"/>
              <a:t>, то потрібно</a:t>
            </a:r>
          </a:p>
          <a:p>
            <a:pPr lvl="1"/>
            <a:r>
              <a:rPr lang="ru-RU" dirty="0"/>
              <a:t>Н</a:t>
            </a:r>
            <a:r>
              <a:rPr lang="uk-UA" dirty="0"/>
              <a:t>е включати в </a:t>
            </a:r>
            <a:r>
              <a:rPr lang="en-US" b="1" dirty="0"/>
              <a:t>deriving</a:t>
            </a:r>
            <a:r>
              <a:rPr lang="en-US" dirty="0"/>
              <a:t> Show</a:t>
            </a:r>
            <a:r>
              <a:rPr lang="uk-UA" dirty="0"/>
              <a:t> 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Зробити</a:t>
            </a:r>
            <a:r>
              <a:rPr lang="en-US" dirty="0"/>
              <a:t> </a:t>
            </a:r>
            <a:r>
              <a:rPr lang="uk-UA" dirty="0"/>
              <a:t>тип </a:t>
            </a:r>
            <a:r>
              <a:rPr lang="en-US" dirty="0" err="1"/>
              <a:t>BinTree</a:t>
            </a:r>
            <a:r>
              <a:rPr lang="uk-UA" dirty="0"/>
              <a:t> екземпляром класу </a:t>
            </a:r>
            <a:r>
              <a:rPr lang="en-US" dirty="0"/>
              <a:t>Show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(Show a) =&gt; Show (</a:t>
            </a:r>
            <a:r>
              <a:rPr lang="en-US" dirty="0" err="1"/>
              <a:t>BinTree</a:t>
            </a:r>
            <a:r>
              <a:rPr lang="en-US" dirty="0"/>
              <a:t>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show Empty = “.”</a:t>
            </a:r>
          </a:p>
          <a:p>
            <a:pPr lvl="1">
              <a:buNone/>
            </a:pPr>
            <a:r>
              <a:rPr lang="en-US" dirty="0"/>
              <a:t>   show (Node x l r) = “(“++ show x ++ show l ++ show r ++ “)”  </a:t>
            </a:r>
          </a:p>
          <a:p>
            <a:pPr lvl="1"/>
            <a:r>
              <a:rPr lang="en-US" dirty="0"/>
              <a:t>(7(2.(4..))(8..)</a:t>
            </a:r>
            <a:r>
              <a:rPr lang="uk-UA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3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Haskell3</Template>
  <TotalTime>601</TotalTime>
  <Words>1877</Words>
  <Application>Microsoft Office PowerPoint</Application>
  <PresentationFormat>Экран (4:3)</PresentationFormat>
  <Paragraphs>235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Tahoma</vt:lpstr>
      <vt:lpstr>Wingdings</vt:lpstr>
      <vt:lpstr>Haskell3</vt:lpstr>
      <vt:lpstr>Класи типів</vt:lpstr>
      <vt:lpstr>Поліморфізм операції ==</vt:lpstr>
      <vt:lpstr>Клас типів</vt:lpstr>
      <vt:lpstr>Екземпляри класу типів</vt:lpstr>
      <vt:lpstr>Клас типів Eq</vt:lpstr>
      <vt:lpstr>Клас типів Ord</vt:lpstr>
      <vt:lpstr>Клас типів Enum</vt:lpstr>
      <vt:lpstr>Стандартні типи і класи (Prelude)</vt:lpstr>
      <vt:lpstr>Автоматичне визначення</vt:lpstr>
      <vt:lpstr>Branch - екземпляр класу Eq і Ord</vt:lpstr>
      <vt:lpstr>Ієрархія числових класів типів</vt:lpstr>
      <vt:lpstr>Числові класи типів</vt:lpstr>
      <vt:lpstr>Комплексні і раціональні числа</vt:lpstr>
      <vt:lpstr>Особливості Haskell</vt:lpstr>
      <vt:lpstr>Функціональна залежність</vt:lpstr>
      <vt:lpstr>Типи класів і Java інтерфейс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 типів</dc:title>
  <dc:creator>Admin</dc:creator>
  <cp:lastModifiedBy>Володимир Проценко</cp:lastModifiedBy>
  <cp:revision>70</cp:revision>
  <dcterms:created xsi:type="dcterms:W3CDTF">2015-12-22T12:12:46Z</dcterms:created>
  <dcterms:modified xsi:type="dcterms:W3CDTF">2018-10-04T05:02:55Z</dcterms:modified>
</cp:coreProperties>
</file>