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1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8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2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65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61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3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48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6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09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3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6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6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8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58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57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80E90B-BBA3-422F-9204-F3563417E967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E88448-FB12-4F1E-AAB8-6CA7F3ADC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2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0EE85-73B9-4FE8-8B34-60BBE2E4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576" y="969053"/>
            <a:ext cx="9440034" cy="1828801"/>
          </a:xfrm>
        </p:spPr>
        <p:txBody>
          <a:bodyPr/>
          <a:lstStyle/>
          <a:p>
            <a:r>
              <a:rPr lang="en-US" dirty="0"/>
              <a:t>Shortest Path Problem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306DD2-3C3E-4A0F-BAFF-04CB2287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041" y="432800"/>
            <a:ext cx="9440034" cy="2076320"/>
          </a:xfrm>
        </p:spPr>
        <p:txBody>
          <a:bodyPr>
            <a:noAutofit/>
          </a:bodyPr>
          <a:lstStyle/>
          <a:p>
            <a:pPr algn="l"/>
            <a:r>
              <a:rPr lang="ru-RU" sz="1600" dirty="0" err="1"/>
              <a:t>Міністерство</a:t>
            </a:r>
            <a:r>
              <a:rPr lang="ru-RU" sz="1600" dirty="0"/>
              <a:t> </a:t>
            </a:r>
            <a:r>
              <a:rPr lang="ru-RU" sz="1600" dirty="0" err="1"/>
              <a:t>освіти</a:t>
            </a:r>
            <a:r>
              <a:rPr lang="ru-RU" sz="1600" dirty="0"/>
              <a:t> і науки </a:t>
            </a:r>
            <a:r>
              <a:rPr lang="ru-RU" sz="1600" dirty="0" err="1"/>
              <a:t>України</a:t>
            </a:r>
            <a:endParaRPr lang="ru-RU" sz="1600" dirty="0"/>
          </a:p>
          <a:p>
            <a:pPr algn="l"/>
            <a:r>
              <a:rPr lang="ru-RU" sz="1600" dirty="0" err="1"/>
              <a:t>Харківський</a:t>
            </a:r>
            <a:r>
              <a:rPr lang="ru-RU" sz="1600" dirty="0"/>
              <a:t> </a:t>
            </a:r>
            <a:r>
              <a:rPr lang="ru-RU" sz="1600" dirty="0" err="1"/>
              <a:t>національний</a:t>
            </a:r>
            <a:r>
              <a:rPr lang="ru-RU" sz="1600" dirty="0"/>
              <a:t> </a:t>
            </a:r>
            <a:r>
              <a:rPr lang="ru-RU" sz="1600" dirty="0" err="1"/>
              <a:t>університет</a:t>
            </a:r>
            <a:r>
              <a:rPr lang="ru-RU" sz="1600" dirty="0"/>
              <a:t> </a:t>
            </a:r>
            <a:r>
              <a:rPr lang="ru-RU" sz="1600" dirty="0" err="1"/>
              <a:t>імені</a:t>
            </a:r>
            <a:r>
              <a:rPr lang="ru-RU" sz="1600" dirty="0"/>
              <a:t> В.Н. </a:t>
            </a:r>
            <a:r>
              <a:rPr lang="ru-RU" sz="1600" dirty="0" err="1"/>
              <a:t>Каразіна</a:t>
            </a:r>
            <a:endParaRPr lang="ru-RU" sz="1600" dirty="0"/>
          </a:p>
          <a:p>
            <a:pPr algn="l"/>
            <a:r>
              <a:rPr lang="ru-RU" sz="1600" dirty="0"/>
              <a:t>Факультет </a:t>
            </a:r>
            <a:r>
              <a:rPr lang="ru-RU" sz="1600" dirty="0" err="1"/>
              <a:t>комп’ютерних</a:t>
            </a:r>
            <a:r>
              <a:rPr lang="ru-RU" sz="1600" dirty="0"/>
              <a:t> наук</a:t>
            </a:r>
          </a:p>
          <a:p>
            <a:pPr algn="l"/>
            <a:r>
              <a:rPr lang="ru-RU" sz="1600" dirty="0"/>
              <a:t>Кафедра </a:t>
            </a:r>
            <a:r>
              <a:rPr lang="ru-RU" sz="1600" dirty="0" err="1"/>
              <a:t>моделювання</a:t>
            </a:r>
            <a:r>
              <a:rPr lang="ru-RU" sz="1600" dirty="0"/>
              <a:t> систем та </a:t>
            </a:r>
            <a:r>
              <a:rPr lang="ru-RU" sz="1600" dirty="0" err="1"/>
              <a:t>технологій</a:t>
            </a:r>
            <a:endParaRPr lang="ru-RU" sz="1600" dirty="0"/>
          </a:p>
          <a:p>
            <a:pPr algn="l"/>
            <a:endParaRPr lang="ru-RU" sz="1600" dirty="0"/>
          </a:p>
        </p:txBody>
      </p:sp>
      <p:pic>
        <p:nvPicPr>
          <p:cNvPr id="4" name="Google Shape;90;p1" descr="Screenshot 2021-04-21 at 20.43.37.png">
            <a:extLst>
              <a:ext uri="{FF2B5EF4-FFF2-40B4-BE49-F238E27FC236}">
                <a16:creationId xmlns:a16="http://schemas.microsoft.com/office/drawing/2014/main" id="{2D6B679D-CFF8-468F-A51F-4965F7AE1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925" y="432800"/>
            <a:ext cx="1475458" cy="14506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0D9B08-787A-4DB1-B35C-34146614B327}"/>
              </a:ext>
            </a:extLst>
          </p:cNvPr>
          <p:cNvSpPr txBox="1">
            <a:spLocks/>
          </p:cNvSpPr>
          <p:nvPr/>
        </p:nvSpPr>
        <p:spPr>
          <a:xfrm>
            <a:off x="9532100" y="3310721"/>
            <a:ext cx="9440034" cy="20763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16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студент</a:t>
            </a:r>
            <a:r>
              <a:rPr lang="uk-UA" sz="16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и</a:t>
            </a:r>
            <a:r>
              <a:rPr lang="en-US" sz="16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групи</a:t>
            </a:r>
            <a:r>
              <a:rPr lang="en-US" sz="16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К</a:t>
            </a:r>
            <a:r>
              <a:rPr lang="uk-UA" sz="16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С31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uk-UA" sz="1600" b="1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Бублик</a:t>
            </a:r>
            <a:r>
              <a:rPr lang="uk-UA" sz="1600" b="1" dirty="0">
                <a:latin typeface="Helvetica Neue"/>
                <a:ea typeface="Helvetica Neue"/>
                <a:cs typeface="Helvetica Neue"/>
                <a:sym typeface="Helvetica Neue"/>
              </a:rPr>
              <a:t> В.Р</a:t>
            </a:r>
            <a:r>
              <a:rPr lang="en-US" sz="1600" b="1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uk-UA" sz="1600" b="1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uk-UA" sz="1600" b="1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Второва</a:t>
            </a:r>
            <a:r>
              <a:rPr lang="uk-UA" sz="1600" b="1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 Я.В.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72BADDE-8985-4B87-AFF9-0A760066909B}"/>
              </a:ext>
            </a:extLst>
          </p:cNvPr>
          <p:cNvSpPr txBox="1">
            <a:spLocks/>
          </p:cNvSpPr>
          <p:nvPr/>
        </p:nvSpPr>
        <p:spPr>
          <a:xfrm>
            <a:off x="7736828" y="3310721"/>
            <a:ext cx="9440034" cy="20763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uk-UA" sz="16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Виконавці:</a:t>
            </a:r>
            <a:endParaRPr lang="uk-UA" sz="1600" b="1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294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91651-AC5E-4639-B6C0-B08A0709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/>
              <a:t>Клас задачі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1F06C-AAEA-4094-814E-15866116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95" y="1474735"/>
            <a:ext cx="10353762" cy="4997783"/>
          </a:xfrm>
        </p:spPr>
        <p:txBody>
          <a:bodyPr>
            <a:normAutofit/>
          </a:bodyPr>
          <a:lstStyle/>
          <a:p>
            <a:r>
              <a:rPr lang="ru-RU" sz="2400" dirty="0"/>
              <a:t>Проблема </a:t>
            </a:r>
            <a:r>
              <a:rPr lang="ru-RU" sz="2400" dirty="0" err="1"/>
              <a:t>найкоротшого</a:t>
            </a:r>
            <a:r>
              <a:rPr lang="ru-RU" sz="2400" dirty="0"/>
              <a:t> шляху (</a:t>
            </a:r>
            <a:r>
              <a:rPr lang="en-US" sz="2400" dirty="0"/>
              <a:t>Shortest Path Problem) </a:t>
            </a:r>
            <a:r>
              <a:rPr lang="ru-RU" sz="2400" dirty="0" err="1"/>
              <a:t>належить</a:t>
            </a:r>
            <a:r>
              <a:rPr lang="ru-RU" sz="2400" dirty="0"/>
              <a:t> до </a:t>
            </a:r>
            <a:r>
              <a:rPr lang="ru-RU" sz="2400" dirty="0" err="1"/>
              <a:t>класу</a:t>
            </a:r>
            <a:r>
              <a:rPr lang="ru-RU" sz="2400" dirty="0"/>
              <a:t> </a:t>
            </a:r>
            <a:r>
              <a:rPr lang="ru-RU" sz="2400" dirty="0" err="1"/>
              <a:t>оптимізаційних</a:t>
            </a:r>
            <a:r>
              <a:rPr lang="ru-RU" sz="2400" dirty="0"/>
              <a:t> задач, а </a:t>
            </a:r>
            <a:r>
              <a:rPr lang="ru-RU" sz="2400" dirty="0" err="1"/>
              <a:t>саме</a:t>
            </a:r>
            <a:r>
              <a:rPr lang="ru-RU" sz="2400" dirty="0"/>
              <a:t>, до </a:t>
            </a:r>
            <a:r>
              <a:rPr lang="ru-RU" sz="2400" dirty="0" err="1"/>
              <a:t>класу</a:t>
            </a:r>
            <a:r>
              <a:rPr lang="ru-RU" sz="2400" dirty="0"/>
              <a:t> </a:t>
            </a:r>
            <a:r>
              <a:rPr lang="ru-RU" sz="2400" dirty="0" err="1"/>
              <a:t>задачі</a:t>
            </a:r>
            <a:r>
              <a:rPr lang="ru-RU" sz="2400" dirty="0"/>
              <a:t> </a:t>
            </a:r>
            <a:r>
              <a:rPr lang="ru-RU" sz="2400" dirty="0" err="1"/>
              <a:t>пошуку</a:t>
            </a:r>
            <a:r>
              <a:rPr lang="ru-RU" sz="2400" dirty="0"/>
              <a:t> </a:t>
            </a:r>
            <a:r>
              <a:rPr lang="ru-RU" sz="2400" dirty="0" err="1"/>
              <a:t>найкоротшого</a:t>
            </a:r>
            <a:r>
              <a:rPr lang="ru-RU" sz="2400" dirty="0"/>
              <a:t> шляху в </a:t>
            </a:r>
            <a:r>
              <a:rPr lang="ru-RU" sz="2400" dirty="0" err="1"/>
              <a:t>графі</a:t>
            </a:r>
            <a:r>
              <a:rPr lang="ru-RU" sz="2400" dirty="0"/>
              <a:t>. </a:t>
            </a:r>
            <a:r>
              <a:rPr lang="ru-RU" sz="2400" dirty="0" err="1"/>
              <a:t>Ця</a:t>
            </a:r>
            <a:r>
              <a:rPr lang="ru-RU" sz="2400" dirty="0"/>
              <a:t> задача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пошуку</a:t>
            </a:r>
            <a:r>
              <a:rPr lang="ru-RU" sz="2400" dirty="0"/>
              <a:t> </a:t>
            </a:r>
            <a:r>
              <a:rPr lang="ru-RU" sz="2400" dirty="0" err="1"/>
              <a:t>найкоротшого</a:t>
            </a:r>
            <a:r>
              <a:rPr lang="ru-RU" sz="2400" dirty="0"/>
              <a:t> шляху </a:t>
            </a:r>
            <a:r>
              <a:rPr lang="ru-RU" sz="2400" dirty="0" err="1"/>
              <a:t>між</a:t>
            </a:r>
            <a:r>
              <a:rPr lang="ru-RU" sz="2400" dirty="0"/>
              <a:t> </a:t>
            </a:r>
            <a:r>
              <a:rPr lang="ru-RU" sz="2400" dirty="0" err="1"/>
              <a:t>двома</a:t>
            </a:r>
            <a:r>
              <a:rPr lang="ru-RU" sz="2400" dirty="0"/>
              <a:t> </a:t>
            </a:r>
            <a:r>
              <a:rPr lang="ru-RU" sz="2400" dirty="0" err="1"/>
              <a:t>вузлами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вершинами графа. Метою є </a:t>
            </a:r>
            <a:r>
              <a:rPr lang="ru-RU" sz="2400" dirty="0" err="1"/>
              <a:t>знайти</a:t>
            </a:r>
            <a:r>
              <a:rPr lang="ru-RU" sz="2400" dirty="0"/>
              <a:t> </a:t>
            </a:r>
            <a:r>
              <a:rPr lang="ru-RU" sz="2400" dirty="0" err="1"/>
              <a:t>такий</a:t>
            </a:r>
            <a:r>
              <a:rPr lang="ru-RU" sz="2400" dirty="0"/>
              <a:t> шлях, для </a:t>
            </a:r>
            <a:r>
              <a:rPr lang="ru-RU" sz="2400" dirty="0" err="1"/>
              <a:t>якого</a:t>
            </a:r>
            <a:r>
              <a:rPr lang="ru-RU" sz="2400" dirty="0"/>
              <a:t> сума ваг ребер,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його</a:t>
            </a:r>
            <a:r>
              <a:rPr lang="ru-RU" sz="2400" dirty="0"/>
              <a:t> </a:t>
            </a:r>
            <a:r>
              <a:rPr lang="ru-RU" sz="2400" dirty="0" err="1"/>
              <a:t>складають</a:t>
            </a:r>
            <a:r>
              <a:rPr lang="ru-RU" sz="2400" dirty="0"/>
              <a:t>, буде </a:t>
            </a:r>
            <a:r>
              <a:rPr lang="ru-RU" sz="2400" dirty="0" err="1"/>
              <a:t>мінімальною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Для </a:t>
            </a:r>
            <a:r>
              <a:rPr lang="ru-RU" sz="2400" dirty="0" err="1"/>
              <a:t>розв'язання</a:t>
            </a:r>
            <a:r>
              <a:rPr lang="ru-RU" sz="2400" dirty="0"/>
              <a:t> </a:t>
            </a:r>
            <a:r>
              <a:rPr lang="ru-RU" sz="2400" dirty="0" err="1"/>
              <a:t>задачі</a:t>
            </a:r>
            <a:r>
              <a:rPr lang="ru-RU" sz="2400" dirty="0"/>
              <a:t> </a:t>
            </a:r>
            <a:r>
              <a:rPr lang="ru-RU" sz="2400" dirty="0" err="1"/>
              <a:t>найкоротшого</a:t>
            </a:r>
            <a:r>
              <a:rPr lang="ru-RU" sz="2400" dirty="0"/>
              <a:t> шляху </a:t>
            </a:r>
            <a:r>
              <a:rPr lang="ru-RU" sz="2400" dirty="0" err="1"/>
              <a:t>використовуються</a:t>
            </a:r>
            <a:r>
              <a:rPr lang="ru-RU" sz="2400" dirty="0"/>
              <a:t> </a:t>
            </a:r>
            <a:r>
              <a:rPr lang="ru-RU" sz="2400" dirty="0" err="1"/>
              <a:t>різні</a:t>
            </a:r>
            <a:r>
              <a:rPr lang="ru-RU" sz="2400" dirty="0"/>
              <a:t> </a:t>
            </a:r>
            <a:r>
              <a:rPr lang="ru-RU" sz="2400" dirty="0" err="1"/>
              <a:t>алгоритми</a:t>
            </a:r>
            <a:r>
              <a:rPr lang="ru-RU" sz="2400" dirty="0"/>
              <a:t>, </a:t>
            </a:r>
            <a:r>
              <a:rPr lang="ru-RU" sz="2400" dirty="0" err="1"/>
              <a:t>такі</a:t>
            </a:r>
            <a:r>
              <a:rPr lang="ru-RU" sz="2400" dirty="0"/>
              <a:t> як алгоритм </a:t>
            </a:r>
            <a:r>
              <a:rPr lang="ru-RU" sz="2400" dirty="0" err="1"/>
              <a:t>Дейкстри</a:t>
            </a:r>
            <a:r>
              <a:rPr lang="ru-RU" sz="2400" dirty="0"/>
              <a:t>, алгоритм Беллмана-Форда, та </a:t>
            </a:r>
            <a:r>
              <a:rPr lang="ru-RU" sz="2400" dirty="0" err="1"/>
              <a:t>інші</a:t>
            </a:r>
            <a:r>
              <a:rPr lang="ru-RU" sz="2400" dirty="0"/>
              <a:t>, </a:t>
            </a:r>
            <a:r>
              <a:rPr lang="ru-RU" sz="2400" dirty="0" err="1"/>
              <a:t>залежно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</a:t>
            </a:r>
            <a:r>
              <a:rPr lang="ru-RU" sz="2400" dirty="0" err="1"/>
              <a:t>специфікації</a:t>
            </a:r>
            <a:r>
              <a:rPr lang="ru-RU" sz="2400" dirty="0"/>
              <a:t> </a:t>
            </a:r>
            <a:r>
              <a:rPr lang="ru-RU" sz="2400" dirty="0" err="1"/>
              <a:t>задачі</a:t>
            </a:r>
            <a:r>
              <a:rPr lang="ru-RU" sz="2400" dirty="0"/>
              <a:t> та характеристик графа.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BFAB16D-6865-433E-B520-AD549C88DC5F}"/>
              </a:ext>
            </a:extLst>
          </p:cNvPr>
          <p:cNvSpPr txBox="1">
            <a:spLocks/>
          </p:cNvSpPr>
          <p:nvPr/>
        </p:nvSpPr>
        <p:spPr>
          <a:xfrm>
            <a:off x="851042" y="517715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23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6B54-0D7C-4034-B689-790DBEA8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48" y="0"/>
            <a:ext cx="10353762" cy="970450"/>
          </a:xfrm>
        </p:spPr>
        <p:txBody>
          <a:bodyPr/>
          <a:lstStyle/>
          <a:p>
            <a:pPr algn="l"/>
            <a:r>
              <a:rPr lang="uk-UA" dirty="0"/>
              <a:t>Проблематика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3C6EA-CC07-44C1-8708-63A83674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48" y="485225"/>
            <a:ext cx="10353762" cy="6039952"/>
          </a:xfrm>
        </p:spPr>
        <p:txBody>
          <a:bodyPr>
            <a:noAutofit/>
          </a:bodyPr>
          <a:lstStyle/>
          <a:p>
            <a:endParaRPr lang="ru-RU" dirty="0"/>
          </a:p>
          <a:p>
            <a:r>
              <a:rPr lang="ru-RU" dirty="0"/>
              <a:t>Проблематика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 </a:t>
            </a:r>
            <a:r>
              <a:rPr lang="ru-RU" dirty="0" err="1"/>
              <a:t>включає</a:t>
            </a:r>
            <a:r>
              <a:rPr lang="ru-RU" dirty="0"/>
              <a:t> в себе ряд </a:t>
            </a:r>
            <a:r>
              <a:rPr lang="ru-RU" dirty="0" err="1"/>
              <a:t>важливих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. В першу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належного</a:t>
            </a:r>
            <a:r>
              <a:rPr lang="ru-RU" dirty="0"/>
              <a:t> алгоритму для конкретного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викликом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розв'язання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 та задач.</a:t>
            </a:r>
          </a:p>
          <a:p>
            <a:endParaRPr lang="ru-RU" dirty="0"/>
          </a:p>
          <a:p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ваги ребер у </a:t>
            </a:r>
            <a:r>
              <a:rPr lang="ru-RU" dirty="0" err="1"/>
              <a:t>графі</a:t>
            </a:r>
            <a:r>
              <a:rPr lang="ru-RU" dirty="0"/>
              <a:t>.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правильних</a:t>
            </a:r>
            <a:r>
              <a:rPr lang="ru-RU" dirty="0"/>
              <a:t> ваг </a:t>
            </a:r>
            <a:r>
              <a:rPr lang="ru-RU" dirty="0" err="1"/>
              <a:t>може</a:t>
            </a:r>
            <a:r>
              <a:rPr lang="ru-RU" dirty="0"/>
              <a:t> бути складною задачею,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шляху.</a:t>
            </a:r>
          </a:p>
          <a:p>
            <a:endParaRPr lang="ru-RU" dirty="0"/>
          </a:p>
          <a:p>
            <a:r>
              <a:rPr lang="ru-RU" dirty="0"/>
              <a:t>Для великих </a:t>
            </a:r>
            <a:r>
              <a:rPr lang="ru-RU" dirty="0" err="1"/>
              <a:t>графів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при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шляху.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r>
              <a:rPr lang="ru-RU" dirty="0" err="1"/>
              <a:t>шукають</a:t>
            </a:r>
            <a:r>
              <a:rPr lang="ru-RU" dirty="0"/>
              <a:t> </a:t>
            </a:r>
            <a:r>
              <a:rPr lang="ru-RU" dirty="0" err="1"/>
              <a:t>найкоротший</a:t>
            </a:r>
            <a:r>
              <a:rPr lang="ru-RU" dirty="0"/>
              <a:t> шлях в </a:t>
            </a:r>
            <a:r>
              <a:rPr lang="ru-RU" dirty="0" err="1"/>
              <a:t>обмеженому</a:t>
            </a:r>
            <a:r>
              <a:rPr lang="ru-RU" dirty="0"/>
              <a:t> </a:t>
            </a:r>
            <a:r>
              <a:rPr lang="ru-RU" dirty="0" err="1"/>
              <a:t>часі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часу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 в </a:t>
            </a:r>
            <a:r>
              <a:rPr lang="ru-RU" dirty="0" err="1"/>
              <a:t>різних</a:t>
            </a:r>
            <a:r>
              <a:rPr lang="ru-RU" dirty="0"/>
              <a:t> сферах, таких як транспорт,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навігація</a:t>
            </a:r>
            <a:r>
              <a:rPr lang="ru-RU" dirty="0"/>
              <a:t>,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розв'язання</a:t>
            </a:r>
            <a:r>
              <a:rPr lang="ru-RU" dirty="0"/>
              <a:t> до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та умов.</a:t>
            </a:r>
          </a:p>
          <a:p>
            <a:endParaRPr lang="ru-RU" dirty="0"/>
          </a:p>
          <a:p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максимальна вага шляху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пересадок,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шляху.</a:t>
            </a:r>
          </a:p>
        </p:txBody>
      </p:sp>
    </p:spTree>
    <p:extLst>
      <p:ext uri="{BB962C8B-B14F-4D97-AF65-F5344CB8AC3E}">
        <p14:creationId xmlns:p14="http://schemas.microsoft.com/office/powerpoint/2010/main" val="8103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26DE3-8C4B-4FFC-B3E0-C53E1F16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59" y="96350"/>
            <a:ext cx="10353762" cy="970450"/>
          </a:xfrm>
        </p:spPr>
        <p:txBody>
          <a:bodyPr/>
          <a:lstStyle/>
          <a:p>
            <a:pPr algn="l"/>
            <a:r>
              <a:rPr lang="uk-UA" dirty="0"/>
              <a:t>Складнощі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D14B6-467E-4720-A3A9-E264AB35A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59" y="484094"/>
            <a:ext cx="10353762" cy="5468471"/>
          </a:xfrm>
        </p:spPr>
        <p:txBody>
          <a:bodyPr>
            <a:noAutofit/>
          </a:bodyPr>
          <a:lstStyle/>
          <a:p>
            <a:pPr marL="36900" indent="0">
              <a:buNone/>
            </a:pPr>
            <a:endParaRPr lang="ru-RU" sz="1600" dirty="0"/>
          </a:p>
          <a:p>
            <a:r>
              <a:rPr lang="ru-RU" dirty="0" err="1"/>
              <a:t>Вибір</a:t>
            </a:r>
            <a:r>
              <a:rPr lang="ru-RU" dirty="0"/>
              <a:t> алгоритму: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найкращий</a:t>
            </a:r>
            <a:r>
              <a:rPr lang="ru-RU" dirty="0"/>
              <a:t> метод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та графа,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алгоритми</a:t>
            </a:r>
            <a:r>
              <a:rPr lang="ru-RU" dirty="0"/>
              <a:t> з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сильними</a:t>
            </a:r>
            <a:r>
              <a:rPr lang="ru-RU" dirty="0"/>
              <a:t> сторонами і </a:t>
            </a:r>
            <a:r>
              <a:rPr lang="ru-RU" dirty="0" err="1"/>
              <a:t>обмеженнями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Вагованість</a:t>
            </a:r>
            <a:r>
              <a:rPr lang="ru-RU" dirty="0"/>
              <a:t> ребер: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правильних</a:t>
            </a:r>
            <a:r>
              <a:rPr lang="ru-RU" dirty="0"/>
              <a:t> ваг ребер,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шляху,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складним</a:t>
            </a:r>
            <a:r>
              <a:rPr lang="ru-RU" dirty="0"/>
              <a:t> </a:t>
            </a:r>
            <a:r>
              <a:rPr lang="ru-RU" dirty="0" err="1"/>
              <a:t>завданням</a:t>
            </a:r>
            <a:r>
              <a:rPr lang="ru-RU" dirty="0"/>
              <a:t>, особливо коли </a:t>
            </a:r>
            <a:r>
              <a:rPr lang="ru-RU" dirty="0" err="1"/>
              <a:t>різні</a:t>
            </a:r>
            <a:r>
              <a:rPr lang="ru-RU" dirty="0"/>
              <a:t> метрики </a:t>
            </a:r>
            <a:r>
              <a:rPr lang="ru-RU" dirty="0" err="1"/>
              <a:t>важливі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Обмеження</a:t>
            </a:r>
            <a:r>
              <a:rPr lang="ru-RU" dirty="0"/>
              <a:t> та </a:t>
            </a:r>
            <a:r>
              <a:rPr lang="ru-RU" dirty="0" err="1"/>
              <a:t>винятки</a:t>
            </a:r>
            <a:r>
              <a:rPr lang="ru-RU" dirty="0"/>
              <a:t>: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специфічні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винятки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обмеження</a:t>
            </a:r>
            <a:r>
              <a:rPr lang="ru-RU" dirty="0"/>
              <a:t> на </a:t>
            </a:r>
            <a:r>
              <a:rPr lang="ru-RU" dirty="0" err="1"/>
              <a:t>максимальну</a:t>
            </a:r>
            <a:r>
              <a:rPr lang="ru-RU" dirty="0"/>
              <a:t> вагу шляху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вершин </a:t>
            </a:r>
            <a:r>
              <a:rPr lang="ru-RU" dirty="0" err="1"/>
              <a:t>чи</a:t>
            </a:r>
            <a:r>
              <a:rPr lang="ru-RU" dirty="0"/>
              <a:t> ребер,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уважності</a:t>
            </a:r>
            <a:r>
              <a:rPr lang="ru-RU" dirty="0"/>
              <a:t> при </a:t>
            </a:r>
            <a:r>
              <a:rPr lang="ru-RU" dirty="0" err="1"/>
              <a:t>виборі</a:t>
            </a:r>
            <a:r>
              <a:rPr lang="ru-RU" dirty="0"/>
              <a:t> алгоритму та </a:t>
            </a:r>
            <a:r>
              <a:rPr lang="ru-RU" dirty="0" err="1"/>
              <a:t>обробці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Обробка</a:t>
            </a:r>
            <a:r>
              <a:rPr lang="ru-RU" dirty="0"/>
              <a:t> великих </a:t>
            </a:r>
            <a:r>
              <a:rPr lang="ru-RU" dirty="0" err="1"/>
              <a:t>графів</a:t>
            </a:r>
            <a:r>
              <a:rPr lang="ru-RU" dirty="0"/>
              <a:t>: При </a:t>
            </a:r>
            <a:r>
              <a:rPr lang="ru-RU" dirty="0" err="1"/>
              <a:t>роботі</a:t>
            </a:r>
            <a:r>
              <a:rPr lang="ru-RU" dirty="0"/>
              <a:t> з великими графами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виникнути</a:t>
            </a:r>
            <a:r>
              <a:rPr lang="ru-RU" dirty="0"/>
              <a:t> проблема </a:t>
            </a:r>
            <a:r>
              <a:rPr lang="ru-RU" dirty="0" err="1"/>
              <a:t>продуктивності</a:t>
            </a:r>
            <a:r>
              <a:rPr lang="ru-RU" dirty="0"/>
              <a:t> та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для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01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EBD3E-B6C3-4D1C-8E57-48766CF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/>
              <a:t>Обмеження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E1870-4A9C-413C-BFB2-F09743E4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36657"/>
          </a:xfrm>
        </p:spPr>
        <p:txBody>
          <a:bodyPr/>
          <a:lstStyle/>
          <a:p>
            <a:r>
              <a:rPr lang="ru-RU" dirty="0"/>
              <a:t>Максимальна вага шляху: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шляху, але з </a:t>
            </a:r>
            <a:r>
              <a:rPr lang="ru-RU" dirty="0" err="1"/>
              <a:t>обмеженням</a:t>
            </a:r>
            <a:r>
              <a:rPr lang="ru-RU" dirty="0"/>
              <a:t> на суму ваг ребер </a:t>
            </a:r>
            <a:r>
              <a:rPr lang="ru-RU" dirty="0" err="1"/>
              <a:t>цього</a:t>
            </a:r>
            <a:r>
              <a:rPr lang="ru-RU" dirty="0"/>
              <a:t> шляху.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максимальна </a:t>
            </a:r>
            <a:r>
              <a:rPr lang="ru-RU" dirty="0" err="1"/>
              <a:t>вартість</a:t>
            </a:r>
            <a:r>
              <a:rPr lang="ru-RU" dirty="0"/>
              <a:t>, </a:t>
            </a:r>
            <a:r>
              <a:rPr lang="ru-RU" dirty="0" err="1"/>
              <a:t>відстань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час </a:t>
            </a:r>
            <a:r>
              <a:rPr lang="ru-RU" dirty="0" err="1"/>
              <a:t>подорожі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вершин </a:t>
            </a:r>
            <a:r>
              <a:rPr lang="ru-RU" dirty="0" err="1"/>
              <a:t>або</a:t>
            </a:r>
            <a:r>
              <a:rPr lang="ru-RU" dirty="0"/>
              <a:t> ребер: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вершин </a:t>
            </a:r>
            <a:r>
              <a:rPr lang="ru-RU" dirty="0" err="1"/>
              <a:t>чи</a:t>
            </a:r>
            <a:r>
              <a:rPr lang="ru-RU" dirty="0"/>
              <a:t> ребер у шляху.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важливо</a:t>
            </a:r>
            <a:r>
              <a:rPr lang="ru-RU" dirty="0"/>
              <a:t> для </a:t>
            </a:r>
            <a:r>
              <a:rPr lang="ru-RU" dirty="0" err="1"/>
              <a:t>уникнення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областей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 err="1"/>
              <a:t>Мінімальна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вершин у шляху: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вимагати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найкоротшого</a:t>
            </a:r>
            <a:r>
              <a:rPr lang="ru-RU" dirty="0"/>
              <a:t> шляху,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пройти через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мінімальну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вершин у </a:t>
            </a:r>
            <a:r>
              <a:rPr lang="ru-RU" dirty="0" err="1"/>
              <a:t>графі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важливим</a:t>
            </a:r>
            <a:r>
              <a:rPr lang="ru-RU" dirty="0"/>
              <a:t> 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деякої</a:t>
            </a:r>
            <a:r>
              <a:rPr lang="ru-RU" dirty="0"/>
              <a:t> </a:t>
            </a:r>
            <a:r>
              <a:rPr lang="ru-RU" dirty="0" err="1"/>
              <a:t>охопленості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обов'язкового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у </a:t>
            </a:r>
            <a:r>
              <a:rPr lang="ru-RU" dirty="0" err="1"/>
              <a:t>маршруті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0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6A41-3CBA-48E4-940B-6767475C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Хід вирішення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A0ADD-D57D-45C6-85AC-F1E38295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7" y="1732449"/>
            <a:ext cx="6185648" cy="5000045"/>
          </a:xfrm>
        </p:spPr>
        <p:txBody>
          <a:bodyPr>
            <a:normAutofit fontScale="70000" lnSpcReduction="20000"/>
          </a:bodyPr>
          <a:lstStyle/>
          <a:p>
            <a:r>
              <a:rPr lang="ru-RU"/>
              <a:t>Вибір алгоритму: Вибрати підходящий алгоритм залежно від характеристик задачі та графа.</a:t>
            </a:r>
          </a:p>
          <a:p>
            <a:endParaRPr lang="ru-RU"/>
          </a:p>
          <a:p>
            <a:r>
              <a:rPr lang="ru-RU"/>
              <a:t>Визначення ваг ребер: Визначити ваги ребер, які відображають важливість кожного ребра для обчислення найкоротшого шляху.</a:t>
            </a:r>
          </a:p>
          <a:p>
            <a:endParaRPr lang="ru-RU"/>
          </a:p>
          <a:p>
            <a:r>
              <a:rPr lang="ru-RU"/>
              <a:t>Встановлення початкової та кінцевої вершин: Обрати початкову та кінцеву вершини для знаходження шляху.</a:t>
            </a:r>
          </a:p>
          <a:p>
            <a:endParaRPr lang="ru-RU"/>
          </a:p>
          <a:p>
            <a:r>
              <a:rPr lang="ru-RU"/>
              <a:t>Запуск алгоритму: Запустити вибраний алгоритм для обчислення найкоротшого шляху.</a:t>
            </a:r>
          </a:p>
          <a:p>
            <a:endParaRPr lang="ru-RU"/>
          </a:p>
          <a:p>
            <a:r>
              <a:rPr lang="ru-RU"/>
              <a:t>Отримання результатів: Отримати результати, які включають в себе найкоротший шлях та його вагу.</a:t>
            </a:r>
          </a:p>
          <a:p>
            <a:endParaRPr lang="ru-RU"/>
          </a:p>
          <a:p>
            <a:r>
              <a:rPr lang="ru-RU"/>
              <a:t>Аналіз результатів: Проаналізувати результати та врахувати будь-які додаткові обмеження або умови задачі.</a:t>
            </a:r>
          </a:p>
          <a:p>
            <a:endParaRPr lang="ru-RU"/>
          </a:p>
          <a:p>
            <a:r>
              <a:rPr lang="ru-RU"/>
              <a:t>Оптимізація (за необхідності): Провести оптимізацію шляху, враховуючи додаткові обмеження чи умови.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D07F59-73E8-4FF5-B720-6C0B839D4209}"/>
              </a:ext>
            </a:extLst>
          </p:cNvPr>
          <p:cNvSpPr txBox="1">
            <a:spLocks/>
          </p:cNvSpPr>
          <p:nvPr/>
        </p:nvSpPr>
        <p:spPr>
          <a:xfrm>
            <a:off x="6090676" y="1434352"/>
            <a:ext cx="5738017" cy="2608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uk-UA" sz="2400" dirty="0"/>
              <a:t>Для вирішення задачі найкоротшого шляху (</a:t>
            </a:r>
            <a:r>
              <a:rPr lang="en-US" sz="2400" dirty="0"/>
              <a:t>Shortest Path Problem) </a:t>
            </a:r>
            <a:r>
              <a:rPr lang="uk-UA" sz="2400" dirty="0"/>
              <a:t>можна використовувати алгоритми, такі як алгоритм </a:t>
            </a:r>
            <a:r>
              <a:rPr lang="uk-UA" sz="2400" dirty="0" err="1"/>
              <a:t>Дейкстри</a:t>
            </a:r>
            <a:r>
              <a:rPr lang="uk-UA" sz="2400" dirty="0"/>
              <a:t>, алгоритм </a:t>
            </a:r>
            <a:r>
              <a:rPr lang="uk-UA" sz="2400" dirty="0" err="1"/>
              <a:t>Беллмана</a:t>
            </a:r>
            <a:r>
              <a:rPr lang="uk-UA" sz="2400" dirty="0"/>
              <a:t>-Форда або алгоритм </a:t>
            </a:r>
            <a:r>
              <a:rPr lang="en-US" sz="2400" dirty="0"/>
              <a:t>A*. </a:t>
            </a:r>
            <a:r>
              <a:rPr lang="uk-UA" sz="2400" dirty="0"/>
              <a:t>Вони допомагають знайти найкоротший шлях в графі, де ребра мають ваги.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47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FD0D7-4929-465E-9F15-C7D29225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BB9D9C-132F-4F7B-B84E-21C6033E1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70" y="1493177"/>
            <a:ext cx="3324689" cy="77163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95BDB3-14C1-4885-9628-4CAEC755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484" y="1493177"/>
            <a:ext cx="4477877" cy="386574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6D60E7-33F6-45F4-B032-D67F34EA6733}"/>
              </a:ext>
            </a:extLst>
          </p:cNvPr>
          <p:cNvSpPr txBox="1">
            <a:spLocks/>
          </p:cNvSpPr>
          <p:nvPr/>
        </p:nvSpPr>
        <p:spPr>
          <a:xfrm>
            <a:off x="-3163108" y="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/>
              <a:t>До практики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71</TotalTime>
  <Words>648</Words>
  <Application>Microsoft Office PowerPoint</Application>
  <PresentationFormat>Широкоэкранный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Helvetica Neue</vt:lpstr>
      <vt:lpstr>Calisto MT</vt:lpstr>
      <vt:lpstr>Wingdings 2</vt:lpstr>
      <vt:lpstr>Сланец</vt:lpstr>
      <vt:lpstr>Shortest Path Problem</vt:lpstr>
      <vt:lpstr>Клас задачі</vt:lpstr>
      <vt:lpstr>Проблематика</vt:lpstr>
      <vt:lpstr>Складнощі</vt:lpstr>
      <vt:lpstr>Обмеження</vt:lpstr>
      <vt:lpstr>Хід вирішення</vt:lpstr>
      <vt:lpstr>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Problem</dc:title>
  <dc:creator>Juli Peterson</dc:creator>
  <cp:lastModifiedBy>Juli Peterson</cp:lastModifiedBy>
  <cp:revision>6</cp:revision>
  <dcterms:created xsi:type="dcterms:W3CDTF">2023-10-31T09:32:38Z</dcterms:created>
  <dcterms:modified xsi:type="dcterms:W3CDTF">2023-10-31T10:52:03Z</dcterms:modified>
</cp:coreProperties>
</file>