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03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2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69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66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9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4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7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3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C7EB-3FE0-451B-9770-995317968685}" type="datetimeFigureOut">
              <a:rPr kumimoji="1" lang="ja-JP" altLang="en-US" smtClean="0"/>
              <a:t>2020/8/18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D3CB-58B7-4B78-A51C-01A1A485FA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5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32751" y="629980"/>
            <a:ext cx="60708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ID1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SELECT</a:t>
            </a:r>
          </a:p>
          <a:p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h.col1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h.col2</a:t>
            </a:r>
          </a:p>
          <a:p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FROM</a:t>
            </a:r>
          </a:p>
          <a:p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hoge_table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h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WHERE 1=1 </a:t>
            </a:r>
            <a:r>
              <a:rPr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–-This is </a:t>
            </a:r>
            <a:r>
              <a:rPr lang="en-US" altLang="ja-JP" i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commentout</a:t>
            </a:r>
            <a:r>
              <a:rPr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context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ID2 */</a:t>
            </a:r>
          </a:p>
          <a:p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h.col1 = :col1 </a:t>
            </a:r>
            <a:r>
              <a:rPr kumimoji="1"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/*This is </a:t>
            </a:r>
            <a:r>
              <a:rPr kumimoji="1" lang="en-US" altLang="ja-JP" i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commentblock</a:t>
            </a:r>
            <a:r>
              <a:rPr kumimoji="1" lang="en-US" altLang="ja-JP" i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context*/</a:t>
            </a:r>
          </a:p>
          <a:p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ID3 */</a:t>
            </a:r>
          </a:p>
          <a:p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h.col2 </a:t>
            </a:r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: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col2</a:t>
            </a:r>
            <a:endParaRPr lang="en-US" altLang="ja-JP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ja-JP" altLang="en-US" b="1" dirty="0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endParaRPr kumimoji="1" lang="ja-JP" altLang="en-US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126137" y="846003"/>
            <a:ext cx="0" cy="190763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126137" y="2969663"/>
            <a:ext cx="0" cy="684653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126137" y="3798332"/>
            <a:ext cx="0" cy="684653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467545" y="1206044"/>
            <a:ext cx="1440160" cy="593777"/>
          </a:xfrm>
          <a:prstGeom prst="wedgeRectCallout">
            <a:avLst>
              <a:gd name="adj1" fmla="val 59020"/>
              <a:gd name="adj2" fmla="val 34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Query-piece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467545" y="2776434"/>
            <a:ext cx="1440160" cy="593777"/>
          </a:xfrm>
          <a:prstGeom prst="wedgeRectCallout">
            <a:avLst>
              <a:gd name="adj1" fmla="val 59020"/>
              <a:gd name="adj2" fmla="val 34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Query-piece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467545" y="3654316"/>
            <a:ext cx="1440160" cy="593777"/>
          </a:xfrm>
          <a:prstGeom prst="wedgeRectCallout">
            <a:avLst>
              <a:gd name="adj1" fmla="val 59020"/>
              <a:gd name="adj2" fmla="val 34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Query-piece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2396" y="260648"/>
            <a:ext cx="44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 1. </a:t>
            </a:r>
            <a:r>
              <a:rPr lang="en-US" altLang="ja-JP" b="1" dirty="0"/>
              <a:t>Divide the SQL file into query-pieces.</a:t>
            </a:r>
            <a:endParaRPr kumimoji="1" lang="ja-JP" altLang="en-US" b="1" dirty="0"/>
          </a:p>
        </p:txBody>
      </p:sp>
      <p:sp>
        <p:nvSpPr>
          <p:cNvPr id="20" name="四角形吹き出し 19"/>
          <p:cNvSpPr/>
          <p:nvPr/>
        </p:nvSpPr>
        <p:spPr>
          <a:xfrm>
            <a:off x="2264086" y="5118929"/>
            <a:ext cx="1664540" cy="440903"/>
          </a:xfrm>
          <a:prstGeom prst="wedgeRectCallout">
            <a:avLst>
              <a:gd name="adj1" fmla="val -64583"/>
              <a:gd name="adj2" fmla="val 480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ID1 and ID2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吹き出し 22"/>
          <p:cNvSpPr/>
          <p:nvPr/>
        </p:nvSpPr>
        <p:spPr>
          <a:xfrm>
            <a:off x="6621444" y="1799821"/>
            <a:ext cx="1664540" cy="440903"/>
          </a:xfrm>
          <a:prstGeom prst="wedgeRectCallout">
            <a:avLst>
              <a:gd name="adj1" fmla="val -42943"/>
              <a:gd name="adj2" fmla="val 10142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2396" y="4643844"/>
            <a:ext cx="362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 2. </a:t>
            </a:r>
            <a:r>
              <a:rPr lang="en-US" altLang="ja-JP" dirty="0"/>
              <a:t>Pick </a:t>
            </a:r>
            <a:r>
              <a:rPr lang="en-US" altLang="ja-JP" dirty="0" smtClean="0"/>
              <a:t>query-pieces on go-lang.</a:t>
            </a:r>
            <a:endParaRPr kumimoji="1" lang="ja-JP" altLang="en-US" b="1" dirty="0"/>
          </a:p>
        </p:txBody>
      </p:sp>
      <p:pic>
        <p:nvPicPr>
          <p:cNvPr id="1026" name="Picture 2" descr="GoLangことはじ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" y="5562036"/>
            <a:ext cx="1905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吹き出し 25"/>
          <p:cNvSpPr/>
          <p:nvPr/>
        </p:nvSpPr>
        <p:spPr>
          <a:xfrm>
            <a:off x="2264086" y="6071623"/>
            <a:ext cx="1664540" cy="440903"/>
          </a:xfrm>
          <a:prstGeom prst="wedgeRectCallout">
            <a:avLst>
              <a:gd name="adj1" fmla="val -58757"/>
              <a:gd name="adj2" fmla="val -4940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ID1 and ID3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067945" y="5339380"/>
            <a:ext cx="333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499993" y="464384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Step 3. </a:t>
            </a:r>
            <a:r>
              <a:rPr lang="en-US" altLang="ja-JP" dirty="0"/>
              <a:t>Build query</a:t>
            </a:r>
            <a:r>
              <a:rPr lang="en-US" altLang="ja-JP" dirty="0" smtClean="0"/>
              <a:t>.</a:t>
            </a:r>
            <a:endParaRPr kumimoji="1" lang="ja-JP" altLang="en-US" b="1" dirty="0"/>
          </a:p>
        </p:txBody>
      </p:sp>
      <p:sp>
        <p:nvSpPr>
          <p:cNvPr id="32" name="四角形吹き出し 31"/>
          <p:cNvSpPr/>
          <p:nvPr/>
        </p:nvSpPr>
        <p:spPr>
          <a:xfrm>
            <a:off x="4283969" y="985592"/>
            <a:ext cx="1664540" cy="440903"/>
          </a:xfrm>
          <a:prstGeom prst="wedgeRectCallout">
            <a:avLst>
              <a:gd name="adj1" fmla="val -60422"/>
              <a:gd name="adj2" fmla="val -965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1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499993" y="5118929"/>
            <a:ext cx="4536503" cy="44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rgbClr val="FF0000"/>
                </a:solidFill>
              </a:rPr>
              <a:t>SELECT h.col1, … WHERE 1=1 </a:t>
            </a:r>
            <a:r>
              <a:rPr kumimoji="1" lang="en-US" altLang="ja-JP" sz="1600" b="1" dirty="0" smtClean="0">
                <a:solidFill>
                  <a:srgbClr val="00B050"/>
                </a:solidFill>
              </a:rPr>
              <a:t>AND h.col1 = :col1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067945" y="6292073"/>
            <a:ext cx="3332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499993" y="6071622"/>
            <a:ext cx="4536503" cy="44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rgbClr val="FF0000"/>
                </a:solidFill>
              </a:rPr>
              <a:t>SELECT h.col1, … WHERE 1=1 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AND h.col2 = :col2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322396" y="5118929"/>
            <a:ext cx="1280479" cy="319027"/>
          </a:xfrm>
          <a:prstGeom prst="wedgeRectCallout">
            <a:avLst>
              <a:gd name="adj1" fmla="val 34960"/>
              <a:gd name="adj2" fmla="val -1113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3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四角形吹き出し 41"/>
          <p:cNvSpPr/>
          <p:nvPr/>
        </p:nvSpPr>
        <p:spPr>
          <a:xfrm>
            <a:off x="6747058" y="4482985"/>
            <a:ext cx="1280479" cy="319027"/>
          </a:xfrm>
          <a:prstGeom prst="wedgeRectCallout">
            <a:avLst>
              <a:gd name="adj1" fmla="val -5073"/>
              <a:gd name="adj2" fmla="val 11445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4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05165" y="404664"/>
            <a:ext cx="526297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prefix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INSERT INTO </a:t>
            </a:r>
            <a:r>
              <a:rPr lang="en-US" altLang="ja-JP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hoge_table</a:t>
            </a:r>
            <a:r>
              <a:rPr lang="en-US" altLang="ja-JP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(col1, col2) VALUES (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loopVal</a:t>
            </a:r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(:col1_</a:t>
            </a:r>
            <a:r>
              <a:rPr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@@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,:col2_</a:t>
            </a:r>
            <a:r>
              <a:rPr lang="en-US" altLang="ja-JP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@@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en-US" altLang="ja-JP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loopDelim</a:t>
            </a:r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</a:t>
            </a:r>
          </a:p>
          <a:p>
            <a:r>
              <a:rPr lang="en-US" altLang="ja-JP" b="1" dirty="0" smtClean="0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ja-JP" altLang="en-US" b="1" dirty="0" smtClean="0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surfix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*/</a:t>
            </a:r>
          </a:p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</p:txBody>
      </p:sp>
      <p:sp>
        <p:nvSpPr>
          <p:cNvPr id="20" name="四角形吹き出し 19"/>
          <p:cNvSpPr/>
          <p:nvPr/>
        </p:nvSpPr>
        <p:spPr>
          <a:xfrm>
            <a:off x="2987824" y="3996948"/>
            <a:ext cx="5472608" cy="687464"/>
          </a:xfrm>
          <a:prstGeom prst="wedgeRectCallout">
            <a:avLst>
              <a:gd name="adj1" fmla="val -55564"/>
              <a:gd name="adj2" fmla="val -144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{prefix,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loopVal</a:t>
            </a:r>
            <a:r>
              <a:rPr kumimoji="1" lang="en-US" altLang="ja-JP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loopDelim</a:t>
            </a:r>
            <a:r>
              <a:rPr kumimoji="1" lang="en-US" altLang="ja-JP" dirty="0" smtClean="0">
                <a:solidFill>
                  <a:schemeClr val="tx1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loopVal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loopDelim</a:t>
            </a:r>
            <a:r>
              <a:rPr lang="en-US" altLang="ja-JP" dirty="0" smtClean="0">
                <a:solidFill>
                  <a:schemeClr val="tx1"/>
                </a:solidFill>
              </a:rPr>
              <a:t>, … , </a:t>
            </a:r>
            <a:r>
              <a:rPr lang="en-US" altLang="ja-JP" dirty="0" err="1" smtClean="0">
                <a:solidFill>
                  <a:schemeClr val="tx1"/>
                </a:solidFill>
              </a:rPr>
              <a:t>loopDelim</a:t>
            </a:r>
            <a:r>
              <a:rPr lang="en-US" altLang="ja-JP" dirty="0" smtClean="0">
                <a:solidFill>
                  <a:schemeClr val="tx1"/>
                </a:solidFill>
              </a:rPr>
              <a:t>, </a:t>
            </a:r>
            <a:r>
              <a:rPr lang="en-US" altLang="ja-JP" dirty="0" err="1" smtClean="0">
                <a:solidFill>
                  <a:schemeClr val="tx1"/>
                </a:solidFill>
              </a:rPr>
              <a:t>loopVal</a:t>
            </a:r>
            <a:r>
              <a:rPr lang="en-US" altLang="ja-JP" dirty="0" smtClean="0">
                <a:solidFill>
                  <a:schemeClr val="tx1"/>
                </a:solidFill>
              </a:rPr>
              <a:t>, </a:t>
            </a:r>
            <a:r>
              <a:rPr lang="en-US" altLang="ja-JP" dirty="0" err="1" smtClean="0">
                <a:solidFill>
                  <a:schemeClr val="tx1"/>
                </a:solidFill>
              </a:rPr>
              <a:t>surfix</a:t>
            </a:r>
            <a:r>
              <a:rPr kumimoji="1" lang="en-US" altLang="ja-JP" dirty="0" smtClean="0">
                <a:solidFill>
                  <a:schemeClr val="tx1"/>
                </a:solidFill>
              </a:rPr>
              <a:t> 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oLangことはじ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9" y="4174825"/>
            <a:ext cx="1905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/>
          <p:cNvCxnSpPr/>
          <p:nvPr/>
        </p:nvCxnSpPr>
        <p:spPr>
          <a:xfrm>
            <a:off x="2483768" y="3717032"/>
            <a:ext cx="798067" cy="1617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475656" y="5617424"/>
            <a:ext cx="7272808" cy="907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INSERT INTO </a:t>
            </a:r>
            <a:r>
              <a:rPr lang="en-US" altLang="ja-JP" sz="1600" dirty="0" err="1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hoge_table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(col1, col2) VALUES 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(:col1_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: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col2_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),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(:col1_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:col2_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), ... , (:col1_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N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:col2_</a:t>
            </a:r>
            <a:r>
              <a:rPr lang="en-US" altLang="ja-JP" sz="1600" b="1" dirty="0" smtClean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N</a:t>
            </a:r>
            <a:r>
              <a:rPr lang="en-US" altLang="ja-JP" sz="1600" dirty="0" smtClean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 ) 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3185852" y="1628800"/>
            <a:ext cx="1280479" cy="319027"/>
          </a:xfrm>
          <a:prstGeom prst="wedgeRectCallout">
            <a:avLst>
              <a:gd name="adj1" fmla="val -64582"/>
              <a:gd name="adj2" fmla="val -71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2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3185852" y="404664"/>
            <a:ext cx="1280479" cy="319027"/>
          </a:xfrm>
          <a:prstGeom prst="wedgeRectCallout">
            <a:avLst>
              <a:gd name="adj1" fmla="val -64582"/>
              <a:gd name="adj2" fmla="val -71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1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6300192" y="3557518"/>
            <a:ext cx="1280479" cy="319027"/>
          </a:xfrm>
          <a:prstGeom prst="wedgeRectCallout">
            <a:avLst>
              <a:gd name="adj1" fmla="val -32123"/>
              <a:gd name="adj2" fmla="val 927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3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1820" y="266118"/>
            <a:ext cx="5032147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SELECT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s.item_code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s.sales_date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SUM(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s.price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FROM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sales_tran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</a:t>
            </a: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itemTypeNotNil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colorCodeNotNil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INNER JOIN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item_master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ON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i.item_code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=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s.item_code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WHERE 1=1</a:t>
            </a: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itemTypeNotNil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i.item_type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= :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item_type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  <a:endParaRPr lang="en-US" altLang="ja-JP" b="1" dirty="0">
              <a:solidFill>
                <a:schemeClr val="accent3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/*@start </a:t>
            </a:r>
            <a:r>
              <a:rPr lang="en-US" altLang="ja-JP" b="1" dirty="0" err="1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colorCodeNotNil</a:t>
            </a:r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AND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i.color_code</a:t>
            </a:r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= :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color_code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solidFill>
                  <a:schemeClr val="accent3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/*@end*/</a:t>
            </a: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GROUP BY</a:t>
            </a:r>
          </a:p>
          <a:p>
            <a:r>
              <a:rPr lang="en-US" altLang="ja-JP" b="1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s.item_code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b="1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</a:t>
            </a:r>
            <a:r>
              <a:rPr lang="en-US" altLang="ja-JP" b="1" dirty="0" err="1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s.sales_date</a:t>
            </a:r>
            <a:endParaRPr lang="en-US" altLang="ja-JP" b="1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5616981" y="853020"/>
            <a:ext cx="1944216" cy="343732"/>
          </a:xfrm>
          <a:prstGeom prst="wedgeRectCallout">
            <a:avLst>
              <a:gd name="adj1" fmla="val -51561"/>
              <a:gd name="adj2" fmla="val 3462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{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itemTypeNotNil</a:t>
            </a:r>
            <a:r>
              <a:rPr kumimoji="1" lang="en-US" altLang="ja-JP" dirty="0" smtClean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oLangことはじ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23845"/>
            <a:ext cx="19050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正方形/長方形 32"/>
          <p:cNvSpPr/>
          <p:nvPr/>
        </p:nvSpPr>
        <p:spPr>
          <a:xfrm>
            <a:off x="3836255" y="3603060"/>
            <a:ext cx="3096344" cy="1799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SELECT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… FROM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sales_tran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s 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INNER JOIN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item_master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ON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=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WHERE 1=1 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AND </a:t>
            </a:r>
            <a:r>
              <a:rPr kumimoji="1" lang="en-US" altLang="ja-JP" sz="1600" b="1" dirty="0" err="1" smtClean="0">
                <a:solidFill>
                  <a:srgbClr val="0070C0"/>
                </a:solidFill>
              </a:rPr>
              <a:t>i.item_type</a:t>
            </a:r>
            <a:r>
              <a:rPr kumimoji="1" lang="en-US" altLang="ja-JP" sz="1600" b="1" dirty="0" smtClean="0">
                <a:solidFill>
                  <a:srgbClr val="0070C0"/>
                </a:solidFill>
              </a:rPr>
              <a:t>=:</a:t>
            </a:r>
            <a:r>
              <a:rPr kumimoji="1" lang="en-US" altLang="ja-JP" sz="1600" b="1" dirty="0" err="1" smtClean="0">
                <a:solidFill>
                  <a:srgbClr val="0070C0"/>
                </a:solidFill>
              </a:rPr>
              <a:t>item_type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GROUP BY 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四角形吹き出し 40"/>
          <p:cNvSpPr/>
          <p:nvPr/>
        </p:nvSpPr>
        <p:spPr>
          <a:xfrm>
            <a:off x="2555776" y="1556792"/>
            <a:ext cx="1280479" cy="319027"/>
          </a:xfrm>
          <a:prstGeom prst="wedgeRectCallout">
            <a:avLst>
              <a:gd name="adj1" fmla="val -37532"/>
              <a:gd name="adj2" fmla="val 927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2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四角形吹き出し 24"/>
          <p:cNvSpPr/>
          <p:nvPr/>
        </p:nvSpPr>
        <p:spPr>
          <a:xfrm>
            <a:off x="2037653" y="747310"/>
            <a:ext cx="1280479" cy="319027"/>
          </a:xfrm>
          <a:prstGeom prst="wedgeRectCallout">
            <a:avLst>
              <a:gd name="adj1" fmla="val -64582"/>
              <a:gd name="adj2" fmla="val -71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1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四角形吹き出し 26"/>
          <p:cNvSpPr/>
          <p:nvPr/>
        </p:nvSpPr>
        <p:spPr>
          <a:xfrm>
            <a:off x="7136116" y="487438"/>
            <a:ext cx="1280479" cy="319027"/>
          </a:xfrm>
          <a:prstGeom prst="wedgeRectCallout">
            <a:avLst>
              <a:gd name="adj1" fmla="val -32123"/>
              <a:gd name="adj2" fmla="val 927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accent6">
                    <a:lumMod val="50000"/>
                  </a:schemeClr>
                </a:solidFill>
              </a:rPr>
              <a:t>Point 3</a:t>
            </a:r>
            <a:endParaRPr kumimoji="1" lang="ja-JP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660232" y="1742041"/>
            <a:ext cx="1944216" cy="343732"/>
          </a:xfrm>
          <a:prstGeom prst="wedgeRectCallout">
            <a:avLst>
              <a:gd name="adj1" fmla="val -67951"/>
              <a:gd name="adj2" fmla="val 1608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{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colorCodeNotNil</a:t>
            </a:r>
            <a:r>
              <a:rPr kumimoji="1" lang="en-US" altLang="ja-JP" dirty="0" smtClean="0">
                <a:solidFill>
                  <a:schemeClr val="tx1"/>
                </a:solidFill>
              </a:rPr>
              <a:t>}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874327" y="5085184"/>
            <a:ext cx="3198173" cy="1655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SELECT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… FROM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sales_tran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s 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INNER JOIN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item_master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ON </a:t>
            </a:r>
            <a:r>
              <a:rPr lang="en-US" altLang="ja-JP" sz="1600" b="1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= 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s.item_code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WHERE 1=1 </a:t>
            </a:r>
            <a:r>
              <a:rPr kumimoji="1" lang="en-US" altLang="ja-JP" sz="1600" b="1" dirty="0" smtClean="0">
                <a:solidFill>
                  <a:srgbClr val="00B050"/>
                </a:solidFill>
              </a:rPr>
              <a:t>AND </a:t>
            </a:r>
            <a:r>
              <a:rPr kumimoji="1" lang="en-US" altLang="ja-JP" sz="1600" b="1" dirty="0" err="1" smtClean="0">
                <a:solidFill>
                  <a:srgbClr val="00B050"/>
                </a:solidFill>
              </a:rPr>
              <a:t>i.color_code</a:t>
            </a:r>
            <a:r>
              <a:rPr kumimoji="1" lang="en-US" altLang="ja-JP" sz="1600" b="1" dirty="0" smtClean="0">
                <a:solidFill>
                  <a:srgbClr val="00B050"/>
                </a:solidFill>
              </a:rPr>
              <a:t>=:</a:t>
            </a:r>
            <a:r>
              <a:rPr lang="en-US" altLang="ja-JP" sz="1600" b="1" dirty="0" err="1" smtClean="0">
                <a:solidFill>
                  <a:srgbClr val="00B050"/>
                </a:solidFill>
              </a:rPr>
              <a:t>color</a:t>
            </a:r>
            <a:r>
              <a:rPr kumimoji="1" lang="en-US" altLang="ja-JP" sz="1600" b="1" dirty="0" err="1" smtClean="0">
                <a:solidFill>
                  <a:srgbClr val="00B050"/>
                </a:solidFill>
              </a:rPr>
              <a:t>_code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GROUP BY …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6228184" y="1229405"/>
            <a:ext cx="432048" cy="248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61197" y="2085773"/>
            <a:ext cx="215158" cy="299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336</Words>
  <PresentationFormat>画面に合わせる 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2020-08-18T12:23:23Z</dcterms:created>
  <dcterms:modified xsi:type="dcterms:W3CDTF">2020-08-18T15:33:17Z</dcterms:modified>
</cp:coreProperties>
</file>