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57" r:id="rId4"/>
    <p:sldId id="281" r:id="rId5"/>
    <p:sldId id="260" r:id="rId6"/>
    <p:sldId id="280" r:id="rId7"/>
    <p:sldId id="259" r:id="rId8"/>
    <p:sldId id="261" r:id="rId9"/>
    <p:sldId id="283" r:id="rId10"/>
    <p:sldId id="262" r:id="rId11"/>
    <p:sldId id="263" r:id="rId12"/>
    <p:sldId id="264" r:id="rId13"/>
    <p:sldId id="284" r:id="rId14"/>
    <p:sldId id="265" r:id="rId15"/>
    <p:sldId id="285" r:id="rId16"/>
    <p:sldId id="289" r:id="rId17"/>
    <p:sldId id="266" r:id="rId18"/>
    <p:sldId id="267" r:id="rId19"/>
    <p:sldId id="286" r:id="rId20"/>
    <p:sldId id="288" r:id="rId21"/>
    <p:sldId id="270" r:id="rId22"/>
    <p:sldId id="271" r:id="rId23"/>
    <p:sldId id="287" r:id="rId24"/>
    <p:sldId id="290" r:id="rId25"/>
    <p:sldId id="291" r:id="rId26"/>
    <p:sldId id="273" r:id="rId27"/>
    <p:sldId id="274" r:id="rId28"/>
    <p:sldId id="275" r:id="rId29"/>
    <p:sldId id="292" r:id="rId30"/>
    <p:sldId id="296" r:id="rId31"/>
    <p:sldId id="297" r:id="rId32"/>
    <p:sldId id="293" r:id="rId33"/>
    <p:sldId id="294" r:id="rId34"/>
    <p:sldId id="295" r:id="rId35"/>
    <p:sldId id="276" r:id="rId36"/>
    <p:sldId id="277" r:id="rId37"/>
    <p:sldId id="298" r:id="rId38"/>
    <p:sldId id="278"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1pPr>
    <a:lvl2pPr marL="0" marR="0" indent="457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2pPr>
    <a:lvl3pPr marL="0" marR="0" indent="914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3pPr>
    <a:lvl4pPr marL="0" marR="0" indent="1371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4pPr>
    <a:lvl5pPr marL="0" marR="0" indent="18288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5pPr>
    <a:lvl6pPr marL="0" marR="0" indent="22860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6pPr>
    <a:lvl7pPr marL="0" marR="0" indent="2743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7pPr>
    <a:lvl8pPr marL="0" marR="0" indent="3200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8pPr>
    <a:lvl9pPr marL="0" marR="0" indent="3657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31"/>
  </p:normalViewPr>
  <p:slideViewPr>
    <p:cSldViewPr>
      <p:cViewPr varScale="1">
        <p:scale>
          <a:sx n="82" d="100"/>
          <a:sy n="82" d="100"/>
        </p:scale>
        <p:origin x="-643"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143000" y="685800"/>
            <a:ext cx="4572000" cy="3429000"/>
          </a:xfrm>
          <a:prstGeom prst="rect">
            <a:avLst/>
          </a:prstGeom>
        </p:spPr>
        <p:txBody>
          <a:bodyPr/>
          <a:lstStyle/>
          <a:p>
            <a:endParaRPr/>
          </a:p>
        </p:txBody>
      </p:sp>
      <p:sp>
        <p:nvSpPr>
          <p:cNvPr id="167" name="Shape 16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3719399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4_自定义版式">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86" name="标题文本"/>
          <p:cNvSpPr txBox="1">
            <a:spLocks noGrp="1"/>
          </p:cNvSpPr>
          <p:nvPr>
            <p:ph type="title"/>
          </p:nvPr>
        </p:nvSpPr>
        <p:spPr>
          <a:xfrm>
            <a:off x="831850" y="1709738"/>
            <a:ext cx="10515600" cy="2852737"/>
          </a:xfrm>
          <a:prstGeom prst="rect">
            <a:avLst/>
          </a:prstGeom>
        </p:spPr>
        <p:txBody>
          <a:bodyPr anchor="b">
            <a:normAutofit/>
          </a:bodyPr>
          <a:lstStyle>
            <a:lvl1pPr>
              <a:defRPr sz="6000">
                <a:latin typeface="Calibri Light"/>
                <a:ea typeface="Calibri Light"/>
                <a:cs typeface="Calibri Light"/>
                <a:sym typeface="Calibri Light"/>
              </a:defRPr>
            </a:lvl1pPr>
          </a:lstStyle>
          <a:p>
            <a:r>
              <a:t>标题文本</a:t>
            </a:r>
          </a:p>
        </p:txBody>
      </p:sp>
      <p:sp>
        <p:nvSpPr>
          <p:cNvPr id="87" name="正文级别 1…"/>
          <p:cNvSpPr txBox="1">
            <a:spLocks noGrp="1"/>
          </p:cNvSpPr>
          <p:nvPr>
            <p:ph type="body" sz="quarter" idx="1"/>
          </p:nvPr>
        </p:nvSpPr>
        <p:spPr>
          <a:xfrm>
            <a:off x="831850" y="4589462"/>
            <a:ext cx="10515600" cy="1500188"/>
          </a:xfrm>
          <a:prstGeom prst="rect">
            <a:avLst/>
          </a:prstGeom>
        </p:spPr>
        <p:txBody>
          <a:bodyPr>
            <a:normAutofit/>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88"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95"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96" name="正文级别 1…"/>
          <p:cNvSpPr txBox="1">
            <a:spLocks noGrp="1"/>
          </p:cNvSpPr>
          <p:nvPr>
            <p:ph type="body" sz="half" idx="1"/>
          </p:nvPr>
        </p:nvSpPr>
        <p:spPr>
          <a:xfrm>
            <a:off x="838200" y="1825625"/>
            <a:ext cx="5181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04" name="标题文本"/>
          <p:cNvSpPr txBox="1">
            <a:spLocks noGrp="1"/>
          </p:cNvSpPr>
          <p:nvPr>
            <p:ph type="title"/>
          </p:nvPr>
        </p:nvSpPr>
        <p:spPr>
          <a:xfrm>
            <a:off x="839787" y="365125"/>
            <a:ext cx="10515601"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05" name="正文级别 1…"/>
          <p:cNvSpPr txBox="1">
            <a:spLocks noGrp="1"/>
          </p:cNvSpPr>
          <p:nvPr>
            <p:ph type="body" sz="quarter" idx="1"/>
          </p:nvPr>
        </p:nvSpPr>
        <p:spPr>
          <a:xfrm>
            <a:off x="839787" y="1681163"/>
            <a:ext cx="5157789" cy="823913"/>
          </a:xfrm>
          <a:prstGeom prst="rect">
            <a:avLst/>
          </a:prstGeom>
        </p:spPr>
        <p:txBody>
          <a:bodyPr anchor="b">
            <a:normAutofit/>
          </a:bodyPr>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06" name="Text Placeholder 4"/>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latin typeface="+mj-lt"/>
                <a:ea typeface="+mj-ea"/>
                <a:cs typeface="+mj-cs"/>
                <a:sym typeface="Calibri"/>
              </a:defRPr>
            </a:pPr>
            <a:endParaRPr/>
          </a:p>
        </p:txBody>
      </p:sp>
      <p:sp>
        <p:nvSpPr>
          <p:cNvPr id="10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14"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15"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2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30" name="正文级别 1…"/>
          <p:cNvSpPr txBox="1">
            <a:spLocks noGrp="1"/>
          </p:cNvSpPr>
          <p:nvPr>
            <p:ph type="body" sz="half" idx="1"/>
          </p:nvPr>
        </p:nvSpPr>
        <p:spPr>
          <a:xfrm>
            <a:off x="5183187" y="987425"/>
            <a:ext cx="6172201" cy="4873625"/>
          </a:xfrm>
          <a:prstGeom prst="rect">
            <a:avLst/>
          </a:prstGeom>
        </p:spPr>
        <p:txBody>
          <a:bodyPr>
            <a:normAutofit/>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1" name="Text Placeholder 3"/>
          <p:cNvSpPr>
            <a:spLocks noGrp="1"/>
          </p:cNvSpPr>
          <p:nvPr>
            <p:ph type="body" sz="quarter" idx="13"/>
          </p:nvPr>
        </p:nvSpPr>
        <p:spPr>
          <a:xfrm>
            <a:off x="839787" y="2057400"/>
            <a:ext cx="3932239" cy="3811588"/>
          </a:xfrm>
          <a:prstGeom prst="rect">
            <a:avLst/>
          </a:prstGeom>
        </p:spPr>
        <p:txBody>
          <a:bodyPr>
            <a:normAutofit/>
          </a:bodyPr>
          <a:lstStyle/>
          <a:p>
            <a:pPr marL="0" indent="0">
              <a:buSzTx/>
              <a:buFontTx/>
              <a:buNone/>
              <a:defRPr sz="1600">
                <a:latin typeface="+mj-lt"/>
                <a:ea typeface="+mj-ea"/>
                <a:cs typeface="+mj-cs"/>
                <a:sym typeface="Calibri"/>
              </a:defRPr>
            </a:pPr>
            <a:endParaRPr/>
          </a:p>
        </p:txBody>
      </p:sp>
      <p:sp>
        <p:nvSpPr>
          <p:cNvPr id="13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3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40" name="Picture Placeholder 2"/>
          <p:cNvSpPr>
            <a:spLocks noGrp="1"/>
          </p:cNvSpPr>
          <p:nvPr>
            <p:ph type="pic" sz="half" idx="13"/>
          </p:nvPr>
        </p:nvSpPr>
        <p:spPr>
          <a:xfrm>
            <a:off x="5183187" y="987425"/>
            <a:ext cx="6172201" cy="4873625"/>
          </a:xfrm>
          <a:prstGeom prst="rect">
            <a:avLst/>
          </a:prstGeom>
        </p:spPr>
        <p:txBody>
          <a:bodyPr lIns="91439" rIns="91439"/>
          <a:lstStyle/>
          <a:p>
            <a:endParaRPr/>
          </a:p>
        </p:txBody>
      </p:sp>
      <p:sp>
        <p:nvSpPr>
          <p:cNvPr id="141" name="正文级别 1…"/>
          <p:cNvSpPr txBox="1">
            <a:spLocks noGrp="1"/>
          </p:cNvSpPr>
          <p:nvPr>
            <p:ph type="body" sz="quarter" idx="1"/>
          </p:nvPr>
        </p:nvSpPr>
        <p:spPr>
          <a:xfrm>
            <a:off x="839787" y="2057400"/>
            <a:ext cx="3932239" cy="3811588"/>
          </a:xfrm>
          <a:prstGeom prst="rect">
            <a:avLst/>
          </a:prstGeom>
        </p:spPr>
        <p:txBody>
          <a:bodyPr>
            <a:normAutofit/>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49"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0"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51"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58" name="标题文本"/>
          <p:cNvSpPr txBox="1">
            <a:spLocks noGrp="1"/>
          </p:cNvSpPr>
          <p:nvPr>
            <p:ph type="title"/>
          </p:nvPr>
        </p:nvSpPr>
        <p:spPr>
          <a:xfrm>
            <a:off x="8724900" y="365125"/>
            <a:ext cx="2628900" cy="5811838"/>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9" name="正文级别 1…"/>
          <p:cNvSpPr txBox="1">
            <a:spLocks noGrp="1"/>
          </p:cNvSpPr>
          <p:nvPr>
            <p:ph type="body" idx="1"/>
          </p:nvPr>
        </p:nvSpPr>
        <p:spPr>
          <a:xfrm>
            <a:off x="838200" y="365125"/>
            <a:ext cx="7734300" cy="58118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6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_自定义版式">
    <p:spTree>
      <p:nvGrpSpPr>
        <p:cNvPr id="1" name=""/>
        <p:cNvGrpSpPr/>
        <p:nvPr/>
      </p:nvGrpSpPr>
      <p:grpSpPr>
        <a:xfrm>
          <a:off x="0" y="0"/>
          <a:ext cx="0" cy="0"/>
          <a:chOff x="0" y="0"/>
          <a:chExt cx="0" cy="0"/>
        </a:xfrm>
      </p:grpSpPr>
      <p:pic>
        <p:nvPicPr>
          <p:cNvPr id="18" name="图片 2" descr="图片 2"/>
          <p:cNvPicPr>
            <a:picLocks noChangeAspect="1"/>
          </p:cNvPicPr>
          <p:nvPr/>
        </p:nvPicPr>
        <p:blipFill>
          <a:blip r:embed="rId2">
            <a:extLst/>
          </a:blip>
          <a:srcRect l="61488" t="25058" r="12143" b="25082"/>
          <a:stretch>
            <a:fillRect/>
          </a:stretch>
        </p:blipFill>
        <p:spPr>
          <a:xfrm>
            <a:off x="3882314" y="1181451"/>
            <a:ext cx="4495007" cy="44950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
        <p:nvSpPr>
          <p:cNvPr id="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pic>
        <p:nvPicPr>
          <p:cNvPr id="26" name="图片 2" descr="图片 2"/>
          <p:cNvPicPr>
            <a:picLocks noChangeAspect="1"/>
          </p:cNvPicPr>
          <p:nvPr/>
        </p:nvPicPr>
        <p:blipFill>
          <a:blip r:embed="rId2">
            <a:extLst/>
          </a:blip>
          <a:srcRect t="22049" r="54675" b="21935"/>
          <a:stretch>
            <a:fillRect/>
          </a:stretch>
        </p:blipFill>
        <p:spPr>
          <a:xfrm>
            <a:off x="952455" y="-12701"/>
            <a:ext cx="10492980" cy="6858001"/>
          </a:xfrm>
          <a:prstGeom prst="rect">
            <a:avLst/>
          </a:prstGeom>
          <a:ln w="12700">
            <a:miter lim="400000"/>
          </a:ln>
        </p:spPr>
      </p:pic>
      <p:sp>
        <p:nvSpPr>
          <p:cNvPr id="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自定义版式">
    <p:spTree>
      <p:nvGrpSpPr>
        <p:cNvPr id="1" name=""/>
        <p:cNvGrpSpPr/>
        <p:nvPr/>
      </p:nvGrpSpPr>
      <p:grpSpPr>
        <a:xfrm>
          <a:off x="0" y="0"/>
          <a:ext cx="0" cy="0"/>
          <a:chOff x="0" y="0"/>
          <a:chExt cx="0" cy="0"/>
        </a:xfrm>
      </p:grpSpPr>
      <p:pic>
        <p:nvPicPr>
          <p:cNvPr id="34" name="图片 2" descr="图片 2"/>
          <p:cNvPicPr>
            <a:picLocks noChangeAspect="1"/>
          </p:cNvPicPr>
          <p:nvPr/>
        </p:nvPicPr>
        <p:blipFill>
          <a:blip r:embed="rId2">
            <a:extLst/>
          </a:blip>
          <a:srcRect t="15838" r="78197" b="16674"/>
          <a:stretch>
            <a:fillRect/>
          </a:stretch>
        </p:blipFill>
        <p:spPr>
          <a:xfrm>
            <a:off x="8015257" y="-12701"/>
            <a:ext cx="4189444" cy="6858002"/>
          </a:xfrm>
          <a:prstGeom prst="rect">
            <a:avLst/>
          </a:prstGeom>
          <a:ln w="12700">
            <a:miter lim="400000"/>
          </a:ln>
        </p:spPr>
      </p:pic>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自定义版式">
    <p:spTree>
      <p:nvGrpSpPr>
        <p:cNvPr id="1" name=""/>
        <p:cNvGrpSpPr/>
        <p:nvPr/>
      </p:nvGrpSpPr>
      <p:grpSpPr>
        <a:xfrm>
          <a:off x="0" y="0"/>
          <a:ext cx="0" cy="0"/>
          <a:chOff x="0" y="0"/>
          <a:chExt cx="0" cy="0"/>
        </a:xfrm>
      </p:grpSpPr>
      <p:pic>
        <p:nvPicPr>
          <p:cNvPr id="42" name="图片 3" descr="图片 3"/>
          <p:cNvPicPr>
            <a:picLocks noChangeAspect="1"/>
          </p:cNvPicPr>
          <p:nvPr/>
        </p:nvPicPr>
        <p:blipFill>
          <a:blip r:embed="rId2">
            <a:extLst/>
          </a:blip>
          <a:srcRect t="15838" r="78197" b="16674"/>
          <a:stretch>
            <a:fillRect/>
          </a:stretch>
        </p:blipFill>
        <p:spPr>
          <a:xfrm flipH="1">
            <a:off x="-1" y="-12701"/>
            <a:ext cx="4189444" cy="6858002"/>
          </a:xfrm>
          <a:prstGeom prst="rect">
            <a:avLst/>
          </a:prstGeom>
          <a:ln w="12700">
            <a:miter lim="400000"/>
          </a:ln>
        </p:spPr>
      </p:pic>
      <p:sp>
        <p:nvSpPr>
          <p:cNvPr id="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自定义版式">
    <p:spTree>
      <p:nvGrpSpPr>
        <p:cNvPr id="1" name=""/>
        <p:cNvGrpSpPr/>
        <p:nvPr/>
      </p:nvGrpSpPr>
      <p:grpSpPr>
        <a:xfrm>
          <a:off x="0" y="0"/>
          <a:ext cx="0" cy="0"/>
          <a:chOff x="0" y="0"/>
          <a:chExt cx="0" cy="0"/>
        </a:xfrm>
      </p:grpSpPr>
      <p:pic>
        <p:nvPicPr>
          <p:cNvPr id="50" name="图片 2" descr="图片 2"/>
          <p:cNvPicPr>
            <a:picLocks noChangeAspect="1"/>
          </p:cNvPicPr>
          <p:nvPr/>
        </p:nvPicPr>
        <p:blipFill>
          <a:blip r:embed="rId2">
            <a:extLst/>
          </a:blip>
          <a:srcRect l="54114" t="20375" r="25555" b="20378"/>
          <a:stretch>
            <a:fillRect/>
          </a:stretch>
        </p:blipFill>
        <p:spPr>
          <a:xfrm>
            <a:off x="7739212" y="0"/>
            <a:ext cx="4452788" cy="6862813"/>
          </a:xfrm>
          <a:prstGeom prst="rect">
            <a:avLst/>
          </a:prstGeom>
          <a:ln w="12700">
            <a:miter lim="400000"/>
          </a:ln>
        </p:spPr>
      </p:pic>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58" name="正文级别 1…"/>
          <p:cNvSpPr txBox="1">
            <a:spLocks noGrp="1"/>
          </p:cNvSpPr>
          <p:nvPr>
            <p:ph type="body" sz="quarter" idx="1"/>
          </p:nvPr>
        </p:nvSpPr>
        <p:spPr>
          <a:xfrm>
            <a:off x="659004" y="258233"/>
            <a:ext cx="4868117" cy="529569"/>
          </a:xfrm>
          <a:prstGeom prst="rect">
            <a:avLst/>
          </a:prstGeom>
          <a:ln>
            <a:solidFill>
              <a:srgbClr val="000000"/>
            </a:solidFill>
            <a:round/>
          </a:ln>
        </p:spPr>
        <p:txBody>
          <a:bodyPr anchor="ctr">
            <a:normAutofit/>
          </a:bodyPr>
          <a:lstStyle>
            <a:lvl1pPr marL="0" indent="0">
              <a:buSzTx/>
              <a:buFontTx/>
              <a:buNone/>
              <a:defRPr sz="2400">
                <a:latin typeface="Segoe UI Light"/>
                <a:ea typeface="Segoe UI Light"/>
                <a:cs typeface="Segoe UI Light"/>
                <a:sym typeface="Segoe UI Light"/>
              </a:defRPr>
            </a:lvl1pPr>
            <a:lvl2pPr marL="685800" indent="-228600">
              <a:buFontTx/>
              <a:defRPr sz="2400">
                <a:latin typeface="Segoe UI Light"/>
                <a:ea typeface="Segoe UI Light"/>
                <a:cs typeface="Segoe UI Light"/>
                <a:sym typeface="Segoe UI Light"/>
              </a:defRPr>
            </a:lvl2pPr>
            <a:lvl3pPr marL="1188719" indent="-274319">
              <a:buFontTx/>
              <a:defRPr sz="2400">
                <a:latin typeface="Segoe UI Light"/>
                <a:ea typeface="Segoe UI Light"/>
                <a:cs typeface="Segoe UI Light"/>
                <a:sym typeface="Segoe UI Light"/>
              </a:defRPr>
            </a:lvl3pPr>
            <a:lvl4pPr marL="1676400" indent="-304800">
              <a:buFontTx/>
              <a:defRPr sz="2400">
                <a:latin typeface="Segoe UI Light"/>
                <a:ea typeface="Segoe UI Light"/>
                <a:cs typeface="Segoe UI Light"/>
                <a:sym typeface="Segoe UI Light"/>
              </a:defRPr>
            </a:lvl4pPr>
            <a:lvl5pPr marL="2133600" indent="-304800">
              <a:buFontTx/>
              <a:defRPr sz="2400">
                <a:latin typeface="Segoe UI Light"/>
                <a:ea typeface="Segoe UI Light"/>
                <a:cs typeface="Segoe UI Light"/>
                <a:sym typeface="Segoe UI Light"/>
              </a:defRPr>
            </a:lvl5pPr>
          </a:lstStyle>
          <a:p>
            <a:r>
              <a:t>正文级别 1</a:t>
            </a:r>
          </a:p>
          <a:p>
            <a:pPr lvl="1"/>
            <a:r>
              <a:t>正文级别 2</a:t>
            </a:r>
          </a:p>
          <a:p>
            <a:pPr lvl="2"/>
            <a:r>
              <a:t>正文级别 3</a:t>
            </a:r>
          </a:p>
          <a:p>
            <a:pPr lvl="3"/>
            <a:r>
              <a:t>正文级别 4</a:t>
            </a:r>
          </a:p>
          <a:p>
            <a:pPr lvl="4"/>
            <a:r>
              <a:t>正文级别 5</a:t>
            </a:r>
          </a:p>
        </p:txBody>
      </p:sp>
      <p:sp>
        <p:nvSpPr>
          <p:cNvPr id="59" name="文本占位符 7"/>
          <p:cNvSpPr>
            <a:spLocks noGrp="1"/>
          </p:cNvSpPr>
          <p:nvPr>
            <p:ph type="body" sz="quarter" idx="13"/>
          </p:nvPr>
        </p:nvSpPr>
        <p:spPr>
          <a:xfrm>
            <a:off x="11386591" y="171546"/>
            <a:ext cx="805409" cy="616257"/>
          </a:xfrm>
          <a:prstGeom prst="rect">
            <a:avLst/>
          </a:prstGeom>
          <a:solidFill>
            <a:srgbClr val="000000"/>
          </a:solidFill>
        </p:spPr>
        <p:txBody>
          <a:bodyPr anchor="ctr">
            <a:normAutofit/>
          </a:bodyPr>
          <a:lstStyle/>
          <a:p>
            <a:pPr marL="0" indent="0" algn="ctr">
              <a:buSzTx/>
              <a:buFontTx/>
              <a:buNone/>
              <a:defRPr sz="2400">
                <a:solidFill>
                  <a:srgbClr val="FFFFFF"/>
                </a:solidFill>
                <a:latin typeface="Segoe UI Light"/>
                <a:ea typeface="Segoe UI Light"/>
                <a:cs typeface="Segoe UI Light"/>
                <a:sym typeface="Segoe UI Light"/>
              </a:defRPr>
            </a:pPr>
            <a:endParaRPr/>
          </a:p>
        </p:txBody>
      </p:sp>
      <p:sp>
        <p:nvSpPr>
          <p:cNvPr id="60" name="图片占位符 8"/>
          <p:cNvSpPr>
            <a:spLocks noGrp="1"/>
          </p:cNvSpPr>
          <p:nvPr>
            <p:ph type="pic" sz="quarter" idx="14"/>
          </p:nvPr>
        </p:nvSpPr>
        <p:spPr>
          <a:xfrm>
            <a:off x="376767" y="5989475"/>
            <a:ext cx="1960035" cy="533401"/>
          </a:xfrm>
          <a:prstGeom prst="rect">
            <a:avLst/>
          </a:prstGeom>
        </p:spPr>
        <p:txBody>
          <a:bodyPr lIns="91439" rIns="91439"/>
          <a:lstStyle/>
          <a:p>
            <a:endParaRPr/>
          </a:p>
        </p:txBody>
      </p:sp>
      <p:sp>
        <p:nvSpPr>
          <p:cNvPr id="6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8" name="标题文本"/>
          <p:cNvSpPr txBox="1">
            <a:spLocks noGrp="1"/>
          </p:cNvSpPr>
          <p:nvPr>
            <p:ph type="title"/>
          </p:nvPr>
        </p:nvSpPr>
        <p:spPr>
          <a:xfrm>
            <a:off x="1524000" y="1122362"/>
            <a:ext cx="9144000" cy="2387601"/>
          </a:xfrm>
          <a:prstGeom prst="rect">
            <a:avLst/>
          </a:prstGeom>
        </p:spPr>
        <p:txBody>
          <a:bodyPr anchor="b">
            <a:normAutofit/>
          </a:bodyPr>
          <a:lstStyle>
            <a:lvl1pPr algn="ctr">
              <a:defRPr sz="6000">
                <a:latin typeface="Calibri Light"/>
                <a:ea typeface="Calibri Light"/>
                <a:cs typeface="Calibri Light"/>
                <a:sym typeface="Calibri Light"/>
              </a:defRPr>
            </a:lvl1pPr>
          </a:lstStyle>
          <a:p>
            <a:r>
              <a:t>标题文本</a:t>
            </a:r>
          </a:p>
        </p:txBody>
      </p:sp>
      <p:sp>
        <p:nvSpPr>
          <p:cNvPr id="69" name="正文级别 1…"/>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77"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78"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9"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457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914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1371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18288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22860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2743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3200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3657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矩形 4"/>
          <p:cNvSpPr txBox="1"/>
          <p:nvPr/>
        </p:nvSpPr>
        <p:spPr>
          <a:xfrm>
            <a:off x="4055294" y="1575578"/>
            <a:ext cx="4081411" cy="156966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4800" b="1">
                <a:latin typeface="微软雅黑"/>
                <a:ea typeface="微软雅黑"/>
                <a:cs typeface="微软雅黑"/>
                <a:sym typeface="微软雅黑"/>
              </a:defRPr>
            </a:lvl1pPr>
          </a:lstStyle>
          <a:p>
            <a:r>
              <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rPr>
              <a:t>7.4</a:t>
            </a:r>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集成测试</a:t>
            </a:r>
            <a:endPar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endParaRPr>
          </a:p>
          <a:p>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介绍</a:t>
            </a:r>
          </a:p>
        </p:txBody>
      </p:sp>
      <p:sp>
        <p:nvSpPr>
          <p:cNvPr id="170"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grpSp>
        <p:nvGrpSpPr>
          <p:cNvPr id="173" name="矩形 13"/>
          <p:cNvGrpSpPr/>
          <p:nvPr/>
        </p:nvGrpSpPr>
        <p:grpSpPr>
          <a:xfrm>
            <a:off x="4768880" y="3353944"/>
            <a:ext cx="2683936" cy="584201"/>
            <a:chOff x="-1" y="0"/>
            <a:chExt cx="2683935" cy="584200"/>
          </a:xfrm>
        </p:grpSpPr>
        <p:sp>
          <p:nvSpPr>
            <p:cNvPr id="171"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72"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t>PART TWO</a:t>
            </a:r>
          </a:p>
        </p:txBody>
      </p:sp>
      <p:sp>
        <p:nvSpPr>
          <p:cNvPr id="271" name="文本框 2"/>
          <p:cNvSpPr txBox="1"/>
          <p:nvPr/>
        </p:nvSpPr>
        <p:spPr>
          <a:xfrm>
            <a:off x="3612210" y="2121167"/>
            <a:ext cx="4967580" cy="117570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自顶向下集成</a:t>
            </a:r>
            <a:endParaRPr dirty="0">
              <a:latin typeface="微软雅黑"/>
              <a:ea typeface="微软雅黑"/>
              <a:cs typeface="微软雅黑"/>
              <a:sym typeface="微软雅黑"/>
            </a:endParaRPr>
          </a:p>
        </p:txBody>
      </p:sp>
      <p:sp>
        <p:nvSpPr>
          <p:cNvPr id="272" name="矩形 3"/>
          <p:cNvSpPr/>
          <p:nvPr/>
        </p:nvSpPr>
        <p:spPr>
          <a:xfrm>
            <a:off x="4889816" y="4139689"/>
            <a:ext cx="2412368" cy="113342"/>
          </a:xfrm>
          <a:prstGeom prst="rect">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sp>
        <p:nvSpPr>
          <p:cNvPr id="276"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pic>
        <p:nvPicPr>
          <p:cNvPr id="82" name="图片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960" y="510781"/>
            <a:ext cx="7809524" cy="5142857"/>
          </a:xfrm>
          <a:prstGeom prst="rect">
            <a:avLst/>
          </a:prstGeom>
        </p:spPr>
      </p:pic>
      <p:sp>
        <p:nvSpPr>
          <p:cNvPr id="83" name="文本框 36"/>
          <p:cNvSpPr txBox="1"/>
          <p:nvPr/>
        </p:nvSpPr>
        <p:spPr>
          <a:xfrm>
            <a:off x="4799856" y="5919663"/>
            <a:ext cx="7200800" cy="461665"/>
          </a:xfrm>
          <a:prstGeom prst="rect">
            <a:avLst/>
          </a:prstGeom>
          <a:noFill/>
        </p:spPr>
        <p:txBody>
          <a:bodyPr wrap="square" rtlCol="0">
            <a:spAutoFit/>
          </a:bodyPr>
          <a:lstStyle/>
          <a:p>
            <a:r>
              <a:rPr lang="zh-CN" altLang="en-US" sz="2400" b="1" dirty="0">
                <a:solidFill>
                  <a:schemeClr val="tx1"/>
                </a:solidFill>
                <a:latin typeface="隶书" pitchFamily="49" charset="-122"/>
                <a:ea typeface="隶书" pitchFamily="49" charset="-122"/>
              </a:rPr>
              <a:t>或者我们可以使用深度优先策略或宽度优先策略</a:t>
            </a:r>
          </a:p>
        </p:txBody>
      </p:sp>
      <p:sp>
        <p:nvSpPr>
          <p:cNvPr id="84" name="矩形 83"/>
          <p:cNvSpPr/>
          <p:nvPr/>
        </p:nvSpPr>
        <p:spPr>
          <a:xfrm>
            <a:off x="687123" y="1059703"/>
            <a:ext cx="5420645" cy="2576667"/>
          </a:xfrm>
          <a:prstGeom prst="rect">
            <a:avLst/>
          </a:prstGeom>
        </p:spPr>
        <p:txBody>
          <a:bodyPr wrap="square">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自顶向下集成方法是从主控制台模块开始，沿着程序的控制层次向下移动，逐渐把各个模块结合起来。</a:t>
            </a:r>
            <a:endParaRPr lang="en-US" altLang="zh-CN" sz="2800"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84"/>
                                        </p:tgtEl>
                                        <p:attrNameLst>
                                          <p:attrName>style.visibility</p:attrName>
                                        </p:attrNameLst>
                                      </p:cBhvr>
                                      <p:to>
                                        <p:strVal val="visible"/>
                                      </p:to>
                                    </p:set>
                                    <p:anim calcmode="lin" valueType="num">
                                      <p:cBhvr>
                                        <p:cTn id="12" dur="250" fill="hold"/>
                                        <p:tgtEl>
                                          <p:spTgt spid="84"/>
                                        </p:tgtEl>
                                        <p:attrNameLst>
                                          <p:attrName>ppt_w</p:attrName>
                                        </p:attrNameLst>
                                      </p:cBhvr>
                                      <p:tavLst>
                                        <p:tav tm="0">
                                          <p:val>
                                            <p:fltVal val="0"/>
                                          </p:val>
                                        </p:tav>
                                        <p:tav tm="100000">
                                          <p:val>
                                            <p:strVal val="#ppt_w"/>
                                          </p:val>
                                        </p:tav>
                                      </p:tavLst>
                                    </p:anim>
                                    <p:anim calcmode="lin" valueType="num">
                                      <p:cBhvr>
                                        <p:cTn id="13" dur="250" fill="hold"/>
                                        <p:tgtEl>
                                          <p:spTgt spid="84"/>
                                        </p:tgtEl>
                                        <p:attrNameLst>
                                          <p:attrName>ppt_h</p:attrName>
                                        </p:attrNameLst>
                                      </p:cBhvr>
                                      <p:tavLst>
                                        <p:tav tm="0">
                                          <p:val>
                                            <p:fltVal val="0"/>
                                          </p:val>
                                        </p:tav>
                                        <p:tav tm="100000">
                                          <p:val>
                                            <p:strVal val="#ppt_h"/>
                                          </p:val>
                                        </p:tav>
                                      </p:tavLst>
                                    </p:anim>
                                    <p:animEffect transition="in" filter="fade">
                                      <p:cBhvr>
                                        <p:cTn id="14" dur="25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39"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476" y="530096"/>
            <a:ext cx="7809524" cy="5142857"/>
          </a:xfrm>
          <a:prstGeom prst="rect">
            <a:avLst/>
          </a:prstGeom>
        </p:spPr>
      </p:pic>
      <p:sp>
        <p:nvSpPr>
          <p:cNvPr id="41" name="矩形 40"/>
          <p:cNvSpPr/>
          <p:nvPr/>
        </p:nvSpPr>
        <p:spPr>
          <a:xfrm>
            <a:off x="263352" y="472018"/>
            <a:ext cx="4680520" cy="5909310"/>
          </a:xfrm>
          <a:prstGeom prst="rect">
            <a:avLst/>
          </a:prstGeom>
        </p:spPr>
        <p:txBody>
          <a:bodyPr wrap="square">
            <a:spAutoFit/>
          </a:bodyPr>
          <a:lstStyle/>
          <a:p>
            <a:pPr>
              <a:lnSpc>
                <a:spcPct val="150000"/>
              </a:lnSpc>
            </a:pPr>
            <a:r>
              <a:rPr lang="en-US" altLang="zh-CN" sz="2000" dirty="0">
                <a:solidFill>
                  <a:schemeClr val="tx1"/>
                </a:solidFill>
                <a:latin typeface="楷体" panose="02010609060101010101" pitchFamily="49" charset="-122"/>
                <a:ea typeface="楷体" panose="02010609060101010101" pitchFamily="49" charset="-122"/>
              </a:rPr>
              <a:t>   </a:t>
            </a: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深度优先的结合方法先组合做那个在软件结构的一条主控制道路上的所有模块。</a:t>
            </a:r>
            <a:endParaRPr lang="en-US" altLang="zh-CN" sz="2800" dirty="0">
              <a:solidFill>
                <a:schemeClr val="tx1"/>
              </a:solidFill>
              <a:latin typeface="楷体" panose="02010609060101010101" pitchFamily="49" charset="-122"/>
              <a:ea typeface="楷体" panose="02010609060101010101" pitchFamily="49" charset="-122"/>
            </a:endParaRPr>
          </a:p>
          <a:p>
            <a:pPr>
              <a:lnSpc>
                <a:spcPct val="150000"/>
              </a:lnSpc>
            </a:pPr>
            <a:endParaRPr lang="en-US" altLang="zh-CN" sz="2800" dirty="0">
              <a:solidFill>
                <a:schemeClr val="tx1"/>
              </a:solidFill>
              <a:latin typeface="楷体" panose="02010609060101010101" pitchFamily="49" charset="-122"/>
              <a:ea typeface="楷体" panose="02010609060101010101" pitchFamily="49" charset="-122"/>
            </a:endParaRPr>
          </a:p>
          <a:p>
            <a:pPr>
              <a:lnSpc>
                <a:spcPct val="150000"/>
              </a:lnSpc>
            </a:pPr>
            <a:r>
              <a:rPr lang="zh-CN" altLang="en-US" sz="2800" dirty="0">
                <a:solidFill>
                  <a:schemeClr val="tx1"/>
                </a:solidFill>
                <a:latin typeface="楷体" panose="02010609060101010101" pitchFamily="49" charset="-122"/>
                <a:ea typeface="楷体" panose="02010609060101010101" pitchFamily="49" charset="-122"/>
              </a:rPr>
              <a:t>例如：选取做通路，首先结合模块</a:t>
            </a:r>
            <a:r>
              <a:rPr lang="en-US" altLang="zh-CN" sz="2800" dirty="0">
                <a:solidFill>
                  <a:schemeClr val="tx1"/>
                </a:solidFill>
                <a:latin typeface="楷体" panose="02010609060101010101" pitchFamily="49" charset="-122"/>
                <a:ea typeface="楷体" panose="02010609060101010101" pitchFamily="49" charset="-122"/>
              </a:rPr>
              <a:t>M1</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M2</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M5</a:t>
            </a:r>
            <a:r>
              <a:rPr lang="zh-CN" altLang="en-US" sz="2800" dirty="0">
                <a:solidFill>
                  <a:schemeClr val="tx1"/>
                </a:solidFill>
                <a:latin typeface="楷体" panose="02010609060101010101" pitchFamily="49" charset="-122"/>
                <a:ea typeface="楷体" panose="02010609060101010101" pitchFamily="49" charset="-122"/>
              </a:rPr>
              <a:t>；其次，</a:t>
            </a:r>
            <a:r>
              <a:rPr lang="en-US" altLang="zh-CN" sz="2800" dirty="0">
                <a:solidFill>
                  <a:schemeClr val="tx1"/>
                </a:solidFill>
                <a:latin typeface="楷体" panose="02010609060101010101" pitchFamily="49" charset="-122"/>
                <a:ea typeface="楷体" panose="02010609060101010101" pitchFamily="49" charset="-122"/>
              </a:rPr>
              <a:t>M8</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M6</a:t>
            </a:r>
            <a:r>
              <a:rPr lang="zh-CN" altLang="en-US" sz="2800" dirty="0">
                <a:solidFill>
                  <a:schemeClr val="tx1"/>
                </a:solidFill>
                <a:latin typeface="楷体" panose="02010609060101010101" pitchFamily="49" charset="-122"/>
                <a:ea typeface="楷体" panose="02010609060101010101" pitchFamily="49" charset="-122"/>
              </a:rPr>
              <a:t>将被结合进来，然后构造中央的和右侧的控制道路</a:t>
            </a:r>
            <a:endParaRPr lang="en-US" altLang="zh-CN" sz="2800" dirty="0">
              <a:solidFill>
                <a:schemeClr val="tx1"/>
              </a:solidFill>
              <a:latin typeface="楷体" panose="02010609060101010101" pitchFamily="49" charset="-122"/>
              <a:ea typeface="楷体" panose="02010609060101010101" pitchFamily="49" charset="-122"/>
            </a:endParaRPr>
          </a:p>
        </p:txBody>
      </p:sp>
      <p:sp>
        <p:nvSpPr>
          <p:cNvPr id="42" name="矩形 41"/>
          <p:cNvSpPr/>
          <p:nvPr/>
        </p:nvSpPr>
        <p:spPr>
          <a:xfrm>
            <a:off x="6580011" y="5589240"/>
            <a:ext cx="3188397" cy="738664"/>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深度优先策略</a:t>
            </a:r>
            <a:endParaRPr lang="en-US" altLang="zh-CN" sz="2800"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250" fill="hold"/>
                                        <p:tgtEl>
                                          <p:spTgt spid="41"/>
                                        </p:tgtEl>
                                        <p:attrNameLst>
                                          <p:attrName>ppt_w</p:attrName>
                                        </p:attrNameLst>
                                      </p:cBhvr>
                                      <p:tavLst>
                                        <p:tav tm="0">
                                          <p:val>
                                            <p:fltVal val="0"/>
                                          </p:val>
                                        </p:tav>
                                        <p:tav tm="100000">
                                          <p:val>
                                            <p:strVal val="#ppt_w"/>
                                          </p:val>
                                        </p:tav>
                                      </p:tavLst>
                                    </p:anim>
                                    <p:anim calcmode="lin" valueType="num">
                                      <p:cBhvr>
                                        <p:cTn id="8" dur="250" fill="hold"/>
                                        <p:tgtEl>
                                          <p:spTgt spid="41"/>
                                        </p:tgtEl>
                                        <p:attrNameLst>
                                          <p:attrName>ppt_h</p:attrName>
                                        </p:attrNameLst>
                                      </p:cBhvr>
                                      <p:tavLst>
                                        <p:tav tm="0">
                                          <p:val>
                                            <p:fltVal val="0"/>
                                          </p:val>
                                        </p:tav>
                                        <p:tav tm="100000">
                                          <p:val>
                                            <p:strVal val="#ppt_h"/>
                                          </p:val>
                                        </p:tav>
                                      </p:tavLst>
                                    </p:anim>
                                    <p:animEffect transition="in" filter="fade">
                                      <p:cBhvr>
                                        <p:cTn id="9" dur="250"/>
                                        <p:tgtEl>
                                          <p:spTgt spid="41"/>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42"/>
                                        </p:tgtEl>
                                        <p:attrNameLst>
                                          <p:attrName>style.visibility</p:attrName>
                                        </p:attrNameLst>
                                      </p:cBhvr>
                                      <p:to>
                                        <p:strVal val="visible"/>
                                      </p:to>
                                    </p:set>
                                    <p:anim calcmode="lin" valueType="num">
                                      <p:cBhvr>
                                        <p:cTn id="12" dur="250" fill="hold"/>
                                        <p:tgtEl>
                                          <p:spTgt spid="42"/>
                                        </p:tgtEl>
                                        <p:attrNameLst>
                                          <p:attrName>ppt_w</p:attrName>
                                        </p:attrNameLst>
                                      </p:cBhvr>
                                      <p:tavLst>
                                        <p:tav tm="0">
                                          <p:val>
                                            <p:fltVal val="0"/>
                                          </p:val>
                                        </p:tav>
                                        <p:tav tm="100000">
                                          <p:val>
                                            <p:strVal val="#ppt_w"/>
                                          </p:val>
                                        </p:tav>
                                      </p:tavLst>
                                    </p:anim>
                                    <p:anim calcmode="lin" valueType="num">
                                      <p:cBhvr>
                                        <p:cTn id="13" dur="250" fill="hold"/>
                                        <p:tgtEl>
                                          <p:spTgt spid="42"/>
                                        </p:tgtEl>
                                        <p:attrNameLst>
                                          <p:attrName>ppt_h</p:attrName>
                                        </p:attrNameLst>
                                      </p:cBhvr>
                                      <p:tavLst>
                                        <p:tav tm="0">
                                          <p:val>
                                            <p:fltVal val="0"/>
                                          </p:val>
                                        </p:tav>
                                        <p:tav tm="100000">
                                          <p:val>
                                            <p:strVal val="#ppt_h"/>
                                          </p:val>
                                        </p:tav>
                                      </p:tavLst>
                                    </p:anim>
                                    <p:animEffect transition="in" filter="fade">
                                      <p:cBhvr>
                                        <p:cTn id="14"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39"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148" y="584738"/>
            <a:ext cx="7809524" cy="5142857"/>
          </a:xfrm>
          <a:prstGeom prst="rect">
            <a:avLst/>
          </a:prstGeom>
        </p:spPr>
      </p:pic>
      <p:sp>
        <p:nvSpPr>
          <p:cNvPr id="42" name="矩形 41"/>
          <p:cNvSpPr/>
          <p:nvPr/>
        </p:nvSpPr>
        <p:spPr>
          <a:xfrm>
            <a:off x="6580011" y="5589240"/>
            <a:ext cx="3188397" cy="738664"/>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宽度优先策略</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119336" y="548680"/>
            <a:ext cx="4688796" cy="6001643"/>
          </a:xfrm>
          <a:prstGeom prst="rect">
            <a:avLst/>
          </a:prstGeom>
        </p:spPr>
        <p:txBody>
          <a:bodyPr wrap="square">
            <a:spAutoFit/>
          </a:bodyPr>
          <a:lstStyle/>
          <a:p>
            <a:pPr>
              <a:lnSpc>
                <a:spcPct val="150000"/>
              </a:lnSpc>
            </a:pPr>
            <a:r>
              <a:rPr lang="en-US" altLang="zh-CN" sz="2400" dirty="0">
                <a:solidFill>
                  <a:schemeClr val="tx1"/>
                </a:solidFill>
                <a:latin typeface="楷体" panose="02010609060101010101" pitchFamily="49" charset="-122"/>
                <a:ea typeface="楷体" panose="02010609060101010101" pitchFamily="49" charset="-122"/>
              </a:rPr>
              <a:t>   </a:t>
            </a:r>
            <a:r>
              <a:rPr lang="en-US" altLang="zh-CN" sz="3200" dirty="0">
                <a:solidFill>
                  <a:schemeClr val="tx1"/>
                </a:solidFill>
                <a:latin typeface="楷体" panose="02010609060101010101" pitchFamily="49" charset="-122"/>
                <a:ea typeface="楷体" panose="02010609060101010101" pitchFamily="49" charset="-122"/>
              </a:rPr>
              <a:t> </a:t>
            </a:r>
            <a:r>
              <a:rPr lang="zh-CN" altLang="en-US" sz="3200" dirty="0">
                <a:solidFill>
                  <a:schemeClr val="tx1"/>
                </a:solidFill>
                <a:latin typeface="楷体" panose="02010609060101010101" pitchFamily="49" charset="-122"/>
                <a:ea typeface="楷体" panose="02010609060101010101" pitchFamily="49" charset="-122"/>
              </a:rPr>
              <a:t>宽度优先的结合方法是沿软件结构水平地移动。</a:t>
            </a:r>
            <a:endParaRPr lang="en-US" altLang="zh-CN" sz="3200" dirty="0">
              <a:solidFill>
                <a:schemeClr val="tx1"/>
              </a:solidFill>
              <a:latin typeface="楷体" panose="02010609060101010101" pitchFamily="49" charset="-122"/>
              <a:ea typeface="楷体" panose="02010609060101010101" pitchFamily="49" charset="-122"/>
            </a:endParaRPr>
          </a:p>
          <a:p>
            <a:pPr>
              <a:lnSpc>
                <a:spcPct val="150000"/>
              </a:lnSpc>
            </a:pPr>
            <a:endParaRPr lang="en-US" altLang="zh-CN" sz="3200" dirty="0">
              <a:solidFill>
                <a:schemeClr val="tx1"/>
              </a:solidFill>
              <a:latin typeface="楷体" panose="02010609060101010101" pitchFamily="49" charset="-122"/>
              <a:ea typeface="楷体" panose="02010609060101010101" pitchFamily="49" charset="-122"/>
            </a:endParaRPr>
          </a:p>
          <a:p>
            <a:pPr>
              <a:lnSpc>
                <a:spcPct val="150000"/>
              </a:lnSpc>
            </a:pPr>
            <a:r>
              <a:rPr lang="zh-CN" altLang="en-US" sz="3200" dirty="0">
                <a:solidFill>
                  <a:schemeClr val="tx1"/>
                </a:solidFill>
                <a:latin typeface="楷体" panose="02010609060101010101" pitchFamily="49" charset="-122"/>
                <a:ea typeface="楷体" panose="02010609060101010101" pitchFamily="49" charset="-122"/>
              </a:rPr>
              <a:t>例如：选取做通路，首先结合模块</a:t>
            </a:r>
            <a:r>
              <a:rPr lang="en-US" altLang="zh-CN" sz="3200" dirty="0">
                <a:solidFill>
                  <a:schemeClr val="tx1"/>
                </a:solidFill>
                <a:latin typeface="楷体" panose="02010609060101010101" pitchFamily="49" charset="-122"/>
                <a:ea typeface="楷体" panose="02010609060101010101" pitchFamily="49" charset="-122"/>
              </a:rPr>
              <a:t>M2</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M3</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M4</a:t>
            </a:r>
            <a:r>
              <a:rPr lang="zh-CN" altLang="en-US" sz="3200" dirty="0">
                <a:solidFill>
                  <a:schemeClr val="tx1"/>
                </a:solidFill>
                <a:latin typeface="楷体" panose="02010609060101010101" pitchFamily="49" charset="-122"/>
                <a:ea typeface="楷体" panose="02010609060101010101" pitchFamily="49" charset="-122"/>
              </a:rPr>
              <a:t>，然后结合下一个控制层次中的模块</a:t>
            </a:r>
            <a:r>
              <a:rPr lang="en-US" altLang="zh-CN" sz="3200" dirty="0">
                <a:solidFill>
                  <a:schemeClr val="tx1"/>
                </a:solidFill>
                <a:latin typeface="楷体" panose="02010609060101010101" pitchFamily="49" charset="-122"/>
                <a:ea typeface="楷体" panose="02010609060101010101" pitchFamily="49" charset="-122"/>
              </a:rPr>
              <a:t>M5</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M6</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M7</a:t>
            </a:r>
            <a:r>
              <a:rPr lang="zh-CN" altLang="en-US" sz="3200" dirty="0">
                <a:solidFill>
                  <a:schemeClr val="tx1"/>
                </a:solidFill>
                <a:latin typeface="楷体" panose="02010609060101010101" pitchFamily="49" charset="-122"/>
                <a:ea typeface="楷体" panose="02010609060101010101" pitchFamily="49" charset="-122"/>
              </a:rPr>
              <a:t>；</a:t>
            </a:r>
            <a:endParaRPr lang="en-US" altLang="zh-CN" sz="3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80743814"/>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250" fill="hold"/>
                                        <p:tgtEl>
                                          <p:spTgt spid="42"/>
                                        </p:tgtEl>
                                        <p:attrNameLst>
                                          <p:attrName>ppt_w</p:attrName>
                                        </p:attrNameLst>
                                      </p:cBhvr>
                                      <p:tavLst>
                                        <p:tav tm="0">
                                          <p:val>
                                            <p:fltVal val="0"/>
                                          </p:val>
                                        </p:tav>
                                        <p:tav tm="100000">
                                          <p:val>
                                            <p:strVal val="#ppt_w"/>
                                          </p:val>
                                        </p:tav>
                                      </p:tavLst>
                                    </p:anim>
                                    <p:anim calcmode="lin" valueType="num">
                                      <p:cBhvr>
                                        <p:cTn id="8" dur="250" fill="hold"/>
                                        <p:tgtEl>
                                          <p:spTgt spid="42"/>
                                        </p:tgtEl>
                                        <p:attrNameLst>
                                          <p:attrName>ppt_h</p:attrName>
                                        </p:attrNameLst>
                                      </p:cBhvr>
                                      <p:tavLst>
                                        <p:tav tm="0">
                                          <p:val>
                                            <p:fltVal val="0"/>
                                          </p:val>
                                        </p:tav>
                                        <p:tav tm="100000">
                                          <p:val>
                                            <p:strVal val="#ppt_h"/>
                                          </p:val>
                                        </p:tav>
                                      </p:tavLst>
                                    </p:anim>
                                    <p:animEffect transition="in" filter="fade">
                                      <p:cBhvr>
                                        <p:cTn id="9" dur="250"/>
                                        <p:tgtEl>
                                          <p:spTgt spid="42"/>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ppt_w</p:attrName>
                                        </p:attrNameLst>
                                      </p:cBhvr>
                                      <p:tavLst>
                                        <p:tav tm="0">
                                          <p:val>
                                            <p:fltVal val="0"/>
                                          </p:val>
                                        </p:tav>
                                        <p:tav tm="100000">
                                          <p:val>
                                            <p:strVal val="#ppt_w"/>
                                          </p:val>
                                        </p:tav>
                                      </p:tavLst>
                                    </p:anim>
                                    <p:anim calcmode="lin" valueType="num">
                                      <p:cBhvr>
                                        <p:cTn id="13" dur="250" fill="hold"/>
                                        <p:tgtEl>
                                          <p:spTgt spid="7"/>
                                        </p:tgtEl>
                                        <p:attrNameLst>
                                          <p:attrName>ppt_h</p:attrName>
                                        </p:attrNameLst>
                                      </p:cBhvr>
                                      <p:tavLst>
                                        <p:tav tm="0">
                                          <p:val>
                                            <p:fltVal val="0"/>
                                          </p:val>
                                        </p:tav>
                                        <p:tav tm="100000">
                                          <p:val>
                                            <p:strVal val="#ppt_h"/>
                                          </p:val>
                                        </p:tav>
                                      </p:tavLst>
                                    </p:anim>
                                    <p:animEffect transition="in" filter="fade">
                                      <p:cBhvr>
                                        <p:cTn id="1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76" name="矩形 75"/>
          <p:cNvSpPr/>
          <p:nvPr/>
        </p:nvSpPr>
        <p:spPr>
          <a:xfrm>
            <a:off x="4439816" y="116632"/>
            <a:ext cx="7056784" cy="6478697"/>
          </a:xfrm>
          <a:prstGeom prst="rect">
            <a:avLst/>
          </a:prstGeom>
        </p:spPr>
        <p:txBody>
          <a:bodyPr wrap="square">
            <a:spAutoFit/>
          </a:bodyPr>
          <a:lstStyle/>
          <a:p>
            <a:pPr indent="612000">
              <a:lnSpc>
                <a:spcPts val="3200"/>
              </a:lnSpc>
              <a:spcBef>
                <a:spcPts val="600"/>
              </a:spcBef>
              <a:spcAft>
                <a:spcPts val="600"/>
              </a:spcAft>
              <a:defRPr/>
            </a:pPr>
            <a:r>
              <a:rPr lang="zh-CN" altLang="zh-CN" sz="2800" b="1" dirty="0">
                <a:latin typeface="楷体" panose="02010609060101010101" pitchFamily="49" charset="-122"/>
                <a:ea typeface="楷体" panose="02010609060101010101" pitchFamily="49" charset="-122"/>
              </a:rPr>
              <a:t>模块结合进软件结构的具体过程由下述</a:t>
            </a:r>
            <a:r>
              <a:rPr lang="en-US" altLang="zh-CN" sz="2800" b="1" dirty="0">
                <a:latin typeface="楷体" panose="02010609060101010101" pitchFamily="49" charset="-122"/>
                <a:ea typeface="楷体" panose="02010609060101010101" pitchFamily="49" charset="-122"/>
              </a:rPr>
              <a:t>4</a:t>
            </a:r>
            <a:r>
              <a:rPr lang="zh-CN" altLang="zh-CN" sz="2800" b="1" dirty="0">
                <a:latin typeface="楷体" panose="02010609060101010101" pitchFamily="49" charset="-122"/>
                <a:ea typeface="楷体" panose="02010609060101010101" pitchFamily="49" charset="-122"/>
              </a:rPr>
              <a:t>个步骤完成</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①</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对主控制模块进行测试，测试时用存根程序代替所有直接附属于主控制模块的模块</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②</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根据选定的结合策略</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深度优先或宽度优先</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，每次用一个实际模块代换一个存根程序</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新结合进来的模块往往又需要新的存根程序</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endParaRPr lang="zh-CN"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③</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在结合进一个模块的同时进行测试</a:t>
            </a:r>
            <a:r>
              <a:rPr lang="zh-CN" altLang="en-US" sz="2800" dirty="0">
                <a:latin typeface="楷体" panose="02010609060101010101" pitchFamily="49" charset="-122"/>
                <a:ea typeface="楷体" panose="02010609060101010101" pitchFamily="49" charset="-122"/>
              </a:rPr>
              <a:t>；</a:t>
            </a:r>
            <a:endParaRPr lang="zh-CN"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④</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为了保证加入模块没有引进新的错误，可能需要进行回归测试</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即全部或部分地重复以前做过的测试</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a:t>
            </a:r>
          </a:p>
          <a:p>
            <a:pPr indent="612000">
              <a:lnSpc>
                <a:spcPts val="3200"/>
              </a:lnSpc>
              <a:spcBef>
                <a:spcPts val="1200"/>
              </a:spcBef>
              <a:defRPr/>
            </a:pPr>
            <a:r>
              <a:rPr lang="zh-CN" altLang="zh-CN" sz="2800" dirty="0">
                <a:latin typeface="楷体" panose="02010609060101010101" pitchFamily="49" charset="-122"/>
                <a:ea typeface="楷体" panose="02010609060101010101" pitchFamily="49" charset="-122"/>
              </a:rPr>
              <a:t>从</a:t>
            </a:r>
            <a:r>
              <a:rPr lang="zh-CN" altLang="zh-CN" sz="2800" b="1" dirty="0">
                <a:latin typeface="楷体" panose="02010609060101010101" pitchFamily="49" charset="-122"/>
                <a:ea typeface="楷体" panose="02010609060101010101" pitchFamily="49" charset="-122"/>
              </a:rPr>
              <a:t>②</a:t>
            </a:r>
            <a:r>
              <a:rPr lang="zh-CN" altLang="zh-CN" sz="2800" dirty="0">
                <a:latin typeface="楷体" panose="02010609060101010101" pitchFamily="49" charset="-122"/>
                <a:ea typeface="楷体" panose="02010609060101010101" pitchFamily="49" charset="-122"/>
              </a:rPr>
              <a:t>开始不断地重复进行上述过程，直到构造起完整的软件结构为止。</a:t>
            </a:r>
            <a:endParaRPr lang="en-US" altLang="zh-CN" sz="2800" dirty="0">
              <a:latin typeface="楷体" panose="02010609060101010101" pitchFamily="49" charset="-122"/>
              <a:ea typeface="楷体" panose="02010609060101010101" pitchFamily="49" charset="-122"/>
            </a:endParaRPr>
          </a:p>
        </p:txBody>
      </p:sp>
      <p:sp>
        <p:nvSpPr>
          <p:cNvPr id="77"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76"/>
                                        </p:tgtEl>
                                        <p:attrNameLst>
                                          <p:attrName>style.visibility</p:attrName>
                                        </p:attrNameLst>
                                      </p:cBhvr>
                                      <p:to>
                                        <p:strVal val="visible"/>
                                      </p:to>
                                    </p:set>
                                    <p:anim calcmode="lin" valueType="num">
                                      <p:cBhvr>
                                        <p:cTn id="7" dur="250" fill="hold"/>
                                        <p:tgtEl>
                                          <p:spTgt spid="76"/>
                                        </p:tgtEl>
                                        <p:attrNameLst>
                                          <p:attrName>ppt_w</p:attrName>
                                        </p:attrNameLst>
                                      </p:cBhvr>
                                      <p:tavLst>
                                        <p:tav tm="0">
                                          <p:val>
                                            <p:fltVal val="0"/>
                                          </p:val>
                                        </p:tav>
                                        <p:tav tm="100000">
                                          <p:val>
                                            <p:strVal val="#ppt_w"/>
                                          </p:val>
                                        </p:tav>
                                      </p:tavLst>
                                    </p:anim>
                                    <p:anim calcmode="lin" valueType="num">
                                      <p:cBhvr>
                                        <p:cTn id="8" dur="250" fill="hold"/>
                                        <p:tgtEl>
                                          <p:spTgt spid="76"/>
                                        </p:tgtEl>
                                        <p:attrNameLst>
                                          <p:attrName>ppt_h</p:attrName>
                                        </p:attrNameLst>
                                      </p:cBhvr>
                                      <p:tavLst>
                                        <p:tav tm="0">
                                          <p:val>
                                            <p:fltVal val="0"/>
                                          </p:val>
                                        </p:tav>
                                        <p:tav tm="100000">
                                          <p:val>
                                            <p:strVal val="#ppt_h"/>
                                          </p:val>
                                        </p:tav>
                                      </p:tavLst>
                                    </p:anim>
                                    <p:animEffect transition="in" filter="fade">
                                      <p:cBhvr>
                                        <p:cTn id="9" dur="2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77"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sp>
        <p:nvSpPr>
          <p:cNvPr id="5" name="矩形 4"/>
          <p:cNvSpPr/>
          <p:nvPr/>
        </p:nvSpPr>
        <p:spPr>
          <a:xfrm>
            <a:off x="3928676" y="229135"/>
            <a:ext cx="8215996" cy="6440225"/>
          </a:xfrm>
          <a:prstGeom prst="rect">
            <a:avLst/>
          </a:prstGeom>
        </p:spPr>
        <p:txBody>
          <a:bodyPr wrap="square">
            <a:spAutoFit/>
          </a:bodyPr>
          <a:lstStyle/>
          <a:p>
            <a:pPr>
              <a:lnSpc>
                <a:spcPts val="3300"/>
              </a:lnSpc>
              <a:buSzPct val="70000"/>
              <a:buFont typeface="Wingdings" panose="05000000000000000000" pitchFamily="2" charset="2"/>
              <a:buChar char="l"/>
              <a:defRPr/>
            </a:pPr>
            <a:r>
              <a:rPr lang="zh-CN" altLang="zh-CN" sz="3600" b="1" dirty="0">
                <a:solidFill>
                  <a:srgbClr val="C00000"/>
                </a:solidFill>
                <a:latin typeface="楷体" panose="02010609060101010101" pitchFamily="49" charset="-122"/>
                <a:ea typeface="楷体" panose="02010609060101010101" pitchFamily="49" charset="-122"/>
              </a:rPr>
              <a:t>自顶向下</a:t>
            </a:r>
            <a:r>
              <a:rPr lang="zh-CN" altLang="zh-CN" sz="3600" dirty="0">
                <a:latin typeface="楷体" panose="02010609060101010101" pitchFamily="49" charset="-122"/>
                <a:ea typeface="楷体" panose="02010609060101010101" pitchFamily="49" charset="-122"/>
              </a:rPr>
              <a:t>的结合策略能够在测试的早期对主要的控制或关键的抉择进行检验。在一个分解得好的软件结构中，关键的抉择位于层次系统的较上层，因此首先碰到。</a:t>
            </a:r>
            <a:endParaRPr lang="en-US" altLang="zh-CN" sz="3600" dirty="0">
              <a:latin typeface="楷体" panose="02010609060101010101" pitchFamily="49" charset="-122"/>
              <a:ea typeface="楷体" panose="02010609060101010101" pitchFamily="49" charset="-122"/>
            </a:endParaRPr>
          </a:p>
          <a:p>
            <a:pPr>
              <a:lnSpc>
                <a:spcPts val="3300"/>
              </a:lnSpc>
              <a:buSzPct val="70000"/>
              <a:buFont typeface="Wingdings" panose="05000000000000000000" pitchFamily="2" charset="2"/>
              <a:buChar char="l"/>
              <a:defRPr/>
            </a:pPr>
            <a:r>
              <a:rPr lang="zh-CN" altLang="zh-CN" sz="3600" dirty="0">
                <a:latin typeface="楷体" panose="02010609060101010101" pitchFamily="49" charset="-122"/>
                <a:ea typeface="楷体" panose="02010609060101010101" pitchFamily="49" charset="-122"/>
              </a:rPr>
              <a:t>如果选择</a:t>
            </a:r>
            <a:r>
              <a:rPr lang="zh-CN" altLang="zh-CN" sz="3600" b="1" dirty="0">
                <a:solidFill>
                  <a:srgbClr val="C00000"/>
                </a:solidFill>
                <a:latin typeface="楷体" panose="02010609060101010101" pitchFamily="49" charset="-122"/>
                <a:ea typeface="楷体" panose="02010609060101010101" pitchFamily="49" charset="-122"/>
              </a:rPr>
              <a:t>深度优先</a:t>
            </a:r>
            <a:r>
              <a:rPr lang="zh-CN" altLang="zh-CN" sz="3600" dirty="0">
                <a:latin typeface="楷体" panose="02010609060101010101" pitchFamily="49" charset="-122"/>
                <a:ea typeface="楷体" panose="02010609060101010101" pitchFamily="49" charset="-122"/>
              </a:rPr>
              <a:t>的结合方法，可以在早期实现软件的一个完整的功能并且验证这个功能。</a:t>
            </a:r>
            <a:endParaRPr lang="en-US" altLang="zh-CN" sz="3600" dirty="0">
              <a:latin typeface="楷体" panose="02010609060101010101" pitchFamily="49" charset="-122"/>
              <a:ea typeface="楷体" panose="02010609060101010101" pitchFamily="49" charset="-122"/>
            </a:endParaRPr>
          </a:p>
          <a:p>
            <a:pPr>
              <a:lnSpc>
                <a:spcPts val="3300"/>
              </a:lnSpc>
              <a:buSzPct val="70000"/>
              <a:buFont typeface="Wingdings" panose="05000000000000000000" pitchFamily="2" charset="2"/>
              <a:buChar char="l"/>
              <a:defRPr/>
            </a:pPr>
            <a:r>
              <a:rPr lang="zh-CN" altLang="zh-CN" sz="3600" dirty="0">
                <a:latin typeface="楷体" panose="02010609060101010101" pitchFamily="49" charset="-122"/>
                <a:ea typeface="楷体" panose="02010609060101010101" pitchFamily="49" charset="-122"/>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lang="en-US" altLang="zh-CN" sz="3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9092674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zh-CN" sz="4000" dirty="0">
                <a:latin typeface="华文楷体" pitchFamily="2" charset="-122"/>
                <a:ea typeface="华文楷体" pitchFamily="2" charset="-122"/>
              </a:rPr>
              <a:t>自</a:t>
            </a:r>
            <a:r>
              <a:rPr lang="zh-CN" altLang="en-US" sz="4000" dirty="0">
                <a:latin typeface="华文楷体" pitchFamily="2" charset="-122"/>
                <a:ea typeface="华文楷体" pitchFamily="2" charset="-122"/>
              </a:rPr>
              <a:t>顶向下</a:t>
            </a:r>
            <a:r>
              <a:rPr lang="zh-CN" altLang="zh-CN" sz="4000" dirty="0">
                <a:latin typeface="华文楷体" pitchFamily="2" charset="-122"/>
                <a:ea typeface="华文楷体" pitchFamily="2" charset="-122"/>
              </a:rPr>
              <a:t>测试的</a:t>
            </a:r>
            <a:r>
              <a:rPr lang="zh-CN" altLang="en-US" sz="4000" dirty="0">
                <a:latin typeface="华文楷体" pitchFamily="2" charset="-122"/>
                <a:ea typeface="华文楷体" pitchFamily="2" charset="-122"/>
              </a:rPr>
              <a:t>缺点是什么？</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719547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600" dirty="0">
                <a:latin typeface="华文楷体" pitchFamily="2" charset="-122"/>
                <a:ea typeface="华文楷体" pitchFamily="2" charset="-122"/>
              </a:rPr>
              <a:t>*需要存根程序。</a:t>
            </a:r>
          </a:p>
          <a:p>
            <a:r>
              <a:rPr lang="zh-CN" altLang="en-US" sz="3600" dirty="0">
                <a:latin typeface="华文楷体" pitchFamily="2" charset="-122"/>
                <a:ea typeface="华文楷体" pitchFamily="2" charset="-122"/>
              </a:rPr>
              <a:t>*可能遇到与此相联系的测试困难。</a:t>
            </a:r>
          </a:p>
          <a:p>
            <a:r>
              <a:rPr lang="zh-CN" altLang="en-US" sz="3600" dirty="0">
                <a:latin typeface="华文楷体" pitchFamily="2" charset="-122"/>
                <a:ea typeface="华文楷体" pitchFamily="2" charset="-122"/>
              </a:rPr>
              <a:t>*底层关键模块中的错误发现较晚。</a:t>
            </a:r>
          </a:p>
          <a:p>
            <a:r>
              <a:rPr lang="zh-CN" altLang="en-US" sz="3600" dirty="0">
                <a:latin typeface="华文楷体" pitchFamily="2" charset="-122"/>
                <a:ea typeface="华文楷体" pitchFamily="2" charset="-122"/>
              </a:rPr>
              <a:t>*早期不能充分展开人力。</a:t>
            </a:r>
          </a:p>
        </p:txBody>
      </p:sp>
    </p:spTree>
    <p:extLst>
      <p:ext uri="{BB962C8B-B14F-4D97-AF65-F5344CB8AC3E}">
        <p14:creationId xmlns:p14="http://schemas.microsoft.com/office/powerpoint/2010/main" val="2840537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defRPr sz="4400" b="1"/>
            </a:pPr>
            <a:r>
              <a:t>PART THREE</a:t>
            </a:r>
          </a:p>
        </p:txBody>
      </p:sp>
      <p:sp>
        <p:nvSpPr>
          <p:cNvPr id="470" name="文本框 2"/>
          <p:cNvSpPr txBox="1"/>
          <p:nvPr/>
        </p:nvSpPr>
        <p:spPr>
          <a:xfrm>
            <a:off x="3648214" y="2025607"/>
            <a:ext cx="4895572" cy="117570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自底向上集成</a:t>
            </a:r>
            <a:endParaRPr dirty="0">
              <a:latin typeface="微软雅黑"/>
              <a:ea typeface="微软雅黑"/>
              <a:cs typeface="微软雅黑"/>
              <a:sym typeface="微软雅黑"/>
            </a:endParaRPr>
          </a:p>
        </p:txBody>
      </p:sp>
      <p:sp>
        <p:nvSpPr>
          <p:cNvPr id="471" name="矩形 3"/>
          <p:cNvSpPr/>
          <p:nvPr/>
        </p:nvSpPr>
        <p:spPr>
          <a:xfrm>
            <a:off x="4889816" y="4139689"/>
            <a:ext cx="2412368" cy="113342"/>
          </a:xfrm>
          <a:prstGeom prst="rect">
            <a:avLst/>
          </a:prstGeom>
          <a:solidFill>
            <a:srgbClr val="FFFF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矩形 1"/>
          <p:cNvSpPr txBox="1"/>
          <p:nvPr/>
        </p:nvSpPr>
        <p:spPr>
          <a:xfrm>
            <a:off x="0" y="60523"/>
            <a:ext cx="192296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自底向上</a:t>
            </a:r>
            <a:endParaRPr dirty="0">
              <a:latin typeface="微软雅黑"/>
              <a:ea typeface="微软雅黑"/>
              <a:cs typeface="微软雅黑"/>
              <a:sym typeface="微软雅黑"/>
            </a:endParaRPr>
          </a:p>
        </p:txBody>
      </p:sp>
      <p:sp>
        <p:nvSpPr>
          <p:cNvPr id="475" name="椭圆 2"/>
          <p:cNvSpPr/>
          <p:nvPr/>
        </p:nvSpPr>
        <p:spPr>
          <a:xfrm>
            <a:off x="1953524"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sp>
        <p:nvSpPr>
          <p:cNvPr id="13" name="矩形 12"/>
          <p:cNvSpPr/>
          <p:nvPr/>
        </p:nvSpPr>
        <p:spPr>
          <a:xfrm>
            <a:off x="407368" y="432335"/>
            <a:ext cx="8064896" cy="6453049"/>
          </a:xfrm>
          <a:prstGeom prst="rect">
            <a:avLst/>
          </a:prstGeom>
        </p:spPr>
        <p:txBody>
          <a:bodyPr wrap="square">
            <a:spAutoFit/>
          </a:bodyPr>
          <a:lstStyle/>
          <a:p>
            <a:pPr>
              <a:lnSpc>
                <a:spcPts val="3100"/>
              </a:lnSpc>
              <a:defRPr/>
            </a:pPr>
            <a:r>
              <a:rPr lang="zh-CN" altLang="zh-CN" sz="3200" b="1" dirty="0">
                <a:solidFill>
                  <a:srgbClr val="C00000"/>
                </a:solidFill>
                <a:latin typeface="楷体" panose="02010609060101010101" pitchFamily="49" charset="-122"/>
                <a:ea typeface="楷体" panose="02010609060101010101" pitchFamily="49" charset="-122"/>
              </a:rPr>
              <a:t>自底向上测试</a:t>
            </a:r>
            <a:r>
              <a:rPr lang="zh-CN" altLang="zh-CN" sz="3200" dirty="0">
                <a:latin typeface="楷体" panose="02010609060101010101" pitchFamily="49" charset="-122"/>
                <a:ea typeface="楷体" panose="02010609060101010101" pitchFamily="49" charset="-122"/>
              </a:rPr>
              <a:t>从“原子”模块</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即在软件结构最低层的模块</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开始组装和测试。因为是从底部向上结合模块，总能得到所需的下层模块处理功能，所以不需要存根程序。</a:t>
            </a:r>
          </a:p>
          <a:p>
            <a:pPr>
              <a:lnSpc>
                <a:spcPts val="3100"/>
              </a:lnSpc>
              <a:defRPr/>
            </a:pPr>
            <a:r>
              <a:rPr lang="en-US" altLang="zh-CN" sz="32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用下述步骤可以实现自底向上的结合策略。</a:t>
            </a:r>
          </a:p>
          <a:p>
            <a:pPr indent="612000">
              <a:lnSpc>
                <a:spcPts val="3100"/>
              </a:lnSpc>
              <a:defRPr/>
            </a:pPr>
            <a:r>
              <a:rPr lang="zh-CN" altLang="zh-CN" sz="3200" b="1" dirty="0">
                <a:latin typeface="楷体" panose="02010609060101010101" pitchFamily="49" charset="-122"/>
                <a:ea typeface="楷体" panose="02010609060101010101" pitchFamily="49" charset="-122"/>
              </a:rPr>
              <a:t>①</a:t>
            </a:r>
            <a:r>
              <a:rPr lang="zh-CN" altLang="zh-CN" sz="3200" dirty="0">
                <a:latin typeface="楷体" panose="02010609060101010101" pitchFamily="49" charset="-122"/>
                <a:ea typeface="楷体" panose="02010609060101010101" pitchFamily="49" charset="-122"/>
              </a:rPr>
              <a:t> 把低层模块组合成实现某个特定的软件子功能的族</a:t>
            </a:r>
            <a:r>
              <a:rPr lang="zh-CN" altLang="en-US" sz="3200" dirty="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a:p>
            <a:pPr indent="612000">
              <a:lnSpc>
                <a:spcPts val="3100"/>
              </a:lnSpc>
              <a:defRPr/>
            </a:pPr>
            <a:r>
              <a:rPr lang="zh-CN" altLang="zh-CN" sz="3200" b="1" dirty="0">
                <a:latin typeface="楷体" panose="02010609060101010101" pitchFamily="49" charset="-122"/>
                <a:ea typeface="楷体" panose="02010609060101010101" pitchFamily="49" charset="-122"/>
              </a:rPr>
              <a:t>②</a:t>
            </a:r>
            <a:r>
              <a:rPr lang="zh-CN" altLang="zh-CN" sz="3200" dirty="0">
                <a:latin typeface="楷体" panose="02010609060101010101" pitchFamily="49" charset="-122"/>
                <a:ea typeface="楷体" panose="02010609060101010101" pitchFamily="49" charset="-122"/>
              </a:rPr>
              <a:t> 写一个驱动程序</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用于测试的控制程序</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，协调测试数据的输入和输出</a:t>
            </a:r>
            <a:r>
              <a:rPr lang="zh-CN" altLang="en-US" sz="3200" dirty="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a:p>
            <a:pPr indent="612000">
              <a:lnSpc>
                <a:spcPts val="3100"/>
              </a:lnSpc>
              <a:defRPr/>
            </a:pPr>
            <a:r>
              <a:rPr lang="zh-CN" altLang="zh-CN" sz="3200" b="1" dirty="0">
                <a:latin typeface="楷体" panose="02010609060101010101" pitchFamily="49" charset="-122"/>
                <a:ea typeface="楷体" panose="02010609060101010101" pitchFamily="49" charset="-122"/>
              </a:rPr>
              <a:t>③</a:t>
            </a:r>
            <a:r>
              <a:rPr lang="zh-CN" altLang="zh-CN" sz="3200" dirty="0">
                <a:latin typeface="楷体" panose="02010609060101010101" pitchFamily="49" charset="-122"/>
                <a:ea typeface="楷体" panose="02010609060101010101" pitchFamily="49" charset="-122"/>
              </a:rPr>
              <a:t> 对由模块组成的子功能族进行测试</a:t>
            </a:r>
            <a:r>
              <a:rPr lang="zh-CN" altLang="en-US" sz="3200" dirty="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a:p>
            <a:pPr indent="612000">
              <a:lnSpc>
                <a:spcPts val="3100"/>
              </a:lnSpc>
              <a:defRPr/>
            </a:pPr>
            <a:r>
              <a:rPr lang="zh-CN" altLang="zh-CN" sz="3200" b="1" dirty="0">
                <a:latin typeface="楷体" panose="02010609060101010101" pitchFamily="49" charset="-122"/>
                <a:ea typeface="楷体" panose="02010609060101010101" pitchFamily="49" charset="-122"/>
              </a:rPr>
              <a:t>④</a:t>
            </a:r>
            <a:r>
              <a:rPr lang="zh-CN" altLang="zh-CN" sz="3200" dirty="0">
                <a:latin typeface="楷体" panose="02010609060101010101" pitchFamily="49" charset="-122"/>
                <a:ea typeface="楷体" panose="02010609060101010101" pitchFamily="49" charset="-122"/>
              </a:rPr>
              <a:t> 去掉驱动程序，沿软件结构自下向上移动，把子功能族组合起来形成更大的子功能族。</a:t>
            </a:r>
          </a:p>
          <a:p>
            <a:pPr>
              <a:lnSpc>
                <a:spcPts val="3100"/>
              </a:lnSpc>
              <a:defRPr/>
            </a:pPr>
            <a:r>
              <a:rPr lang="en-US" altLang="zh-CN" sz="32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上述第</a:t>
            </a:r>
            <a:r>
              <a:rPr lang="zh-CN" altLang="zh-CN" sz="3200" b="1" dirty="0">
                <a:latin typeface="楷体" panose="02010609060101010101" pitchFamily="49" charset="-122"/>
                <a:ea typeface="楷体" panose="02010609060101010101" pitchFamily="49" charset="-122"/>
              </a:rPr>
              <a:t>②～④</a:t>
            </a:r>
            <a:r>
              <a:rPr lang="zh-CN" altLang="zh-CN" sz="3200" dirty="0">
                <a:latin typeface="楷体" panose="02010609060101010101" pitchFamily="49" charset="-122"/>
                <a:ea typeface="楷体" panose="02010609060101010101" pitchFamily="49" charset="-122"/>
              </a:rPr>
              <a:t>步实质上构成了一个循环。</a:t>
            </a:r>
            <a:endParaRPr lang="en-US" altLang="zh-CN" sz="3200"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ppt_w</p:attrName>
                                        </p:attrNameLst>
                                      </p:cBhvr>
                                      <p:tavLst>
                                        <p:tav tm="0">
                                          <p:val>
                                            <p:fltVal val="0"/>
                                          </p:val>
                                        </p:tav>
                                        <p:tav tm="100000">
                                          <p:val>
                                            <p:strVal val="#ppt_w"/>
                                          </p:val>
                                        </p:tav>
                                      </p:tavLst>
                                    </p:anim>
                                    <p:anim calcmode="lin" valueType="num">
                                      <p:cBhvr>
                                        <p:cTn id="8" dur="250" fill="hold"/>
                                        <p:tgtEl>
                                          <p:spTgt spid="13"/>
                                        </p:tgtEl>
                                        <p:attrNameLst>
                                          <p:attrName>ppt_h</p:attrName>
                                        </p:attrNameLst>
                                      </p:cBhvr>
                                      <p:tavLst>
                                        <p:tav tm="0">
                                          <p:val>
                                            <p:fltVal val="0"/>
                                          </p:val>
                                        </p:tav>
                                        <p:tav tm="100000">
                                          <p:val>
                                            <p:strVal val="#ppt_h"/>
                                          </p:val>
                                        </p:tav>
                                      </p:tavLst>
                                    </p:anim>
                                    <p:animEffect transition="in" filter="fade">
                                      <p:cBhvr>
                                        <p:cTn id="9"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6580011" y="5589240"/>
            <a:ext cx="3188397" cy="738664"/>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宽度优先策略</a:t>
            </a:r>
            <a:endParaRPr lang="en-US" altLang="zh-CN" sz="2800" dirty="0">
              <a:latin typeface="楷体" panose="02010609060101010101" pitchFamily="49" charset="-122"/>
              <a:ea typeface="楷体" panose="02010609060101010101" pitchFamily="49" charset="-122"/>
            </a:endParaRPr>
          </a:p>
        </p:txBody>
      </p:sp>
      <p:sp>
        <p:nvSpPr>
          <p:cNvPr id="8" name="矩形 1"/>
          <p:cNvSpPr txBox="1"/>
          <p:nvPr/>
        </p:nvSpPr>
        <p:spPr>
          <a:xfrm>
            <a:off x="0" y="60523"/>
            <a:ext cx="192296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自底向上</a:t>
            </a:r>
            <a:endParaRPr dirty="0">
              <a:latin typeface="微软雅黑"/>
              <a:ea typeface="微软雅黑"/>
              <a:cs typeface="微软雅黑"/>
              <a:sym typeface="微软雅黑"/>
            </a:endParaRPr>
          </a:p>
        </p:txBody>
      </p:sp>
      <p:sp>
        <p:nvSpPr>
          <p:cNvPr id="9" name="椭圆 2"/>
          <p:cNvSpPr/>
          <p:nvPr/>
        </p:nvSpPr>
        <p:spPr>
          <a:xfrm>
            <a:off x="1953524"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pic>
        <p:nvPicPr>
          <p:cNvPr id="10"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5406" y="749390"/>
            <a:ext cx="6024698" cy="554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87124" y="1059703"/>
            <a:ext cx="4544780" cy="5298886"/>
          </a:xfrm>
          <a:prstGeom prst="rect">
            <a:avLst/>
          </a:prstGeom>
        </p:spPr>
        <p:txBody>
          <a:bodyPr wrap="square">
            <a:spAutoFit/>
          </a:bodyPr>
          <a:lstStyle/>
          <a:p>
            <a:pPr>
              <a:lnSpc>
                <a:spcPts val="2900"/>
              </a:lnSpc>
              <a:defRPr/>
            </a:pP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右图</a:t>
            </a:r>
            <a:r>
              <a:rPr lang="zh-CN" altLang="zh-CN" sz="2800" dirty="0">
                <a:solidFill>
                  <a:schemeClr val="tx1"/>
                </a:solidFill>
                <a:latin typeface="楷体" panose="02010609060101010101" pitchFamily="49" charset="-122"/>
                <a:ea typeface="楷体" panose="02010609060101010101" pitchFamily="49" charset="-122"/>
              </a:rPr>
              <a:t>描绘了自底向上的结合过程。首先把模块组合成族</a:t>
            </a:r>
            <a:r>
              <a:rPr lang="en-US" altLang="zh-CN" sz="2800" dirty="0">
                <a:solidFill>
                  <a:schemeClr val="tx1"/>
                </a:solidFill>
                <a:latin typeface="楷体" panose="02010609060101010101" pitchFamily="49" charset="-122"/>
                <a:ea typeface="楷体" panose="02010609060101010101" pitchFamily="49" charset="-122"/>
              </a:rPr>
              <a:t>1</a:t>
            </a:r>
            <a:r>
              <a:rPr lang="zh-CN" altLang="zh-CN" sz="2800" dirty="0">
                <a:solidFill>
                  <a:schemeClr val="tx1"/>
                </a:solidFill>
                <a:latin typeface="楷体" panose="02010609060101010101" pitchFamily="49" charset="-122"/>
                <a:ea typeface="楷体" panose="02010609060101010101" pitchFamily="49" charset="-122"/>
              </a:rPr>
              <a:t>、族</a:t>
            </a:r>
            <a:r>
              <a:rPr lang="en-US" altLang="zh-CN" sz="2800" dirty="0">
                <a:solidFill>
                  <a:schemeClr val="tx1"/>
                </a:solidFill>
                <a:latin typeface="楷体" panose="02010609060101010101" pitchFamily="49" charset="-122"/>
                <a:ea typeface="楷体" panose="02010609060101010101" pitchFamily="49" charset="-122"/>
              </a:rPr>
              <a:t>2</a:t>
            </a:r>
            <a:r>
              <a:rPr lang="zh-CN" altLang="zh-CN" sz="2800" dirty="0">
                <a:solidFill>
                  <a:schemeClr val="tx1"/>
                </a:solidFill>
                <a:latin typeface="楷体" panose="02010609060101010101" pitchFamily="49" charset="-122"/>
                <a:ea typeface="楷体" panose="02010609060101010101" pitchFamily="49" charset="-122"/>
              </a:rPr>
              <a:t>和族</a:t>
            </a:r>
            <a:r>
              <a:rPr lang="en-US" altLang="zh-CN" sz="2800" dirty="0">
                <a:solidFill>
                  <a:schemeClr val="tx1"/>
                </a:solidFill>
                <a:latin typeface="楷体" panose="02010609060101010101" pitchFamily="49" charset="-122"/>
                <a:ea typeface="楷体" panose="02010609060101010101" pitchFamily="49" charset="-122"/>
              </a:rPr>
              <a:t>3</a:t>
            </a:r>
            <a:r>
              <a:rPr lang="zh-CN" altLang="zh-CN" sz="2800" dirty="0">
                <a:solidFill>
                  <a:schemeClr val="tx1"/>
                </a:solidFill>
                <a:latin typeface="楷体" panose="02010609060101010101" pitchFamily="49" charset="-122"/>
                <a:ea typeface="楷体" panose="02010609060101010101" pitchFamily="49" charset="-122"/>
              </a:rPr>
              <a:t>，使用驱动程序</a:t>
            </a:r>
            <a:r>
              <a:rPr lang="en-US" altLang="zh-CN" sz="2800" dirty="0">
                <a:solidFill>
                  <a:schemeClr val="tx1"/>
                </a:solidFill>
                <a:latin typeface="楷体" panose="02010609060101010101" pitchFamily="49" charset="-122"/>
                <a:ea typeface="楷体" panose="02010609060101010101" pitchFamily="49" charset="-122"/>
              </a:rPr>
              <a:t>(</a:t>
            </a:r>
            <a:r>
              <a:rPr lang="zh-CN" altLang="zh-CN" sz="2800" dirty="0">
                <a:solidFill>
                  <a:schemeClr val="tx1"/>
                </a:solidFill>
                <a:latin typeface="楷体" panose="02010609060101010101" pitchFamily="49" charset="-122"/>
                <a:ea typeface="楷体" panose="02010609060101010101" pitchFamily="49" charset="-122"/>
              </a:rPr>
              <a:t>图中用虚线方框表示</a:t>
            </a:r>
            <a:r>
              <a:rPr lang="en-US" altLang="zh-CN" sz="2800" dirty="0">
                <a:solidFill>
                  <a:schemeClr val="tx1"/>
                </a:solidFill>
                <a:latin typeface="楷体" panose="02010609060101010101" pitchFamily="49" charset="-122"/>
                <a:ea typeface="楷体" panose="02010609060101010101" pitchFamily="49" charset="-122"/>
              </a:rPr>
              <a:t>)</a:t>
            </a:r>
            <a:r>
              <a:rPr lang="zh-CN" altLang="zh-CN" sz="2800" dirty="0">
                <a:solidFill>
                  <a:schemeClr val="tx1"/>
                </a:solidFill>
                <a:latin typeface="楷体" panose="02010609060101010101" pitchFamily="49" charset="-122"/>
                <a:ea typeface="楷体" panose="02010609060101010101" pitchFamily="49" charset="-122"/>
              </a:rPr>
              <a:t>对每个子功能族进行测试。族</a:t>
            </a:r>
            <a:r>
              <a:rPr lang="en-US" altLang="zh-CN" sz="2800" dirty="0">
                <a:solidFill>
                  <a:schemeClr val="tx1"/>
                </a:solidFill>
                <a:latin typeface="楷体" panose="02010609060101010101" pitchFamily="49" charset="-122"/>
                <a:ea typeface="楷体" panose="02010609060101010101" pitchFamily="49" charset="-122"/>
              </a:rPr>
              <a:t>1</a:t>
            </a:r>
            <a:r>
              <a:rPr lang="zh-CN" altLang="zh-CN" sz="2800" dirty="0">
                <a:solidFill>
                  <a:schemeClr val="tx1"/>
                </a:solidFill>
                <a:latin typeface="楷体" panose="02010609060101010101" pitchFamily="49" charset="-122"/>
                <a:ea typeface="楷体" panose="02010609060101010101" pitchFamily="49" charset="-122"/>
              </a:rPr>
              <a:t>和族</a:t>
            </a:r>
            <a:r>
              <a:rPr lang="en-US" altLang="zh-CN" sz="2800" dirty="0">
                <a:solidFill>
                  <a:schemeClr val="tx1"/>
                </a:solidFill>
                <a:latin typeface="楷体" panose="02010609060101010101" pitchFamily="49" charset="-122"/>
                <a:ea typeface="楷体" panose="02010609060101010101" pitchFamily="49" charset="-122"/>
              </a:rPr>
              <a:t>2</a:t>
            </a:r>
            <a:r>
              <a:rPr lang="zh-CN" altLang="zh-CN" sz="2800" dirty="0">
                <a:solidFill>
                  <a:schemeClr val="tx1"/>
                </a:solidFill>
                <a:latin typeface="楷体" panose="02010609060101010101" pitchFamily="49" charset="-122"/>
                <a:ea typeface="楷体" panose="02010609060101010101" pitchFamily="49" charset="-122"/>
              </a:rPr>
              <a:t>中的模块附属于模块</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a</a:t>
            </a:r>
            <a:r>
              <a:rPr lang="en-US" altLang="zh-CN" sz="2800" dirty="0">
                <a:solidFill>
                  <a:schemeClr val="tx1"/>
                </a:solidFill>
                <a:latin typeface="楷体" panose="02010609060101010101" pitchFamily="49" charset="-122"/>
                <a:ea typeface="楷体" panose="02010609060101010101" pitchFamily="49" charset="-122"/>
              </a:rPr>
              <a:t>,</a:t>
            </a:r>
            <a:r>
              <a:rPr lang="zh-CN" altLang="zh-CN" sz="2800" dirty="0">
                <a:solidFill>
                  <a:schemeClr val="tx1"/>
                </a:solidFill>
                <a:latin typeface="楷体" panose="02010609060101010101" pitchFamily="49" charset="-122"/>
                <a:ea typeface="楷体" panose="02010609060101010101" pitchFamily="49" charset="-122"/>
              </a:rPr>
              <a:t>去掉驱动程序</a:t>
            </a:r>
            <a:r>
              <a:rPr lang="en-US" altLang="zh-CN" sz="2800" dirty="0">
                <a:solidFill>
                  <a:schemeClr val="tx1"/>
                </a:solidFill>
                <a:latin typeface="楷体" panose="02010609060101010101" pitchFamily="49" charset="-122"/>
                <a:ea typeface="楷体" panose="02010609060101010101" pitchFamily="49" charset="-122"/>
              </a:rPr>
              <a:t>D</a:t>
            </a:r>
            <a:r>
              <a:rPr lang="en-US" altLang="zh-CN" sz="2800" baseline="-25000" dirty="0">
                <a:solidFill>
                  <a:schemeClr val="tx1"/>
                </a:solidFill>
                <a:latin typeface="楷体" panose="02010609060101010101" pitchFamily="49" charset="-122"/>
                <a:ea typeface="楷体" panose="02010609060101010101" pitchFamily="49" charset="-122"/>
              </a:rPr>
              <a:t>1</a:t>
            </a:r>
            <a:r>
              <a:rPr lang="zh-CN" altLang="zh-CN" sz="2800" dirty="0">
                <a:solidFill>
                  <a:schemeClr val="tx1"/>
                </a:solidFill>
                <a:latin typeface="楷体" panose="02010609060101010101" pitchFamily="49" charset="-122"/>
                <a:ea typeface="楷体" panose="02010609060101010101" pitchFamily="49" charset="-122"/>
              </a:rPr>
              <a:t>和</a:t>
            </a:r>
            <a:r>
              <a:rPr lang="en-US" altLang="zh-CN" sz="2800" dirty="0">
                <a:solidFill>
                  <a:schemeClr val="tx1"/>
                </a:solidFill>
                <a:latin typeface="楷体" panose="02010609060101010101" pitchFamily="49" charset="-122"/>
                <a:ea typeface="楷体" panose="02010609060101010101" pitchFamily="49" charset="-122"/>
              </a:rPr>
              <a:t>D</a:t>
            </a:r>
            <a:r>
              <a:rPr lang="en-US" altLang="zh-CN" sz="2800" baseline="-25000" dirty="0">
                <a:solidFill>
                  <a:schemeClr val="tx1"/>
                </a:solidFill>
                <a:latin typeface="楷体" panose="02010609060101010101" pitchFamily="49" charset="-122"/>
                <a:ea typeface="楷体" panose="02010609060101010101" pitchFamily="49" charset="-122"/>
              </a:rPr>
              <a:t>2</a:t>
            </a:r>
            <a:r>
              <a:rPr lang="zh-CN" altLang="zh-CN" sz="2800" dirty="0">
                <a:solidFill>
                  <a:schemeClr val="tx1"/>
                </a:solidFill>
                <a:latin typeface="楷体" panose="02010609060101010101" pitchFamily="49" charset="-122"/>
                <a:ea typeface="楷体" panose="02010609060101010101" pitchFamily="49" charset="-122"/>
              </a:rPr>
              <a:t>，把这两个族直接同</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a</a:t>
            </a:r>
            <a:r>
              <a:rPr lang="zh-CN" altLang="zh-CN" sz="2800" dirty="0">
                <a:solidFill>
                  <a:schemeClr val="tx1"/>
                </a:solidFill>
                <a:latin typeface="楷体" panose="02010609060101010101" pitchFamily="49" charset="-122"/>
                <a:ea typeface="楷体" panose="02010609060101010101" pitchFamily="49" charset="-122"/>
              </a:rPr>
              <a:t>连接起来。类似地，在和模块</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b</a:t>
            </a:r>
            <a:r>
              <a:rPr lang="zh-CN" altLang="zh-CN" sz="2800" dirty="0">
                <a:solidFill>
                  <a:schemeClr val="tx1"/>
                </a:solidFill>
                <a:latin typeface="楷体" panose="02010609060101010101" pitchFamily="49" charset="-122"/>
                <a:ea typeface="楷体" panose="02010609060101010101" pitchFamily="49" charset="-122"/>
              </a:rPr>
              <a:t>结合之前去掉族</a:t>
            </a:r>
            <a:r>
              <a:rPr lang="en-US" altLang="zh-CN" sz="2800" dirty="0">
                <a:solidFill>
                  <a:schemeClr val="tx1"/>
                </a:solidFill>
                <a:latin typeface="楷体" panose="02010609060101010101" pitchFamily="49" charset="-122"/>
                <a:ea typeface="楷体" panose="02010609060101010101" pitchFamily="49" charset="-122"/>
              </a:rPr>
              <a:t>3</a:t>
            </a:r>
            <a:r>
              <a:rPr lang="zh-CN" altLang="zh-CN" sz="2800" dirty="0">
                <a:solidFill>
                  <a:schemeClr val="tx1"/>
                </a:solidFill>
                <a:latin typeface="楷体" panose="02010609060101010101" pitchFamily="49" charset="-122"/>
                <a:ea typeface="楷体" panose="02010609060101010101" pitchFamily="49" charset="-122"/>
              </a:rPr>
              <a:t>的驱动程序</a:t>
            </a:r>
            <a:r>
              <a:rPr lang="en-US" altLang="zh-CN" sz="2800" dirty="0">
                <a:solidFill>
                  <a:schemeClr val="tx1"/>
                </a:solidFill>
                <a:latin typeface="楷体" panose="02010609060101010101" pitchFamily="49" charset="-122"/>
                <a:ea typeface="楷体" panose="02010609060101010101" pitchFamily="49" charset="-122"/>
              </a:rPr>
              <a:t>D</a:t>
            </a:r>
            <a:r>
              <a:rPr lang="en-US" altLang="zh-CN" sz="2800" baseline="-25000" dirty="0">
                <a:solidFill>
                  <a:schemeClr val="tx1"/>
                </a:solidFill>
                <a:latin typeface="楷体" panose="02010609060101010101" pitchFamily="49" charset="-122"/>
                <a:ea typeface="楷体" panose="02010609060101010101" pitchFamily="49" charset="-122"/>
              </a:rPr>
              <a:t>3</a:t>
            </a:r>
            <a:r>
              <a:rPr lang="zh-CN" altLang="zh-CN" sz="2800" dirty="0">
                <a:solidFill>
                  <a:schemeClr val="tx1"/>
                </a:solidFill>
                <a:latin typeface="楷体" panose="02010609060101010101" pitchFamily="49" charset="-122"/>
                <a:ea typeface="楷体" panose="02010609060101010101" pitchFamily="49" charset="-122"/>
              </a:rPr>
              <a:t>。最终</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a</a:t>
            </a:r>
            <a:r>
              <a:rPr lang="zh-CN" altLang="zh-CN" sz="2800" dirty="0">
                <a:solidFill>
                  <a:schemeClr val="tx1"/>
                </a:solidFill>
                <a:latin typeface="楷体" panose="02010609060101010101" pitchFamily="49" charset="-122"/>
                <a:ea typeface="楷体" panose="02010609060101010101" pitchFamily="49" charset="-122"/>
              </a:rPr>
              <a:t>和</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b</a:t>
            </a:r>
            <a:r>
              <a:rPr lang="zh-CN" altLang="zh-CN" sz="2800" dirty="0">
                <a:solidFill>
                  <a:schemeClr val="tx1"/>
                </a:solidFill>
                <a:latin typeface="楷体" panose="02010609060101010101" pitchFamily="49" charset="-122"/>
                <a:ea typeface="楷体" panose="02010609060101010101" pitchFamily="49" charset="-122"/>
              </a:rPr>
              <a:t>这两个模块都与模块</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c</a:t>
            </a:r>
            <a:r>
              <a:rPr lang="zh-CN" altLang="zh-CN" sz="2800" dirty="0">
                <a:solidFill>
                  <a:schemeClr val="tx1"/>
                </a:solidFill>
                <a:latin typeface="楷体" panose="02010609060101010101" pitchFamily="49" charset="-122"/>
                <a:ea typeface="楷体" panose="02010609060101010101" pitchFamily="49" charset="-122"/>
              </a:rPr>
              <a:t>结合起来。随着结合向上移动，对测试驱动程序的需要减少了。</a:t>
            </a:r>
            <a:endParaRPr lang="en-US" altLang="zh-CN" sz="2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4068381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250" fill="hold"/>
                                        <p:tgtEl>
                                          <p:spTgt spid="42"/>
                                        </p:tgtEl>
                                        <p:attrNameLst>
                                          <p:attrName>ppt_w</p:attrName>
                                        </p:attrNameLst>
                                      </p:cBhvr>
                                      <p:tavLst>
                                        <p:tav tm="0">
                                          <p:val>
                                            <p:fltVal val="0"/>
                                          </p:val>
                                        </p:tav>
                                        <p:tav tm="100000">
                                          <p:val>
                                            <p:strVal val="#ppt_w"/>
                                          </p:val>
                                        </p:tav>
                                      </p:tavLst>
                                    </p:anim>
                                    <p:anim calcmode="lin" valueType="num">
                                      <p:cBhvr>
                                        <p:cTn id="8" dur="250" fill="hold"/>
                                        <p:tgtEl>
                                          <p:spTgt spid="42"/>
                                        </p:tgtEl>
                                        <p:attrNameLst>
                                          <p:attrName>ppt_h</p:attrName>
                                        </p:attrNameLst>
                                      </p:cBhvr>
                                      <p:tavLst>
                                        <p:tav tm="0">
                                          <p:val>
                                            <p:fltVal val="0"/>
                                          </p:val>
                                        </p:tav>
                                        <p:tav tm="100000">
                                          <p:val>
                                            <p:strVal val="#ppt_h"/>
                                          </p:val>
                                        </p:tav>
                                      </p:tavLst>
                                    </p:anim>
                                    <p:animEffect transition="in" filter="fade">
                                      <p:cBhvr>
                                        <p:cTn id="9" dur="250"/>
                                        <p:tgtEl>
                                          <p:spTgt spid="42"/>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250" fill="hold"/>
                                        <p:tgtEl>
                                          <p:spTgt spid="11"/>
                                        </p:tgtEl>
                                        <p:attrNameLst>
                                          <p:attrName>ppt_w</p:attrName>
                                        </p:attrNameLst>
                                      </p:cBhvr>
                                      <p:tavLst>
                                        <p:tav tm="0">
                                          <p:val>
                                            <p:fltVal val="0"/>
                                          </p:val>
                                        </p:tav>
                                        <p:tav tm="100000">
                                          <p:val>
                                            <p:strVal val="#ppt_w"/>
                                          </p:val>
                                        </p:tav>
                                      </p:tavLst>
                                    </p:anim>
                                    <p:anim calcmode="lin" valueType="num">
                                      <p:cBhvr>
                                        <p:cTn id="13" dur="250" fill="hold"/>
                                        <p:tgtEl>
                                          <p:spTgt spid="11"/>
                                        </p:tgtEl>
                                        <p:attrNameLst>
                                          <p:attrName>ppt_h</p:attrName>
                                        </p:attrNameLst>
                                      </p:cBhvr>
                                      <p:tavLst>
                                        <p:tav tm="0">
                                          <p:val>
                                            <p:fltVal val="0"/>
                                          </p:val>
                                        </p:tav>
                                        <p:tav tm="100000">
                                          <p:val>
                                            <p:strVal val="#ppt_h"/>
                                          </p:val>
                                        </p:tav>
                                      </p:tavLst>
                                    </p:anim>
                                    <p:animEffect transition="in" filter="fade">
                                      <p:cBhvr>
                                        <p:cTn id="14"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6"/>
          <p:cNvSpPr txBox="1"/>
          <p:nvPr/>
        </p:nvSpPr>
        <p:spPr>
          <a:xfrm>
            <a:off x="-1" y="60523"/>
            <a:ext cx="1169549"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制作人员介绍</a:t>
            </a:r>
            <a:endParaRPr dirty="0">
              <a:latin typeface="微软雅黑"/>
              <a:ea typeface="微软雅黑"/>
              <a:cs typeface="微软雅黑"/>
              <a:sym typeface="微软雅黑"/>
            </a:endParaRPr>
          </a:p>
        </p:txBody>
      </p:sp>
      <p:sp>
        <p:nvSpPr>
          <p:cNvPr id="7" name="TextBox 6"/>
          <p:cNvSpPr txBox="1"/>
          <p:nvPr/>
        </p:nvSpPr>
        <p:spPr>
          <a:xfrm>
            <a:off x="1010210" y="866612"/>
            <a:ext cx="4005670" cy="4809009"/>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项目经理：高兴欣</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13575809175</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9448113663</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组员：倪嘉玲</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15988890403</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790561739</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组员：王晨旭</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13588268977</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657370304</a:t>
            </a:r>
            <a:endParaRPr lang="zh-CN" altLang="en-US" sz="2800" dirty="0">
              <a:solidFill>
                <a:schemeClr val="tx1"/>
              </a:solidFill>
              <a:latin typeface="楷体" pitchFamily="49" charset="-122"/>
              <a:ea typeface="楷体" pitchFamily="49" charset="-122"/>
            </a:endParaRPr>
          </a:p>
        </p:txBody>
      </p:sp>
      <p:sp>
        <p:nvSpPr>
          <p:cNvPr id="8" name="TextBox 7"/>
          <p:cNvSpPr txBox="1"/>
          <p:nvPr/>
        </p:nvSpPr>
        <p:spPr>
          <a:xfrm>
            <a:off x="7381388" y="2469210"/>
            <a:ext cx="4845988" cy="931024"/>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项目指导者</a:t>
            </a:r>
            <a:r>
              <a:rPr lang="en-US" altLang="zh-CN" sz="2800" dirty="0">
                <a:solidFill>
                  <a:schemeClr val="tx1"/>
                </a:solidFill>
                <a:latin typeface="楷体" pitchFamily="49" charset="-122"/>
                <a:ea typeface="楷体" pitchFamily="49" charset="-122"/>
              </a:rPr>
              <a:t>/</a:t>
            </a:r>
            <a:r>
              <a:rPr lang="zh-CN" altLang="en-US" sz="2800" dirty="0">
                <a:solidFill>
                  <a:schemeClr val="tx1"/>
                </a:solidFill>
                <a:latin typeface="楷体" pitchFamily="49" charset="-122"/>
                <a:ea typeface="楷体" pitchFamily="49" charset="-122"/>
              </a:rPr>
              <a:t>验收者：杨枨</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err="1">
                <a:solidFill>
                  <a:schemeClr val="tx1"/>
                </a:solidFill>
                <a:latin typeface="楷体" pitchFamily="49" charset="-122"/>
                <a:ea typeface="楷体" pitchFamily="49" charset="-122"/>
              </a:rPr>
              <a:t>HolleyYang</a:t>
            </a:r>
            <a:endParaRPr lang="zh-CN" altLang="en-US" sz="2800" dirty="0">
              <a:solidFill>
                <a:schemeClr val="tx1"/>
              </a:solidFill>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zh-CN" sz="4000" dirty="0">
                <a:latin typeface="华文楷体" pitchFamily="2" charset="-122"/>
                <a:ea typeface="华文楷体" pitchFamily="2" charset="-122"/>
              </a:rPr>
              <a:t>自底向上测试的优点</a:t>
            </a:r>
            <a:r>
              <a:rPr lang="zh-CN" altLang="en-US" sz="4000" dirty="0">
                <a:latin typeface="华文楷体" pitchFamily="2" charset="-122"/>
                <a:ea typeface="华文楷体" pitchFamily="2" charset="-122"/>
              </a:rPr>
              <a:t>是什么？</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6552728"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dirty="0">
                <a:latin typeface="华文楷体" pitchFamily="2" charset="-122"/>
                <a:ea typeface="华文楷体" pitchFamily="2" charset="-122"/>
              </a:rPr>
              <a:t>*</a:t>
            </a:r>
            <a:r>
              <a:rPr lang="zh-CN" altLang="zh-CN" sz="3200" dirty="0">
                <a:latin typeface="华文楷体" pitchFamily="2" charset="-122"/>
                <a:ea typeface="华文楷体" pitchFamily="2" charset="-122"/>
              </a:rPr>
              <a:t>允许对底层模块行为的早期验证。 </a:t>
            </a:r>
          </a:p>
          <a:p>
            <a:r>
              <a:rPr lang="en-US" altLang="zh-CN" sz="3200" dirty="0">
                <a:latin typeface="华文楷体" pitchFamily="2" charset="-122"/>
                <a:ea typeface="华文楷体" pitchFamily="2" charset="-122"/>
              </a:rPr>
              <a:t>*</a:t>
            </a:r>
            <a:r>
              <a:rPr lang="zh-CN" altLang="zh-CN" sz="3200" dirty="0">
                <a:latin typeface="华文楷体" pitchFamily="2" charset="-122"/>
                <a:ea typeface="华文楷体" pitchFamily="2" charset="-122"/>
              </a:rPr>
              <a:t>在工作的最初可以采用并行进行集成，比自顶向下的测试效率高。</a:t>
            </a:r>
          </a:p>
          <a:p>
            <a:r>
              <a:rPr lang="en-US" altLang="zh-CN" sz="3200" dirty="0">
                <a:latin typeface="华文楷体" pitchFamily="2" charset="-122"/>
                <a:ea typeface="华文楷体" pitchFamily="2" charset="-122"/>
              </a:rPr>
              <a:t> *</a:t>
            </a:r>
            <a:r>
              <a:rPr lang="zh-CN" altLang="zh-CN" sz="3200" dirty="0">
                <a:latin typeface="华文楷体" pitchFamily="2" charset="-122"/>
                <a:ea typeface="华文楷体" pitchFamily="2" charset="-122"/>
              </a:rPr>
              <a:t>由于驱动模块是额外编写的，而不是实际的模块，所以对实际被测模块的可测试性要求比自顶向下的测试策略要小。</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6497574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rPr dirty="0"/>
              <a:t>PART FOUR</a:t>
            </a:r>
          </a:p>
        </p:txBody>
      </p:sp>
      <p:sp>
        <p:nvSpPr>
          <p:cNvPr id="514" name="文本框 2"/>
          <p:cNvSpPr txBox="1"/>
          <p:nvPr/>
        </p:nvSpPr>
        <p:spPr>
          <a:xfrm>
            <a:off x="3071664" y="1152034"/>
            <a:ext cx="6623764" cy="249299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不同集成测试策略的比较</a:t>
            </a:r>
            <a:endParaRPr dirty="0">
              <a:latin typeface="微软雅黑"/>
              <a:ea typeface="微软雅黑"/>
              <a:cs typeface="微软雅黑"/>
              <a:sym typeface="微软雅黑"/>
            </a:endParaRPr>
          </a:p>
        </p:txBody>
      </p:sp>
      <p:sp>
        <p:nvSpPr>
          <p:cNvPr id="515" name="矩形 3"/>
          <p:cNvSpPr/>
          <p:nvPr/>
        </p:nvSpPr>
        <p:spPr>
          <a:xfrm>
            <a:off x="4889816" y="4139689"/>
            <a:ext cx="2412368" cy="113342"/>
          </a:xfrm>
          <a:prstGeom prst="rect">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矩形 1"/>
          <p:cNvSpPr txBox="1"/>
          <p:nvPr/>
        </p:nvSpPr>
        <p:spPr>
          <a:xfrm>
            <a:off x="0" y="60523"/>
            <a:ext cx="1486943"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FOUR </a:t>
            </a:r>
            <a:r>
              <a:rPr lang="zh-CN" altLang="en-US" dirty="0">
                <a:latin typeface="微软雅黑"/>
                <a:ea typeface="微软雅黑"/>
                <a:sym typeface="微软雅黑"/>
              </a:rPr>
              <a:t>比较</a:t>
            </a:r>
            <a:endParaRPr dirty="0">
              <a:latin typeface="微软雅黑"/>
              <a:ea typeface="微软雅黑"/>
              <a:cs typeface="微软雅黑"/>
              <a:sym typeface="微软雅黑"/>
            </a:endParaRPr>
          </a:p>
        </p:txBody>
      </p:sp>
      <p:sp>
        <p:nvSpPr>
          <p:cNvPr id="519"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31" name="矩形 30"/>
          <p:cNvSpPr/>
          <p:nvPr/>
        </p:nvSpPr>
        <p:spPr>
          <a:xfrm>
            <a:off x="687123" y="1059703"/>
            <a:ext cx="7785141" cy="4708981"/>
          </a:xfrm>
          <a:prstGeom prst="rect">
            <a:avLst/>
          </a:prstGeom>
        </p:spPr>
        <p:txBody>
          <a:bodyPr wrap="square">
            <a:spAutoFit/>
          </a:bodyPr>
          <a:lstStyle/>
          <a:p>
            <a:pPr>
              <a:lnSpc>
                <a:spcPts val="3600"/>
              </a:lnSpc>
              <a:buSzPct val="70000"/>
              <a:buFont typeface="Wingdings" panose="05000000000000000000" pitchFamily="2" charset="2"/>
              <a:buChar char="l"/>
              <a:defRPr/>
            </a:pPr>
            <a:r>
              <a:rPr lang="zh-CN" altLang="zh-CN" sz="3200" b="1" dirty="0">
                <a:solidFill>
                  <a:srgbClr val="C00000"/>
                </a:solidFill>
                <a:latin typeface="+mn-ea"/>
              </a:rPr>
              <a:t>自顶向下测试方法</a:t>
            </a:r>
            <a:r>
              <a:rPr lang="zh-CN" altLang="zh-CN" sz="3200" dirty="0">
                <a:latin typeface="+mn-ea"/>
              </a:rPr>
              <a:t>的</a:t>
            </a:r>
            <a:r>
              <a:rPr lang="zh-CN" altLang="zh-CN" sz="3200" b="1" dirty="0">
                <a:solidFill>
                  <a:srgbClr val="C00000"/>
                </a:solidFill>
                <a:latin typeface="+mn-ea"/>
              </a:rPr>
              <a:t>主要优点</a:t>
            </a:r>
            <a:r>
              <a:rPr lang="zh-CN" altLang="zh-CN" sz="3200" dirty="0">
                <a:latin typeface="+mn-ea"/>
              </a:rPr>
              <a:t>是不需要测试驱动程序，能够在测试阶段的早期实现并验证系统的主要功能，而且能在早期发现上层模块的接口错误。</a:t>
            </a:r>
            <a:endParaRPr lang="en-US" altLang="zh-CN" sz="3200" dirty="0">
              <a:latin typeface="+mn-ea"/>
            </a:endParaRPr>
          </a:p>
          <a:p>
            <a:pPr>
              <a:lnSpc>
                <a:spcPts val="3600"/>
              </a:lnSpc>
              <a:buSzPct val="70000"/>
              <a:buFont typeface="Wingdings" panose="05000000000000000000" pitchFamily="2" charset="2"/>
              <a:buChar char="l"/>
              <a:defRPr/>
            </a:pPr>
            <a:r>
              <a:rPr lang="zh-CN" altLang="zh-CN" sz="3200" b="1" dirty="0">
                <a:solidFill>
                  <a:srgbClr val="C00000"/>
                </a:solidFill>
                <a:latin typeface="+mn-ea"/>
              </a:rPr>
              <a:t>自顶向下测试方法</a:t>
            </a:r>
            <a:r>
              <a:rPr lang="zh-CN" altLang="zh-CN" sz="3200" dirty="0">
                <a:latin typeface="+mn-ea"/>
              </a:rPr>
              <a:t>的</a:t>
            </a:r>
            <a:r>
              <a:rPr lang="zh-CN" altLang="zh-CN" sz="3200" b="1" dirty="0">
                <a:solidFill>
                  <a:srgbClr val="C00000"/>
                </a:solidFill>
                <a:latin typeface="+mn-ea"/>
              </a:rPr>
              <a:t>主要缺点</a:t>
            </a:r>
            <a:r>
              <a:rPr lang="zh-CN" altLang="zh-CN" sz="3200" dirty="0">
                <a:latin typeface="+mn-ea"/>
              </a:rPr>
              <a:t>是需要存根程序，可能遇到与此相联系的测试困难，低层关键模块中的错误发现较晚，而且用这种方法在早期不能充分展开人力。</a:t>
            </a:r>
            <a:endParaRPr lang="en-US" altLang="zh-CN" sz="3200" dirty="0">
              <a:latin typeface="+mn-ea"/>
            </a:endParaRPr>
          </a:p>
          <a:p>
            <a:pPr>
              <a:lnSpc>
                <a:spcPts val="3600"/>
              </a:lnSpc>
              <a:buSzPct val="70000"/>
              <a:buFont typeface="Wingdings" panose="05000000000000000000" pitchFamily="2" charset="2"/>
              <a:buChar char="l"/>
              <a:defRPr/>
            </a:pPr>
            <a:r>
              <a:rPr lang="zh-CN" altLang="zh-CN" sz="3200" b="1" dirty="0">
                <a:solidFill>
                  <a:srgbClr val="C00000"/>
                </a:solidFill>
                <a:latin typeface="+mn-ea"/>
              </a:rPr>
              <a:t>自底向上测试方法的优缺点与上述自顶向下测试方法的优缺点刚好相反。</a:t>
            </a:r>
            <a:endParaRPr lang="en-US" altLang="zh-CN" sz="3200" b="1" dirty="0">
              <a:solidFill>
                <a:srgbClr val="C00000"/>
              </a:solidFill>
              <a:latin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250" fill="hold"/>
                                        <p:tgtEl>
                                          <p:spTgt spid="31"/>
                                        </p:tgtEl>
                                        <p:attrNameLst>
                                          <p:attrName>ppt_w</p:attrName>
                                        </p:attrNameLst>
                                      </p:cBhvr>
                                      <p:tavLst>
                                        <p:tav tm="0">
                                          <p:val>
                                            <p:fltVal val="0"/>
                                          </p:val>
                                        </p:tav>
                                        <p:tav tm="100000">
                                          <p:val>
                                            <p:strVal val="#ppt_w"/>
                                          </p:val>
                                        </p:tav>
                                      </p:tavLst>
                                    </p:anim>
                                    <p:anim calcmode="lin" valueType="num">
                                      <p:cBhvr>
                                        <p:cTn id="8" dur="250" fill="hold"/>
                                        <p:tgtEl>
                                          <p:spTgt spid="31"/>
                                        </p:tgtEl>
                                        <p:attrNameLst>
                                          <p:attrName>ppt_h</p:attrName>
                                        </p:attrNameLst>
                                      </p:cBhvr>
                                      <p:tavLst>
                                        <p:tav tm="0">
                                          <p:val>
                                            <p:fltVal val="0"/>
                                          </p:val>
                                        </p:tav>
                                        <p:tav tm="100000">
                                          <p:val>
                                            <p:strVal val="#ppt_h"/>
                                          </p:val>
                                        </p:tav>
                                      </p:tavLst>
                                    </p:anim>
                                    <p:animEffect transition="in" filter="fade">
                                      <p:cBhvr>
                                        <p:cTn id="9"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矩形 1"/>
          <p:cNvSpPr txBox="1"/>
          <p:nvPr/>
        </p:nvSpPr>
        <p:spPr>
          <a:xfrm>
            <a:off x="0" y="60523"/>
            <a:ext cx="1486943"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FOUR </a:t>
            </a:r>
            <a:r>
              <a:rPr lang="zh-CN" altLang="en-US" dirty="0">
                <a:latin typeface="微软雅黑"/>
                <a:ea typeface="微软雅黑"/>
                <a:sym typeface="微软雅黑"/>
              </a:rPr>
              <a:t>比较</a:t>
            </a:r>
            <a:endParaRPr dirty="0">
              <a:latin typeface="微软雅黑"/>
              <a:ea typeface="微软雅黑"/>
              <a:cs typeface="微软雅黑"/>
              <a:sym typeface="微软雅黑"/>
            </a:endParaRPr>
          </a:p>
        </p:txBody>
      </p:sp>
      <p:sp>
        <p:nvSpPr>
          <p:cNvPr id="519"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5" name="矩形 4"/>
          <p:cNvSpPr/>
          <p:nvPr/>
        </p:nvSpPr>
        <p:spPr>
          <a:xfrm>
            <a:off x="479376" y="681648"/>
            <a:ext cx="8078608" cy="5478423"/>
          </a:xfrm>
          <a:prstGeom prst="rect">
            <a:avLst/>
          </a:prstGeom>
        </p:spPr>
        <p:txBody>
          <a:bodyPr wrap="square">
            <a:spAutoFit/>
          </a:bodyPr>
          <a:lstStyle/>
          <a:p>
            <a:pPr>
              <a:lnSpc>
                <a:spcPts val="3000"/>
              </a:lnSpc>
              <a:defRPr/>
            </a:pPr>
            <a:r>
              <a:rPr lang="zh-CN" altLang="zh-CN" sz="2800" dirty="0">
                <a:latin typeface="+mn-ea"/>
              </a:rPr>
              <a:t>一般说来，纯粹自顶向下或纯粹自底向上的策略可能都不实用，人们在实践中创造出许多混合策略。</a:t>
            </a:r>
          </a:p>
          <a:p>
            <a:pPr>
              <a:lnSpc>
                <a:spcPts val="3000"/>
              </a:lnSpc>
              <a:defRPr/>
            </a:pPr>
            <a:r>
              <a:rPr lang="en-US" altLang="zh-CN" sz="2800" dirty="0">
                <a:latin typeface="+mn-ea"/>
              </a:rPr>
              <a:t>   (1) </a:t>
            </a:r>
            <a:r>
              <a:rPr lang="zh-CN" altLang="zh-CN" sz="2800" b="1" dirty="0">
                <a:solidFill>
                  <a:srgbClr val="C00000"/>
                </a:solidFill>
                <a:latin typeface="+mn-ea"/>
              </a:rPr>
              <a:t>改进的自顶向下测试方法</a:t>
            </a:r>
            <a:r>
              <a:rPr lang="zh-CN" altLang="zh-CN" sz="2800" dirty="0">
                <a:latin typeface="+mn-ea"/>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a:lnSpc>
                <a:spcPts val="3000"/>
              </a:lnSpc>
              <a:defRPr/>
            </a:pPr>
            <a:r>
              <a:rPr lang="en-US" altLang="zh-CN" sz="2800" dirty="0">
                <a:latin typeface="+mn-ea"/>
              </a:rPr>
              <a:t>   (2) </a:t>
            </a:r>
            <a:r>
              <a:rPr lang="zh-CN" altLang="zh-CN" sz="2800" b="1" dirty="0">
                <a:solidFill>
                  <a:srgbClr val="C00000"/>
                </a:solidFill>
                <a:latin typeface="+mn-ea"/>
              </a:rPr>
              <a:t>混合法</a:t>
            </a:r>
            <a:r>
              <a:rPr lang="zh-CN" altLang="zh-CN" sz="2800" dirty="0">
                <a:latin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800" b="1" dirty="0">
              <a:solidFill>
                <a:srgbClr val="C00000"/>
              </a:solidFill>
              <a:latin typeface="+mn-ea"/>
            </a:endParaRPr>
          </a:p>
        </p:txBody>
      </p:sp>
    </p:spTree>
    <p:extLst>
      <p:ext uri="{BB962C8B-B14F-4D97-AF65-F5344CB8AC3E}">
        <p14:creationId xmlns:p14="http://schemas.microsoft.com/office/powerpoint/2010/main" val="3344603054"/>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4000" dirty="0">
                <a:latin typeface="华文楷体" pitchFamily="2" charset="-122"/>
                <a:ea typeface="华文楷体" pitchFamily="2" charset="-122"/>
              </a:rPr>
              <a:t>集成测试的步骤是什么？</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7843544"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600" dirty="0"/>
              <a:t>1)</a:t>
            </a:r>
            <a:r>
              <a:rPr lang="zh-CN" altLang="en-US" sz="3600" dirty="0"/>
              <a:t>确定测试需求</a:t>
            </a:r>
            <a:r>
              <a:rPr lang="en-US" altLang="zh-CN" sz="3600" dirty="0"/>
              <a:t>;2)</a:t>
            </a:r>
            <a:r>
              <a:rPr lang="zh-CN" altLang="en-US" sz="3600" dirty="0"/>
              <a:t>确定集成策略</a:t>
            </a:r>
            <a:r>
              <a:rPr lang="en-US" altLang="zh-CN" sz="3600" dirty="0"/>
              <a:t>;</a:t>
            </a:r>
          </a:p>
          <a:p>
            <a:r>
              <a:rPr lang="en-US" altLang="zh-CN" sz="3600" dirty="0"/>
              <a:t>3)</a:t>
            </a:r>
            <a:r>
              <a:rPr lang="zh-CN" altLang="en-US" sz="3600" dirty="0"/>
              <a:t>评估测试风险</a:t>
            </a:r>
            <a:r>
              <a:rPr lang="en-US" altLang="zh-CN" sz="3600" dirty="0"/>
              <a:t>;4)</a:t>
            </a:r>
            <a:r>
              <a:rPr lang="zh-CN" altLang="en-US" sz="3600" dirty="0"/>
              <a:t>确定测试优先级</a:t>
            </a:r>
            <a:r>
              <a:rPr lang="en-US" altLang="zh-CN" sz="3600" dirty="0"/>
              <a:t>;</a:t>
            </a:r>
          </a:p>
          <a:p>
            <a:r>
              <a:rPr lang="en-US" altLang="zh-CN" sz="3600" dirty="0"/>
              <a:t>5)</a:t>
            </a:r>
            <a:r>
              <a:rPr lang="zh-CN" altLang="en-US" sz="3600" dirty="0"/>
              <a:t>确定测试方法</a:t>
            </a:r>
            <a:r>
              <a:rPr lang="en-US" altLang="zh-CN" sz="3600" dirty="0"/>
              <a:t>;6)</a:t>
            </a:r>
            <a:r>
              <a:rPr lang="zh-CN" altLang="en-US" sz="3600" dirty="0"/>
              <a:t>集成测试代码设计</a:t>
            </a:r>
            <a:r>
              <a:rPr lang="en-US" altLang="zh-CN" sz="3600" dirty="0"/>
              <a:t>;</a:t>
            </a:r>
          </a:p>
          <a:p>
            <a:r>
              <a:rPr lang="en-US" altLang="zh-CN" sz="3600" dirty="0"/>
              <a:t>7)</a:t>
            </a:r>
            <a:r>
              <a:rPr lang="zh-CN" altLang="en-US" sz="3600" dirty="0"/>
              <a:t>集成测试用例设计</a:t>
            </a:r>
            <a:r>
              <a:rPr lang="en-US" altLang="zh-CN" sz="3600" dirty="0"/>
              <a:t>;8)</a:t>
            </a:r>
            <a:r>
              <a:rPr lang="zh-CN" altLang="en-US" sz="3600" dirty="0"/>
              <a:t>集成测试工具和资源</a:t>
            </a:r>
            <a:r>
              <a:rPr lang="en-US" altLang="zh-CN" sz="3600" dirty="0"/>
              <a:t>(</a:t>
            </a:r>
            <a:r>
              <a:rPr lang="zh-CN" altLang="en-US" sz="3600" dirty="0"/>
              <a:t>的准备</a:t>
            </a:r>
            <a:r>
              <a:rPr lang="en-US" altLang="zh-CN" sz="3600" dirty="0"/>
              <a:t>)</a:t>
            </a:r>
            <a:r>
              <a:rPr lang="zh-CN" altLang="en-US" sz="3600" dirty="0"/>
              <a:t>。</a:t>
            </a:r>
            <a:endParaRPr lang="zh-CN" altLang="zh-CN" sz="3600" dirty="0"/>
          </a:p>
        </p:txBody>
      </p:sp>
    </p:spTree>
    <p:extLst>
      <p:ext uri="{BB962C8B-B14F-4D97-AF65-F5344CB8AC3E}">
        <p14:creationId xmlns:p14="http://schemas.microsoft.com/office/powerpoint/2010/main" val="40017038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4000" dirty="0">
                <a:latin typeface="华文楷体" pitchFamily="2" charset="-122"/>
                <a:ea typeface="华文楷体" pitchFamily="2" charset="-122"/>
              </a:rPr>
              <a:t>集成测试与单元测试的区别？</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719547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zh-CN" sz="3600" dirty="0"/>
              <a:t>集成</a:t>
            </a:r>
            <a:r>
              <a:rPr lang="zh-CN" altLang="en-US" sz="3600" dirty="0"/>
              <a:t>测试</a:t>
            </a:r>
            <a:r>
              <a:rPr lang="zh-CN" altLang="zh-CN" sz="3600" dirty="0"/>
              <a:t>：是在单元</a:t>
            </a:r>
            <a:r>
              <a:rPr lang="zh-CN" altLang="en-US" sz="3600" dirty="0"/>
              <a:t>测试</a:t>
            </a:r>
            <a:r>
              <a:rPr lang="zh-CN" altLang="zh-CN" sz="3600" dirty="0"/>
              <a:t>的基础上，将所有模块按照设计要求组装成子系统或系统进行的测试活动。</a:t>
            </a:r>
          </a:p>
        </p:txBody>
      </p:sp>
    </p:spTree>
    <p:extLst>
      <p:ext uri="{BB962C8B-B14F-4D97-AF65-F5344CB8AC3E}">
        <p14:creationId xmlns:p14="http://schemas.microsoft.com/office/powerpoint/2010/main" val="20509654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t>PART FIVE</a:t>
            </a:r>
          </a:p>
        </p:txBody>
      </p:sp>
      <p:sp>
        <p:nvSpPr>
          <p:cNvPr id="570"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回归测试</a:t>
            </a:r>
            <a:endParaRPr dirty="0">
              <a:latin typeface="微软雅黑"/>
              <a:ea typeface="微软雅黑"/>
              <a:cs typeface="微软雅黑"/>
              <a:sym typeface="微软雅黑"/>
            </a:endParaRPr>
          </a:p>
        </p:txBody>
      </p:sp>
      <p:sp>
        <p:nvSpPr>
          <p:cNvPr id="571" name="矩形 3"/>
          <p:cNvSpPr/>
          <p:nvPr/>
        </p:nvSpPr>
        <p:spPr>
          <a:xfrm>
            <a:off x="4889816" y="4139689"/>
            <a:ext cx="2412368" cy="113342"/>
          </a:xfrm>
          <a:prstGeom prst="rect">
            <a:avLst/>
          </a:prstGeom>
          <a:solidFill>
            <a:srgbClr val="00B0F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矩形 1"/>
          <p:cNvSpPr txBox="1"/>
          <p:nvPr/>
        </p:nvSpPr>
        <p:spPr>
          <a:xfrm>
            <a:off x="-1" y="60523"/>
            <a:ext cx="1735409"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回归测试</a:t>
            </a:r>
            <a:endParaRPr dirty="0">
              <a:latin typeface="微软雅黑"/>
              <a:ea typeface="微软雅黑"/>
              <a:cs typeface="微软雅黑"/>
              <a:sym typeface="微软雅黑"/>
            </a:endParaRPr>
          </a:p>
        </p:txBody>
      </p:sp>
      <p:sp>
        <p:nvSpPr>
          <p:cNvPr id="575" name="椭圆 2"/>
          <p:cNvSpPr/>
          <p:nvPr/>
        </p:nvSpPr>
        <p:spPr>
          <a:xfrm>
            <a:off x="1767675"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1" name="矩形 80"/>
          <p:cNvSpPr/>
          <p:nvPr/>
        </p:nvSpPr>
        <p:spPr>
          <a:xfrm>
            <a:off x="3359696" y="548680"/>
            <a:ext cx="8236431" cy="5657959"/>
          </a:xfrm>
          <a:prstGeom prst="rect">
            <a:avLst/>
          </a:prstGeom>
        </p:spPr>
        <p:txBody>
          <a:bodyPr wrap="square">
            <a:spAutoFit/>
          </a:bodyPr>
          <a:lstStyle/>
          <a:p>
            <a:pPr>
              <a:lnSpc>
                <a:spcPts val="3100"/>
              </a:lnSpc>
              <a:buSzPct val="70000"/>
              <a:buFont typeface="Wingdings" panose="05000000000000000000" pitchFamily="2" charset="2"/>
              <a:buChar char="l"/>
              <a:defRPr/>
            </a:pPr>
            <a:r>
              <a:rPr lang="zh-CN" altLang="zh-CN" sz="2800" dirty="0">
                <a:latin typeface="+mn-ea"/>
              </a:rPr>
              <a:t>在集成测试过程中</a:t>
            </a:r>
            <a:r>
              <a:rPr lang="zh-CN" altLang="en-US" sz="2800" dirty="0">
                <a:latin typeface="+mn-ea"/>
              </a:rPr>
              <a:t>，</a:t>
            </a:r>
            <a:r>
              <a:rPr lang="zh-CN" altLang="zh-CN" sz="2800" dirty="0">
                <a:latin typeface="+mn-ea"/>
              </a:rPr>
              <a:t>每当一个新模块结合进来时，程序就发生了变化：建立了新的数据流路径，可能出现了新的</a:t>
            </a:r>
            <a:r>
              <a:rPr lang="en-US" altLang="zh-CN" sz="2800" dirty="0">
                <a:latin typeface="+mn-ea"/>
              </a:rPr>
              <a:t>I/O</a:t>
            </a:r>
            <a:r>
              <a:rPr lang="zh-CN" altLang="zh-CN" sz="2800" dirty="0">
                <a:latin typeface="+mn-ea"/>
              </a:rPr>
              <a:t>操作，激活了新的控制逻辑。在集成测试的范畴中，</a:t>
            </a:r>
            <a:r>
              <a:rPr lang="zh-CN" altLang="zh-CN" sz="2800" b="1" dirty="0">
                <a:solidFill>
                  <a:srgbClr val="C00000"/>
                </a:solidFill>
                <a:latin typeface="+mn-ea"/>
              </a:rPr>
              <a:t>回归测试</a:t>
            </a:r>
            <a:r>
              <a:rPr lang="zh-CN" altLang="zh-CN" sz="2800" dirty="0">
                <a:latin typeface="+mn-ea"/>
              </a:rPr>
              <a:t>是指重新执行已经做过的测试的某个子集，以保证上述这些变化没有带来非预期的副作用。</a:t>
            </a:r>
            <a:endParaRPr lang="en-US" altLang="zh-CN" sz="2800" dirty="0">
              <a:latin typeface="+mn-ea"/>
            </a:endParaRPr>
          </a:p>
          <a:p>
            <a:pPr>
              <a:lnSpc>
                <a:spcPts val="3100"/>
              </a:lnSpc>
              <a:buSzPct val="70000"/>
              <a:buFont typeface="Wingdings" panose="05000000000000000000" pitchFamily="2" charset="2"/>
              <a:buChar char="l"/>
              <a:defRPr/>
            </a:pPr>
            <a:r>
              <a:rPr lang="zh-CN" altLang="zh-CN" sz="2800" b="1" dirty="0">
                <a:solidFill>
                  <a:srgbClr val="C00000"/>
                </a:solidFill>
                <a:latin typeface="+mn-ea"/>
              </a:rPr>
              <a:t>回归测试</a:t>
            </a:r>
            <a:r>
              <a:rPr lang="zh-CN" altLang="zh-CN" sz="2800" dirty="0">
                <a:latin typeface="+mn-ea"/>
              </a:rPr>
              <a:t>就是用于保证由于调试或其他原因引起的变化，不会导致非预期的软件行为或额外错误的测试活动。</a:t>
            </a:r>
            <a:endParaRPr lang="en-US" altLang="zh-CN" sz="2800" dirty="0">
              <a:latin typeface="+mn-ea"/>
            </a:endParaRPr>
          </a:p>
          <a:p>
            <a:pPr>
              <a:lnSpc>
                <a:spcPts val="3100"/>
              </a:lnSpc>
              <a:buSzPct val="70000"/>
              <a:buFont typeface="Wingdings" panose="05000000000000000000" pitchFamily="2" charset="2"/>
              <a:buChar char="l"/>
              <a:defRPr/>
            </a:pPr>
            <a:r>
              <a:rPr lang="zh-CN" altLang="zh-CN" sz="2800" b="1" dirty="0">
                <a:solidFill>
                  <a:srgbClr val="C00000"/>
                </a:solidFill>
                <a:latin typeface="+mn-ea"/>
              </a:rPr>
              <a:t>回归测试</a:t>
            </a:r>
            <a:r>
              <a:rPr lang="zh-CN" altLang="zh-CN" sz="2800" dirty="0">
                <a:latin typeface="+mn-ea"/>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lang="en-US" altLang="zh-CN" sz="2800" b="1" dirty="0">
              <a:solidFill>
                <a:srgbClr val="C00000"/>
              </a:solidFill>
              <a:latin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81"/>
                                        </p:tgtEl>
                                        <p:attrNameLst>
                                          <p:attrName>style.visibility</p:attrName>
                                        </p:attrNameLst>
                                      </p:cBhvr>
                                      <p:to>
                                        <p:strVal val="visible"/>
                                      </p:to>
                                    </p:set>
                                    <p:anim calcmode="lin" valueType="num">
                                      <p:cBhvr>
                                        <p:cTn id="7" dur="250" fill="hold"/>
                                        <p:tgtEl>
                                          <p:spTgt spid="81"/>
                                        </p:tgtEl>
                                        <p:attrNameLst>
                                          <p:attrName>ppt_w</p:attrName>
                                        </p:attrNameLst>
                                      </p:cBhvr>
                                      <p:tavLst>
                                        <p:tav tm="0">
                                          <p:val>
                                            <p:fltVal val="0"/>
                                          </p:val>
                                        </p:tav>
                                        <p:tav tm="100000">
                                          <p:val>
                                            <p:strVal val="#ppt_w"/>
                                          </p:val>
                                        </p:tav>
                                      </p:tavLst>
                                    </p:anim>
                                    <p:anim calcmode="lin" valueType="num">
                                      <p:cBhvr>
                                        <p:cTn id="8" dur="250" fill="hold"/>
                                        <p:tgtEl>
                                          <p:spTgt spid="81"/>
                                        </p:tgtEl>
                                        <p:attrNameLst>
                                          <p:attrName>ppt_h</p:attrName>
                                        </p:attrNameLst>
                                      </p:cBhvr>
                                      <p:tavLst>
                                        <p:tav tm="0">
                                          <p:val>
                                            <p:fltVal val="0"/>
                                          </p:val>
                                        </p:tav>
                                        <p:tav tm="100000">
                                          <p:val>
                                            <p:strVal val="#ppt_h"/>
                                          </p:val>
                                        </p:tav>
                                      </p:tavLst>
                                    </p:anim>
                                    <p:animEffect transition="in" filter="fade">
                                      <p:cBhvr>
                                        <p:cTn id="9"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矩形 1"/>
          <p:cNvSpPr txBox="1"/>
          <p:nvPr/>
        </p:nvSpPr>
        <p:spPr>
          <a:xfrm>
            <a:off x="-1" y="60523"/>
            <a:ext cx="1735409"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回归测试</a:t>
            </a:r>
            <a:endParaRPr dirty="0">
              <a:latin typeface="微软雅黑"/>
              <a:ea typeface="微软雅黑"/>
              <a:cs typeface="微软雅黑"/>
              <a:sym typeface="微软雅黑"/>
            </a:endParaRPr>
          </a:p>
        </p:txBody>
      </p:sp>
      <p:sp>
        <p:nvSpPr>
          <p:cNvPr id="655" name="椭圆 2"/>
          <p:cNvSpPr/>
          <p:nvPr/>
        </p:nvSpPr>
        <p:spPr>
          <a:xfrm>
            <a:off x="1767675"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sp>
        <p:nvSpPr>
          <p:cNvPr id="41" name="矩形 40"/>
          <p:cNvSpPr/>
          <p:nvPr/>
        </p:nvSpPr>
        <p:spPr>
          <a:xfrm>
            <a:off x="1479211" y="1059703"/>
            <a:ext cx="8721245" cy="4837222"/>
          </a:xfrm>
          <a:prstGeom prst="rect">
            <a:avLst/>
          </a:prstGeom>
        </p:spPr>
        <p:txBody>
          <a:bodyPr wrap="square">
            <a:spAutoFit/>
          </a:bodyPr>
          <a:lstStyle/>
          <a:p>
            <a:pPr>
              <a:lnSpc>
                <a:spcPts val="3700"/>
              </a:lnSpc>
              <a:defRPr/>
            </a:pPr>
            <a:r>
              <a:rPr lang="en-US" altLang="zh-CN" sz="3200" dirty="0">
                <a:latin typeface="+mn-ea"/>
              </a:rPr>
              <a:t> </a:t>
            </a:r>
            <a:r>
              <a:rPr lang="zh-CN" altLang="zh-CN" sz="3200" dirty="0">
                <a:latin typeface="+mn-ea"/>
              </a:rPr>
              <a:t>回归测试集（已执行过的测试用例的子集）包括下述</a:t>
            </a:r>
            <a:r>
              <a:rPr lang="en-US" altLang="zh-CN" sz="3200" dirty="0">
                <a:latin typeface="+mn-ea"/>
              </a:rPr>
              <a:t>3</a:t>
            </a:r>
            <a:r>
              <a:rPr lang="zh-CN" altLang="zh-CN" sz="3200" dirty="0">
                <a:latin typeface="+mn-ea"/>
              </a:rPr>
              <a:t>类不同的测试用例。</a:t>
            </a:r>
          </a:p>
          <a:p>
            <a:pPr>
              <a:lnSpc>
                <a:spcPts val="3700"/>
              </a:lnSpc>
              <a:defRPr/>
            </a:pPr>
            <a:r>
              <a:rPr lang="en-US" altLang="zh-CN" sz="3200" b="1" dirty="0">
                <a:latin typeface="+mn-ea"/>
              </a:rPr>
              <a:t>    (1) </a:t>
            </a:r>
            <a:r>
              <a:rPr lang="zh-CN" altLang="zh-CN" sz="3200" dirty="0">
                <a:latin typeface="+mn-ea"/>
              </a:rPr>
              <a:t>检测软件全部功能的代表性测试用例。</a:t>
            </a:r>
          </a:p>
          <a:p>
            <a:pPr>
              <a:lnSpc>
                <a:spcPts val="3700"/>
              </a:lnSpc>
              <a:defRPr/>
            </a:pPr>
            <a:r>
              <a:rPr lang="en-US" altLang="zh-CN" sz="3200" b="1" dirty="0">
                <a:latin typeface="+mn-ea"/>
              </a:rPr>
              <a:t>    (2) </a:t>
            </a:r>
            <a:r>
              <a:rPr lang="zh-CN" altLang="zh-CN" sz="3200" dirty="0">
                <a:latin typeface="+mn-ea"/>
              </a:rPr>
              <a:t>专门针对可能受修改影响的软件功能的附加测试。</a:t>
            </a:r>
          </a:p>
          <a:p>
            <a:pPr>
              <a:lnSpc>
                <a:spcPts val="3700"/>
              </a:lnSpc>
              <a:defRPr/>
            </a:pPr>
            <a:r>
              <a:rPr lang="en-US" altLang="zh-CN" sz="3200" b="1" dirty="0">
                <a:latin typeface="+mn-ea"/>
              </a:rPr>
              <a:t>    (3) </a:t>
            </a:r>
            <a:r>
              <a:rPr lang="zh-CN" altLang="zh-CN" sz="3200" dirty="0">
                <a:latin typeface="+mn-ea"/>
              </a:rPr>
              <a:t>针对被修改过的软件成分的测试。</a:t>
            </a:r>
          </a:p>
          <a:p>
            <a:pPr>
              <a:lnSpc>
                <a:spcPts val="3700"/>
              </a:lnSpc>
              <a:defRPr/>
            </a:pPr>
            <a:r>
              <a:rPr lang="en-US" altLang="zh-CN" sz="3200" dirty="0">
                <a:latin typeface="+mn-ea"/>
              </a:rPr>
              <a:t>    </a:t>
            </a:r>
            <a:r>
              <a:rPr lang="zh-CN" altLang="zh-CN" sz="3200" dirty="0">
                <a:latin typeface="+mn-ea"/>
              </a:rPr>
              <a:t>在集成测试过程中，回归测试用例的数量可能变得非常大。因此，应该把回归测试集设计成只包括可以检测程序每个主要功能中的一类或多类错误的那样一些测试用例。</a:t>
            </a:r>
            <a:endParaRPr lang="en-US" altLang="zh-CN" sz="3200" b="1" dirty="0">
              <a:solidFill>
                <a:srgbClr val="C00000"/>
              </a:solidFill>
              <a:latin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250" fill="hold"/>
                                        <p:tgtEl>
                                          <p:spTgt spid="41"/>
                                        </p:tgtEl>
                                        <p:attrNameLst>
                                          <p:attrName>ppt_w</p:attrName>
                                        </p:attrNameLst>
                                      </p:cBhvr>
                                      <p:tavLst>
                                        <p:tav tm="0">
                                          <p:val>
                                            <p:fltVal val="0"/>
                                          </p:val>
                                        </p:tav>
                                        <p:tav tm="100000">
                                          <p:val>
                                            <p:strVal val="#ppt_w"/>
                                          </p:val>
                                        </p:tav>
                                      </p:tavLst>
                                    </p:anim>
                                    <p:anim calcmode="lin" valueType="num">
                                      <p:cBhvr>
                                        <p:cTn id="8" dur="250" fill="hold"/>
                                        <p:tgtEl>
                                          <p:spTgt spid="41"/>
                                        </p:tgtEl>
                                        <p:attrNameLst>
                                          <p:attrName>ppt_h</p:attrName>
                                        </p:attrNameLst>
                                      </p:cBhvr>
                                      <p:tavLst>
                                        <p:tav tm="0">
                                          <p:val>
                                            <p:fltVal val="0"/>
                                          </p:val>
                                        </p:tav>
                                        <p:tav tm="100000">
                                          <p:val>
                                            <p:strVal val="#ppt_h"/>
                                          </p:val>
                                        </p:tav>
                                      </p:tavLst>
                                    </p:anim>
                                    <p:animEffect transition="in" filter="fade">
                                      <p:cBhvr>
                                        <p:cTn id="9"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440" y="620688"/>
            <a:ext cx="9721080" cy="52937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b="1" dirty="0"/>
              <a:t>回归测试的基本过程：</a:t>
            </a:r>
          </a:p>
          <a:p>
            <a:r>
              <a:rPr lang="zh-CN" altLang="en-US" sz="3200" dirty="0"/>
              <a:t>（</a:t>
            </a:r>
            <a:r>
              <a:rPr lang="en-US" altLang="zh-CN" sz="3200" dirty="0"/>
              <a:t>1</a:t>
            </a:r>
            <a:r>
              <a:rPr lang="zh-CN" altLang="en-US" sz="3200" dirty="0"/>
              <a:t>）重点测试软件中被修改的部分；</a:t>
            </a:r>
          </a:p>
          <a:p>
            <a:r>
              <a:rPr lang="zh-CN" altLang="en-US" sz="3200" dirty="0"/>
              <a:t>（</a:t>
            </a:r>
            <a:r>
              <a:rPr lang="en-US" altLang="zh-CN" sz="3200" dirty="0"/>
              <a:t>2</a:t>
            </a:r>
            <a:r>
              <a:rPr lang="zh-CN" altLang="en-US" sz="3200" dirty="0"/>
              <a:t>）从原基线测试用例库中，排除所有不再适用的测试用例，确定那些对新的软件版本依然有效的测试用例，其结果是建立一个新的基线测试用例库。</a:t>
            </a:r>
          </a:p>
          <a:p>
            <a:r>
              <a:rPr lang="zh-CN" altLang="en-US" sz="3200" dirty="0"/>
              <a:t>（</a:t>
            </a:r>
            <a:r>
              <a:rPr lang="en-US" altLang="zh-CN" sz="3200" dirty="0"/>
              <a:t>3</a:t>
            </a:r>
            <a:r>
              <a:rPr lang="zh-CN" altLang="en-US" sz="3200" dirty="0"/>
              <a:t>）依据一定的策略从测试用例库中选择测试用例测试被修改的软件。</a:t>
            </a:r>
          </a:p>
          <a:p>
            <a:r>
              <a:rPr lang="zh-CN" altLang="en-US" sz="3200" dirty="0"/>
              <a:t>（</a:t>
            </a:r>
            <a:r>
              <a:rPr lang="en-US" altLang="zh-CN" sz="3200" dirty="0"/>
              <a:t>4</a:t>
            </a:r>
            <a:r>
              <a:rPr lang="zh-CN" altLang="en-US" sz="3200" dirty="0"/>
              <a:t>）如果必要，生成新的测试用例集，用于测试无法充分测试到的软件部分。</a:t>
            </a:r>
          </a:p>
          <a:p>
            <a:r>
              <a:rPr lang="zh-CN" altLang="en-US" sz="3200" dirty="0"/>
              <a:t>（</a:t>
            </a:r>
            <a:r>
              <a:rPr lang="en-US" altLang="zh-CN" sz="3200" dirty="0"/>
              <a:t>5</a:t>
            </a:r>
            <a:r>
              <a:rPr lang="zh-CN" altLang="en-US" sz="3200" dirty="0"/>
              <a:t>）用新软件测试用例集执行修改后的软件。</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214486374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矩形 14"/>
          <p:cNvSpPr txBox="1"/>
          <p:nvPr/>
        </p:nvSpPr>
        <p:spPr>
          <a:xfrm>
            <a:off x="5147983" y="1254387"/>
            <a:ext cx="1896031" cy="1526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sz="6000"/>
            </a:pPr>
            <a:r>
              <a:rPr>
                <a:latin typeface="微软雅黑"/>
                <a:ea typeface="微软雅黑"/>
                <a:cs typeface="微软雅黑"/>
                <a:sym typeface="微软雅黑"/>
              </a:rPr>
              <a:t>目录</a:t>
            </a:r>
          </a:p>
          <a:p>
            <a:pPr algn="ctr">
              <a:defRPr sz="2400"/>
            </a:pPr>
            <a:r>
              <a:t>CONTENT</a:t>
            </a:r>
          </a:p>
        </p:txBody>
      </p:sp>
      <p:sp>
        <p:nvSpPr>
          <p:cNvPr id="176" name="文本框 15"/>
          <p:cNvSpPr txBox="1"/>
          <p:nvPr/>
        </p:nvSpPr>
        <p:spPr>
          <a:xfrm>
            <a:off x="726711" y="4550991"/>
            <a:ext cx="1461199"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rPr dirty="0"/>
              <a:t>PART ONE</a:t>
            </a:r>
          </a:p>
        </p:txBody>
      </p:sp>
      <p:sp>
        <p:nvSpPr>
          <p:cNvPr id="177" name="文本框 16"/>
          <p:cNvSpPr txBox="1"/>
          <p:nvPr/>
        </p:nvSpPr>
        <p:spPr>
          <a:xfrm>
            <a:off x="2485256" y="4550991"/>
            <a:ext cx="1587033"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t>PART TWO</a:t>
            </a:r>
          </a:p>
        </p:txBody>
      </p:sp>
      <p:sp>
        <p:nvSpPr>
          <p:cNvPr id="178" name="文本框 17"/>
          <p:cNvSpPr txBox="1"/>
          <p:nvPr/>
        </p:nvSpPr>
        <p:spPr>
          <a:xfrm>
            <a:off x="4309062" y="4550991"/>
            <a:ext cx="1712162"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t>PART THREE</a:t>
            </a:r>
          </a:p>
        </p:txBody>
      </p:sp>
      <p:sp>
        <p:nvSpPr>
          <p:cNvPr id="179" name="文本框 18"/>
          <p:cNvSpPr txBox="1"/>
          <p:nvPr/>
        </p:nvSpPr>
        <p:spPr>
          <a:xfrm>
            <a:off x="6343139" y="4550991"/>
            <a:ext cx="1405109"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t>PART FOUR</a:t>
            </a:r>
          </a:p>
        </p:txBody>
      </p:sp>
      <p:sp>
        <p:nvSpPr>
          <p:cNvPr id="180" name="文本框 19"/>
          <p:cNvSpPr txBox="1"/>
          <p:nvPr/>
        </p:nvSpPr>
        <p:spPr>
          <a:xfrm>
            <a:off x="8262732" y="4550991"/>
            <a:ext cx="1214680" cy="7340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rPr dirty="0"/>
              <a:t>PART FIVE</a:t>
            </a:r>
          </a:p>
        </p:txBody>
      </p:sp>
      <p:sp>
        <p:nvSpPr>
          <p:cNvPr id="181" name="文本框 20"/>
          <p:cNvSpPr txBox="1"/>
          <p:nvPr/>
        </p:nvSpPr>
        <p:spPr>
          <a:xfrm>
            <a:off x="10125105" y="4550991"/>
            <a:ext cx="1221275" cy="370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pPr>
            <a:r>
              <a:rPr dirty="0"/>
              <a:t>PART SIX</a:t>
            </a:r>
          </a:p>
        </p:txBody>
      </p:sp>
      <p:sp>
        <p:nvSpPr>
          <p:cNvPr id="182" name="文本框 21"/>
          <p:cNvSpPr txBox="1"/>
          <p:nvPr/>
        </p:nvSpPr>
        <p:spPr>
          <a:xfrm>
            <a:off x="581412" y="4086235"/>
            <a:ext cx="1751797" cy="59323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概要介绍</a:t>
            </a:r>
            <a:endParaRPr dirty="0">
              <a:latin typeface="微软雅黑"/>
              <a:ea typeface="微软雅黑"/>
              <a:cs typeface="微软雅黑"/>
              <a:sym typeface="微软雅黑"/>
            </a:endParaRPr>
          </a:p>
        </p:txBody>
      </p:sp>
      <p:sp>
        <p:nvSpPr>
          <p:cNvPr id="183" name="文本框 22"/>
          <p:cNvSpPr txBox="1"/>
          <p:nvPr/>
        </p:nvSpPr>
        <p:spPr>
          <a:xfrm>
            <a:off x="2380858" y="3501008"/>
            <a:ext cx="1751798" cy="115018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ea typeface="Segoe UI"/>
                <a:cs typeface="Segoe UI"/>
              </a:rPr>
              <a:t>自顶向下集成</a:t>
            </a:r>
            <a:endParaRPr dirty="0">
              <a:latin typeface="Segoe UI"/>
              <a:ea typeface="Segoe UI"/>
              <a:cs typeface="Segoe UI"/>
            </a:endParaRPr>
          </a:p>
        </p:txBody>
      </p:sp>
      <p:sp>
        <p:nvSpPr>
          <p:cNvPr id="184" name="文本框 23"/>
          <p:cNvSpPr txBox="1"/>
          <p:nvPr/>
        </p:nvSpPr>
        <p:spPr>
          <a:xfrm>
            <a:off x="4295800" y="3616818"/>
            <a:ext cx="1751798" cy="9541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自底向上</a:t>
            </a:r>
            <a:endParaRPr lang="en-US" altLang="zh-CN" noProof="1">
              <a:latin typeface="Segoe UI"/>
              <a:ea typeface="Segoe UI"/>
              <a:cs typeface="Segoe UI"/>
            </a:endParaRPr>
          </a:p>
          <a:p>
            <a:pPr hangingPunct="1">
              <a:lnSpc>
                <a:spcPct val="100000"/>
              </a:lnSpc>
              <a:spcBef>
                <a:spcPct val="0"/>
              </a:spcBef>
            </a:pPr>
            <a:r>
              <a:rPr lang="zh-CN" altLang="en-US" noProof="1">
                <a:latin typeface="Segoe UI"/>
                <a:ea typeface="Segoe UI"/>
                <a:cs typeface="Segoe UI"/>
              </a:rPr>
              <a:t>集成</a:t>
            </a:r>
            <a:endParaRPr lang="en-US" altLang="zh-CN" noProof="1">
              <a:latin typeface="Segoe UI"/>
              <a:ea typeface="Segoe UI"/>
              <a:cs typeface="Segoe UI"/>
            </a:endParaRPr>
          </a:p>
        </p:txBody>
      </p:sp>
      <p:sp>
        <p:nvSpPr>
          <p:cNvPr id="185" name="文本框 24"/>
          <p:cNvSpPr txBox="1"/>
          <p:nvPr/>
        </p:nvSpPr>
        <p:spPr>
          <a:xfrm>
            <a:off x="6131799" y="3284984"/>
            <a:ext cx="1751797" cy="138499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不同集成测试策略的比较</a:t>
            </a:r>
            <a:endParaRPr lang="en-US" altLang="zh-CN" noProof="1">
              <a:latin typeface="Segoe UI"/>
              <a:ea typeface="Segoe UI"/>
              <a:cs typeface="Segoe UI"/>
            </a:endParaRPr>
          </a:p>
        </p:txBody>
      </p:sp>
      <p:sp>
        <p:nvSpPr>
          <p:cNvPr id="186" name="文本框 25"/>
          <p:cNvSpPr txBox="1"/>
          <p:nvPr/>
        </p:nvSpPr>
        <p:spPr>
          <a:xfrm>
            <a:off x="7994173" y="4086235"/>
            <a:ext cx="1751798"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回归测试</a:t>
            </a:r>
            <a:endParaRPr lang="en-US" altLang="zh-CN" noProof="1">
              <a:latin typeface="Segoe UI"/>
              <a:ea typeface="Segoe UI"/>
              <a:cs typeface="Segoe UI"/>
            </a:endParaRPr>
          </a:p>
        </p:txBody>
      </p:sp>
      <p:sp>
        <p:nvSpPr>
          <p:cNvPr id="187" name="文本框 26"/>
          <p:cNvSpPr txBox="1"/>
          <p:nvPr/>
        </p:nvSpPr>
        <p:spPr>
          <a:xfrm>
            <a:off x="9856547" y="4129916"/>
            <a:ext cx="1751798"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参考资料</a:t>
            </a:r>
            <a:endParaRPr lang="en-US" altLang="zh-CN" noProof="1">
              <a:latin typeface="Segoe UI"/>
              <a:ea typeface="Segoe UI"/>
              <a:cs typeface="Segoe UI"/>
            </a:endParaRPr>
          </a:p>
        </p:txBody>
      </p:sp>
      <p:sp>
        <p:nvSpPr>
          <p:cNvPr id="189" name="矩形 29"/>
          <p:cNvSpPr/>
          <p:nvPr/>
        </p:nvSpPr>
        <p:spPr>
          <a:xfrm>
            <a:off x="661823" y="5026276"/>
            <a:ext cx="1638301" cy="113342"/>
          </a:xfrm>
          <a:prstGeom prst="rect">
            <a:avLst/>
          </a:prstGeom>
          <a:solidFill>
            <a:srgbClr val="FF0000"/>
          </a:solidFill>
          <a:ln w="12700">
            <a:miter lim="400000"/>
          </a:ln>
        </p:spPr>
        <p:txBody>
          <a:bodyPr lIns="45719" rIns="45719" anchor="ctr"/>
          <a:lstStyle/>
          <a:p>
            <a:pPr algn="ctr">
              <a:defRPr>
                <a:solidFill>
                  <a:srgbClr val="FFFFFF"/>
                </a:solidFill>
              </a:defRPr>
            </a:pPr>
            <a:endParaRPr/>
          </a:p>
        </p:txBody>
      </p:sp>
      <p:sp>
        <p:nvSpPr>
          <p:cNvPr id="190" name="矩形 30"/>
          <p:cNvSpPr/>
          <p:nvPr/>
        </p:nvSpPr>
        <p:spPr>
          <a:xfrm>
            <a:off x="2522372" y="5026276"/>
            <a:ext cx="1638301" cy="113342"/>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1" name="矩形 31"/>
          <p:cNvSpPr/>
          <p:nvPr/>
        </p:nvSpPr>
        <p:spPr>
          <a:xfrm>
            <a:off x="4382923" y="5026276"/>
            <a:ext cx="1638301" cy="113342"/>
          </a:xfrm>
          <a:prstGeom prst="rect">
            <a:avLst/>
          </a:prstGeom>
          <a:solidFill>
            <a:srgbClr val="FFFF00"/>
          </a:solidFill>
          <a:ln w="12700">
            <a:miter lim="400000"/>
          </a:ln>
        </p:spPr>
        <p:txBody>
          <a:bodyPr lIns="45719" rIns="45719" anchor="ctr"/>
          <a:lstStyle/>
          <a:p>
            <a:pPr algn="ctr">
              <a:defRPr>
                <a:solidFill>
                  <a:srgbClr val="FFFFFF"/>
                </a:solidFill>
              </a:defRPr>
            </a:pPr>
            <a:endParaRPr/>
          </a:p>
        </p:txBody>
      </p:sp>
      <p:sp>
        <p:nvSpPr>
          <p:cNvPr id="192" name="矩形 32"/>
          <p:cNvSpPr/>
          <p:nvPr/>
        </p:nvSpPr>
        <p:spPr>
          <a:xfrm>
            <a:off x="6245297" y="5026276"/>
            <a:ext cx="1638301" cy="113342"/>
          </a:xfrm>
          <a:prstGeom prst="rect">
            <a:avLst/>
          </a:prstGeom>
          <a:solidFill>
            <a:srgbClr val="92D050"/>
          </a:solidFill>
          <a:ln w="12700">
            <a:miter lim="400000"/>
          </a:ln>
        </p:spPr>
        <p:txBody>
          <a:bodyPr lIns="45719" rIns="45719" anchor="ctr"/>
          <a:lstStyle/>
          <a:p>
            <a:pPr algn="ctr">
              <a:defRPr>
                <a:solidFill>
                  <a:srgbClr val="FFFFFF"/>
                </a:solidFill>
              </a:defRPr>
            </a:pPr>
            <a:endParaRPr/>
          </a:p>
        </p:txBody>
      </p:sp>
      <p:sp>
        <p:nvSpPr>
          <p:cNvPr id="193" name="矩形 33"/>
          <p:cNvSpPr/>
          <p:nvPr/>
        </p:nvSpPr>
        <p:spPr>
          <a:xfrm>
            <a:off x="8107671" y="5026276"/>
            <a:ext cx="1638301" cy="113342"/>
          </a:xfrm>
          <a:prstGeom prst="rect">
            <a:avLst/>
          </a:prstGeom>
          <a:solidFill>
            <a:srgbClr val="00B0F0"/>
          </a:solidFill>
          <a:ln w="12700">
            <a:miter lim="400000"/>
          </a:ln>
        </p:spPr>
        <p:txBody>
          <a:bodyPr lIns="45719" rIns="45719" anchor="ctr"/>
          <a:lstStyle/>
          <a:p>
            <a:pPr algn="ctr">
              <a:defRPr>
                <a:solidFill>
                  <a:srgbClr val="FFFFFF"/>
                </a:solidFill>
              </a:defRPr>
            </a:pPr>
            <a:endParaRPr/>
          </a:p>
        </p:txBody>
      </p:sp>
      <p:sp>
        <p:nvSpPr>
          <p:cNvPr id="194" name="矩形 34"/>
          <p:cNvSpPr/>
          <p:nvPr/>
        </p:nvSpPr>
        <p:spPr>
          <a:xfrm>
            <a:off x="9970044" y="5026276"/>
            <a:ext cx="1638301" cy="113342"/>
          </a:xfrm>
          <a:prstGeom prst="rect">
            <a:avLst/>
          </a:prstGeom>
          <a:solidFill>
            <a:srgbClr val="002060"/>
          </a:solidFill>
          <a:ln w="12700">
            <a:miter lim="400000"/>
          </a:ln>
        </p:spPr>
        <p:txBody>
          <a:bodyPr lIns="45719" rIns="45719" anchor="ctr"/>
          <a:lstStyle/>
          <a:p>
            <a:pPr algn="ctr">
              <a:defRPr>
                <a:solidFill>
                  <a:srgbClr val="FFFFFF"/>
                </a:solidFill>
              </a:defRPr>
            </a:pPr>
            <a:endParaRPr/>
          </a:p>
        </p:txBody>
      </p:sp>
      <p:sp>
        <p:nvSpPr>
          <p:cNvPr id="195"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5520" y="836712"/>
            <a:ext cx="8856984" cy="3600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b="1" dirty="0"/>
              <a:t>做回归测试的好处如下：</a:t>
            </a:r>
          </a:p>
          <a:p>
            <a:r>
              <a:rPr lang="en-US" altLang="zh-CN" sz="3200" dirty="0"/>
              <a:t>	</a:t>
            </a:r>
            <a:r>
              <a:rPr lang="zh-CN" altLang="en-US" sz="3200" dirty="0" smtClean="0"/>
              <a:t>自动</a:t>
            </a:r>
            <a:r>
              <a:rPr lang="zh-CN" altLang="en-US" sz="3200" dirty="0"/>
              <a:t>回归测试将大幅度降低系统测试、维护升级等阶段的成本，回归测试作为软件生命周期的一个组成部分，在整个软件测试过程中占有很大的工作量比重，软件开发的各个阶段都可以进行多次回归测试。</a:t>
            </a:r>
          </a:p>
          <a:p>
            <a:r>
              <a:rPr lang="zh-CN" altLang="en-US" dirty="0"/>
              <a:t/>
            </a:r>
            <a:br>
              <a:rPr lang="zh-CN" altLang="en-US" dirty="0"/>
            </a:b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27118836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文本框 2"/>
          <p:cNvSpPr txBox="1"/>
          <p:nvPr/>
        </p:nvSpPr>
        <p:spPr>
          <a:xfrm>
            <a:off x="1395048" y="1268760"/>
            <a:ext cx="599709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smtClean="0">
                <a:ln>
                  <a:noFill/>
                </a:ln>
                <a:solidFill>
                  <a:srgbClr val="000000"/>
                </a:solidFill>
                <a:effectLst/>
                <a:uFillTx/>
                <a:latin typeface="Segoe UI"/>
                <a:ea typeface="Segoe UI"/>
                <a:cs typeface="Segoe UI"/>
                <a:sym typeface="Segoe UI"/>
              </a:rPr>
              <a:t>回归测试可能出现在什么阶段？</a:t>
            </a:r>
            <a:endParaRPr kumimoji="0" lang="zh-CN" altLang="en-US" sz="32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4" name="文本框 3"/>
          <p:cNvSpPr txBox="1"/>
          <p:nvPr/>
        </p:nvSpPr>
        <p:spPr>
          <a:xfrm>
            <a:off x="1395048" y="2492896"/>
            <a:ext cx="885698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软件开发的各个阶段都可以进行多次回归测试。</a:t>
            </a:r>
            <a:endParaRPr kumimoji="0" lang="zh-CN" altLang="en-US" sz="3200" b="0" i="0" u="none" strike="noStrike" cap="none" spc="0" normalizeH="0" baseline="0" dirty="0">
              <a:ln>
                <a:noFill/>
              </a:ln>
              <a:solidFill>
                <a:srgbClr val="000000"/>
              </a:solidFill>
              <a:effectLst/>
              <a:uFillTx/>
              <a:sym typeface="Segoe UI"/>
            </a:endParaRPr>
          </a:p>
        </p:txBody>
      </p:sp>
    </p:spTree>
    <p:extLst>
      <p:ext uri="{BB962C8B-B14F-4D97-AF65-F5344CB8AC3E}">
        <p14:creationId xmlns:p14="http://schemas.microsoft.com/office/powerpoint/2010/main" val="5178235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文本框 2"/>
          <p:cNvSpPr txBox="1"/>
          <p:nvPr/>
        </p:nvSpPr>
        <p:spPr>
          <a:xfrm>
            <a:off x="1199456" y="1196752"/>
            <a:ext cx="5472608"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zh-CN" altLang="en-US" sz="3200" b="1" i="0" u="none" strike="noStrike" cap="none" spc="0" normalizeH="0" baseline="0" dirty="0" smtClean="0">
                <a:ln>
                  <a:noFill/>
                </a:ln>
                <a:solidFill>
                  <a:srgbClr val="000000"/>
                </a:solidFill>
                <a:effectLst/>
                <a:uFillTx/>
                <a:latin typeface="Segoe UI"/>
                <a:ea typeface="Segoe UI"/>
                <a:cs typeface="Segoe UI"/>
                <a:sym typeface="Segoe UI"/>
              </a:rPr>
              <a:t>回归测试的目的是什么？</a:t>
            </a:r>
            <a:endParaRPr kumimoji="0" lang="en-US" altLang="zh-CN" sz="3200" b="1" i="0" u="none" strike="noStrike" cap="none" spc="0" normalizeH="0" baseline="0" dirty="0" smtClean="0">
              <a:ln>
                <a:noFill/>
              </a:ln>
              <a:solidFill>
                <a:srgbClr val="000000"/>
              </a:solidFill>
              <a:effectLst/>
              <a:uFillTx/>
              <a:latin typeface="Segoe UI"/>
              <a:ea typeface="Segoe UI"/>
              <a:cs typeface="Segoe UI"/>
              <a:sym typeface="Segoe UI"/>
            </a:endParaRP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3200" b="1"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5" name="文本框 4"/>
          <p:cNvSpPr txBox="1"/>
          <p:nvPr/>
        </p:nvSpPr>
        <p:spPr>
          <a:xfrm>
            <a:off x="1559496" y="2132856"/>
            <a:ext cx="9001000"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dirty="0" smtClean="0"/>
              <a:t>1.</a:t>
            </a:r>
            <a:r>
              <a:rPr lang="zh-CN" altLang="en-US" sz="3200" dirty="0" smtClean="0"/>
              <a:t>检查</a:t>
            </a:r>
            <a:r>
              <a:rPr lang="en-US" altLang="zh-CN" sz="3200" dirty="0"/>
              <a:t>bug</a:t>
            </a:r>
            <a:r>
              <a:rPr lang="zh-CN" altLang="en-US" sz="3200" dirty="0"/>
              <a:t>是否</a:t>
            </a:r>
            <a:r>
              <a:rPr lang="zh-CN" altLang="en-US" sz="3200" dirty="0" smtClean="0"/>
              <a:t>修复</a:t>
            </a:r>
            <a:endParaRPr lang="en-US" altLang="zh-CN" sz="3200" dirty="0" smtClean="0"/>
          </a:p>
          <a:p>
            <a:r>
              <a:rPr lang="en-US" altLang="zh-CN" sz="3200" dirty="0" smtClean="0"/>
              <a:t>2</a:t>
            </a:r>
            <a:r>
              <a:rPr lang="en-US" altLang="zh-CN" sz="3200" dirty="0"/>
              <a:t>. </a:t>
            </a:r>
            <a:r>
              <a:rPr lang="zh-CN" altLang="en-US" sz="3200" dirty="0"/>
              <a:t>检查修复</a:t>
            </a:r>
            <a:r>
              <a:rPr lang="en-US" altLang="zh-CN" sz="3200" dirty="0"/>
              <a:t>bug</a:t>
            </a:r>
            <a:r>
              <a:rPr lang="zh-CN" altLang="en-US" sz="3200" dirty="0"/>
              <a:t>是否引入新</a:t>
            </a:r>
            <a:r>
              <a:rPr lang="en-US" altLang="zh-CN" sz="3200" dirty="0" smtClean="0"/>
              <a:t>bug</a:t>
            </a:r>
          </a:p>
          <a:p>
            <a:r>
              <a:rPr lang="en-US" altLang="zh-CN" sz="3200" dirty="0" smtClean="0"/>
              <a:t>3</a:t>
            </a:r>
            <a:r>
              <a:rPr lang="en-US" altLang="zh-CN" sz="3200" dirty="0"/>
              <a:t>. </a:t>
            </a:r>
            <a:r>
              <a:rPr lang="zh-CN" altLang="en-US" sz="3200" dirty="0"/>
              <a:t>检查新版本是否保留了旧版本已有已有的成熟的</a:t>
            </a:r>
            <a:r>
              <a:rPr lang="zh-CN" altLang="en-US" sz="3200" dirty="0" smtClean="0"/>
              <a:t>功能</a:t>
            </a:r>
            <a:endParaRPr kumimoji="0" lang="zh-CN" altLang="en-US" sz="3200" b="0" i="0" u="none" strike="noStrike" cap="none" spc="0" normalizeH="0" baseline="0" dirty="0">
              <a:ln>
                <a:noFill/>
              </a:ln>
              <a:solidFill>
                <a:srgbClr val="000000"/>
              </a:solidFill>
              <a:effectLst/>
              <a:uFillTx/>
              <a:sym typeface="Segoe UI"/>
            </a:endParaRPr>
          </a:p>
        </p:txBody>
      </p:sp>
    </p:spTree>
    <p:extLst>
      <p:ext uri="{BB962C8B-B14F-4D97-AF65-F5344CB8AC3E}">
        <p14:creationId xmlns:p14="http://schemas.microsoft.com/office/powerpoint/2010/main" val="5700776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文本框 2"/>
          <p:cNvSpPr txBox="1"/>
          <p:nvPr/>
        </p:nvSpPr>
        <p:spPr>
          <a:xfrm>
            <a:off x="1199456" y="1196752"/>
            <a:ext cx="10153128"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以下有关回归测试的说法中错误的是</a:t>
            </a:r>
            <a:r>
              <a:rPr lang="en-US" altLang="zh-CN" sz="3200" dirty="0"/>
              <a:t>______</a:t>
            </a:r>
            <a:r>
              <a:rPr lang="zh-CN" altLang="en-US" sz="3200" dirty="0"/>
              <a:t>。</a:t>
            </a:r>
          </a:p>
          <a:p>
            <a:r>
              <a:rPr lang="en-US" altLang="zh-CN" sz="3200" dirty="0"/>
              <a:t>A.</a:t>
            </a:r>
            <a:r>
              <a:rPr lang="zh-CN" altLang="en-US" sz="3200" dirty="0"/>
              <a:t>严格来说，回归测试不是一个测试阶段，只是一种可以用于各个测试阶段的测试技术</a:t>
            </a:r>
          </a:p>
          <a:p>
            <a:r>
              <a:rPr lang="en-US" altLang="zh-CN" sz="3200" dirty="0"/>
              <a:t>B.</a:t>
            </a:r>
            <a:r>
              <a:rPr lang="zh-CN" altLang="en-US" sz="3200" dirty="0"/>
              <a:t>回归测试的目标是保证被测应用在系统被修改和扩充后，各项功能依然正确</a:t>
            </a:r>
          </a:p>
          <a:p>
            <a:r>
              <a:rPr lang="en-US" altLang="zh-CN" sz="3200" dirty="0"/>
              <a:t>C.</a:t>
            </a:r>
            <a:r>
              <a:rPr lang="zh-CN" altLang="en-US" sz="3200" dirty="0"/>
              <a:t>回归测试可以在系统和验收测试环境下进行</a:t>
            </a:r>
          </a:p>
          <a:p>
            <a:r>
              <a:rPr lang="en-US" altLang="zh-CN" sz="3200" dirty="0"/>
              <a:t>D.</a:t>
            </a:r>
            <a:r>
              <a:rPr lang="zh-CN" altLang="en-US" sz="3200" dirty="0"/>
              <a:t>回归测试适合采用传统手工方法来完成，而不适合使用自动化测试工具来完成</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3200" b="1"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243643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9496" y="1412776"/>
            <a:ext cx="871296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正确答案：</a:t>
            </a:r>
            <a:r>
              <a:rPr lang="en-US" altLang="zh-CN" sz="3200" dirty="0"/>
              <a:t>D</a:t>
            </a:r>
            <a:r>
              <a:rPr lang="zh-CN" altLang="en-US" sz="3200" dirty="0"/>
              <a:t/>
            </a:r>
            <a:br>
              <a:rPr lang="zh-CN" altLang="en-US" sz="3200" dirty="0"/>
            </a:br>
            <a:r>
              <a:rPr lang="zh-CN" altLang="en-US" sz="3200" dirty="0"/>
              <a:t>解析：自动测试工具不是智能测试工具，而是再测试工具，及回归测试工具。</a:t>
            </a:r>
            <a:endParaRPr kumimoji="0" lang="zh-CN" altLang="en-US" sz="3200" b="0" i="0" u="none" strike="noStrike" cap="none" spc="0" normalizeH="0" baseline="0" dirty="0">
              <a:ln>
                <a:noFill/>
              </a:ln>
              <a:solidFill>
                <a:srgbClr val="000000"/>
              </a:solidFill>
              <a:effectLst/>
              <a:uFillTx/>
              <a:sym typeface="Segoe UI"/>
            </a:endParaRPr>
          </a:p>
        </p:txBody>
      </p:sp>
    </p:spTree>
    <p:extLst>
      <p:ext uri="{BB962C8B-B14F-4D97-AF65-F5344CB8AC3E}">
        <p14:creationId xmlns:p14="http://schemas.microsoft.com/office/powerpoint/2010/main" val="489348854"/>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4400" b="1"/>
            </a:lvl1pPr>
          </a:lstStyle>
          <a:p>
            <a:r>
              <a:t>PART SIX</a:t>
            </a:r>
          </a:p>
        </p:txBody>
      </p:sp>
      <p:sp>
        <p:nvSpPr>
          <p:cNvPr id="694"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参考文献</a:t>
            </a:r>
            <a:endParaRPr dirty="0">
              <a:latin typeface="微软雅黑"/>
              <a:ea typeface="微软雅黑"/>
              <a:cs typeface="微软雅黑"/>
              <a:sym typeface="微软雅黑"/>
            </a:endParaRPr>
          </a:p>
        </p:txBody>
      </p:sp>
      <p:sp>
        <p:nvSpPr>
          <p:cNvPr id="695" name="矩形 3"/>
          <p:cNvSpPr/>
          <p:nvPr/>
        </p:nvSpPr>
        <p:spPr>
          <a:xfrm>
            <a:off x="4889816" y="4139689"/>
            <a:ext cx="2412368" cy="113342"/>
          </a:xfrm>
          <a:prstGeom prst="rect">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矩形 1"/>
          <p:cNvSpPr txBox="1"/>
          <p:nvPr/>
        </p:nvSpPr>
        <p:spPr>
          <a:xfrm>
            <a:off x="-1" y="60523"/>
            <a:ext cx="1644038"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SIX </a:t>
            </a:r>
            <a:r>
              <a:rPr lang="zh-CN" altLang="en-US" dirty="0">
                <a:latin typeface="微软雅黑"/>
                <a:ea typeface="微软雅黑"/>
                <a:sym typeface="微软雅黑"/>
              </a:rPr>
              <a:t>参考文献</a:t>
            </a:r>
            <a:endParaRPr dirty="0">
              <a:latin typeface="微软雅黑"/>
              <a:ea typeface="微软雅黑"/>
              <a:cs typeface="微软雅黑"/>
              <a:sym typeface="微软雅黑"/>
            </a:endParaRPr>
          </a:p>
        </p:txBody>
      </p:sp>
      <p:sp>
        <p:nvSpPr>
          <p:cNvPr id="699" name="椭圆 2"/>
          <p:cNvSpPr/>
          <p:nvPr/>
        </p:nvSpPr>
        <p:spPr>
          <a:xfrm>
            <a:off x="1671033" y="157739"/>
            <a:ext cx="130919" cy="113343"/>
          </a:xfrm>
          <a:prstGeom prst="ellipse">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5" name="文本框 4"/>
          <p:cNvSpPr txBox="1"/>
          <p:nvPr/>
        </p:nvSpPr>
        <p:spPr>
          <a:xfrm>
            <a:off x="263352" y="2492896"/>
            <a:ext cx="8113118" cy="1631216"/>
          </a:xfrm>
          <a:prstGeom prst="rect">
            <a:avLst/>
          </a:prstGeom>
          <a:noFill/>
        </p:spPr>
        <p:txBody>
          <a:bodyPr wrap="none" rtlCol="0">
            <a:spAutoFit/>
          </a:bodyPr>
          <a:lstStyle/>
          <a:p>
            <a:r>
              <a:rPr lang="en-US" altLang="zh-CN" sz="2000" dirty="0" smtClean="0"/>
              <a:t>1.</a:t>
            </a:r>
            <a:r>
              <a:rPr lang="zh-CN" altLang="zh-CN" sz="2000" dirty="0" smtClean="0"/>
              <a:t>《</a:t>
            </a:r>
            <a:r>
              <a:rPr lang="zh-CN" altLang="zh-CN" sz="2000" dirty="0"/>
              <a:t>软件工程导论（第</a:t>
            </a:r>
            <a:r>
              <a:rPr lang="en-US" altLang="zh-CN" sz="2000" dirty="0"/>
              <a:t>6</a:t>
            </a:r>
            <a:r>
              <a:rPr lang="zh-CN" altLang="zh-CN" sz="2000" dirty="0"/>
              <a:t>版）》张海藩 牟永敏 编著 清华大学出版社 出版</a:t>
            </a:r>
          </a:p>
          <a:p>
            <a:r>
              <a:rPr lang="zh-CN" altLang="zh-CN" sz="2000" dirty="0"/>
              <a:t>学堂在线 软件工程（自主模式）清华大学刘强副教授授课</a:t>
            </a:r>
          </a:p>
          <a:p>
            <a:r>
              <a:rPr lang="en-US" altLang="zh-CN" sz="2000" dirty="0" smtClean="0"/>
              <a:t>2.</a:t>
            </a:r>
            <a:r>
              <a:rPr lang="zh-CN" altLang="zh-CN" sz="2000" dirty="0" smtClean="0"/>
              <a:t>《</a:t>
            </a:r>
            <a:r>
              <a:rPr lang="zh-CN" altLang="zh-CN" sz="2000" dirty="0"/>
              <a:t>软件工程导论学习指导（第</a:t>
            </a:r>
            <a:r>
              <a:rPr lang="en-US" altLang="zh-CN" sz="2000" dirty="0"/>
              <a:t>6</a:t>
            </a:r>
            <a:r>
              <a:rPr lang="zh-CN" altLang="zh-CN" sz="2000" dirty="0"/>
              <a:t>版）》中文版</a:t>
            </a:r>
            <a:endParaRPr lang="en-US" altLang="zh-CN" sz="2000" dirty="0"/>
          </a:p>
          <a:p>
            <a:r>
              <a:rPr lang="en-US" altLang="zh-CN" sz="2000" dirty="0" smtClean="0"/>
              <a:t>3.</a:t>
            </a:r>
            <a:r>
              <a:rPr lang="zh-CN" altLang="en-US" sz="2000" dirty="0" smtClean="0"/>
              <a:t>百度百科</a:t>
            </a:r>
            <a:endParaRPr lang="en-US" altLang="zh-CN" sz="2000" dirty="0" smtClean="0"/>
          </a:p>
          <a:p>
            <a:r>
              <a:rPr lang="en-US" altLang="zh-CN" sz="2000" dirty="0" smtClean="0"/>
              <a:t>4.</a:t>
            </a:r>
            <a:r>
              <a:rPr lang="zh-CN" altLang="en-US" sz="2000" dirty="0" smtClean="0"/>
              <a:t>杨枨老师的</a:t>
            </a:r>
            <a:r>
              <a:rPr lang="en-US" altLang="zh-CN" sz="2000" dirty="0" smtClean="0"/>
              <a:t>PPT</a:t>
            </a:r>
            <a:endParaRPr lang="en-US" altLang="zh-CN" sz="2000" dirty="0"/>
          </a:p>
        </p:txBody>
      </p:sp>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040630683"/>
              </p:ext>
            </p:extLst>
          </p:nvPr>
        </p:nvGraphicFramePr>
        <p:xfrm>
          <a:off x="1849438" y="904875"/>
          <a:ext cx="6138862" cy="4752975"/>
        </p:xfrm>
        <a:graphic>
          <a:graphicData uri="http://schemas.openxmlformats.org/presentationml/2006/ole">
            <mc:AlternateContent xmlns:mc="http://schemas.openxmlformats.org/markup-compatibility/2006">
              <mc:Choice xmlns:v="urn:schemas-microsoft-com:vml" Requires="v">
                <p:oleObj spid="_x0000_s1028" name="文档" r:id="rId3" imgW="5405504" imgH="4186559" progId="Word.Document.12">
                  <p:embed/>
                </p:oleObj>
              </mc:Choice>
              <mc:Fallback>
                <p:oleObj name="文档" r:id="rId3" imgW="5405504" imgH="4186559" progId="Word.Document.12">
                  <p:embed/>
                  <p:pic>
                    <p:nvPicPr>
                      <p:cNvPr id="0" name="对象 1"/>
                      <p:cNvPicPr>
                        <a:picLocks noChangeAspect="1" noChangeArrowheads="1"/>
                      </p:cNvPicPr>
                      <p:nvPr/>
                    </p:nvPicPr>
                    <p:blipFill>
                      <a:blip r:embed="rId4"/>
                      <a:srcRect/>
                      <a:stretch>
                        <a:fillRect/>
                      </a:stretch>
                    </p:blipFill>
                    <p:spPr bwMode="auto">
                      <a:xfrm>
                        <a:off x="1849438" y="904875"/>
                        <a:ext cx="6138862" cy="4752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6510742"/>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矩形 4"/>
          <p:cNvSpPr txBox="1"/>
          <p:nvPr/>
        </p:nvSpPr>
        <p:spPr>
          <a:xfrm>
            <a:off x="1175911" y="2360409"/>
            <a:ext cx="9840179" cy="828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800" b="1"/>
            </a:lvl1pPr>
          </a:lstStyle>
          <a:p>
            <a:r>
              <a:rPr dirty="0"/>
              <a:t>THANK YOU FOR WATCHING</a:t>
            </a:r>
          </a:p>
        </p:txBody>
      </p:sp>
      <p:sp>
        <p:nvSpPr>
          <p:cNvPr id="703" name="椭圆 8"/>
          <p:cNvSpPr/>
          <p:nvPr/>
        </p:nvSpPr>
        <p:spPr>
          <a:xfrm>
            <a:off x="2312492" y="60522"/>
            <a:ext cx="307777" cy="307778"/>
          </a:xfrm>
          <a:prstGeom prst="ellipse">
            <a:avLst/>
          </a:prstGeom>
          <a:solidFill>
            <a:schemeClr val="accent2"/>
          </a:solidFill>
          <a:ln w="12700">
            <a:miter lim="400000"/>
          </a:ln>
        </p:spPr>
        <p:txBody>
          <a:bodyPr lIns="45719" rIns="45719" anchor="ctr"/>
          <a:lstStyle/>
          <a:p>
            <a:pPr algn="ctr">
              <a:defRPr>
                <a:solidFill>
                  <a:srgbClr val="FFFFFF"/>
                </a:solidFill>
              </a:defRPr>
            </a:pPr>
            <a:endParaRPr/>
          </a:p>
        </p:txBody>
      </p:sp>
      <p:grpSp>
        <p:nvGrpSpPr>
          <p:cNvPr id="8" name="矩形 13"/>
          <p:cNvGrpSpPr/>
          <p:nvPr/>
        </p:nvGrpSpPr>
        <p:grpSpPr>
          <a:xfrm>
            <a:off x="4768880" y="3353944"/>
            <a:ext cx="2683936" cy="584201"/>
            <a:chOff x="-1" y="0"/>
            <a:chExt cx="2683935" cy="584200"/>
          </a:xfrm>
        </p:grpSpPr>
        <p:sp>
          <p:nvSpPr>
            <p:cNvPr id="9"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0"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
        <p:nvSpPr>
          <p:cNvPr id="11"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defTabSz="608965">
              <a:lnSpc>
                <a:spcPct val="130000"/>
              </a:lnSpc>
              <a:defRPr sz="4400" b="1"/>
            </a:pPr>
            <a:r>
              <a:t>PART ONE</a:t>
            </a:r>
          </a:p>
        </p:txBody>
      </p:sp>
      <p:sp>
        <p:nvSpPr>
          <p:cNvPr id="198"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概要介绍</a:t>
            </a:r>
            <a:endParaRPr dirty="0">
              <a:latin typeface="微软雅黑"/>
              <a:ea typeface="微软雅黑"/>
              <a:cs typeface="微软雅黑"/>
              <a:sym typeface="微软雅黑"/>
            </a:endParaRPr>
          </a:p>
        </p:txBody>
      </p:sp>
      <p:sp>
        <p:nvSpPr>
          <p:cNvPr id="199" name="矩形 3"/>
          <p:cNvSpPr/>
          <p:nvPr/>
        </p:nvSpPr>
        <p:spPr>
          <a:xfrm>
            <a:off x="4889816" y="4139689"/>
            <a:ext cx="2412368" cy="113342"/>
          </a:xfrm>
          <a:prstGeom prst="rect">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extLst>
      <p:ext uri="{BB962C8B-B14F-4D97-AF65-F5344CB8AC3E}">
        <p14:creationId xmlns:p14="http://schemas.microsoft.com/office/powerpoint/2010/main" val="380103195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239" name="矩形 4"/>
          <p:cNvSpPr txBox="1"/>
          <p:nvPr/>
        </p:nvSpPr>
        <p:spPr>
          <a:xfrm>
            <a:off x="4423480" y="368300"/>
            <a:ext cx="2349359"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概要介绍</a:t>
            </a:r>
            <a:endParaRPr dirty="0"/>
          </a:p>
        </p:txBody>
      </p:sp>
      <p:sp>
        <p:nvSpPr>
          <p:cNvPr id="240" name="矩形 5"/>
          <p:cNvSpPr txBox="1"/>
          <p:nvPr/>
        </p:nvSpPr>
        <p:spPr>
          <a:xfrm>
            <a:off x="839416" y="1033572"/>
            <a:ext cx="1528622"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集成测试</a:t>
            </a:r>
            <a:endParaRPr dirty="0">
              <a:latin typeface="微软雅黑"/>
              <a:ea typeface="微软雅黑"/>
              <a:cs typeface="微软雅黑"/>
              <a:sym typeface="微软雅黑"/>
            </a:endParaRPr>
          </a:p>
        </p:txBody>
      </p:sp>
      <p:sp>
        <p:nvSpPr>
          <p:cNvPr id="9"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10" name="矩形 9"/>
          <p:cNvSpPr/>
          <p:nvPr/>
        </p:nvSpPr>
        <p:spPr>
          <a:xfrm>
            <a:off x="335360" y="1762938"/>
            <a:ext cx="7848872" cy="4524315"/>
          </a:xfrm>
          <a:prstGeom prst="rect">
            <a:avLst/>
          </a:prstGeom>
        </p:spPr>
        <p:txBody>
          <a:bodyPr wrap="square">
            <a:spAutoFit/>
          </a:bodyPr>
          <a:lstStyle/>
          <a:p>
            <a:r>
              <a:rPr lang="zh-CN" altLang="en-US" sz="2400" dirty="0">
                <a:latin typeface="黑体" pitchFamily="49" charset="-122"/>
                <a:ea typeface="黑体" pitchFamily="49" charset="-122"/>
              </a:rPr>
              <a:t>     </a:t>
            </a:r>
            <a:r>
              <a:rPr lang="zh-CN" altLang="en-US" sz="3200" dirty="0">
                <a:latin typeface="楷体" pitchFamily="49" charset="-122"/>
                <a:ea typeface="楷体" pitchFamily="49" charset="-122"/>
              </a:rPr>
              <a:t>集成测试是测试和组装软件的系统化技术，例如，子系统测试即是在把模块按照设计要求组装起来的同时进行测试，主要目标是发现与接口有关的问题，例如：</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数据穿过接口时可能丢失</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一个模块对另一个模块可能由于疏忽而造成有害影响</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把子功能组合起来可能不会产生预期的主功能等等</a:t>
            </a:r>
            <a:endParaRPr lang="en-US" altLang="zh-CN" sz="3200" dirty="0">
              <a:latin typeface="楷体" pitchFamily="49" charset="-122"/>
              <a:ea typeface="楷体"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239" name="矩形 4"/>
          <p:cNvSpPr txBox="1"/>
          <p:nvPr/>
        </p:nvSpPr>
        <p:spPr>
          <a:xfrm>
            <a:off x="4423480" y="368300"/>
            <a:ext cx="2349359"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400"/>
            </a:lvl1pPr>
          </a:lstStyle>
          <a:p>
            <a:r>
              <a:rPr lang="zh-CN" altLang="en-US" dirty="0"/>
              <a:t>概要介绍</a:t>
            </a:r>
            <a:endParaRPr dirty="0"/>
          </a:p>
        </p:txBody>
      </p:sp>
      <p:sp>
        <p:nvSpPr>
          <p:cNvPr id="240" name="矩形 5"/>
          <p:cNvSpPr txBox="1"/>
          <p:nvPr/>
        </p:nvSpPr>
        <p:spPr>
          <a:xfrm>
            <a:off x="839416" y="1033572"/>
            <a:ext cx="1528622" cy="52322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集成测试</a:t>
            </a:r>
            <a:endParaRPr dirty="0">
              <a:latin typeface="微软雅黑"/>
              <a:ea typeface="微软雅黑"/>
              <a:cs typeface="微软雅黑"/>
              <a:sym typeface="微软雅黑"/>
            </a:endParaRPr>
          </a:p>
        </p:txBody>
      </p:sp>
      <p:sp>
        <p:nvSpPr>
          <p:cNvPr id="9"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10" name="矩形 9"/>
          <p:cNvSpPr/>
          <p:nvPr/>
        </p:nvSpPr>
        <p:spPr>
          <a:xfrm>
            <a:off x="335360" y="1916832"/>
            <a:ext cx="8208912" cy="4031873"/>
          </a:xfrm>
          <a:prstGeom prst="rect">
            <a:avLst/>
          </a:prstGeom>
        </p:spPr>
        <p:txBody>
          <a:bodyPr wrap="square">
            <a:spAutoFit/>
          </a:bodyPr>
          <a:lstStyle/>
          <a:p>
            <a:r>
              <a:rPr lang="zh-CN" altLang="en-US" sz="3200" dirty="0">
                <a:latin typeface="楷体" pitchFamily="49" charset="-122"/>
                <a:ea typeface="楷体" pitchFamily="49" charset="-122"/>
              </a:rPr>
              <a:t> 由模块组装成程序时有两种方法。</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非渐增式测试：就是先分别测试每个模块，再把所有模块按设计要求放在一起结合成所要的程序</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渐增式测试：就是把下一个要测试的模块同已经测试好的那些模块结合起来进行测试，测试完以后再把下一个应该测试的模块结合进来测试。</a:t>
            </a:r>
            <a:endParaRPr lang="en-US" altLang="zh-CN" sz="3200" dirty="0">
              <a:latin typeface="楷体" pitchFamily="49" charset="-122"/>
              <a:ea typeface="楷体" pitchFamily="49" charset="-122"/>
            </a:endParaRPr>
          </a:p>
        </p:txBody>
      </p:sp>
    </p:spTree>
    <p:extLst>
      <p:ext uri="{BB962C8B-B14F-4D97-AF65-F5344CB8AC3E}">
        <p14:creationId xmlns:p14="http://schemas.microsoft.com/office/powerpoint/2010/main" val="258052268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203"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nvGrpSpPr>
          <p:cNvPr id="2" name="组合 1"/>
          <p:cNvGrpSpPr/>
          <p:nvPr/>
        </p:nvGrpSpPr>
        <p:grpSpPr>
          <a:xfrm>
            <a:off x="1559496" y="1307867"/>
            <a:ext cx="3457014" cy="1059894"/>
            <a:chOff x="910794" y="928946"/>
            <a:chExt cx="2300758" cy="509897"/>
          </a:xfrm>
        </p:grpSpPr>
        <p:grpSp>
          <p:nvGrpSpPr>
            <p:cNvPr id="209" name="组合 12"/>
            <p:cNvGrpSpPr/>
            <p:nvPr/>
          </p:nvGrpSpPr>
          <p:grpSpPr>
            <a:xfrm>
              <a:off x="910794" y="928946"/>
              <a:ext cx="2300758" cy="509897"/>
              <a:chOff x="0" y="0"/>
              <a:chExt cx="2300757" cy="509896"/>
            </a:xfrm>
          </p:grpSpPr>
          <p:sp>
            <p:nvSpPr>
              <p:cNvPr id="204"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5"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6"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7"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8"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10" name="矩形 16"/>
            <p:cNvSpPr txBox="1"/>
            <p:nvPr/>
          </p:nvSpPr>
          <p:spPr>
            <a:xfrm>
              <a:off x="1094533" y="1083206"/>
              <a:ext cx="1973248" cy="25171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latin typeface="微软雅黑"/>
                  <a:ea typeface="微软雅黑"/>
                  <a:cs typeface="微软雅黑"/>
                  <a:sym typeface="微软雅黑"/>
                </a:rPr>
                <a:t>一、非渐增式测试</a:t>
              </a:r>
              <a:endParaRPr sz="2800" dirty="0">
                <a:latin typeface="微软雅黑"/>
                <a:ea typeface="微软雅黑"/>
                <a:cs typeface="微软雅黑"/>
                <a:sym typeface="微软雅黑"/>
              </a:endParaRPr>
            </a:p>
          </p:txBody>
        </p:sp>
      </p:grpSp>
      <p:grpSp>
        <p:nvGrpSpPr>
          <p:cNvPr id="37" name="组合 36"/>
          <p:cNvGrpSpPr/>
          <p:nvPr/>
        </p:nvGrpSpPr>
        <p:grpSpPr>
          <a:xfrm>
            <a:off x="1553775" y="4150795"/>
            <a:ext cx="3457014" cy="1059894"/>
            <a:chOff x="910794" y="928946"/>
            <a:chExt cx="2300758" cy="509897"/>
          </a:xfrm>
        </p:grpSpPr>
        <p:grpSp>
          <p:nvGrpSpPr>
            <p:cNvPr id="38" name="组合 12"/>
            <p:cNvGrpSpPr/>
            <p:nvPr/>
          </p:nvGrpSpPr>
          <p:grpSpPr>
            <a:xfrm>
              <a:off x="910794" y="928946"/>
              <a:ext cx="2300758" cy="509897"/>
              <a:chOff x="0" y="0"/>
              <a:chExt cx="2300757" cy="509896"/>
            </a:xfrm>
          </p:grpSpPr>
          <p:sp>
            <p:nvSpPr>
              <p:cNvPr id="40"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9" name="矩形 16"/>
            <p:cNvSpPr txBox="1"/>
            <p:nvPr/>
          </p:nvSpPr>
          <p:spPr>
            <a:xfrm>
              <a:off x="1094533" y="1083206"/>
              <a:ext cx="1734273" cy="25171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t>二、</a:t>
              </a:r>
              <a:r>
                <a:rPr lang="zh-CN" altLang="en-US" sz="2800" dirty="0">
                  <a:latin typeface="微软雅黑"/>
                  <a:ea typeface="微软雅黑"/>
                  <a:cs typeface="微软雅黑"/>
                  <a:sym typeface="微软雅黑"/>
                </a:rPr>
                <a:t>渐增式测试</a:t>
              </a:r>
              <a:endParaRPr sz="2800" dirty="0">
                <a:latin typeface="微软雅黑"/>
                <a:ea typeface="微软雅黑"/>
                <a:cs typeface="微软雅黑"/>
                <a:sym typeface="微软雅黑"/>
              </a:endParaRPr>
            </a:p>
          </p:txBody>
        </p:sp>
      </p:grpSp>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247" name="矩形 4"/>
          <p:cNvSpPr txBox="1"/>
          <p:nvPr/>
        </p:nvSpPr>
        <p:spPr>
          <a:xfrm>
            <a:off x="5087888" y="260648"/>
            <a:ext cx="4708979"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3600" dirty="0">
                <a:latin typeface="微软雅黑"/>
                <a:ea typeface="微软雅黑"/>
                <a:cs typeface="微软雅黑"/>
                <a:sym typeface="微软雅黑"/>
              </a:rPr>
              <a:t>两种方法的优缺点比较</a:t>
            </a:r>
            <a:endParaRPr sz="3600" dirty="0">
              <a:latin typeface="微软雅黑"/>
              <a:ea typeface="微软雅黑"/>
              <a:cs typeface="微软雅黑"/>
              <a:sym typeface="微软雅黑"/>
            </a:endParaRPr>
          </a:p>
        </p:txBody>
      </p:sp>
      <p:sp>
        <p:nvSpPr>
          <p:cNvPr id="26"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27" name="矩形 26"/>
          <p:cNvSpPr/>
          <p:nvPr/>
        </p:nvSpPr>
        <p:spPr>
          <a:xfrm>
            <a:off x="3647728" y="1628800"/>
            <a:ext cx="2704684" cy="4001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solidFill>
                <a:latin typeface="楷体" panose="02010609060101010101" pitchFamily="49" charset="-122"/>
                <a:ea typeface="楷体" panose="02010609060101010101" pitchFamily="49" charset="-122"/>
              </a:rPr>
              <a:t> </a:t>
            </a:r>
            <a:r>
              <a:rPr lang="zh-CN" altLang="en-US" sz="2400" dirty="0">
                <a:solidFill>
                  <a:schemeClr val="bg1"/>
                </a:solidFill>
                <a:latin typeface="楷体" panose="02010609060101010101" pitchFamily="49" charset="-122"/>
                <a:ea typeface="楷体" panose="02010609060101010101" pitchFamily="49" charset="-122"/>
              </a:rPr>
              <a:t>非渐增式测试</a:t>
            </a:r>
          </a:p>
        </p:txBody>
      </p:sp>
      <p:sp>
        <p:nvSpPr>
          <p:cNvPr id="28" name="矩形 27"/>
          <p:cNvSpPr/>
          <p:nvPr/>
        </p:nvSpPr>
        <p:spPr>
          <a:xfrm>
            <a:off x="8112224" y="1628800"/>
            <a:ext cx="2704684" cy="4001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solidFill>
                <a:latin typeface="楷体" panose="02010609060101010101" pitchFamily="49" charset="-122"/>
                <a:ea typeface="楷体" panose="02010609060101010101" pitchFamily="49" charset="-122"/>
              </a:rPr>
              <a:t> </a:t>
            </a:r>
            <a:r>
              <a:rPr lang="zh-CN" altLang="en-US" sz="2400" dirty="0">
                <a:solidFill>
                  <a:schemeClr val="bg1"/>
                </a:solidFill>
                <a:latin typeface="楷体" panose="02010609060101010101" pitchFamily="49" charset="-122"/>
                <a:ea typeface="楷体" panose="02010609060101010101" pitchFamily="49" charset="-122"/>
              </a:rPr>
              <a:t>渐增式测试</a:t>
            </a:r>
          </a:p>
        </p:txBody>
      </p:sp>
      <p:sp>
        <p:nvSpPr>
          <p:cNvPr id="29" name="矩形 28"/>
          <p:cNvSpPr/>
          <p:nvPr/>
        </p:nvSpPr>
        <p:spPr>
          <a:xfrm>
            <a:off x="3071664" y="2420888"/>
            <a:ext cx="4536503" cy="3416320"/>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非渐增式测试一下子把所有模块放在一起，并把庞大的程序作为一个整体来测试，测试者面对的情况十分复杂。测试时会遇到许多的错误，改正错误更是极端困难，因为在庞大的程序中想要诊断定位一个错误是非常困难的。而且一旦改正一个错误之后，马上又会遇到新的错误，这个过程将继续下去，看起来好像永远也没有结束</a:t>
            </a:r>
            <a:endParaRPr lang="en-US" altLang="zh-CN" dirty="0">
              <a:latin typeface="楷体" panose="02010609060101010101" pitchFamily="49" charset="-122"/>
              <a:ea typeface="楷体" panose="02010609060101010101" pitchFamily="49" charset="-122"/>
            </a:endParaRPr>
          </a:p>
        </p:txBody>
      </p:sp>
      <p:sp>
        <p:nvSpPr>
          <p:cNvPr id="30" name="矩形 29"/>
          <p:cNvSpPr/>
          <p:nvPr/>
        </p:nvSpPr>
        <p:spPr>
          <a:xfrm>
            <a:off x="7676231" y="2596022"/>
            <a:ext cx="4396433" cy="3000821"/>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渐增式测试与“一步到位”的非渐增式测试相反，它把程序划分为小段来构造和测试，在这个过程中比较容易定位和改正错误；对接口可以进行更彻底的测试；可以使用系统化的测试方法。因此，目前在进行集成测试时普遍采用渐增式测试方法</a:t>
            </a:r>
            <a:endParaRPr lang="en-US" altLang="zh-CN"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par>
                                <p:cTn id="12" presetID="53" presetClass="entr" presetSubtype="16" fill="hold" grpId="0" nodeType="withEffect">
                                  <p:stCondLst>
                                    <p:cond delay="500"/>
                                  </p:stCondLst>
                                  <p:iterate type="lt">
                                    <p:tmPct val="10000"/>
                                  </p:iterate>
                                  <p:childTnLst>
                                    <p:set>
                                      <p:cBhvr>
                                        <p:cTn id="13" dur="1" fill="hold">
                                          <p:stCondLst>
                                            <p:cond delay="0"/>
                                          </p:stCondLst>
                                        </p:cTn>
                                        <p:tgtEl>
                                          <p:spTgt spid="29"/>
                                        </p:tgtEl>
                                        <p:attrNameLst>
                                          <p:attrName>style.visibility</p:attrName>
                                        </p:attrNameLst>
                                      </p:cBhvr>
                                      <p:to>
                                        <p:strVal val="visible"/>
                                      </p:to>
                                    </p:set>
                                    <p:anim calcmode="lin" valueType="num">
                                      <p:cBhvr>
                                        <p:cTn id="14" dur="250" fill="hold"/>
                                        <p:tgtEl>
                                          <p:spTgt spid="29"/>
                                        </p:tgtEl>
                                        <p:attrNameLst>
                                          <p:attrName>ppt_w</p:attrName>
                                        </p:attrNameLst>
                                      </p:cBhvr>
                                      <p:tavLst>
                                        <p:tav tm="0">
                                          <p:val>
                                            <p:fltVal val="0"/>
                                          </p:val>
                                        </p:tav>
                                        <p:tav tm="100000">
                                          <p:val>
                                            <p:strVal val="#ppt_w"/>
                                          </p:val>
                                        </p:tav>
                                      </p:tavLst>
                                    </p:anim>
                                    <p:anim calcmode="lin" valueType="num">
                                      <p:cBhvr>
                                        <p:cTn id="15" dur="250" fill="hold"/>
                                        <p:tgtEl>
                                          <p:spTgt spid="29"/>
                                        </p:tgtEl>
                                        <p:attrNameLst>
                                          <p:attrName>ppt_h</p:attrName>
                                        </p:attrNameLst>
                                      </p:cBhvr>
                                      <p:tavLst>
                                        <p:tav tm="0">
                                          <p:val>
                                            <p:fltVal val="0"/>
                                          </p:val>
                                        </p:tav>
                                        <p:tav tm="100000">
                                          <p:val>
                                            <p:strVal val="#ppt_h"/>
                                          </p:val>
                                        </p:tav>
                                      </p:tavLst>
                                    </p:anim>
                                    <p:animEffect transition="in" filter="fade">
                                      <p:cBhvr>
                                        <p:cTn id="16" dur="250"/>
                                        <p:tgtEl>
                                          <p:spTgt spid="29"/>
                                        </p:tgtEl>
                                      </p:cBhvr>
                                    </p:animEffec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30"/>
                                        </p:tgtEl>
                                        <p:attrNameLst>
                                          <p:attrName>style.visibility</p:attrName>
                                        </p:attrNameLst>
                                      </p:cBhvr>
                                      <p:to>
                                        <p:strVal val="visible"/>
                                      </p:to>
                                    </p:set>
                                    <p:anim calcmode="lin" valueType="num">
                                      <p:cBhvr>
                                        <p:cTn id="19" dur="250" fill="hold"/>
                                        <p:tgtEl>
                                          <p:spTgt spid="30"/>
                                        </p:tgtEl>
                                        <p:attrNameLst>
                                          <p:attrName>ppt_w</p:attrName>
                                        </p:attrNameLst>
                                      </p:cBhvr>
                                      <p:tavLst>
                                        <p:tav tm="0">
                                          <p:val>
                                            <p:fltVal val="0"/>
                                          </p:val>
                                        </p:tav>
                                        <p:tav tm="100000">
                                          <p:val>
                                            <p:strVal val="#ppt_w"/>
                                          </p:val>
                                        </p:tav>
                                      </p:tavLst>
                                    </p:anim>
                                    <p:anim calcmode="lin" valueType="num">
                                      <p:cBhvr>
                                        <p:cTn id="20" dur="250" fill="hold"/>
                                        <p:tgtEl>
                                          <p:spTgt spid="30"/>
                                        </p:tgtEl>
                                        <p:attrNameLst>
                                          <p:attrName>ppt_h</p:attrName>
                                        </p:attrNameLst>
                                      </p:cBhvr>
                                      <p:tavLst>
                                        <p:tav tm="0">
                                          <p:val>
                                            <p:fltVal val="0"/>
                                          </p:val>
                                        </p:tav>
                                        <p:tav tm="100000">
                                          <p:val>
                                            <p:strVal val="#ppt_h"/>
                                          </p:val>
                                        </p:tav>
                                      </p:tavLst>
                                    </p:anim>
                                    <p:animEffect transition="in" filter="fade">
                                      <p:cBhvr>
                                        <p:cTn id="21"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
        <p:nvSpPr>
          <p:cNvPr id="5" name="文本框 23"/>
          <p:cNvSpPr txBox="1"/>
          <p:nvPr/>
        </p:nvSpPr>
        <p:spPr>
          <a:xfrm>
            <a:off x="4367808" y="188640"/>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渐增方法</a:t>
            </a:r>
          </a:p>
        </p:txBody>
      </p:sp>
      <p:sp>
        <p:nvSpPr>
          <p:cNvPr id="6" name="矩形 5"/>
          <p:cNvSpPr/>
          <p:nvPr/>
        </p:nvSpPr>
        <p:spPr>
          <a:xfrm>
            <a:off x="3007442" y="2132856"/>
            <a:ext cx="6264696" cy="3046988"/>
          </a:xfrm>
          <a:prstGeom prst="rect">
            <a:avLst/>
          </a:prstGeom>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当使用渐增方法把模块整合到程序中去时，就会有自顶向下集成策略和自底向上方法集成策略。</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73009115"/>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ppt_w</p:attrName>
                                        </p:attrNameLst>
                                      </p:cBhvr>
                                      <p:tavLst>
                                        <p:tav tm="0">
                                          <p:val>
                                            <p:fltVal val="0"/>
                                          </p:val>
                                        </p:tav>
                                        <p:tav tm="100000">
                                          <p:val>
                                            <p:strVal val="#ppt_w"/>
                                          </p:val>
                                        </p:tav>
                                      </p:tavLst>
                                    </p:anim>
                                    <p:anim calcmode="lin" valueType="num">
                                      <p:cBhvr>
                                        <p:cTn id="13" dur="250" fill="hold"/>
                                        <p:tgtEl>
                                          <p:spTgt spid="6"/>
                                        </p:tgtEl>
                                        <p:attrNameLst>
                                          <p:attrName>ppt_h</p:attrName>
                                        </p:attrNameLst>
                                      </p:cBhvr>
                                      <p:tavLst>
                                        <p:tav tm="0">
                                          <p:val>
                                            <p:fltVal val="0"/>
                                          </p:val>
                                        </p:tav>
                                        <p:tav tm="100000">
                                          <p:val>
                                            <p:strVal val="#ppt_h"/>
                                          </p:val>
                                        </p:tav>
                                      </p:tavLst>
                                    </p:anim>
                                    <p:animEffect transition="in" filter="fade">
                                      <p:cBhvr>
                                        <p:cTn id="1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131</TotalTime>
  <Words>2213</Words>
  <Application>Microsoft Office PowerPoint</Application>
  <PresentationFormat>自定义</PresentationFormat>
  <Paragraphs>187</Paragraphs>
  <Slides>38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Office 主题</vt:lpstr>
      <vt:lpstr>Microsoft Word 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nijialing</dc:creator>
  <cp:lastModifiedBy>nijialing</cp:lastModifiedBy>
  <cp:revision>15</cp:revision>
  <dcterms:modified xsi:type="dcterms:W3CDTF">2019-05-19T05:03:40Z</dcterms:modified>
</cp:coreProperties>
</file>