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8" r:id="rId3"/>
    <p:sldId id="257" r:id="rId4"/>
    <p:sldId id="281" r:id="rId5"/>
    <p:sldId id="259" r:id="rId6"/>
    <p:sldId id="260" r:id="rId7"/>
    <p:sldId id="261" r:id="rId8"/>
    <p:sldId id="262" r:id="rId9"/>
    <p:sldId id="271" r:id="rId10"/>
    <p:sldId id="266" r:id="rId11"/>
    <p:sldId id="263" r:id="rId12"/>
    <p:sldId id="264" r:id="rId13"/>
    <p:sldId id="270" r:id="rId14"/>
    <p:sldId id="286" r:id="rId15"/>
    <p:sldId id="267" r:id="rId16"/>
    <p:sldId id="273" r:id="rId17"/>
    <p:sldId id="274" r:id="rId18"/>
    <p:sldId id="287" r:id="rId19"/>
    <p:sldId id="288" r:id="rId20"/>
    <p:sldId id="275" r:id="rId21"/>
    <p:sldId id="289" r:id="rId22"/>
    <p:sldId id="290" r:id="rId23"/>
    <p:sldId id="291" r:id="rId24"/>
    <p:sldId id="292" r:id="rId25"/>
    <p:sldId id="293" r:id="rId26"/>
    <p:sldId id="294" r:id="rId27"/>
    <p:sldId id="295" r:id="rId28"/>
    <p:sldId id="299" r:id="rId29"/>
    <p:sldId id="300" r:id="rId30"/>
    <p:sldId id="301" r:id="rId31"/>
    <p:sldId id="302" r:id="rId32"/>
    <p:sldId id="303" r:id="rId33"/>
    <p:sldId id="297" r:id="rId34"/>
    <p:sldId id="298" r:id="rId35"/>
    <p:sldId id="276" r:id="rId36"/>
    <p:sldId id="277" r:id="rId37"/>
    <p:sldId id="304" r:id="rId38"/>
    <p:sldId id="278" r:id="rId3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lvl1pPr>
    <a:lvl2pPr marL="0" marR="0" indent="45720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lvl2pPr>
    <a:lvl3pPr marL="0" marR="0" indent="91440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lvl3pPr>
    <a:lvl4pPr marL="0" marR="0" indent="137160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lvl4pPr>
    <a:lvl5pPr marL="0" marR="0" indent="182880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lvl5pPr>
    <a:lvl6pPr marL="0" marR="0" indent="228600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lvl6pPr>
    <a:lvl7pPr marL="0" marR="0" indent="274320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lvl7pPr>
    <a:lvl8pPr marL="0" marR="0" indent="320040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lvl8pPr>
    <a:lvl9pPr marL="0" marR="0" indent="365760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egoe UI"/>
          <a:ea typeface="Segoe UI"/>
          <a:cs typeface="Segoe U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Segoe UI"/>
          <a:ea typeface="Segoe UI"/>
          <a:cs typeface="Segoe U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Segoe UI"/>
          <a:ea typeface="Segoe UI"/>
          <a:cs typeface="Segoe U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Segoe UI"/>
          <a:ea typeface="Segoe UI"/>
          <a:cs typeface="Segoe U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Segoe UI"/>
          <a:ea typeface="Segoe UI"/>
          <a:cs typeface="Segoe U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Segoe UI"/>
          <a:ea typeface="Segoe UI"/>
          <a:cs typeface="Segoe U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Segoe UI"/>
          <a:ea typeface="Segoe UI"/>
          <a:cs typeface="Segoe U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Segoe UI"/>
          <a:ea typeface="Segoe UI"/>
          <a:cs typeface="Segoe U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Segoe UI"/>
          <a:ea typeface="Segoe UI"/>
          <a:cs typeface="Segoe U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Segoe UI"/>
          <a:ea typeface="Segoe UI"/>
          <a:cs typeface="Segoe U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Segoe UI"/>
          <a:ea typeface="Segoe UI"/>
          <a:cs typeface="Segoe U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Segoe UI"/>
          <a:ea typeface="Segoe UI"/>
          <a:cs typeface="Segoe U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14"/>
    <p:restoredTop sz="94660"/>
  </p:normalViewPr>
  <p:slideViewPr>
    <p:cSldViewPr>
      <p:cViewPr varScale="1">
        <p:scale>
          <a:sx n="47" d="100"/>
          <a:sy n="47" d="100"/>
        </p:scale>
        <p:origin x="-110" y="-49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0" b="0" i="0" u="none" strike="noStrike" kern="1200" spc="0" baseline="0">
                <a:solidFill>
                  <a:schemeClr val="tx1">
                    <a:lumMod val="65000"/>
                    <a:lumOff val="35000"/>
                  </a:schemeClr>
                </a:solidFill>
                <a:latin typeface="+mn-lt"/>
                <a:ea typeface="+mn-ea"/>
                <a:cs typeface="+mn-cs"/>
              </a:defRPr>
            </a:pPr>
            <a:r>
              <a:rPr lang="zh-CN" altLang="en-US" dirty="0"/>
              <a:t>维护费用</a:t>
            </a:r>
            <a:endParaRPr lang="en-US" altLang="zh-CN" dirty="0"/>
          </a:p>
        </c:rich>
      </c:tx>
      <c:layout/>
      <c:overlay val="0"/>
      <c:spPr>
        <a:noFill/>
        <a:ln>
          <a:noFill/>
        </a:ln>
        <a:effectLst/>
      </c:sp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系列 1</c:v>
                </c:pt>
              </c:strCache>
            </c:strRef>
          </c:tx>
          <c:spPr>
            <a:solidFill>
              <a:schemeClr val="accent1"/>
            </a:solidFill>
            <a:ln>
              <a:noFill/>
            </a:ln>
            <a:effectLst/>
            <a:sp3d/>
          </c:spPr>
          <c:invertIfNegative val="0"/>
          <c:cat>
            <c:strRef>
              <c:f>Sheet1!$A$2:$A$5</c:f>
              <c:strCache>
                <c:ptCount val="3"/>
                <c:pt idx="0">
                  <c:v>1970年</c:v>
                </c:pt>
                <c:pt idx="1">
                  <c:v>1980年</c:v>
                </c:pt>
                <c:pt idx="2">
                  <c:v>1990年</c:v>
                </c:pt>
              </c:strCache>
            </c:strRef>
          </c:cat>
          <c:val>
            <c:numRef>
              <c:f>Sheet1!$B$2:$B$5</c:f>
              <c:numCache>
                <c:formatCode>0%</c:formatCode>
                <c:ptCount val="4"/>
                <c:pt idx="0">
                  <c:v>0.4</c:v>
                </c:pt>
                <c:pt idx="1">
                  <c:v>0.6</c:v>
                </c:pt>
                <c:pt idx="2">
                  <c:v>0.8</c:v>
                </c:pt>
              </c:numCache>
            </c:numRef>
          </c:val>
          <c:extLst xmlns:c16r2="http://schemas.microsoft.com/office/drawing/2015/06/chart">
            <c:ext xmlns:c16="http://schemas.microsoft.com/office/drawing/2014/chart" uri="{C3380CC4-5D6E-409C-BE32-E72D297353CC}">
              <c16:uniqueId val="{00000000-C03B-4AC8-B241-DF4D7CDB875D}"/>
            </c:ext>
          </c:extLst>
        </c:ser>
        <c:dLbls>
          <c:showLegendKey val="0"/>
          <c:showVal val="0"/>
          <c:showCatName val="0"/>
          <c:showSerName val="0"/>
          <c:showPercent val="0"/>
          <c:showBubbleSize val="0"/>
        </c:dLbls>
        <c:gapWidth val="150"/>
        <c:shape val="box"/>
        <c:axId val="223564800"/>
        <c:axId val="244350976"/>
        <c:axId val="0"/>
      </c:bar3DChart>
      <c:catAx>
        <c:axId val="22356480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6" b="0" i="0" u="none" strike="noStrike" kern="1200" baseline="0">
                <a:solidFill>
                  <a:schemeClr val="tx1">
                    <a:lumMod val="65000"/>
                    <a:lumOff val="35000"/>
                  </a:schemeClr>
                </a:solidFill>
                <a:latin typeface="+mn-lt"/>
                <a:ea typeface="+mn-ea"/>
                <a:cs typeface="+mn-cs"/>
              </a:defRPr>
            </a:pPr>
            <a:endParaRPr lang="zh-CN"/>
          </a:p>
        </c:txPr>
        <c:crossAx val="244350976"/>
        <c:crosses val="autoZero"/>
        <c:auto val="1"/>
        <c:lblAlgn val="ctr"/>
        <c:lblOffset val="100"/>
        <c:noMultiLvlLbl val="0"/>
      </c:catAx>
      <c:valAx>
        <c:axId val="244350976"/>
        <c:scaling>
          <c:orientation val="minMax"/>
        </c:scaling>
        <c:delete val="0"/>
        <c:axPos val="l"/>
        <c:majorGridlines>
          <c:spPr>
            <a:ln w="9517"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6" b="0" i="0" u="none" strike="noStrike" kern="1200" baseline="0">
                <a:solidFill>
                  <a:schemeClr val="tx1">
                    <a:lumMod val="65000"/>
                    <a:lumOff val="35000"/>
                  </a:schemeClr>
                </a:solidFill>
                <a:latin typeface="+mn-lt"/>
                <a:ea typeface="+mn-ea"/>
                <a:cs typeface="+mn-cs"/>
              </a:defRPr>
            </a:pPr>
            <a:endParaRPr lang="zh-CN"/>
          </a:p>
        </c:txPr>
        <c:crossAx val="223564800"/>
        <c:crosses val="autoZero"/>
        <c:crossBetween val="between"/>
      </c:valAx>
      <c:spPr>
        <a:noFill/>
        <a:ln w="25378">
          <a:noFill/>
        </a:ln>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6" name="Shape 166"/>
          <p:cNvSpPr>
            <a:spLocks noGrp="1" noRot="1" noChangeAspect="1"/>
          </p:cNvSpPr>
          <p:nvPr>
            <p:ph type="sldImg"/>
          </p:nvPr>
        </p:nvSpPr>
        <p:spPr>
          <a:xfrm>
            <a:off x="1143000" y="685800"/>
            <a:ext cx="4572000" cy="3429000"/>
          </a:xfrm>
          <a:prstGeom prst="rect">
            <a:avLst/>
          </a:prstGeom>
        </p:spPr>
        <p:txBody>
          <a:bodyPr/>
          <a:lstStyle/>
          <a:p>
            <a:endParaRPr/>
          </a:p>
        </p:txBody>
      </p:sp>
      <p:sp>
        <p:nvSpPr>
          <p:cNvPr id="167" name="Shape 16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637193990"/>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4_自定义版式">
    <p:spTree>
      <p:nvGrpSpPr>
        <p:cNvPr id="1" name=""/>
        <p:cNvGrpSpPr/>
        <p:nvPr/>
      </p:nvGrpSpPr>
      <p:grpSpPr>
        <a:xfrm>
          <a:off x="0" y="0"/>
          <a:ext cx="0" cy="0"/>
          <a:chOff x="0" y="0"/>
          <a:chExt cx="0" cy="0"/>
        </a:xfrm>
      </p:grpSpPr>
      <p:sp>
        <p:nvSpPr>
          <p:cNvPr id="1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86" name="标题文本"/>
          <p:cNvSpPr txBox="1">
            <a:spLocks noGrp="1"/>
          </p:cNvSpPr>
          <p:nvPr>
            <p:ph type="title"/>
          </p:nvPr>
        </p:nvSpPr>
        <p:spPr>
          <a:xfrm>
            <a:off x="831850" y="1709738"/>
            <a:ext cx="10515600" cy="2852737"/>
          </a:xfrm>
          <a:prstGeom prst="rect">
            <a:avLst/>
          </a:prstGeom>
        </p:spPr>
        <p:txBody>
          <a:bodyPr anchor="b">
            <a:normAutofit/>
          </a:bodyPr>
          <a:lstStyle>
            <a:lvl1pPr>
              <a:defRPr sz="6000">
                <a:latin typeface="Calibri Light"/>
                <a:ea typeface="Calibri Light"/>
                <a:cs typeface="Calibri Light"/>
                <a:sym typeface="Calibri Light"/>
              </a:defRPr>
            </a:lvl1pPr>
          </a:lstStyle>
          <a:p>
            <a:r>
              <a:t>标题文本</a:t>
            </a:r>
          </a:p>
        </p:txBody>
      </p:sp>
      <p:sp>
        <p:nvSpPr>
          <p:cNvPr id="87" name="正文级别 1…"/>
          <p:cNvSpPr txBox="1">
            <a:spLocks noGrp="1"/>
          </p:cNvSpPr>
          <p:nvPr>
            <p:ph type="body" sz="quarter" idx="1"/>
          </p:nvPr>
        </p:nvSpPr>
        <p:spPr>
          <a:xfrm>
            <a:off x="831850" y="4589462"/>
            <a:ext cx="10515600" cy="1500188"/>
          </a:xfrm>
          <a:prstGeom prst="rect">
            <a:avLst/>
          </a:prstGeom>
        </p:spPr>
        <p:txBody>
          <a:bodyPr>
            <a:normAutofit/>
          </a:bodyPr>
          <a:lstStyle>
            <a:lvl1pPr marL="0" indent="0">
              <a:buSzTx/>
              <a:buFontTx/>
              <a:buNone/>
              <a:defRPr sz="2400">
                <a:solidFill>
                  <a:srgbClr val="888888"/>
                </a:solidFill>
                <a:latin typeface="+mj-lt"/>
                <a:ea typeface="+mj-ea"/>
                <a:cs typeface="+mj-cs"/>
                <a:sym typeface="Calibri"/>
              </a:defRPr>
            </a:lvl1pPr>
            <a:lvl2pPr marL="0" indent="457200">
              <a:buSzTx/>
              <a:buFontTx/>
              <a:buNone/>
              <a:defRPr sz="2400">
                <a:solidFill>
                  <a:srgbClr val="888888"/>
                </a:solidFill>
                <a:latin typeface="+mj-lt"/>
                <a:ea typeface="+mj-ea"/>
                <a:cs typeface="+mj-cs"/>
                <a:sym typeface="Calibri"/>
              </a:defRPr>
            </a:lvl2pPr>
            <a:lvl3pPr marL="0" indent="914400">
              <a:buSzTx/>
              <a:buFontTx/>
              <a:buNone/>
              <a:defRPr sz="2400">
                <a:solidFill>
                  <a:srgbClr val="888888"/>
                </a:solidFill>
                <a:latin typeface="+mj-lt"/>
                <a:ea typeface="+mj-ea"/>
                <a:cs typeface="+mj-cs"/>
                <a:sym typeface="Calibri"/>
              </a:defRPr>
            </a:lvl3pPr>
            <a:lvl4pPr marL="0" indent="1371600">
              <a:buSzTx/>
              <a:buFontTx/>
              <a:buNone/>
              <a:defRPr sz="2400">
                <a:solidFill>
                  <a:srgbClr val="888888"/>
                </a:solidFill>
                <a:latin typeface="+mj-lt"/>
                <a:ea typeface="+mj-ea"/>
                <a:cs typeface="+mj-cs"/>
                <a:sym typeface="Calibri"/>
              </a:defRPr>
            </a:lvl4pPr>
            <a:lvl5pPr marL="0" indent="1828800">
              <a:buSzTx/>
              <a:buFontTx/>
              <a:buNone/>
              <a:defRPr sz="2400">
                <a:solidFill>
                  <a:srgbClr val="888888"/>
                </a:solidFill>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88" name="幻灯片编号"/>
          <p:cNvSpPr txBox="1">
            <a:spLocks noGrp="1"/>
          </p:cNvSpPr>
          <p:nvPr>
            <p:ph type="sldNum" sz="quarter" idx="2"/>
          </p:nvPr>
        </p:nvSpPr>
        <p:spPr>
          <a:xfrm>
            <a:off x="11089818" y="6404292"/>
            <a:ext cx="263983" cy="269241"/>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95" name="标题文本"/>
          <p:cNvSpPr txBox="1">
            <a:spLocks noGrp="1"/>
          </p:cNvSpPr>
          <p:nvPr>
            <p:ph type="title"/>
          </p:nvPr>
        </p:nvSpPr>
        <p:spPr>
          <a:xfrm>
            <a:off x="838200" y="365125"/>
            <a:ext cx="10515600" cy="1325563"/>
          </a:xfrm>
          <a:prstGeom prst="rect">
            <a:avLst/>
          </a:prstGeom>
        </p:spPr>
        <p:txBody>
          <a:bodyPr>
            <a:normAutofit/>
          </a:bodyPr>
          <a:lstStyle>
            <a:lvl1pPr>
              <a:defRPr>
                <a:latin typeface="Calibri Light"/>
                <a:ea typeface="Calibri Light"/>
                <a:cs typeface="Calibri Light"/>
                <a:sym typeface="Calibri Light"/>
              </a:defRPr>
            </a:lvl1pPr>
          </a:lstStyle>
          <a:p>
            <a:r>
              <a:t>标题文本</a:t>
            </a:r>
          </a:p>
        </p:txBody>
      </p:sp>
      <p:sp>
        <p:nvSpPr>
          <p:cNvPr id="96" name="正文级别 1…"/>
          <p:cNvSpPr txBox="1">
            <a:spLocks noGrp="1"/>
          </p:cNvSpPr>
          <p:nvPr>
            <p:ph type="body" sz="half" idx="1"/>
          </p:nvPr>
        </p:nvSpPr>
        <p:spPr>
          <a:xfrm>
            <a:off x="838200" y="1825625"/>
            <a:ext cx="5181600" cy="4351338"/>
          </a:xfrm>
          <a:prstGeom prst="rect">
            <a:avLst/>
          </a:prstGeom>
        </p:spPr>
        <p:txBody>
          <a:bodyPr>
            <a:normAutofit/>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97" name="幻灯片编号"/>
          <p:cNvSpPr txBox="1">
            <a:spLocks noGrp="1"/>
          </p:cNvSpPr>
          <p:nvPr>
            <p:ph type="sldNum" sz="quarter" idx="2"/>
          </p:nvPr>
        </p:nvSpPr>
        <p:spPr>
          <a:xfrm>
            <a:off x="11089818" y="6404292"/>
            <a:ext cx="263983" cy="269241"/>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104" name="标题文本"/>
          <p:cNvSpPr txBox="1">
            <a:spLocks noGrp="1"/>
          </p:cNvSpPr>
          <p:nvPr>
            <p:ph type="title"/>
          </p:nvPr>
        </p:nvSpPr>
        <p:spPr>
          <a:xfrm>
            <a:off x="839787" y="365125"/>
            <a:ext cx="10515601" cy="1325563"/>
          </a:xfrm>
          <a:prstGeom prst="rect">
            <a:avLst/>
          </a:prstGeom>
        </p:spPr>
        <p:txBody>
          <a:bodyPr>
            <a:normAutofit/>
          </a:bodyPr>
          <a:lstStyle>
            <a:lvl1pPr>
              <a:defRPr>
                <a:latin typeface="Calibri Light"/>
                <a:ea typeface="Calibri Light"/>
                <a:cs typeface="Calibri Light"/>
                <a:sym typeface="Calibri Light"/>
              </a:defRPr>
            </a:lvl1pPr>
          </a:lstStyle>
          <a:p>
            <a:r>
              <a:t>标题文本</a:t>
            </a:r>
          </a:p>
        </p:txBody>
      </p:sp>
      <p:sp>
        <p:nvSpPr>
          <p:cNvPr id="105" name="正文级别 1…"/>
          <p:cNvSpPr txBox="1">
            <a:spLocks noGrp="1"/>
          </p:cNvSpPr>
          <p:nvPr>
            <p:ph type="body" sz="quarter" idx="1"/>
          </p:nvPr>
        </p:nvSpPr>
        <p:spPr>
          <a:xfrm>
            <a:off x="839787" y="1681163"/>
            <a:ext cx="5157789" cy="823913"/>
          </a:xfrm>
          <a:prstGeom prst="rect">
            <a:avLst/>
          </a:prstGeom>
        </p:spPr>
        <p:txBody>
          <a:bodyPr anchor="b">
            <a:normAutofit/>
          </a:bodyPr>
          <a:lstStyle>
            <a:lvl1pPr marL="0" indent="0">
              <a:buSzTx/>
              <a:buFontTx/>
              <a:buNone/>
              <a:defRPr sz="2400" b="1">
                <a:latin typeface="+mj-lt"/>
                <a:ea typeface="+mj-ea"/>
                <a:cs typeface="+mj-cs"/>
                <a:sym typeface="Calibri"/>
              </a:defRPr>
            </a:lvl1pPr>
            <a:lvl2pPr marL="0" indent="457200">
              <a:buSzTx/>
              <a:buFontTx/>
              <a:buNone/>
              <a:defRPr sz="2400" b="1">
                <a:latin typeface="+mj-lt"/>
                <a:ea typeface="+mj-ea"/>
                <a:cs typeface="+mj-cs"/>
                <a:sym typeface="Calibri"/>
              </a:defRPr>
            </a:lvl2pPr>
            <a:lvl3pPr marL="0" indent="914400">
              <a:buSzTx/>
              <a:buFontTx/>
              <a:buNone/>
              <a:defRPr sz="2400" b="1">
                <a:latin typeface="+mj-lt"/>
                <a:ea typeface="+mj-ea"/>
                <a:cs typeface="+mj-cs"/>
                <a:sym typeface="Calibri"/>
              </a:defRPr>
            </a:lvl3pPr>
            <a:lvl4pPr marL="0" indent="1371600">
              <a:buSzTx/>
              <a:buFontTx/>
              <a:buNone/>
              <a:defRPr sz="2400" b="1">
                <a:latin typeface="+mj-lt"/>
                <a:ea typeface="+mj-ea"/>
                <a:cs typeface="+mj-cs"/>
                <a:sym typeface="Calibri"/>
              </a:defRPr>
            </a:lvl4pPr>
            <a:lvl5pPr marL="0" indent="1828800">
              <a:buSzTx/>
              <a:buFontTx/>
              <a:buNone/>
              <a:defRPr sz="2400" b="1">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06" name="Text Placeholder 4"/>
          <p:cNvSpPr>
            <a:spLocks noGrp="1"/>
          </p:cNvSpPr>
          <p:nvPr>
            <p:ph type="body" sz="quarter" idx="13"/>
          </p:nvPr>
        </p:nvSpPr>
        <p:spPr>
          <a:xfrm>
            <a:off x="6172200" y="1681163"/>
            <a:ext cx="5183188" cy="823913"/>
          </a:xfrm>
          <a:prstGeom prst="rect">
            <a:avLst/>
          </a:prstGeom>
        </p:spPr>
        <p:txBody>
          <a:bodyPr anchor="b">
            <a:normAutofit/>
          </a:bodyPr>
          <a:lstStyle/>
          <a:p>
            <a:pPr marL="0" indent="0">
              <a:buSzTx/>
              <a:buFontTx/>
              <a:buNone/>
              <a:defRPr sz="2400" b="1">
                <a:latin typeface="+mj-lt"/>
                <a:ea typeface="+mj-ea"/>
                <a:cs typeface="+mj-cs"/>
                <a:sym typeface="Calibri"/>
              </a:defRPr>
            </a:pPr>
            <a:endParaRPr/>
          </a:p>
        </p:txBody>
      </p:sp>
      <p:sp>
        <p:nvSpPr>
          <p:cNvPr id="107" name="幻灯片编号"/>
          <p:cNvSpPr txBox="1">
            <a:spLocks noGrp="1"/>
          </p:cNvSpPr>
          <p:nvPr>
            <p:ph type="sldNum" sz="quarter" idx="2"/>
          </p:nvPr>
        </p:nvSpPr>
        <p:spPr>
          <a:xfrm>
            <a:off x="11089818" y="6404292"/>
            <a:ext cx="263983" cy="269241"/>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114" name="标题文本"/>
          <p:cNvSpPr txBox="1">
            <a:spLocks noGrp="1"/>
          </p:cNvSpPr>
          <p:nvPr>
            <p:ph type="title"/>
          </p:nvPr>
        </p:nvSpPr>
        <p:spPr>
          <a:xfrm>
            <a:off x="838200" y="365125"/>
            <a:ext cx="10515600" cy="1325563"/>
          </a:xfrm>
          <a:prstGeom prst="rect">
            <a:avLst/>
          </a:prstGeom>
        </p:spPr>
        <p:txBody>
          <a:bodyPr>
            <a:normAutofit/>
          </a:bodyPr>
          <a:lstStyle>
            <a:lvl1pPr>
              <a:defRPr>
                <a:latin typeface="Calibri Light"/>
                <a:ea typeface="Calibri Light"/>
                <a:cs typeface="Calibri Light"/>
                <a:sym typeface="Calibri Light"/>
              </a:defRPr>
            </a:lvl1pPr>
          </a:lstStyle>
          <a:p>
            <a:r>
              <a:t>标题文本</a:t>
            </a:r>
          </a:p>
        </p:txBody>
      </p:sp>
      <p:sp>
        <p:nvSpPr>
          <p:cNvPr id="115" name="幻灯片编号"/>
          <p:cNvSpPr txBox="1">
            <a:spLocks noGrp="1"/>
          </p:cNvSpPr>
          <p:nvPr>
            <p:ph type="sldNum" sz="quarter" idx="2"/>
          </p:nvPr>
        </p:nvSpPr>
        <p:spPr>
          <a:xfrm>
            <a:off x="11089818" y="6404292"/>
            <a:ext cx="263983" cy="269241"/>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129" name="标题文本"/>
          <p:cNvSpPr txBox="1">
            <a:spLocks noGrp="1"/>
          </p:cNvSpPr>
          <p:nvPr>
            <p:ph type="title"/>
          </p:nvPr>
        </p:nvSpPr>
        <p:spPr>
          <a:xfrm>
            <a:off x="839787" y="457200"/>
            <a:ext cx="3932239" cy="1600200"/>
          </a:xfrm>
          <a:prstGeom prst="rect">
            <a:avLst/>
          </a:prstGeom>
        </p:spPr>
        <p:txBody>
          <a:bodyPr anchor="b">
            <a:normAutofit/>
          </a:bodyPr>
          <a:lstStyle>
            <a:lvl1pPr>
              <a:defRPr sz="3200">
                <a:latin typeface="Calibri Light"/>
                <a:ea typeface="Calibri Light"/>
                <a:cs typeface="Calibri Light"/>
                <a:sym typeface="Calibri Light"/>
              </a:defRPr>
            </a:lvl1pPr>
          </a:lstStyle>
          <a:p>
            <a:r>
              <a:t>标题文本</a:t>
            </a:r>
          </a:p>
        </p:txBody>
      </p:sp>
      <p:sp>
        <p:nvSpPr>
          <p:cNvPr id="130" name="正文级别 1…"/>
          <p:cNvSpPr txBox="1">
            <a:spLocks noGrp="1"/>
          </p:cNvSpPr>
          <p:nvPr>
            <p:ph type="body" sz="half" idx="1"/>
          </p:nvPr>
        </p:nvSpPr>
        <p:spPr>
          <a:xfrm>
            <a:off x="5183187" y="987425"/>
            <a:ext cx="6172201" cy="4873625"/>
          </a:xfrm>
          <a:prstGeom prst="rect">
            <a:avLst/>
          </a:prstGeom>
        </p:spPr>
        <p:txBody>
          <a:bodyPr>
            <a:normAutofit/>
          </a:bodyPr>
          <a:lstStyle>
            <a:lvl1pPr>
              <a:defRPr sz="3200">
                <a:latin typeface="+mj-lt"/>
                <a:ea typeface="+mj-ea"/>
                <a:cs typeface="+mj-cs"/>
                <a:sym typeface="Calibri"/>
              </a:defRPr>
            </a:lvl1pPr>
            <a:lvl2pPr marL="718457" indent="-261257">
              <a:defRPr sz="3200">
                <a:latin typeface="+mj-lt"/>
                <a:ea typeface="+mj-ea"/>
                <a:cs typeface="+mj-cs"/>
                <a:sym typeface="Calibri"/>
              </a:defRPr>
            </a:lvl2pPr>
            <a:lvl3pPr marL="1219200" indent="-304800">
              <a:defRPr sz="3200">
                <a:latin typeface="+mj-lt"/>
                <a:ea typeface="+mj-ea"/>
                <a:cs typeface="+mj-cs"/>
                <a:sym typeface="Calibri"/>
              </a:defRPr>
            </a:lvl3pPr>
            <a:lvl4pPr marL="1737360" indent="-365760">
              <a:defRPr sz="3200">
                <a:latin typeface="+mj-lt"/>
                <a:ea typeface="+mj-ea"/>
                <a:cs typeface="+mj-cs"/>
                <a:sym typeface="Calibri"/>
              </a:defRPr>
            </a:lvl4pPr>
            <a:lvl5pPr marL="2194560" indent="-365760">
              <a:defRPr sz="32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31" name="Text Placeholder 3"/>
          <p:cNvSpPr>
            <a:spLocks noGrp="1"/>
          </p:cNvSpPr>
          <p:nvPr>
            <p:ph type="body" sz="quarter" idx="13"/>
          </p:nvPr>
        </p:nvSpPr>
        <p:spPr>
          <a:xfrm>
            <a:off x="839787" y="2057400"/>
            <a:ext cx="3932239" cy="3811588"/>
          </a:xfrm>
          <a:prstGeom prst="rect">
            <a:avLst/>
          </a:prstGeom>
        </p:spPr>
        <p:txBody>
          <a:bodyPr>
            <a:normAutofit/>
          </a:bodyPr>
          <a:lstStyle/>
          <a:p>
            <a:pPr marL="0" indent="0">
              <a:buSzTx/>
              <a:buFontTx/>
              <a:buNone/>
              <a:defRPr sz="1600">
                <a:latin typeface="+mj-lt"/>
                <a:ea typeface="+mj-ea"/>
                <a:cs typeface="+mj-cs"/>
                <a:sym typeface="Calibri"/>
              </a:defRPr>
            </a:pPr>
            <a:endParaRPr/>
          </a:p>
        </p:txBody>
      </p:sp>
      <p:sp>
        <p:nvSpPr>
          <p:cNvPr id="132" name="幻灯片编号"/>
          <p:cNvSpPr txBox="1">
            <a:spLocks noGrp="1"/>
          </p:cNvSpPr>
          <p:nvPr>
            <p:ph type="sldNum" sz="quarter" idx="2"/>
          </p:nvPr>
        </p:nvSpPr>
        <p:spPr>
          <a:xfrm>
            <a:off x="11089818" y="6404292"/>
            <a:ext cx="263983" cy="269241"/>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139" name="标题文本"/>
          <p:cNvSpPr txBox="1">
            <a:spLocks noGrp="1"/>
          </p:cNvSpPr>
          <p:nvPr>
            <p:ph type="title"/>
          </p:nvPr>
        </p:nvSpPr>
        <p:spPr>
          <a:xfrm>
            <a:off x="839787" y="457200"/>
            <a:ext cx="3932239" cy="1600200"/>
          </a:xfrm>
          <a:prstGeom prst="rect">
            <a:avLst/>
          </a:prstGeom>
        </p:spPr>
        <p:txBody>
          <a:bodyPr anchor="b">
            <a:normAutofit/>
          </a:bodyPr>
          <a:lstStyle>
            <a:lvl1pPr>
              <a:defRPr sz="3200">
                <a:latin typeface="Calibri Light"/>
                <a:ea typeface="Calibri Light"/>
                <a:cs typeface="Calibri Light"/>
                <a:sym typeface="Calibri Light"/>
              </a:defRPr>
            </a:lvl1pPr>
          </a:lstStyle>
          <a:p>
            <a:r>
              <a:t>标题文本</a:t>
            </a:r>
          </a:p>
        </p:txBody>
      </p:sp>
      <p:sp>
        <p:nvSpPr>
          <p:cNvPr id="140" name="Picture Placeholder 2"/>
          <p:cNvSpPr>
            <a:spLocks noGrp="1"/>
          </p:cNvSpPr>
          <p:nvPr>
            <p:ph type="pic" sz="half" idx="13"/>
          </p:nvPr>
        </p:nvSpPr>
        <p:spPr>
          <a:xfrm>
            <a:off x="5183187" y="987425"/>
            <a:ext cx="6172201" cy="4873625"/>
          </a:xfrm>
          <a:prstGeom prst="rect">
            <a:avLst/>
          </a:prstGeom>
        </p:spPr>
        <p:txBody>
          <a:bodyPr lIns="91439" rIns="91439"/>
          <a:lstStyle/>
          <a:p>
            <a:endParaRPr/>
          </a:p>
        </p:txBody>
      </p:sp>
      <p:sp>
        <p:nvSpPr>
          <p:cNvPr id="141" name="正文级别 1…"/>
          <p:cNvSpPr txBox="1">
            <a:spLocks noGrp="1"/>
          </p:cNvSpPr>
          <p:nvPr>
            <p:ph type="body" sz="quarter" idx="1"/>
          </p:nvPr>
        </p:nvSpPr>
        <p:spPr>
          <a:xfrm>
            <a:off x="839787" y="2057400"/>
            <a:ext cx="3932239" cy="3811588"/>
          </a:xfrm>
          <a:prstGeom prst="rect">
            <a:avLst/>
          </a:prstGeom>
        </p:spPr>
        <p:txBody>
          <a:bodyPr>
            <a:normAutofit/>
          </a:bodyPr>
          <a:lstStyle>
            <a:lvl1pPr marL="0" indent="0">
              <a:buSzTx/>
              <a:buFontTx/>
              <a:buNone/>
              <a:defRPr sz="1600">
                <a:latin typeface="+mj-lt"/>
                <a:ea typeface="+mj-ea"/>
                <a:cs typeface="+mj-cs"/>
                <a:sym typeface="Calibri"/>
              </a:defRPr>
            </a:lvl1pPr>
            <a:lvl2pPr marL="0" indent="457200">
              <a:buSzTx/>
              <a:buFontTx/>
              <a:buNone/>
              <a:defRPr sz="1600">
                <a:latin typeface="+mj-lt"/>
                <a:ea typeface="+mj-ea"/>
                <a:cs typeface="+mj-cs"/>
                <a:sym typeface="Calibri"/>
              </a:defRPr>
            </a:lvl2pPr>
            <a:lvl3pPr marL="0" indent="914400">
              <a:buSzTx/>
              <a:buFontTx/>
              <a:buNone/>
              <a:defRPr sz="1600">
                <a:latin typeface="+mj-lt"/>
                <a:ea typeface="+mj-ea"/>
                <a:cs typeface="+mj-cs"/>
                <a:sym typeface="Calibri"/>
              </a:defRPr>
            </a:lvl3pPr>
            <a:lvl4pPr marL="0" indent="1371600">
              <a:buSzTx/>
              <a:buFontTx/>
              <a:buNone/>
              <a:defRPr sz="1600">
                <a:latin typeface="+mj-lt"/>
                <a:ea typeface="+mj-ea"/>
                <a:cs typeface="+mj-cs"/>
                <a:sym typeface="Calibri"/>
              </a:defRPr>
            </a:lvl4pPr>
            <a:lvl5pPr marL="0" indent="1828800">
              <a:buSzTx/>
              <a:buFontTx/>
              <a:buNone/>
              <a:defRPr sz="16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42" name="幻灯片编号"/>
          <p:cNvSpPr txBox="1">
            <a:spLocks noGrp="1"/>
          </p:cNvSpPr>
          <p:nvPr>
            <p:ph type="sldNum" sz="quarter" idx="2"/>
          </p:nvPr>
        </p:nvSpPr>
        <p:spPr>
          <a:xfrm>
            <a:off x="11089818" y="6404292"/>
            <a:ext cx="263983" cy="269241"/>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149" name="标题文本"/>
          <p:cNvSpPr txBox="1">
            <a:spLocks noGrp="1"/>
          </p:cNvSpPr>
          <p:nvPr>
            <p:ph type="title"/>
          </p:nvPr>
        </p:nvSpPr>
        <p:spPr>
          <a:xfrm>
            <a:off x="838200" y="365125"/>
            <a:ext cx="10515600" cy="1325563"/>
          </a:xfrm>
          <a:prstGeom prst="rect">
            <a:avLst/>
          </a:prstGeom>
        </p:spPr>
        <p:txBody>
          <a:bodyPr>
            <a:normAutofit/>
          </a:bodyPr>
          <a:lstStyle>
            <a:lvl1pPr>
              <a:defRPr>
                <a:latin typeface="Calibri Light"/>
                <a:ea typeface="Calibri Light"/>
                <a:cs typeface="Calibri Light"/>
                <a:sym typeface="Calibri Light"/>
              </a:defRPr>
            </a:lvl1pPr>
          </a:lstStyle>
          <a:p>
            <a:r>
              <a:t>标题文本</a:t>
            </a:r>
          </a:p>
        </p:txBody>
      </p:sp>
      <p:sp>
        <p:nvSpPr>
          <p:cNvPr id="150" name="正文级别 1…"/>
          <p:cNvSpPr txBox="1">
            <a:spLocks noGrp="1"/>
          </p:cNvSpPr>
          <p:nvPr>
            <p:ph type="body" idx="1"/>
          </p:nvPr>
        </p:nvSpPr>
        <p:spPr>
          <a:xfrm>
            <a:off x="838200" y="1825625"/>
            <a:ext cx="10515600" cy="4351338"/>
          </a:xfrm>
          <a:prstGeom prst="rect">
            <a:avLst/>
          </a:prstGeom>
        </p:spPr>
        <p:txBody>
          <a:bodyPr>
            <a:normAutofit/>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51" name="幻灯片编号"/>
          <p:cNvSpPr txBox="1">
            <a:spLocks noGrp="1"/>
          </p:cNvSpPr>
          <p:nvPr>
            <p:ph type="sldNum" sz="quarter" idx="2"/>
          </p:nvPr>
        </p:nvSpPr>
        <p:spPr>
          <a:xfrm>
            <a:off x="11089818" y="6404292"/>
            <a:ext cx="263983" cy="269241"/>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垂直排列标题与&#10;文本">
    <p:spTree>
      <p:nvGrpSpPr>
        <p:cNvPr id="1" name=""/>
        <p:cNvGrpSpPr/>
        <p:nvPr/>
      </p:nvGrpSpPr>
      <p:grpSpPr>
        <a:xfrm>
          <a:off x="0" y="0"/>
          <a:ext cx="0" cy="0"/>
          <a:chOff x="0" y="0"/>
          <a:chExt cx="0" cy="0"/>
        </a:xfrm>
      </p:grpSpPr>
      <p:sp>
        <p:nvSpPr>
          <p:cNvPr id="158" name="标题文本"/>
          <p:cNvSpPr txBox="1">
            <a:spLocks noGrp="1"/>
          </p:cNvSpPr>
          <p:nvPr>
            <p:ph type="title"/>
          </p:nvPr>
        </p:nvSpPr>
        <p:spPr>
          <a:xfrm>
            <a:off x="8724900" y="365125"/>
            <a:ext cx="2628900" cy="5811838"/>
          </a:xfrm>
          <a:prstGeom prst="rect">
            <a:avLst/>
          </a:prstGeom>
        </p:spPr>
        <p:txBody>
          <a:bodyPr>
            <a:normAutofit/>
          </a:bodyPr>
          <a:lstStyle>
            <a:lvl1pPr>
              <a:defRPr>
                <a:latin typeface="Calibri Light"/>
                <a:ea typeface="Calibri Light"/>
                <a:cs typeface="Calibri Light"/>
                <a:sym typeface="Calibri Light"/>
              </a:defRPr>
            </a:lvl1pPr>
          </a:lstStyle>
          <a:p>
            <a:r>
              <a:t>标题文本</a:t>
            </a:r>
          </a:p>
        </p:txBody>
      </p:sp>
      <p:sp>
        <p:nvSpPr>
          <p:cNvPr id="159" name="正文级别 1…"/>
          <p:cNvSpPr txBox="1">
            <a:spLocks noGrp="1"/>
          </p:cNvSpPr>
          <p:nvPr>
            <p:ph type="body" idx="1"/>
          </p:nvPr>
        </p:nvSpPr>
        <p:spPr>
          <a:xfrm>
            <a:off x="838200" y="365125"/>
            <a:ext cx="7734300" cy="5811838"/>
          </a:xfrm>
          <a:prstGeom prst="rect">
            <a:avLst/>
          </a:prstGeom>
        </p:spPr>
        <p:txBody>
          <a:bodyPr>
            <a:normAutofit/>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60" name="幻灯片编号"/>
          <p:cNvSpPr txBox="1">
            <a:spLocks noGrp="1"/>
          </p:cNvSpPr>
          <p:nvPr>
            <p:ph type="sldNum" sz="quarter" idx="2"/>
          </p:nvPr>
        </p:nvSpPr>
        <p:spPr>
          <a:xfrm>
            <a:off x="11089818" y="6404292"/>
            <a:ext cx="263983" cy="269241"/>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746498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5_自定义版式">
    <p:spTree>
      <p:nvGrpSpPr>
        <p:cNvPr id="1" name=""/>
        <p:cNvGrpSpPr/>
        <p:nvPr/>
      </p:nvGrpSpPr>
      <p:grpSpPr>
        <a:xfrm>
          <a:off x="0" y="0"/>
          <a:ext cx="0" cy="0"/>
          <a:chOff x="0" y="0"/>
          <a:chExt cx="0" cy="0"/>
        </a:xfrm>
      </p:grpSpPr>
      <p:pic>
        <p:nvPicPr>
          <p:cNvPr id="18" name="图片 2" descr="图片 2"/>
          <p:cNvPicPr>
            <a:picLocks noChangeAspect="1"/>
          </p:cNvPicPr>
          <p:nvPr/>
        </p:nvPicPr>
        <p:blipFill>
          <a:blip r:embed="rId2">
            <a:extLst/>
          </a:blip>
          <a:srcRect l="61488" t="25058" r="12143" b="25082"/>
          <a:stretch>
            <a:fillRect/>
          </a:stretch>
        </p:blipFill>
        <p:spPr>
          <a:xfrm>
            <a:off x="3882314" y="1181451"/>
            <a:ext cx="4495007" cy="44950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ln w="12700">
            <a:miter lim="400000"/>
          </a:ln>
        </p:spPr>
      </p:pic>
      <p:sp>
        <p:nvSpPr>
          <p:cNvPr id="1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自定义版式">
    <p:spTree>
      <p:nvGrpSpPr>
        <p:cNvPr id="1" name=""/>
        <p:cNvGrpSpPr/>
        <p:nvPr/>
      </p:nvGrpSpPr>
      <p:grpSpPr>
        <a:xfrm>
          <a:off x="0" y="0"/>
          <a:ext cx="0" cy="0"/>
          <a:chOff x="0" y="0"/>
          <a:chExt cx="0" cy="0"/>
        </a:xfrm>
      </p:grpSpPr>
      <p:pic>
        <p:nvPicPr>
          <p:cNvPr id="26" name="图片 2" descr="图片 2"/>
          <p:cNvPicPr>
            <a:picLocks noChangeAspect="1"/>
          </p:cNvPicPr>
          <p:nvPr/>
        </p:nvPicPr>
        <p:blipFill>
          <a:blip r:embed="rId2">
            <a:extLst/>
          </a:blip>
          <a:srcRect t="22049" r="54675" b="21935"/>
          <a:stretch>
            <a:fillRect/>
          </a:stretch>
        </p:blipFill>
        <p:spPr>
          <a:xfrm>
            <a:off x="952455" y="-12701"/>
            <a:ext cx="10492980" cy="6858001"/>
          </a:xfrm>
          <a:prstGeom prst="rect">
            <a:avLst/>
          </a:prstGeom>
          <a:ln w="12700">
            <a:miter lim="400000"/>
          </a:ln>
        </p:spPr>
      </p:pic>
      <p:sp>
        <p:nvSpPr>
          <p:cNvPr id="2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1_自定义版式">
    <p:spTree>
      <p:nvGrpSpPr>
        <p:cNvPr id="1" name=""/>
        <p:cNvGrpSpPr/>
        <p:nvPr/>
      </p:nvGrpSpPr>
      <p:grpSpPr>
        <a:xfrm>
          <a:off x="0" y="0"/>
          <a:ext cx="0" cy="0"/>
          <a:chOff x="0" y="0"/>
          <a:chExt cx="0" cy="0"/>
        </a:xfrm>
      </p:grpSpPr>
      <p:pic>
        <p:nvPicPr>
          <p:cNvPr id="34" name="图片 2" descr="图片 2"/>
          <p:cNvPicPr>
            <a:picLocks noChangeAspect="1"/>
          </p:cNvPicPr>
          <p:nvPr/>
        </p:nvPicPr>
        <p:blipFill>
          <a:blip r:embed="rId2">
            <a:extLst/>
          </a:blip>
          <a:srcRect t="15838" r="78197" b="16674"/>
          <a:stretch>
            <a:fillRect/>
          </a:stretch>
        </p:blipFill>
        <p:spPr>
          <a:xfrm>
            <a:off x="8015257" y="-12701"/>
            <a:ext cx="4189444" cy="6858002"/>
          </a:xfrm>
          <a:prstGeom prst="rect">
            <a:avLst/>
          </a:prstGeom>
          <a:ln w="12700">
            <a:miter lim="400000"/>
          </a:ln>
        </p:spPr>
      </p:pic>
      <p:sp>
        <p:nvSpPr>
          <p:cNvPr id="3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2_自定义版式">
    <p:spTree>
      <p:nvGrpSpPr>
        <p:cNvPr id="1" name=""/>
        <p:cNvGrpSpPr/>
        <p:nvPr/>
      </p:nvGrpSpPr>
      <p:grpSpPr>
        <a:xfrm>
          <a:off x="0" y="0"/>
          <a:ext cx="0" cy="0"/>
          <a:chOff x="0" y="0"/>
          <a:chExt cx="0" cy="0"/>
        </a:xfrm>
      </p:grpSpPr>
      <p:pic>
        <p:nvPicPr>
          <p:cNvPr id="42" name="图片 3" descr="图片 3"/>
          <p:cNvPicPr>
            <a:picLocks noChangeAspect="1"/>
          </p:cNvPicPr>
          <p:nvPr/>
        </p:nvPicPr>
        <p:blipFill>
          <a:blip r:embed="rId2">
            <a:extLst/>
          </a:blip>
          <a:srcRect t="15838" r="78197" b="16674"/>
          <a:stretch>
            <a:fillRect/>
          </a:stretch>
        </p:blipFill>
        <p:spPr>
          <a:xfrm flipH="1">
            <a:off x="-1" y="-12701"/>
            <a:ext cx="4189444" cy="6858002"/>
          </a:xfrm>
          <a:prstGeom prst="rect">
            <a:avLst/>
          </a:prstGeom>
          <a:ln w="12700">
            <a:miter lim="400000"/>
          </a:ln>
        </p:spPr>
      </p:pic>
      <p:sp>
        <p:nvSpPr>
          <p:cNvPr id="4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3_自定义版式">
    <p:spTree>
      <p:nvGrpSpPr>
        <p:cNvPr id="1" name=""/>
        <p:cNvGrpSpPr/>
        <p:nvPr/>
      </p:nvGrpSpPr>
      <p:grpSpPr>
        <a:xfrm>
          <a:off x="0" y="0"/>
          <a:ext cx="0" cy="0"/>
          <a:chOff x="0" y="0"/>
          <a:chExt cx="0" cy="0"/>
        </a:xfrm>
      </p:grpSpPr>
      <p:pic>
        <p:nvPicPr>
          <p:cNvPr id="50" name="图片 2" descr="图片 2"/>
          <p:cNvPicPr>
            <a:picLocks noChangeAspect="1"/>
          </p:cNvPicPr>
          <p:nvPr/>
        </p:nvPicPr>
        <p:blipFill>
          <a:blip r:embed="rId2">
            <a:extLst/>
          </a:blip>
          <a:srcRect l="54114" t="20375" r="25555" b="20378"/>
          <a:stretch>
            <a:fillRect/>
          </a:stretch>
        </p:blipFill>
        <p:spPr>
          <a:xfrm>
            <a:off x="7739212" y="0"/>
            <a:ext cx="4452788" cy="6862813"/>
          </a:xfrm>
          <a:prstGeom prst="rect">
            <a:avLst/>
          </a:prstGeom>
          <a:ln w="12700">
            <a:miter lim="400000"/>
          </a:ln>
        </p:spPr>
      </p:pic>
      <p:sp>
        <p:nvSpPr>
          <p:cNvPr id="5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2_标题幻灯片">
    <p:spTree>
      <p:nvGrpSpPr>
        <p:cNvPr id="1" name=""/>
        <p:cNvGrpSpPr/>
        <p:nvPr/>
      </p:nvGrpSpPr>
      <p:grpSpPr>
        <a:xfrm>
          <a:off x="0" y="0"/>
          <a:ext cx="0" cy="0"/>
          <a:chOff x="0" y="0"/>
          <a:chExt cx="0" cy="0"/>
        </a:xfrm>
      </p:grpSpPr>
      <p:sp>
        <p:nvSpPr>
          <p:cNvPr id="58" name="正文级别 1…"/>
          <p:cNvSpPr txBox="1">
            <a:spLocks noGrp="1"/>
          </p:cNvSpPr>
          <p:nvPr>
            <p:ph type="body" sz="quarter" idx="1"/>
          </p:nvPr>
        </p:nvSpPr>
        <p:spPr>
          <a:xfrm>
            <a:off x="659004" y="258233"/>
            <a:ext cx="4868117" cy="529569"/>
          </a:xfrm>
          <a:prstGeom prst="rect">
            <a:avLst/>
          </a:prstGeom>
          <a:ln>
            <a:solidFill>
              <a:srgbClr val="000000"/>
            </a:solidFill>
            <a:round/>
          </a:ln>
        </p:spPr>
        <p:txBody>
          <a:bodyPr anchor="ctr">
            <a:normAutofit/>
          </a:bodyPr>
          <a:lstStyle>
            <a:lvl1pPr marL="0" indent="0">
              <a:buSzTx/>
              <a:buFontTx/>
              <a:buNone/>
              <a:defRPr sz="2400">
                <a:latin typeface="Segoe UI Light"/>
                <a:ea typeface="Segoe UI Light"/>
                <a:cs typeface="Segoe UI Light"/>
                <a:sym typeface="Segoe UI Light"/>
              </a:defRPr>
            </a:lvl1pPr>
            <a:lvl2pPr marL="685800" indent="-228600">
              <a:buFontTx/>
              <a:defRPr sz="2400">
                <a:latin typeface="Segoe UI Light"/>
                <a:ea typeface="Segoe UI Light"/>
                <a:cs typeface="Segoe UI Light"/>
                <a:sym typeface="Segoe UI Light"/>
              </a:defRPr>
            </a:lvl2pPr>
            <a:lvl3pPr marL="1188719" indent="-274319">
              <a:buFontTx/>
              <a:defRPr sz="2400">
                <a:latin typeface="Segoe UI Light"/>
                <a:ea typeface="Segoe UI Light"/>
                <a:cs typeface="Segoe UI Light"/>
                <a:sym typeface="Segoe UI Light"/>
              </a:defRPr>
            </a:lvl3pPr>
            <a:lvl4pPr marL="1676400" indent="-304800">
              <a:buFontTx/>
              <a:defRPr sz="2400">
                <a:latin typeface="Segoe UI Light"/>
                <a:ea typeface="Segoe UI Light"/>
                <a:cs typeface="Segoe UI Light"/>
                <a:sym typeface="Segoe UI Light"/>
              </a:defRPr>
            </a:lvl4pPr>
            <a:lvl5pPr marL="2133600" indent="-304800">
              <a:buFontTx/>
              <a:defRPr sz="2400">
                <a:latin typeface="Segoe UI Light"/>
                <a:ea typeface="Segoe UI Light"/>
                <a:cs typeface="Segoe UI Light"/>
                <a:sym typeface="Segoe UI Light"/>
              </a:defRPr>
            </a:lvl5pPr>
          </a:lstStyle>
          <a:p>
            <a:r>
              <a:t>正文级别 1</a:t>
            </a:r>
          </a:p>
          <a:p>
            <a:pPr lvl="1"/>
            <a:r>
              <a:t>正文级别 2</a:t>
            </a:r>
          </a:p>
          <a:p>
            <a:pPr lvl="2"/>
            <a:r>
              <a:t>正文级别 3</a:t>
            </a:r>
          </a:p>
          <a:p>
            <a:pPr lvl="3"/>
            <a:r>
              <a:t>正文级别 4</a:t>
            </a:r>
          </a:p>
          <a:p>
            <a:pPr lvl="4"/>
            <a:r>
              <a:t>正文级别 5</a:t>
            </a:r>
          </a:p>
        </p:txBody>
      </p:sp>
      <p:sp>
        <p:nvSpPr>
          <p:cNvPr id="59" name="文本占位符 7"/>
          <p:cNvSpPr>
            <a:spLocks noGrp="1"/>
          </p:cNvSpPr>
          <p:nvPr>
            <p:ph type="body" sz="quarter" idx="13"/>
          </p:nvPr>
        </p:nvSpPr>
        <p:spPr>
          <a:xfrm>
            <a:off x="11386591" y="171546"/>
            <a:ext cx="805409" cy="616257"/>
          </a:xfrm>
          <a:prstGeom prst="rect">
            <a:avLst/>
          </a:prstGeom>
          <a:solidFill>
            <a:srgbClr val="000000"/>
          </a:solidFill>
        </p:spPr>
        <p:txBody>
          <a:bodyPr anchor="ctr">
            <a:normAutofit/>
          </a:bodyPr>
          <a:lstStyle/>
          <a:p>
            <a:pPr marL="0" indent="0" algn="ctr">
              <a:buSzTx/>
              <a:buFontTx/>
              <a:buNone/>
              <a:defRPr sz="2400">
                <a:solidFill>
                  <a:srgbClr val="FFFFFF"/>
                </a:solidFill>
                <a:latin typeface="Segoe UI Light"/>
                <a:ea typeface="Segoe UI Light"/>
                <a:cs typeface="Segoe UI Light"/>
                <a:sym typeface="Segoe UI Light"/>
              </a:defRPr>
            </a:pPr>
            <a:endParaRPr/>
          </a:p>
        </p:txBody>
      </p:sp>
      <p:sp>
        <p:nvSpPr>
          <p:cNvPr id="60" name="图片占位符 8"/>
          <p:cNvSpPr>
            <a:spLocks noGrp="1"/>
          </p:cNvSpPr>
          <p:nvPr>
            <p:ph type="pic" sz="quarter" idx="14"/>
          </p:nvPr>
        </p:nvSpPr>
        <p:spPr>
          <a:xfrm>
            <a:off x="376767" y="5989475"/>
            <a:ext cx="1960035" cy="533401"/>
          </a:xfrm>
          <a:prstGeom prst="rect">
            <a:avLst/>
          </a:prstGeom>
        </p:spPr>
        <p:txBody>
          <a:bodyPr lIns="91439" rIns="91439"/>
          <a:lstStyle/>
          <a:p>
            <a:endParaRPr/>
          </a:p>
        </p:txBody>
      </p:sp>
      <p:sp>
        <p:nvSpPr>
          <p:cNvPr id="6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68" name="标题文本"/>
          <p:cNvSpPr txBox="1">
            <a:spLocks noGrp="1"/>
          </p:cNvSpPr>
          <p:nvPr>
            <p:ph type="title"/>
          </p:nvPr>
        </p:nvSpPr>
        <p:spPr>
          <a:xfrm>
            <a:off x="1524000" y="1122362"/>
            <a:ext cx="9144000" cy="2387601"/>
          </a:xfrm>
          <a:prstGeom prst="rect">
            <a:avLst/>
          </a:prstGeom>
        </p:spPr>
        <p:txBody>
          <a:bodyPr anchor="b">
            <a:normAutofit/>
          </a:bodyPr>
          <a:lstStyle>
            <a:lvl1pPr algn="ctr">
              <a:defRPr sz="6000">
                <a:latin typeface="Calibri Light"/>
                <a:ea typeface="Calibri Light"/>
                <a:cs typeface="Calibri Light"/>
                <a:sym typeface="Calibri Light"/>
              </a:defRPr>
            </a:lvl1pPr>
          </a:lstStyle>
          <a:p>
            <a:r>
              <a:t>标题文本</a:t>
            </a:r>
          </a:p>
        </p:txBody>
      </p:sp>
      <p:sp>
        <p:nvSpPr>
          <p:cNvPr id="69" name="正文级别 1…"/>
          <p:cNvSpPr txBox="1">
            <a:spLocks noGrp="1"/>
          </p:cNvSpPr>
          <p:nvPr>
            <p:ph type="body" sz="quarter" idx="1"/>
          </p:nvPr>
        </p:nvSpPr>
        <p:spPr>
          <a:xfrm>
            <a:off x="1524000" y="3602037"/>
            <a:ext cx="9144000" cy="1655763"/>
          </a:xfrm>
          <a:prstGeom prst="rect">
            <a:avLst/>
          </a:prstGeom>
        </p:spPr>
        <p:txBody>
          <a:bodyPr>
            <a:normAutofit/>
          </a:bodyPr>
          <a:lstStyle>
            <a:lvl1pPr marL="0" indent="0" algn="ctr">
              <a:buSzTx/>
              <a:buFontTx/>
              <a:buNone/>
              <a:defRPr sz="2400">
                <a:latin typeface="+mj-lt"/>
                <a:ea typeface="+mj-ea"/>
                <a:cs typeface="+mj-cs"/>
                <a:sym typeface="Calibri"/>
              </a:defRPr>
            </a:lvl1pPr>
            <a:lvl2pPr marL="0" indent="457200" algn="ctr">
              <a:buSzTx/>
              <a:buFontTx/>
              <a:buNone/>
              <a:defRPr sz="2400">
                <a:latin typeface="+mj-lt"/>
                <a:ea typeface="+mj-ea"/>
                <a:cs typeface="+mj-cs"/>
                <a:sym typeface="Calibri"/>
              </a:defRPr>
            </a:lvl2pPr>
            <a:lvl3pPr marL="0" indent="914400" algn="ctr">
              <a:buSzTx/>
              <a:buFontTx/>
              <a:buNone/>
              <a:defRPr sz="2400">
                <a:latin typeface="+mj-lt"/>
                <a:ea typeface="+mj-ea"/>
                <a:cs typeface="+mj-cs"/>
                <a:sym typeface="Calibri"/>
              </a:defRPr>
            </a:lvl3pPr>
            <a:lvl4pPr marL="0" indent="1371600" algn="ctr">
              <a:buSzTx/>
              <a:buFontTx/>
              <a:buNone/>
              <a:defRPr sz="2400">
                <a:latin typeface="+mj-lt"/>
                <a:ea typeface="+mj-ea"/>
                <a:cs typeface="+mj-cs"/>
                <a:sym typeface="Calibri"/>
              </a:defRPr>
            </a:lvl4pPr>
            <a:lvl5pPr marL="0" indent="1828800" algn="ctr">
              <a:buSzTx/>
              <a:buFontTx/>
              <a:buNone/>
              <a:defRPr sz="24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70" name="幻灯片编号"/>
          <p:cNvSpPr txBox="1">
            <a:spLocks noGrp="1"/>
          </p:cNvSpPr>
          <p:nvPr>
            <p:ph type="sldNum" sz="quarter" idx="2"/>
          </p:nvPr>
        </p:nvSpPr>
        <p:spPr>
          <a:xfrm>
            <a:off x="11089818" y="6404292"/>
            <a:ext cx="263983" cy="269241"/>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77" name="标题文本"/>
          <p:cNvSpPr txBox="1">
            <a:spLocks noGrp="1"/>
          </p:cNvSpPr>
          <p:nvPr>
            <p:ph type="title"/>
          </p:nvPr>
        </p:nvSpPr>
        <p:spPr>
          <a:xfrm>
            <a:off x="838200" y="365125"/>
            <a:ext cx="10515600" cy="1325563"/>
          </a:xfrm>
          <a:prstGeom prst="rect">
            <a:avLst/>
          </a:prstGeom>
        </p:spPr>
        <p:txBody>
          <a:bodyPr>
            <a:normAutofit/>
          </a:bodyPr>
          <a:lstStyle>
            <a:lvl1pPr>
              <a:defRPr>
                <a:latin typeface="Calibri Light"/>
                <a:ea typeface="Calibri Light"/>
                <a:cs typeface="Calibri Light"/>
                <a:sym typeface="Calibri Light"/>
              </a:defRPr>
            </a:lvl1pPr>
          </a:lstStyle>
          <a:p>
            <a:r>
              <a:t>标题文本</a:t>
            </a:r>
          </a:p>
        </p:txBody>
      </p:sp>
      <p:sp>
        <p:nvSpPr>
          <p:cNvPr id="78" name="正文级别 1…"/>
          <p:cNvSpPr txBox="1">
            <a:spLocks noGrp="1"/>
          </p:cNvSpPr>
          <p:nvPr>
            <p:ph type="body" idx="1"/>
          </p:nvPr>
        </p:nvSpPr>
        <p:spPr>
          <a:xfrm>
            <a:off x="838200" y="1825625"/>
            <a:ext cx="10515600" cy="4351338"/>
          </a:xfrm>
          <a:prstGeom prst="rect">
            <a:avLst/>
          </a:prstGeom>
        </p:spPr>
        <p:txBody>
          <a:bodyPr>
            <a:normAutofit/>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79" name="幻灯片编号"/>
          <p:cNvSpPr txBox="1">
            <a:spLocks noGrp="1"/>
          </p:cNvSpPr>
          <p:nvPr>
            <p:ph type="sldNum" sz="quarter" idx="2"/>
          </p:nvPr>
        </p:nvSpPr>
        <p:spPr>
          <a:xfrm>
            <a:off x="11089818" y="6404292"/>
            <a:ext cx="263983" cy="269241"/>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609600" y="92074"/>
            <a:ext cx="10972800" cy="1508127"/>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lstStyle/>
          <a:p>
            <a:r>
              <a:t>标题文本</a:t>
            </a:r>
          </a:p>
        </p:txBody>
      </p:sp>
      <p:sp>
        <p:nvSpPr>
          <p:cNvPr id="3" name="正文级别 1…"/>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 id="2147483665" r:id="rId16"/>
    <p:sldLayoutId id="2147483666" r:id="rId17"/>
    <p:sldLayoutId id="2147483667" r:id="rId18"/>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Segoe UI"/>
          <a:ea typeface="Segoe UI"/>
          <a:cs typeface="Segoe UI"/>
          <a:sym typeface="Segoe U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Segoe UI"/>
          <a:ea typeface="Segoe UI"/>
          <a:cs typeface="Segoe UI"/>
          <a:sym typeface="Segoe U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Segoe UI"/>
          <a:ea typeface="Segoe UI"/>
          <a:cs typeface="Segoe UI"/>
          <a:sym typeface="Segoe U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Segoe UI"/>
          <a:ea typeface="Segoe UI"/>
          <a:cs typeface="Segoe UI"/>
          <a:sym typeface="Segoe U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Segoe UI"/>
          <a:ea typeface="Segoe UI"/>
          <a:cs typeface="Segoe UI"/>
          <a:sym typeface="Segoe U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Segoe UI"/>
          <a:ea typeface="Segoe UI"/>
          <a:cs typeface="Segoe UI"/>
          <a:sym typeface="Segoe U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Segoe UI"/>
          <a:ea typeface="Segoe UI"/>
          <a:cs typeface="Segoe UI"/>
          <a:sym typeface="Segoe U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Segoe UI"/>
          <a:ea typeface="Segoe UI"/>
          <a:cs typeface="Segoe UI"/>
          <a:sym typeface="Segoe U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Segoe UI"/>
          <a:ea typeface="Segoe UI"/>
          <a:cs typeface="Segoe UI"/>
          <a:sym typeface="Segoe UI"/>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Segoe UI"/>
          <a:ea typeface="Segoe UI"/>
          <a:cs typeface="Segoe UI"/>
          <a:sym typeface="Segoe U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Segoe UI"/>
          <a:ea typeface="Segoe UI"/>
          <a:cs typeface="Segoe UI"/>
          <a:sym typeface="Segoe U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Segoe UI"/>
          <a:ea typeface="Segoe UI"/>
          <a:cs typeface="Segoe UI"/>
          <a:sym typeface="Segoe U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Segoe UI"/>
          <a:ea typeface="Segoe UI"/>
          <a:cs typeface="Segoe UI"/>
          <a:sym typeface="Segoe U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Segoe UI"/>
          <a:ea typeface="Segoe UI"/>
          <a:cs typeface="Segoe UI"/>
          <a:sym typeface="Segoe U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Segoe UI"/>
          <a:ea typeface="Segoe UI"/>
          <a:cs typeface="Segoe UI"/>
          <a:sym typeface="Segoe U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Segoe UI"/>
          <a:ea typeface="Segoe UI"/>
          <a:cs typeface="Segoe UI"/>
          <a:sym typeface="Segoe U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Segoe UI"/>
          <a:ea typeface="Segoe UI"/>
          <a:cs typeface="Segoe UI"/>
          <a:sym typeface="Segoe U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Segoe UI"/>
          <a:ea typeface="Segoe UI"/>
          <a:cs typeface="Segoe UI"/>
          <a:sym typeface="Segoe UI"/>
        </a:defRPr>
      </a:lvl9pPr>
    </p:bodyStyle>
    <p:otherStyle>
      <a:lvl1pPr marL="0" marR="0" indent="0" algn="r" defTabSz="913764"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1pPr>
      <a:lvl2pPr marL="0" marR="0" indent="457200" algn="r" defTabSz="913764"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2pPr>
      <a:lvl3pPr marL="0" marR="0" indent="914400" algn="r" defTabSz="913764"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3pPr>
      <a:lvl4pPr marL="0" marR="0" indent="1371600" algn="r" defTabSz="913764"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4pPr>
      <a:lvl5pPr marL="0" marR="0" indent="1828800" algn="r" defTabSz="913764"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5pPr>
      <a:lvl6pPr marL="0" marR="0" indent="2286000" algn="r" defTabSz="913764"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6pPr>
      <a:lvl7pPr marL="0" marR="0" indent="2743200" algn="r" defTabSz="913764"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7pPr>
      <a:lvl8pPr marL="0" marR="0" indent="3200400" algn="r" defTabSz="913764"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8pPr>
      <a:lvl9pPr marL="0" marR="0" indent="3657600" algn="r" defTabSz="913764"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package" Target="../embeddings/Microsoft_Word___2.docx"/><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矩形 4"/>
          <p:cNvSpPr txBox="1"/>
          <p:nvPr/>
        </p:nvSpPr>
        <p:spPr>
          <a:xfrm>
            <a:off x="2831158" y="1575578"/>
            <a:ext cx="7009258" cy="1569660"/>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4800" b="1">
                <a:latin typeface="微软雅黑"/>
                <a:ea typeface="微软雅黑"/>
                <a:cs typeface="微软雅黑"/>
                <a:sym typeface="微软雅黑"/>
              </a:defRPr>
            </a:lvl1pPr>
          </a:lstStyle>
          <a:p>
            <a:r>
              <a:rPr lang="en-US" altLang="zh-CN" dirty="0">
                <a:ln w="0"/>
                <a:effectLst>
                  <a:outerShdw blurRad="38100" dist="19050" dir="2700000" algn="tl" rotWithShape="0">
                    <a:schemeClr val="dk1">
                      <a:alpha val="40000"/>
                    </a:schemeClr>
                  </a:outerShdw>
                </a:effectLst>
                <a:latin typeface="华文楷体" pitchFamily="2" charset="-122"/>
                <a:ea typeface="华文楷体" pitchFamily="2" charset="-122"/>
              </a:rPr>
              <a:t>8.1</a:t>
            </a:r>
            <a:r>
              <a:rPr lang="zh-CN" altLang="en-US" dirty="0">
                <a:ln w="0"/>
                <a:effectLst>
                  <a:outerShdw blurRad="38100" dist="19050" dir="2700000" algn="tl" rotWithShape="0">
                    <a:schemeClr val="dk1">
                      <a:alpha val="40000"/>
                    </a:schemeClr>
                  </a:outerShdw>
                </a:effectLst>
                <a:latin typeface="华文楷体" pitchFamily="2" charset="-122"/>
                <a:ea typeface="华文楷体" pitchFamily="2" charset="-122"/>
              </a:rPr>
              <a:t>软件维护的定义</a:t>
            </a:r>
            <a:endParaRPr lang="en-US" altLang="zh-CN" dirty="0">
              <a:ln w="0"/>
              <a:effectLst>
                <a:outerShdw blurRad="38100" dist="19050" dir="2700000" algn="tl" rotWithShape="0">
                  <a:schemeClr val="dk1">
                    <a:alpha val="40000"/>
                  </a:schemeClr>
                </a:outerShdw>
              </a:effectLst>
              <a:latin typeface="华文楷体" pitchFamily="2" charset="-122"/>
              <a:ea typeface="华文楷体" pitchFamily="2" charset="-122"/>
            </a:endParaRPr>
          </a:p>
          <a:p>
            <a:r>
              <a:rPr lang="en-US" altLang="zh-CN" dirty="0">
                <a:ln w="0"/>
                <a:effectLst>
                  <a:outerShdw blurRad="38100" dist="19050" dir="2700000" algn="tl" rotWithShape="0">
                    <a:schemeClr val="dk1">
                      <a:alpha val="40000"/>
                    </a:schemeClr>
                  </a:outerShdw>
                </a:effectLst>
                <a:latin typeface="华文楷体" pitchFamily="2" charset="-122"/>
                <a:ea typeface="华文楷体" pitchFamily="2" charset="-122"/>
              </a:rPr>
              <a:t>8.2</a:t>
            </a:r>
            <a:r>
              <a:rPr lang="zh-CN" altLang="en-US" dirty="0">
                <a:ln w="0"/>
                <a:effectLst>
                  <a:outerShdw blurRad="38100" dist="19050" dir="2700000" algn="tl" rotWithShape="0">
                    <a:schemeClr val="dk1">
                      <a:alpha val="40000"/>
                    </a:schemeClr>
                  </a:outerShdw>
                </a:effectLst>
                <a:latin typeface="华文楷体" pitchFamily="2" charset="-122"/>
                <a:ea typeface="华文楷体" pitchFamily="2" charset="-122"/>
              </a:rPr>
              <a:t>软件维护的特点</a:t>
            </a:r>
            <a:endParaRPr lang="en-US" altLang="zh-CN" dirty="0">
              <a:ln w="0"/>
              <a:effectLst>
                <a:outerShdw blurRad="38100" dist="19050" dir="2700000" algn="tl" rotWithShape="0">
                  <a:schemeClr val="dk1">
                    <a:alpha val="40000"/>
                  </a:schemeClr>
                </a:outerShdw>
              </a:effectLst>
              <a:latin typeface="华文楷体" pitchFamily="2" charset="-122"/>
              <a:ea typeface="华文楷体" pitchFamily="2" charset="-122"/>
            </a:endParaRPr>
          </a:p>
        </p:txBody>
      </p:sp>
      <p:sp>
        <p:nvSpPr>
          <p:cNvPr id="170" name="矩形 11"/>
          <p:cNvSpPr txBox="1"/>
          <p:nvPr/>
        </p:nvSpPr>
        <p:spPr>
          <a:xfrm>
            <a:off x="4750762" y="4128160"/>
            <a:ext cx="2525689" cy="92333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r>
              <a:rPr lang="zh-CN" altLang="en-US" dirty="0">
                <a:solidFill>
                  <a:schemeClr val="tx1"/>
                </a:solidFill>
              </a:rPr>
              <a:t>成员：  高兴欣（组长）</a:t>
            </a:r>
            <a:endParaRPr lang="en-US" altLang="zh-CN" dirty="0">
              <a:solidFill>
                <a:schemeClr val="tx1"/>
              </a:solidFill>
            </a:endParaRPr>
          </a:p>
          <a:p>
            <a:pPr algn="ctr"/>
            <a:r>
              <a:rPr lang="zh-CN" altLang="en-US" dirty="0">
                <a:solidFill>
                  <a:schemeClr val="tx1"/>
                </a:solidFill>
              </a:rPr>
              <a:t>王晨旭</a:t>
            </a:r>
            <a:endParaRPr lang="en-US" altLang="zh-CN" dirty="0">
              <a:solidFill>
                <a:schemeClr val="tx1"/>
              </a:solidFill>
            </a:endParaRPr>
          </a:p>
          <a:p>
            <a:pPr algn="ctr"/>
            <a:r>
              <a:rPr lang="zh-CN" altLang="en-US" dirty="0">
                <a:solidFill>
                  <a:schemeClr val="tx1"/>
                </a:solidFill>
              </a:rPr>
              <a:t>倪嘉玲</a:t>
            </a:r>
          </a:p>
        </p:txBody>
      </p:sp>
      <p:grpSp>
        <p:nvGrpSpPr>
          <p:cNvPr id="173" name="矩形 13"/>
          <p:cNvGrpSpPr/>
          <p:nvPr/>
        </p:nvGrpSpPr>
        <p:grpSpPr>
          <a:xfrm>
            <a:off x="4768880" y="3353944"/>
            <a:ext cx="2683936" cy="584201"/>
            <a:chOff x="-1" y="0"/>
            <a:chExt cx="2683935" cy="584200"/>
          </a:xfrm>
        </p:grpSpPr>
        <p:sp>
          <p:nvSpPr>
            <p:cNvPr id="171" name="矩形"/>
            <p:cNvSpPr/>
            <p:nvPr/>
          </p:nvSpPr>
          <p:spPr>
            <a:xfrm>
              <a:off x="-1" y="0"/>
              <a:ext cx="2683935" cy="584200"/>
            </a:xfrm>
            <a:prstGeom prst="rect">
              <a:avLst/>
            </a:prstGeom>
            <a:noFill/>
            <a:ln w="12700" cap="flat">
              <a:solidFill>
                <a:srgbClr val="A6A6A6"/>
              </a:solidFill>
              <a:prstDash val="solid"/>
              <a:miter lim="800000"/>
            </a:ln>
            <a:effectLst/>
          </p:spPr>
          <p:txBody>
            <a:bodyPr wrap="square" lIns="45719" tIns="45719" rIns="45719" bIns="45719" numCol="1" anchor="ctr">
              <a:noAutofit/>
            </a:bodyPr>
            <a:lstStyle/>
            <a:p>
              <a:pPr algn="ctr">
                <a:defRPr sz="1400"/>
              </a:pPr>
              <a:endParaRPr/>
            </a:p>
          </p:txBody>
        </p:sp>
        <p:sp>
          <p:nvSpPr>
            <p:cNvPr id="172" name="报告人：学苑君"/>
            <p:cNvSpPr txBox="1"/>
            <p:nvPr/>
          </p:nvSpPr>
          <p:spPr>
            <a:xfrm>
              <a:off x="-1" y="92046"/>
              <a:ext cx="2683935" cy="4001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1400">
                  <a:latin typeface="微软雅黑"/>
                  <a:ea typeface="微软雅黑"/>
                  <a:cs typeface="微软雅黑"/>
                  <a:sym typeface="微软雅黑"/>
                </a:defRPr>
              </a:lvl1pPr>
            </a:lstStyle>
            <a:p>
              <a:pPr>
                <a:defRPr>
                  <a:latin typeface="Segoe UI"/>
                  <a:ea typeface="Segoe UI"/>
                  <a:cs typeface="Segoe UI"/>
                  <a:sym typeface="Segoe UI"/>
                </a:defRPr>
              </a:pPr>
              <a:r>
                <a:rPr sz="2000" dirty="0" err="1">
                  <a:sym typeface="微软雅黑"/>
                </a:rPr>
                <a:t>报告</a:t>
              </a:r>
              <a:r>
                <a:rPr lang="zh-CN" altLang="en-US" sz="2000" dirty="0"/>
                <a:t>小组</a:t>
              </a:r>
              <a:r>
                <a:rPr sz="2000" dirty="0">
                  <a:sym typeface="微软雅黑"/>
                </a:rPr>
                <a:t>：</a:t>
              </a:r>
              <a:r>
                <a:rPr lang="en-US" sz="2000" dirty="0">
                  <a:sym typeface="微软雅黑"/>
                </a:rPr>
                <a:t>G02</a:t>
              </a:r>
              <a:r>
                <a:rPr lang="zh-CN" altLang="en-US" sz="2000" dirty="0">
                  <a:sym typeface="微软雅黑"/>
                </a:rPr>
                <a:t>小组</a:t>
              </a:r>
              <a:endParaRPr sz="2000" dirty="0">
                <a:sym typeface="微软雅黑"/>
              </a:endParaRPr>
            </a:p>
          </p:txBody>
        </p:sp>
      </p:gr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 name="文本框 1"/>
          <p:cNvSpPr txBox="1"/>
          <p:nvPr/>
        </p:nvSpPr>
        <p:spPr>
          <a:xfrm>
            <a:off x="4294926" y="3280457"/>
            <a:ext cx="3602148" cy="163957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defTabSz="608965">
              <a:lnSpc>
                <a:spcPct val="130000"/>
              </a:lnSpc>
              <a:defRPr sz="4400" b="1"/>
            </a:pPr>
            <a:r>
              <a:t>PART THREE</a:t>
            </a:r>
          </a:p>
        </p:txBody>
      </p:sp>
      <p:sp>
        <p:nvSpPr>
          <p:cNvPr id="470" name="文本框 2"/>
          <p:cNvSpPr txBox="1"/>
          <p:nvPr/>
        </p:nvSpPr>
        <p:spPr>
          <a:xfrm>
            <a:off x="3216652" y="1152034"/>
            <a:ext cx="5831676" cy="2492990"/>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defTabSz="608965">
              <a:lnSpc>
                <a:spcPct val="130000"/>
              </a:lnSpc>
              <a:defRPr sz="6000">
                <a:latin typeface="微软雅黑"/>
                <a:ea typeface="微软雅黑"/>
                <a:cs typeface="微软雅黑"/>
                <a:sym typeface="微软雅黑"/>
              </a:defRPr>
            </a:lvl1pPr>
          </a:lstStyle>
          <a:p>
            <a:pPr>
              <a:defRPr>
                <a:latin typeface="Segoe UI"/>
                <a:ea typeface="Segoe UI"/>
                <a:cs typeface="Segoe UI"/>
                <a:sym typeface="Segoe UI"/>
              </a:defRPr>
            </a:pPr>
            <a:r>
              <a:rPr lang="zh-CN" altLang="en-US" dirty="0"/>
              <a:t>结构化维护与非结构化维护</a:t>
            </a:r>
            <a:endParaRPr dirty="0">
              <a:latin typeface="微软雅黑"/>
              <a:ea typeface="微软雅黑"/>
              <a:cs typeface="微软雅黑"/>
              <a:sym typeface="微软雅黑"/>
            </a:endParaRPr>
          </a:p>
        </p:txBody>
      </p:sp>
      <p:sp>
        <p:nvSpPr>
          <p:cNvPr id="471" name="矩形 3"/>
          <p:cNvSpPr/>
          <p:nvPr/>
        </p:nvSpPr>
        <p:spPr>
          <a:xfrm>
            <a:off x="4889816" y="4139689"/>
            <a:ext cx="2412368" cy="113342"/>
          </a:xfrm>
          <a:prstGeom prst="rect">
            <a:avLst/>
          </a:prstGeom>
          <a:solidFill>
            <a:srgbClr val="FFFF00"/>
          </a:solidFill>
          <a:ln w="12700">
            <a:miter lim="400000"/>
          </a:ln>
        </p:spPr>
        <p:txBody>
          <a:bodyPr lIns="45719" rIns="45719" anchor="ctr"/>
          <a:lstStyle/>
          <a:p>
            <a:pPr algn="ctr">
              <a:defRPr sz="4400">
                <a:solidFill>
                  <a:srgbClr val="FFFFFF"/>
                </a:solidFill>
              </a:defRPr>
            </a:pPr>
            <a:endParaRPr/>
          </a:p>
        </p:txBody>
      </p:sp>
      <p:sp>
        <p:nvSpPr>
          <p:cNvPr id="6" name="矩形 36"/>
          <p:cNvSpPr txBox="1"/>
          <p:nvPr/>
        </p:nvSpPr>
        <p:spPr>
          <a:xfrm>
            <a:off x="-1" y="60523"/>
            <a:ext cx="2605840"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lang="zh-CN" altLang="en-US" dirty="0">
                <a:latin typeface="微软雅黑"/>
                <a:ea typeface="微软雅黑"/>
                <a:cs typeface="微软雅黑"/>
                <a:sym typeface="微软雅黑"/>
              </a:rPr>
              <a:t>浙江大学城市学院软件工程专业</a:t>
            </a:r>
            <a:endParaRPr dirty="0">
              <a:latin typeface="微软雅黑"/>
              <a:ea typeface="微软雅黑"/>
              <a:cs typeface="微软雅黑"/>
              <a:sym typeface="微软雅黑"/>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231104255"/>
              </p:ext>
            </p:extLst>
          </p:nvPr>
        </p:nvGraphicFramePr>
        <p:xfrm>
          <a:off x="3859213" y="906463"/>
          <a:ext cx="4471987" cy="5187950"/>
        </p:xfrm>
        <a:graphic>
          <a:graphicData uri="http://schemas.openxmlformats.org/presentationml/2006/ole">
            <mc:AlternateContent xmlns:mc="http://schemas.openxmlformats.org/markup-compatibility/2006">
              <mc:Choice xmlns:v="urn:schemas-microsoft-com:vml" Requires="v">
                <p:oleObj spid="_x0000_s1036" name="Picture" r:id="rId3" imgW="2888640" imgH="3354120" progId="Word.Picture.8">
                  <p:embed/>
                </p:oleObj>
              </mc:Choice>
              <mc:Fallback>
                <p:oleObj name="Picture" r:id="rId3" imgW="2888640" imgH="3354120" progId="Word.Picture.8">
                  <p:embed/>
                  <p:pic>
                    <p:nvPicPr>
                      <p:cNvPr id="0" name="Object 8"/>
                      <p:cNvPicPr>
                        <a:picLocks noChangeAspect="1" noChangeArrowheads="1"/>
                      </p:cNvPicPr>
                      <p:nvPr/>
                    </p:nvPicPr>
                    <p:blipFill>
                      <a:blip r:embed="rId4"/>
                      <a:srcRect/>
                      <a:stretch>
                        <a:fillRect/>
                      </a:stretch>
                    </p:blipFill>
                    <p:spPr bwMode="auto">
                      <a:xfrm>
                        <a:off x="3859213" y="906463"/>
                        <a:ext cx="4471987" cy="518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pic>
                </p:oleObj>
              </mc:Fallback>
            </mc:AlternateContent>
          </a:graphicData>
        </a:graphic>
      </p:graphicFrame>
      <p:sp>
        <p:nvSpPr>
          <p:cNvPr id="9" name="Rectangle 11"/>
          <p:cNvSpPr>
            <a:spLocks noChangeArrowheads="1"/>
          </p:cNvSpPr>
          <p:nvPr/>
        </p:nvSpPr>
        <p:spPr bwMode="auto">
          <a:xfrm>
            <a:off x="1524000" y="2438400"/>
            <a:ext cx="496888"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spAutoFit/>
          </a:bodyPr>
          <a:lstStyle/>
          <a:p>
            <a:r>
              <a:rPr kumimoji="0" lang="zh-CN" altLang="en-US" sz="3200" b="1" dirty="0">
                <a:solidFill>
                  <a:srgbClr val="800000"/>
                </a:solidFill>
              </a:rPr>
              <a:t>结构化维护</a:t>
            </a:r>
          </a:p>
        </p:txBody>
      </p:sp>
      <p:sp>
        <p:nvSpPr>
          <p:cNvPr id="10" name="Rectangle 10"/>
          <p:cNvSpPr>
            <a:spLocks noChangeArrowheads="1"/>
          </p:cNvSpPr>
          <p:nvPr/>
        </p:nvSpPr>
        <p:spPr bwMode="auto">
          <a:xfrm>
            <a:off x="9629973" y="2204864"/>
            <a:ext cx="49847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spAutoFit/>
          </a:bodyPr>
          <a:lstStyle/>
          <a:p>
            <a:r>
              <a:rPr kumimoji="0" lang="zh-CN" altLang="en-US" sz="3200" b="1" dirty="0">
                <a:solidFill>
                  <a:srgbClr val="800000"/>
                </a:solidFill>
              </a:rPr>
              <a:t>非结构化维护</a:t>
            </a:r>
          </a:p>
        </p:txBody>
      </p:sp>
      <p:grpSp>
        <p:nvGrpSpPr>
          <p:cNvPr id="11" name="组合 10"/>
          <p:cNvGrpSpPr/>
          <p:nvPr/>
        </p:nvGrpSpPr>
        <p:grpSpPr>
          <a:xfrm>
            <a:off x="0" y="60523"/>
            <a:ext cx="2783632" cy="307777"/>
            <a:chOff x="0" y="60523"/>
            <a:chExt cx="2783632" cy="307777"/>
          </a:xfrm>
        </p:grpSpPr>
        <p:sp>
          <p:nvSpPr>
            <p:cNvPr id="12" name="矩形 1"/>
            <p:cNvSpPr txBox="1"/>
            <p:nvPr/>
          </p:nvSpPr>
          <p:spPr>
            <a:xfrm>
              <a:off x="0" y="60523"/>
              <a:ext cx="2546529"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dirty="0"/>
                <a:t>PART THREE </a:t>
              </a:r>
              <a:r>
                <a:rPr lang="zh-CN" altLang="en-US" dirty="0">
                  <a:latin typeface="微软雅黑"/>
                  <a:ea typeface="微软雅黑"/>
                  <a:sym typeface="微软雅黑"/>
                </a:rPr>
                <a:t>结构化</a:t>
              </a:r>
              <a:r>
                <a:rPr lang="en-US" altLang="zh-CN" dirty="0">
                  <a:latin typeface="微软雅黑"/>
                  <a:ea typeface="微软雅黑"/>
                  <a:sym typeface="微软雅黑"/>
                </a:rPr>
                <a:t>/</a:t>
              </a:r>
              <a:r>
                <a:rPr lang="zh-CN" altLang="en-US" dirty="0">
                  <a:latin typeface="微软雅黑"/>
                  <a:ea typeface="微软雅黑"/>
                  <a:sym typeface="微软雅黑"/>
                </a:rPr>
                <a:t>非结构化</a:t>
              </a:r>
              <a:endParaRPr dirty="0">
                <a:latin typeface="微软雅黑"/>
                <a:ea typeface="微软雅黑"/>
                <a:cs typeface="微软雅黑"/>
                <a:sym typeface="微软雅黑"/>
              </a:endParaRPr>
            </a:p>
          </p:txBody>
        </p:sp>
        <p:sp>
          <p:nvSpPr>
            <p:cNvPr id="13" name="椭圆 2"/>
            <p:cNvSpPr/>
            <p:nvPr/>
          </p:nvSpPr>
          <p:spPr>
            <a:xfrm>
              <a:off x="2652713" y="157739"/>
              <a:ext cx="130919" cy="113343"/>
            </a:xfrm>
            <a:prstGeom prst="ellipse">
              <a:avLst/>
            </a:prstGeom>
            <a:solidFill>
              <a:srgbClr val="FFFF00"/>
            </a:solidFill>
            <a:ln w="12700">
              <a:miter lim="400000"/>
            </a:ln>
          </p:spPr>
          <p:txBody>
            <a:bodyPr lIns="45719" rIns="45719" anchor="ctr"/>
            <a:lstStyle/>
            <a:p>
              <a:pPr algn="ctr">
                <a:defRPr sz="4400">
                  <a:solidFill>
                    <a:srgbClr val="FFFFFF"/>
                  </a:solidFill>
                </a:defRPr>
              </a:pPr>
              <a:endParaRPr/>
            </a:p>
          </p:txBody>
        </p:sp>
      </p:grpSp>
    </p:spTree>
  </p:cSld>
  <p:clrMapOvr>
    <a:masterClrMapping/>
  </p:clrMapOvr>
  <p:transition spd="slow">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1343472" y="476672"/>
            <a:ext cx="10585176" cy="6684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wrap="square">
            <a:spAutoFit/>
          </a:bodyPr>
          <a:lstStyle/>
          <a:p>
            <a:pPr algn="l">
              <a:spcBef>
                <a:spcPct val="5000"/>
              </a:spcBef>
            </a:pPr>
            <a:r>
              <a:rPr kumimoji="0" lang="en-US" altLang="zh-CN" sz="2800" b="1" dirty="0">
                <a:solidFill>
                  <a:srgbClr val="800000"/>
                </a:solidFill>
              </a:rPr>
              <a:t> </a:t>
            </a:r>
            <a:r>
              <a:rPr kumimoji="0" lang="zh-CN" altLang="en-US" sz="2800" b="1" dirty="0">
                <a:solidFill>
                  <a:srgbClr val="800000"/>
                </a:solidFill>
              </a:rPr>
              <a:t>非结构化维护</a:t>
            </a:r>
          </a:p>
          <a:p>
            <a:pPr algn="l">
              <a:spcBef>
                <a:spcPct val="5000"/>
              </a:spcBef>
            </a:pPr>
            <a:r>
              <a:rPr kumimoji="0" lang="zh-CN" altLang="en-US" sz="2800" dirty="0"/>
              <a:t>软件配置的惟一成分是程序代码，没有文档。</a:t>
            </a:r>
          </a:p>
          <a:p>
            <a:pPr algn="l">
              <a:spcBef>
                <a:spcPct val="5000"/>
              </a:spcBef>
            </a:pPr>
            <a:r>
              <a:rPr kumimoji="0" lang="zh-CN" altLang="en-US" sz="2800" dirty="0"/>
              <a:t>维护活动从艰苦地评价程序代码开始，常常由于程序内部文档不足而使评价更困难，对于软件结构、全程数据结构、系统接口、性能和</a:t>
            </a:r>
            <a:r>
              <a:rPr kumimoji="0" lang="en-US" altLang="zh-CN" sz="2800" dirty="0"/>
              <a:t>(</a:t>
            </a:r>
            <a:r>
              <a:rPr kumimoji="0" lang="zh-CN" altLang="en-US" sz="2800" dirty="0"/>
              <a:t>或</a:t>
            </a:r>
            <a:r>
              <a:rPr kumimoji="0" lang="en-US" altLang="zh-CN" sz="2800" dirty="0"/>
              <a:t>)</a:t>
            </a:r>
            <a:r>
              <a:rPr kumimoji="0" lang="zh-CN" altLang="en-US" sz="2800" dirty="0"/>
              <a:t>设计约束等经常会产生误解。</a:t>
            </a:r>
          </a:p>
          <a:p>
            <a:pPr algn="l">
              <a:spcBef>
                <a:spcPct val="5000"/>
              </a:spcBef>
            </a:pPr>
            <a:r>
              <a:rPr kumimoji="0" lang="zh-CN" altLang="en-US" sz="2800" dirty="0"/>
              <a:t>因为没有测试方面的文档，所以不可能进行回归测试</a:t>
            </a:r>
            <a:r>
              <a:rPr kumimoji="0" lang="en-US" altLang="zh-CN" sz="2800" dirty="0"/>
              <a:t>(</a:t>
            </a:r>
            <a:r>
              <a:rPr kumimoji="0" lang="zh-CN" altLang="en-US" sz="2800" dirty="0"/>
              <a:t>即指为了保证所做的修改没有在以前可以正常使用的软件功能中引入错误而重复过去做过的测试</a:t>
            </a:r>
            <a:r>
              <a:rPr kumimoji="0" lang="en-US" altLang="zh-CN" sz="2800" dirty="0"/>
              <a:t>)</a:t>
            </a:r>
            <a:r>
              <a:rPr kumimoji="0" lang="zh-CN" altLang="en-US" sz="2800" dirty="0"/>
              <a:t>。</a:t>
            </a:r>
          </a:p>
          <a:p>
            <a:pPr algn="l">
              <a:spcBef>
                <a:spcPct val="5000"/>
              </a:spcBef>
            </a:pPr>
            <a:r>
              <a:rPr kumimoji="0" lang="zh-CN" altLang="en-US" sz="2800" b="1" dirty="0">
                <a:solidFill>
                  <a:srgbClr val="800000"/>
                </a:solidFill>
              </a:rPr>
              <a:t>结构化维护</a:t>
            </a:r>
          </a:p>
          <a:p>
            <a:pPr algn="l">
              <a:spcBef>
                <a:spcPct val="5000"/>
              </a:spcBef>
            </a:pPr>
            <a:r>
              <a:rPr kumimoji="0" lang="zh-CN" altLang="en-US" sz="2800" dirty="0"/>
              <a:t>软件配置完整，维护工作从评价设计文档开始，确定软件重要的结构特点、性能特点以及接口特点；估量要求的改动将带来的影响，并且计划实施途径。然后首先修改设计并且对所做的修改进行仔细复查。接下来编写相应的源程序代码；使用在测试说明书中包含的信息进行回归测试；最后，把修改后的软件再次交付使用。</a:t>
            </a:r>
          </a:p>
          <a:p>
            <a:pPr algn="l">
              <a:spcBef>
                <a:spcPct val="5000"/>
              </a:spcBef>
            </a:pPr>
            <a:endParaRPr kumimoji="0" lang="en-US" altLang="zh-CN" sz="2800" dirty="0"/>
          </a:p>
        </p:txBody>
      </p:sp>
      <p:grpSp>
        <p:nvGrpSpPr>
          <p:cNvPr id="11" name="组合 10"/>
          <p:cNvGrpSpPr/>
          <p:nvPr/>
        </p:nvGrpSpPr>
        <p:grpSpPr>
          <a:xfrm>
            <a:off x="0" y="60523"/>
            <a:ext cx="2783632" cy="307777"/>
            <a:chOff x="0" y="60523"/>
            <a:chExt cx="2783632" cy="307777"/>
          </a:xfrm>
        </p:grpSpPr>
        <p:sp>
          <p:nvSpPr>
            <p:cNvPr id="12" name="矩形 1"/>
            <p:cNvSpPr txBox="1"/>
            <p:nvPr/>
          </p:nvSpPr>
          <p:spPr>
            <a:xfrm>
              <a:off x="0" y="60523"/>
              <a:ext cx="2546529"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dirty="0"/>
                <a:t>PART THREE </a:t>
              </a:r>
              <a:r>
                <a:rPr lang="zh-CN" altLang="en-US" dirty="0">
                  <a:latin typeface="微软雅黑"/>
                  <a:ea typeface="微软雅黑"/>
                  <a:sym typeface="微软雅黑"/>
                </a:rPr>
                <a:t>结构化</a:t>
              </a:r>
              <a:r>
                <a:rPr lang="en-US" altLang="zh-CN" dirty="0">
                  <a:latin typeface="微软雅黑"/>
                  <a:ea typeface="微软雅黑"/>
                  <a:sym typeface="微软雅黑"/>
                </a:rPr>
                <a:t>/</a:t>
              </a:r>
              <a:r>
                <a:rPr lang="zh-CN" altLang="en-US" dirty="0">
                  <a:latin typeface="微软雅黑"/>
                  <a:ea typeface="微软雅黑"/>
                  <a:sym typeface="微软雅黑"/>
                </a:rPr>
                <a:t>非结构化</a:t>
              </a:r>
              <a:endParaRPr dirty="0">
                <a:latin typeface="微软雅黑"/>
                <a:ea typeface="微软雅黑"/>
                <a:cs typeface="微软雅黑"/>
                <a:sym typeface="微软雅黑"/>
              </a:endParaRPr>
            </a:p>
          </p:txBody>
        </p:sp>
        <p:sp>
          <p:nvSpPr>
            <p:cNvPr id="13" name="椭圆 2"/>
            <p:cNvSpPr/>
            <p:nvPr/>
          </p:nvSpPr>
          <p:spPr>
            <a:xfrm>
              <a:off x="2652713" y="157739"/>
              <a:ext cx="130919" cy="113343"/>
            </a:xfrm>
            <a:prstGeom prst="ellipse">
              <a:avLst/>
            </a:prstGeom>
            <a:solidFill>
              <a:srgbClr val="FFFF00"/>
            </a:solidFill>
            <a:ln w="12700">
              <a:miter lim="400000"/>
            </a:ln>
          </p:spPr>
          <p:txBody>
            <a:bodyPr lIns="45719" rIns="45719" anchor="ctr"/>
            <a:lstStyle/>
            <a:p>
              <a:pPr algn="ctr">
                <a:defRPr sz="4400">
                  <a:solidFill>
                    <a:srgbClr val="FFFFFF"/>
                  </a:solidFill>
                </a:defRPr>
              </a:pPr>
              <a:endParaRPr/>
            </a:p>
          </p:txBody>
        </p:sp>
      </p:grpSp>
    </p:spTree>
  </p:cSld>
  <p:clrMapOvr>
    <a:masterClrMapping/>
  </p:clrMapOvr>
  <p:transition spd="slow">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文本框 1"/>
          <p:cNvSpPr txBox="1"/>
          <p:nvPr/>
        </p:nvSpPr>
        <p:spPr>
          <a:xfrm>
            <a:off x="4294926" y="3280457"/>
            <a:ext cx="3602148" cy="163957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defTabSz="608965">
              <a:lnSpc>
                <a:spcPct val="130000"/>
              </a:lnSpc>
              <a:defRPr sz="4400" b="1"/>
            </a:lvl1pPr>
          </a:lstStyle>
          <a:p>
            <a:r>
              <a:rPr dirty="0"/>
              <a:t>PART FOUR</a:t>
            </a:r>
          </a:p>
        </p:txBody>
      </p:sp>
      <p:sp>
        <p:nvSpPr>
          <p:cNvPr id="514" name="文本框 2"/>
          <p:cNvSpPr txBox="1"/>
          <p:nvPr/>
        </p:nvSpPr>
        <p:spPr>
          <a:xfrm>
            <a:off x="2855640" y="1965262"/>
            <a:ext cx="6623764" cy="1175706"/>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defTabSz="608965">
              <a:lnSpc>
                <a:spcPct val="130000"/>
              </a:lnSpc>
              <a:defRPr sz="6000">
                <a:latin typeface="微软雅黑"/>
                <a:ea typeface="微软雅黑"/>
                <a:cs typeface="微软雅黑"/>
                <a:sym typeface="微软雅黑"/>
              </a:defRPr>
            </a:lvl1pPr>
          </a:lstStyle>
          <a:p>
            <a:pPr>
              <a:defRPr>
                <a:latin typeface="Segoe UI"/>
                <a:ea typeface="Segoe UI"/>
                <a:cs typeface="Segoe UI"/>
                <a:sym typeface="Segoe UI"/>
              </a:defRPr>
            </a:pPr>
            <a:r>
              <a:rPr lang="zh-CN" altLang="en-US" dirty="0">
                <a:latin typeface="微软雅黑"/>
                <a:ea typeface="微软雅黑"/>
                <a:cs typeface="微软雅黑"/>
                <a:sym typeface="微软雅黑"/>
              </a:rPr>
              <a:t>维护成本</a:t>
            </a:r>
            <a:endParaRPr dirty="0">
              <a:latin typeface="微软雅黑"/>
              <a:ea typeface="微软雅黑"/>
              <a:cs typeface="微软雅黑"/>
              <a:sym typeface="微软雅黑"/>
            </a:endParaRPr>
          </a:p>
        </p:txBody>
      </p:sp>
      <p:sp>
        <p:nvSpPr>
          <p:cNvPr id="515" name="矩形 3"/>
          <p:cNvSpPr/>
          <p:nvPr/>
        </p:nvSpPr>
        <p:spPr>
          <a:xfrm>
            <a:off x="4889816" y="4139689"/>
            <a:ext cx="2412368" cy="113342"/>
          </a:xfrm>
          <a:prstGeom prst="rect">
            <a:avLst/>
          </a:prstGeom>
          <a:solidFill>
            <a:srgbClr val="92D050"/>
          </a:solidFill>
          <a:ln w="12700">
            <a:miter lim="400000"/>
          </a:ln>
        </p:spPr>
        <p:txBody>
          <a:bodyPr lIns="45719" rIns="45719" anchor="ctr"/>
          <a:lstStyle/>
          <a:p>
            <a:pPr algn="ctr">
              <a:defRPr sz="4400">
                <a:solidFill>
                  <a:srgbClr val="FFFFFF"/>
                </a:solidFill>
              </a:defRPr>
            </a:pPr>
            <a:endParaRPr/>
          </a:p>
        </p:txBody>
      </p:sp>
      <p:sp>
        <p:nvSpPr>
          <p:cNvPr id="6" name="矩形 36"/>
          <p:cNvSpPr txBox="1"/>
          <p:nvPr/>
        </p:nvSpPr>
        <p:spPr>
          <a:xfrm>
            <a:off x="-1" y="60523"/>
            <a:ext cx="2605840"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lang="zh-CN" altLang="en-US" dirty="0">
                <a:latin typeface="微软雅黑"/>
                <a:ea typeface="微软雅黑"/>
                <a:cs typeface="微软雅黑"/>
                <a:sym typeface="微软雅黑"/>
              </a:rPr>
              <a:t>浙江大学城市学院软件工程专业</a:t>
            </a:r>
            <a:endParaRPr dirty="0">
              <a:latin typeface="微软雅黑"/>
              <a:ea typeface="微软雅黑"/>
              <a:cs typeface="微软雅黑"/>
              <a:sym typeface="微软雅黑"/>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2"/>
          <p:cNvSpPr txBox="1">
            <a:spLocks noChangeArrowheads="1"/>
          </p:cNvSpPr>
          <p:nvPr/>
        </p:nvSpPr>
        <p:spPr bwMode="auto">
          <a:xfrm>
            <a:off x="1968680" y="2004080"/>
            <a:ext cx="832060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71500" algn="l">
              <a:spcBef>
                <a:spcPct val="0"/>
              </a:spcBef>
              <a:defRPr kumimoji="1" sz="2400">
                <a:solidFill>
                  <a:schemeClr val="tx1"/>
                </a:solidFill>
                <a:latin typeface="Times New Roman" pitchFamily="18" charset="0"/>
                <a:ea typeface="宋体" charset="-122"/>
              </a:defRPr>
            </a:lvl1pPr>
            <a:lvl2pPr marL="762000" algn="l">
              <a:spcBef>
                <a:spcPct val="0"/>
              </a:spcBef>
              <a:defRPr kumimoji="1" sz="2400">
                <a:solidFill>
                  <a:schemeClr val="tx1"/>
                </a:solidFill>
                <a:latin typeface="Times New Roman" pitchFamily="18" charset="0"/>
                <a:ea typeface="宋体" charset="-122"/>
              </a:defRPr>
            </a:lvl2pPr>
            <a:lvl3pPr marL="952500" algn="l">
              <a:spcBef>
                <a:spcPct val="0"/>
              </a:spcBef>
              <a:defRPr kumimoji="1" sz="2400">
                <a:solidFill>
                  <a:schemeClr val="tx1"/>
                </a:solidFill>
                <a:latin typeface="Times New Roman" pitchFamily="18" charset="0"/>
                <a:ea typeface="宋体" charset="-122"/>
              </a:defRPr>
            </a:lvl3pPr>
            <a:lvl4pPr algn="l">
              <a:spcBef>
                <a:spcPct val="0"/>
              </a:spcBef>
              <a:defRPr kumimoji="1" sz="2400">
                <a:solidFill>
                  <a:schemeClr val="tx1"/>
                </a:solidFill>
                <a:latin typeface="Times New Roman" pitchFamily="18" charset="0"/>
                <a:ea typeface="宋体" charset="-122"/>
              </a:defRPr>
            </a:lvl4pPr>
            <a:lvl5pPr algn="l">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just"/>
            <a:r>
              <a:rPr lang="zh-CN" altLang="en-US" b="1" dirty="0"/>
              <a:t>无形的维护成本：</a:t>
            </a:r>
          </a:p>
          <a:p>
            <a:pPr algn="just"/>
            <a:r>
              <a:rPr lang="zh-CN" altLang="en-US" b="1" dirty="0"/>
              <a:t>（</a:t>
            </a:r>
            <a:r>
              <a:rPr lang="en-US" altLang="zh-CN" b="1" dirty="0"/>
              <a:t>1</a:t>
            </a:r>
            <a:r>
              <a:rPr lang="zh-CN" altLang="en-US" b="1" dirty="0"/>
              <a:t>）一些看起来是合理的改错或修改的要求不能及时满足，使得用户不满意；</a:t>
            </a:r>
          </a:p>
          <a:p>
            <a:pPr algn="just"/>
            <a:r>
              <a:rPr lang="zh-CN" altLang="en-US" b="1" dirty="0"/>
              <a:t>（</a:t>
            </a:r>
            <a:r>
              <a:rPr lang="en-US" altLang="zh-CN" b="1" dirty="0"/>
              <a:t>2</a:t>
            </a:r>
            <a:r>
              <a:rPr lang="zh-CN" altLang="en-US" b="1" dirty="0"/>
              <a:t>）维护时产生的改动，可能会带来新的潜伏的故障，从而降低了软件的整体质量；</a:t>
            </a:r>
          </a:p>
          <a:p>
            <a:pPr algn="just"/>
            <a:r>
              <a:rPr lang="zh-CN" altLang="en-US" b="1" dirty="0"/>
              <a:t>（</a:t>
            </a:r>
            <a:r>
              <a:rPr lang="en-US" altLang="zh-CN" b="1" dirty="0"/>
              <a:t>3</a:t>
            </a:r>
            <a:r>
              <a:rPr lang="zh-CN" altLang="en-US" b="1" dirty="0"/>
              <a:t>）当必须把软件开发人员抽调去进行维护工作时，将在开发过程中造成混乱。</a:t>
            </a:r>
          </a:p>
        </p:txBody>
      </p:sp>
      <p:grpSp>
        <p:nvGrpSpPr>
          <p:cNvPr id="15" name="组合 14"/>
          <p:cNvGrpSpPr/>
          <p:nvPr/>
        </p:nvGrpSpPr>
        <p:grpSpPr>
          <a:xfrm>
            <a:off x="0" y="60523"/>
            <a:ext cx="2017537" cy="307777"/>
            <a:chOff x="0" y="60523"/>
            <a:chExt cx="2017537" cy="307777"/>
          </a:xfrm>
        </p:grpSpPr>
        <p:sp>
          <p:nvSpPr>
            <p:cNvPr id="16" name="矩形 1"/>
            <p:cNvSpPr txBox="1"/>
            <p:nvPr/>
          </p:nvSpPr>
          <p:spPr>
            <a:xfrm>
              <a:off x="0" y="60523"/>
              <a:ext cx="1846016"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dirty="0"/>
                <a:t>PART FOUR </a:t>
              </a:r>
              <a:r>
                <a:rPr lang="zh-CN" altLang="en-US" dirty="0"/>
                <a:t>维护成本</a:t>
              </a:r>
              <a:endParaRPr dirty="0">
                <a:latin typeface="微软雅黑"/>
                <a:ea typeface="微软雅黑"/>
                <a:cs typeface="微软雅黑"/>
                <a:sym typeface="微软雅黑"/>
              </a:endParaRPr>
            </a:p>
          </p:txBody>
        </p:sp>
        <p:sp>
          <p:nvSpPr>
            <p:cNvPr id="17" name="椭圆 2"/>
            <p:cNvSpPr/>
            <p:nvPr/>
          </p:nvSpPr>
          <p:spPr>
            <a:xfrm>
              <a:off x="1886618" y="157739"/>
              <a:ext cx="130919" cy="113343"/>
            </a:xfrm>
            <a:prstGeom prst="ellipse">
              <a:avLst/>
            </a:prstGeom>
            <a:solidFill>
              <a:srgbClr val="92D050"/>
            </a:solidFill>
            <a:ln w="12700">
              <a:miter lim="400000"/>
            </a:ln>
          </p:spPr>
          <p:txBody>
            <a:bodyPr lIns="45719" rIns="45719" anchor="ctr"/>
            <a:lstStyle/>
            <a:p>
              <a:pPr algn="ctr">
                <a:defRPr sz="4400">
                  <a:solidFill>
                    <a:srgbClr val="FFFFFF"/>
                  </a:solidFill>
                </a:defRPr>
              </a:pPr>
              <a:endParaRPr/>
            </a:p>
          </p:txBody>
        </p:sp>
      </p:grpSp>
    </p:spTree>
    <p:extLst>
      <p:ext uri="{BB962C8B-B14F-4D97-AF65-F5344CB8AC3E}">
        <p14:creationId xmlns:p14="http://schemas.microsoft.com/office/powerpoint/2010/main" val="3340683810"/>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wipe(left)">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wipe(left)">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wipe(left)">
                                      <p:cBhvr>
                                        <p:cTn id="22" dur="500"/>
                                        <p:tgtEl>
                                          <p:spTgt spid="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1066800" y="762000"/>
            <a:ext cx="7162800"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1500" algn="l">
              <a:spcBef>
                <a:spcPct val="0"/>
              </a:spcBef>
              <a:defRPr kumimoji="1" sz="2400">
                <a:solidFill>
                  <a:schemeClr val="tx1"/>
                </a:solidFill>
                <a:latin typeface="Times New Roman" pitchFamily="18" charset="0"/>
                <a:ea typeface="宋体" charset="-122"/>
              </a:defRPr>
            </a:lvl1pPr>
            <a:lvl2pPr marL="762000" algn="l">
              <a:spcBef>
                <a:spcPct val="0"/>
              </a:spcBef>
              <a:defRPr kumimoji="1" sz="2400">
                <a:solidFill>
                  <a:schemeClr val="tx1"/>
                </a:solidFill>
                <a:latin typeface="Times New Roman" pitchFamily="18" charset="0"/>
                <a:ea typeface="宋体" charset="-122"/>
              </a:defRPr>
            </a:lvl2pPr>
            <a:lvl3pPr marL="952500" algn="l">
              <a:spcBef>
                <a:spcPct val="0"/>
              </a:spcBef>
              <a:defRPr kumimoji="1" sz="2400">
                <a:solidFill>
                  <a:schemeClr val="tx1"/>
                </a:solidFill>
                <a:latin typeface="Times New Roman" pitchFamily="18" charset="0"/>
                <a:ea typeface="宋体" charset="-122"/>
              </a:defRPr>
            </a:lvl3pPr>
            <a:lvl4pPr algn="l">
              <a:spcBef>
                <a:spcPct val="0"/>
              </a:spcBef>
              <a:defRPr kumimoji="1" sz="2400">
                <a:solidFill>
                  <a:schemeClr val="tx1"/>
                </a:solidFill>
                <a:latin typeface="Times New Roman" pitchFamily="18" charset="0"/>
                <a:ea typeface="宋体" charset="-122"/>
              </a:defRPr>
            </a:lvl4pPr>
            <a:lvl5pPr algn="l">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just">
              <a:spcBef>
                <a:spcPct val="50000"/>
              </a:spcBef>
            </a:pPr>
            <a:r>
              <a:rPr lang="zh-CN" altLang="en-US" b="1" dirty="0"/>
              <a:t>用于软件维护的工作量可以分为两部分：一部分用于生产性活动，另一部分用于非生产性活动。</a:t>
            </a:r>
          </a:p>
          <a:p>
            <a:pPr algn="just">
              <a:spcBef>
                <a:spcPct val="50000"/>
              </a:spcBef>
            </a:pPr>
            <a:r>
              <a:rPr lang="zh-CN" altLang="en-US" b="1" dirty="0"/>
              <a:t>维护工作量的计算表达式：</a:t>
            </a:r>
          </a:p>
        </p:txBody>
      </p:sp>
      <p:sp>
        <p:nvSpPr>
          <p:cNvPr id="7" name="Text Box 7"/>
          <p:cNvSpPr txBox="1">
            <a:spLocks noChangeArrowheads="1"/>
          </p:cNvSpPr>
          <p:nvPr/>
        </p:nvSpPr>
        <p:spPr bwMode="auto">
          <a:xfrm>
            <a:off x="1066800" y="2184400"/>
            <a:ext cx="72390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1500" algn="l">
              <a:spcBef>
                <a:spcPct val="0"/>
              </a:spcBef>
              <a:defRPr kumimoji="1" sz="2400">
                <a:solidFill>
                  <a:schemeClr val="tx1"/>
                </a:solidFill>
                <a:latin typeface="Times New Roman" pitchFamily="18" charset="0"/>
                <a:ea typeface="宋体" charset="-122"/>
              </a:defRPr>
            </a:lvl1pPr>
            <a:lvl2pPr marL="762000" algn="l">
              <a:spcBef>
                <a:spcPct val="0"/>
              </a:spcBef>
              <a:defRPr kumimoji="1" sz="2400">
                <a:solidFill>
                  <a:schemeClr val="tx1"/>
                </a:solidFill>
                <a:latin typeface="Times New Roman" pitchFamily="18" charset="0"/>
                <a:ea typeface="宋体" charset="-122"/>
              </a:defRPr>
            </a:lvl2pPr>
            <a:lvl3pPr marL="952500" algn="l">
              <a:spcBef>
                <a:spcPct val="0"/>
              </a:spcBef>
              <a:defRPr kumimoji="1" sz="2400">
                <a:solidFill>
                  <a:schemeClr val="tx1"/>
                </a:solidFill>
                <a:latin typeface="Times New Roman" pitchFamily="18" charset="0"/>
                <a:ea typeface="宋体" charset="-122"/>
              </a:defRPr>
            </a:lvl3pPr>
            <a:lvl4pPr algn="l">
              <a:spcBef>
                <a:spcPct val="0"/>
              </a:spcBef>
              <a:defRPr kumimoji="1" sz="2400">
                <a:solidFill>
                  <a:schemeClr val="tx1"/>
                </a:solidFill>
                <a:latin typeface="Times New Roman" pitchFamily="18" charset="0"/>
                <a:ea typeface="宋体" charset="-122"/>
              </a:defRPr>
            </a:lvl4pPr>
            <a:lvl5pPr algn="l">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r>
              <a:rPr lang="en-US" altLang="zh-CN" b="1" dirty="0"/>
              <a:t>M</a:t>
            </a:r>
            <a:r>
              <a:rPr lang="zh-CN" altLang="en-US" b="1" dirty="0"/>
              <a:t>＝</a:t>
            </a:r>
            <a:r>
              <a:rPr lang="en-US" altLang="zh-CN" b="1" dirty="0"/>
              <a:t>p</a:t>
            </a:r>
            <a:r>
              <a:rPr lang="zh-CN" altLang="en-US" b="1" dirty="0"/>
              <a:t>＋</a:t>
            </a:r>
            <a:r>
              <a:rPr lang="en-US" altLang="zh-CN" b="1" dirty="0" err="1"/>
              <a:t>K×e</a:t>
            </a:r>
            <a:r>
              <a:rPr lang="en-US" altLang="zh-CN" b="1" baseline="30000" dirty="0"/>
              <a:t>(c – d)</a:t>
            </a:r>
            <a:endParaRPr lang="en-US" altLang="zh-CN" b="1" dirty="0"/>
          </a:p>
          <a:p>
            <a:r>
              <a:rPr lang="en-US" altLang="zh-CN" b="1" dirty="0"/>
              <a:t>M</a:t>
            </a:r>
            <a:r>
              <a:rPr lang="zh-CN" altLang="en-US" b="1" dirty="0"/>
              <a:t>：维护中消耗的总工作量；</a:t>
            </a:r>
          </a:p>
          <a:p>
            <a:r>
              <a:rPr lang="en-US" altLang="zh-CN" b="1" dirty="0"/>
              <a:t>p</a:t>
            </a:r>
            <a:r>
              <a:rPr lang="zh-CN" altLang="en-US" b="1" dirty="0"/>
              <a:t>：生产性工作量；</a:t>
            </a:r>
          </a:p>
          <a:p>
            <a:r>
              <a:rPr lang="en-US" altLang="zh-CN" b="1" dirty="0"/>
              <a:t>K</a:t>
            </a:r>
            <a:r>
              <a:rPr lang="zh-CN" altLang="en-US" b="1" dirty="0"/>
              <a:t>：经验常数；</a:t>
            </a:r>
          </a:p>
          <a:p>
            <a:r>
              <a:rPr lang="en-US" altLang="zh-CN" b="1" dirty="0"/>
              <a:t>c</a:t>
            </a:r>
            <a:r>
              <a:rPr lang="zh-CN" altLang="en-US" b="1" dirty="0"/>
              <a:t>：复杂程度；</a:t>
            </a:r>
          </a:p>
          <a:p>
            <a:r>
              <a:rPr lang="en-US" altLang="zh-CN" b="1" dirty="0"/>
              <a:t>d</a:t>
            </a:r>
            <a:r>
              <a:rPr lang="zh-CN" altLang="en-US" b="1" dirty="0"/>
              <a:t>：维护人员对软件的熟悉程度。</a:t>
            </a:r>
          </a:p>
          <a:p>
            <a:r>
              <a:rPr lang="zh-CN" altLang="en-US" b="1" dirty="0"/>
              <a:t>通过这个模型可以看出，如果使用了不好的软件开发方法，参加维护的人员都不是原来开发的人员，那么维护工作量（及成本）将按指数级增加。</a:t>
            </a:r>
          </a:p>
        </p:txBody>
      </p:sp>
      <p:grpSp>
        <p:nvGrpSpPr>
          <p:cNvPr id="9" name="组合 8"/>
          <p:cNvGrpSpPr/>
          <p:nvPr/>
        </p:nvGrpSpPr>
        <p:grpSpPr>
          <a:xfrm>
            <a:off x="0" y="60523"/>
            <a:ext cx="2017537" cy="307777"/>
            <a:chOff x="0" y="60523"/>
            <a:chExt cx="2017537" cy="307777"/>
          </a:xfrm>
        </p:grpSpPr>
        <p:sp>
          <p:nvSpPr>
            <p:cNvPr id="10" name="矩形 1"/>
            <p:cNvSpPr txBox="1"/>
            <p:nvPr/>
          </p:nvSpPr>
          <p:spPr>
            <a:xfrm>
              <a:off x="0" y="60523"/>
              <a:ext cx="1846016"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dirty="0"/>
                <a:t>PART FOUR </a:t>
              </a:r>
              <a:r>
                <a:rPr lang="zh-CN" altLang="en-US" dirty="0"/>
                <a:t>维护成本</a:t>
              </a:r>
              <a:endParaRPr dirty="0">
                <a:latin typeface="微软雅黑"/>
                <a:ea typeface="微软雅黑"/>
                <a:cs typeface="微软雅黑"/>
                <a:sym typeface="微软雅黑"/>
              </a:endParaRPr>
            </a:p>
          </p:txBody>
        </p:sp>
        <p:sp>
          <p:nvSpPr>
            <p:cNvPr id="11" name="椭圆 2"/>
            <p:cNvSpPr/>
            <p:nvPr/>
          </p:nvSpPr>
          <p:spPr>
            <a:xfrm>
              <a:off x="1886618" y="157739"/>
              <a:ext cx="130919" cy="113343"/>
            </a:xfrm>
            <a:prstGeom prst="ellipse">
              <a:avLst/>
            </a:prstGeom>
            <a:solidFill>
              <a:srgbClr val="92D050"/>
            </a:solidFill>
            <a:ln w="12700">
              <a:miter lim="400000"/>
            </a:ln>
          </p:spPr>
          <p:txBody>
            <a:bodyPr lIns="45719" rIns="45719" anchor="ctr"/>
            <a:lstStyle/>
            <a:p>
              <a:pPr algn="ctr">
                <a:defRPr sz="4400">
                  <a:solidFill>
                    <a:srgbClr val="FFFFFF"/>
                  </a:solidFill>
                </a:defRPr>
              </a:pPr>
              <a:endParaRPr/>
            </a:p>
          </p:txBody>
        </p:sp>
      </p:gr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wipe(left)">
                                      <p:cBhvr>
                                        <p:cTn id="16" dur="500"/>
                                        <p:tgtEl>
                                          <p:spTgt spid="7">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wipe(left)">
                                      <p:cBhvr>
                                        <p:cTn id="21" dur="500"/>
                                        <p:tgtEl>
                                          <p:spTgt spid="7">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wipe(left)">
                                      <p:cBhvr>
                                        <p:cTn id="26" dur="500"/>
                                        <p:tgtEl>
                                          <p:spTgt spid="7">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Effect transition="in" filter="wipe(left)">
                                      <p:cBhvr>
                                        <p:cTn id="31" dur="500"/>
                                        <p:tgtEl>
                                          <p:spTgt spid="7">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
                                            <p:txEl>
                                              <p:pRg st="4" end="4"/>
                                            </p:txEl>
                                          </p:spTgt>
                                        </p:tgtEl>
                                        <p:attrNameLst>
                                          <p:attrName>style.visibility</p:attrName>
                                        </p:attrNameLst>
                                      </p:cBhvr>
                                      <p:to>
                                        <p:strVal val="visible"/>
                                      </p:to>
                                    </p:set>
                                    <p:animEffect transition="in" filter="wipe(left)">
                                      <p:cBhvr>
                                        <p:cTn id="36" dur="500"/>
                                        <p:tgtEl>
                                          <p:spTgt spid="7">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animEffect transition="in" filter="wipe(left)">
                                      <p:cBhvr>
                                        <p:cTn id="41" dur="500"/>
                                        <p:tgtEl>
                                          <p:spTgt spid="7">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7">
                                            <p:txEl>
                                              <p:pRg st="6" end="6"/>
                                            </p:txEl>
                                          </p:spTgt>
                                        </p:tgtEl>
                                        <p:attrNameLst>
                                          <p:attrName>style.visibility</p:attrName>
                                        </p:attrNameLst>
                                      </p:cBhvr>
                                      <p:to>
                                        <p:strVal val="visible"/>
                                      </p:to>
                                    </p:set>
                                    <p:animEffect transition="in" filter="wipe(left)">
                                      <p:cBhvr>
                                        <p:cTn id="46"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advAuto="0"/>
      <p:bldP spid="7"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文本框 1"/>
          <p:cNvSpPr txBox="1"/>
          <p:nvPr/>
        </p:nvSpPr>
        <p:spPr>
          <a:xfrm>
            <a:off x="4294926" y="3280457"/>
            <a:ext cx="3602148" cy="7645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defTabSz="608965">
              <a:lnSpc>
                <a:spcPct val="130000"/>
              </a:lnSpc>
              <a:defRPr sz="4400" b="1"/>
            </a:lvl1pPr>
          </a:lstStyle>
          <a:p>
            <a:r>
              <a:t>PART FIVE</a:t>
            </a:r>
          </a:p>
        </p:txBody>
      </p:sp>
      <p:sp>
        <p:nvSpPr>
          <p:cNvPr id="570" name="文本框 2"/>
          <p:cNvSpPr txBox="1"/>
          <p:nvPr/>
        </p:nvSpPr>
        <p:spPr>
          <a:xfrm>
            <a:off x="3936732" y="2417411"/>
            <a:ext cx="4318535" cy="117570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defTabSz="608965">
              <a:lnSpc>
                <a:spcPct val="130000"/>
              </a:lnSpc>
              <a:defRPr sz="6000">
                <a:latin typeface="微软雅黑"/>
                <a:ea typeface="微软雅黑"/>
                <a:cs typeface="微软雅黑"/>
                <a:sym typeface="微软雅黑"/>
              </a:defRPr>
            </a:lvl1pPr>
          </a:lstStyle>
          <a:p>
            <a:pPr>
              <a:defRPr>
                <a:latin typeface="Segoe UI"/>
                <a:ea typeface="Segoe UI"/>
                <a:cs typeface="Segoe UI"/>
                <a:sym typeface="Segoe UI"/>
              </a:defRPr>
            </a:pPr>
            <a:r>
              <a:rPr lang="zh-CN" altLang="en-US" dirty="0">
                <a:latin typeface="微软雅黑"/>
                <a:ea typeface="微软雅黑"/>
                <a:cs typeface="微软雅黑"/>
                <a:sym typeface="微软雅黑"/>
              </a:rPr>
              <a:t>维护的问题</a:t>
            </a:r>
            <a:endParaRPr dirty="0">
              <a:latin typeface="微软雅黑"/>
              <a:ea typeface="微软雅黑"/>
              <a:cs typeface="微软雅黑"/>
              <a:sym typeface="微软雅黑"/>
            </a:endParaRPr>
          </a:p>
        </p:txBody>
      </p:sp>
      <p:sp>
        <p:nvSpPr>
          <p:cNvPr id="571" name="矩形 3"/>
          <p:cNvSpPr/>
          <p:nvPr/>
        </p:nvSpPr>
        <p:spPr>
          <a:xfrm>
            <a:off x="4889816" y="4139689"/>
            <a:ext cx="2412368" cy="113342"/>
          </a:xfrm>
          <a:prstGeom prst="rect">
            <a:avLst/>
          </a:prstGeom>
          <a:solidFill>
            <a:srgbClr val="00B0F0"/>
          </a:solidFill>
          <a:ln w="12700">
            <a:miter lim="400000"/>
          </a:ln>
        </p:spPr>
        <p:txBody>
          <a:bodyPr lIns="45719" rIns="45719" anchor="ctr"/>
          <a:lstStyle/>
          <a:p>
            <a:pPr algn="ctr">
              <a:defRPr sz="4400">
                <a:solidFill>
                  <a:srgbClr val="FFFFFF"/>
                </a:solidFill>
              </a:defRPr>
            </a:pPr>
            <a:endParaRPr/>
          </a:p>
        </p:txBody>
      </p:sp>
      <p:sp>
        <p:nvSpPr>
          <p:cNvPr id="6" name="矩形 36"/>
          <p:cNvSpPr txBox="1"/>
          <p:nvPr/>
        </p:nvSpPr>
        <p:spPr>
          <a:xfrm>
            <a:off x="-1" y="60523"/>
            <a:ext cx="2605840"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lang="zh-CN" altLang="en-US" dirty="0">
                <a:latin typeface="微软雅黑"/>
                <a:ea typeface="微软雅黑"/>
                <a:cs typeface="微软雅黑"/>
                <a:sym typeface="微软雅黑"/>
              </a:rPr>
              <a:t>浙江大学城市学院软件工程专业</a:t>
            </a:r>
            <a:endParaRPr dirty="0">
              <a:latin typeface="微软雅黑"/>
              <a:ea typeface="微软雅黑"/>
              <a:cs typeface="微软雅黑"/>
              <a:sym typeface="微软雅黑"/>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6" name="图片 5" descr="图片 5"/>
          <p:cNvPicPr>
            <a:picLocks noChangeAspect="1"/>
          </p:cNvPicPr>
          <p:nvPr/>
        </p:nvPicPr>
        <p:blipFill>
          <a:blip r:embed="rId2">
            <a:extLst/>
          </a:blip>
          <a:srcRect l="48897"/>
          <a:stretch>
            <a:fillRect/>
          </a:stretch>
        </p:blipFill>
        <p:spPr>
          <a:xfrm>
            <a:off x="-1" y="356349"/>
            <a:ext cx="3137338" cy="6145301"/>
          </a:xfrm>
          <a:prstGeom prst="rect">
            <a:avLst/>
          </a:prstGeom>
          <a:ln w="12700">
            <a:miter lim="400000"/>
          </a:ln>
        </p:spPr>
      </p:pic>
      <p:pic>
        <p:nvPicPr>
          <p:cNvPr id="652" name="图片 4" descr="图片 4"/>
          <p:cNvPicPr>
            <a:picLocks noChangeAspect="1"/>
          </p:cNvPicPr>
          <p:nvPr/>
        </p:nvPicPr>
        <p:blipFill>
          <a:blip r:embed="rId3">
            <a:extLst/>
          </a:blip>
          <a:srcRect l="49574"/>
          <a:stretch>
            <a:fillRect/>
          </a:stretch>
        </p:blipFill>
        <p:spPr>
          <a:xfrm>
            <a:off x="-8468" y="2435266"/>
            <a:ext cx="1002202" cy="1987469"/>
          </a:xfrm>
          <a:prstGeom prst="rect">
            <a:avLst/>
          </a:prstGeom>
          <a:ln w="12700">
            <a:miter lim="400000"/>
          </a:ln>
        </p:spPr>
      </p:pic>
      <p:sp>
        <p:nvSpPr>
          <p:cNvPr id="7" name="Rectangle 23"/>
          <p:cNvSpPr/>
          <p:nvPr/>
        </p:nvSpPr>
        <p:spPr>
          <a:xfrm>
            <a:off x="2913895" y="1130392"/>
            <a:ext cx="9158769" cy="5509200"/>
          </a:xfrm>
          <a:prstGeom prst="rect">
            <a:avLst/>
          </a:prstGeom>
        </p:spPr>
        <p:txBody>
          <a:bodyPr wrap="square">
            <a:spAutoFit/>
          </a:bodyPr>
          <a:lstStyle/>
          <a:p>
            <a:r>
              <a:rPr lang="zh-CN" altLang="zh-CN" sz="2000" dirty="0">
                <a:solidFill>
                  <a:schemeClr val="tx1"/>
                </a:solidFill>
              </a:rPr>
              <a:t>（</a:t>
            </a:r>
            <a:r>
              <a:rPr lang="en-US" altLang="zh-CN" sz="2000" dirty="0">
                <a:solidFill>
                  <a:schemeClr val="tx1"/>
                </a:solidFill>
              </a:rPr>
              <a:t>1</a:t>
            </a:r>
            <a:r>
              <a:rPr lang="zh-CN" altLang="zh-CN" sz="2000" dirty="0">
                <a:solidFill>
                  <a:schemeClr val="tx1"/>
                </a:solidFill>
              </a:rPr>
              <a:t>）理解别人写的程序通常非常困难，而且困难程度随着软件配置成分的减少而迅速增加。如果仅有程序代码没有说明文档，则会出现严重的问题。</a:t>
            </a:r>
          </a:p>
          <a:p>
            <a:r>
              <a:rPr lang="zh-CN" altLang="zh-CN" sz="2000" dirty="0">
                <a:solidFill>
                  <a:schemeClr val="tx1"/>
                </a:solidFill>
              </a:rPr>
              <a:t>（</a:t>
            </a:r>
            <a:r>
              <a:rPr lang="en-US" altLang="zh-CN" sz="2000" dirty="0">
                <a:solidFill>
                  <a:schemeClr val="tx1"/>
                </a:solidFill>
              </a:rPr>
              <a:t>2</a:t>
            </a:r>
            <a:r>
              <a:rPr lang="zh-CN" altLang="zh-CN" sz="2000" dirty="0">
                <a:solidFill>
                  <a:schemeClr val="tx1"/>
                </a:solidFill>
              </a:rPr>
              <a:t>） 需要维护的软件往往没有合格的文档，或者文档资料显著不足。认识到软件必须有文档仅仅是第一步，容易理解的并且和程序代码完全一致的文档才真正有价值。</a:t>
            </a:r>
          </a:p>
          <a:p>
            <a:r>
              <a:rPr lang="zh-CN" altLang="zh-CN" sz="2000" dirty="0">
                <a:solidFill>
                  <a:schemeClr val="tx1"/>
                </a:solidFill>
              </a:rPr>
              <a:t>（</a:t>
            </a:r>
            <a:r>
              <a:rPr lang="en-US" altLang="zh-CN" sz="2000" dirty="0">
                <a:solidFill>
                  <a:schemeClr val="tx1"/>
                </a:solidFill>
              </a:rPr>
              <a:t>3</a:t>
            </a:r>
            <a:r>
              <a:rPr lang="zh-CN" altLang="zh-CN" sz="2000" dirty="0">
                <a:solidFill>
                  <a:schemeClr val="tx1"/>
                </a:solidFill>
              </a:rPr>
              <a:t>） 当要求对软件进行维护时，不能指望由开发人员给人们仔细说明软件。由于维护阶段持续的时间很长，因此，当需要解释软件时，往往原来写程序的人已经不在附近了。</a:t>
            </a:r>
          </a:p>
          <a:p>
            <a:r>
              <a:rPr lang="zh-CN" altLang="zh-CN" sz="2000" dirty="0">
                <a:solidFill>
                  <a:schemeClr val="tx1"/>
                </a:solidFill>
              </a:rPr>
              <a:t>（</a:t>
            </a:r>
            <a:r>
              <a:rPr lang="en-US" altLang="zh-CN" sz="2000" dirty="0">
                <a:solidFill>
                  <a:schemeClr val="tx1"/>
                </a:solidFill>
              </a:rPr>
              <a:t>4</a:t>
            </a:r>
            <a:r>
              <a:rPr lang="zh-CN" altLang="zh-CN" sz="2000" dirty="0">
                <a:solidFill>
                  <a:schemeClr val="tx1"/>
                </a:solidFill>
              </a:rPr>
              <a:t>） 绝大多数软件在设计时没有考虑将来的修改。除非使用强调模块独立原理的设计方法学，否则修改软件既困难又容易发生差错。</a:t>
            </a:r>
          </a:p>
          <a:p>
            <a:r>
              <a:rPr lang="zh-CN" altLang="zh-CN" sz="2000" dirty="0">
                <a:solidFill>
                  <a:schemeClr val="tx1"/>
                </a:solidFill>
              </a:rPr>
              <a:t>（</a:t>
            </a:r>
            <a:r>
              <a:rPr lang="en-US" altLang="zh-CN" sz="2000" dirty="0">
                <a:solidFill>
                  <a:schemeClr val="tx1"/>
                </a:solidFill>
              </a:rPr>
              <a:t>5</a:t>
            </a:r>
            <a:r>
              <a:rPr lang="zh-CN" altLang="zh-CN" sz="2000" dirty="0">
                <a:solidFill>
                  <a:schemeClr val="tx1"/>
                </a:solidFill>
              </a:rPr>
              <a:t>）</a:t>
            </a:r>
            <a:r>
              <a:rPr lang="en-US" altLang="zh-CN" sz="2000" dirty="0">
                <a:solidFill>
                  <a:schemeClr val="tx1"/>
                </a:solidFill>
              </a:rPr>
              <a:t>  </a:t>
            </a:r>
            <a:r>
              <a:rPr lang="zh-CN" altLang="zh-CN" sz="2000" dirty="0">
                <a:solidFill>
                  <a:schemeClr val="tx1"/>
                </a:solidFill>
              </a:rPr>
              <a:t>软件维护不是一项吸引人的工作。形成这种观念很大程度上是因为维护工作经常遭受挫折。</a:t>
            </a:r>
            <a:endParaRPr lang="en-US" altLang="zh-CN" sz="2000" dirty="0">
              <a:solidFill>
                <a:schemeClr val="tx1"/>
              </a:solidFill>
            </a:endParaRPr>
          </a:p>
          <a:p>
            <a:r>
              <a:rPr lang="en-US" altLang="zh-CN" sz="2800" dirty="0">
                <a:solidFill>
                  <a:schemeClr val="tx1"/>
                </a:solidFill>
              </a:rPr>
              <a:t>       </a:t>
            </a:r>
            <a:r>
              <a:rPr lang="zh-CN" altLang="zh-CN" sz="2800" dirty="0">
                <a:solidFill>
                  <a:schemeClr val="tx1"/>
                </a:solidFill>
              </a:rPr>
              <a:t>上述种种问题在现有的没采用软件工程思想开发出来的软件中，都或多或少地存在着。不应该把一种科学的方法学看做万应灵药，但是，软件工程至少部分地解决了与维护有关的每一个问题。</a:t>
            </a:r>
            <a:endParaRPr lang="en-US" altLang="zh-CN" sz="2000" dirty="0">
              <a:solidFill>
                <a:schemeClr val="tx1"/>
              </a:solidFill>
              <a:latin typeface="隶书" pitchFamily="49" charset="-122"/>
              <a:ea typeface="隶书" pitchFamily="49" charset="-122"/>
            </a:endParaRPr>
          </a:p>
        </p:txBody>
      </p:sp>
      <p:sp>
        <p:nvSpPr>
          <p:cNvPr id="8" name="矩形 4"/>
          <p:cNvSpPr txBox="1"/>
          <p:nvPr/>
        </p:nvSpPr>
        <p:spPr>
          <a:xfrm>
            <a:off x="4295800" y="188640"/>
            <a:ext cx="6863415" cy="769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4400"/>
            </a:lvl1pPr>
          </a:lstStyle>
          <a:p>
            <a:r>
              <a:rPr lang="zh-CN" altLang="en-US" dirty="0"/>
              <a:t>和软件维护相关的部分问题</a:t>
            </a:r>
            <a:endParaRPr dirty="0"/>
          </a:p>
        </p:txBody>
      </p:sp>
      <p:grpSp>
        <p:nvGrpSpPr>
          <p:cNvPr id="9" name="组合 8"/>
          <p:cNvGrpSpPr/>
          <p:nvPr/>
        </p:nvGrpSpPr>
        <p:grpSpPr>
          <a:xfrm>
            <a:off x="-1" y="60523"/>
            <a:ext cx="2063553" cy="307777"/>
            <a:chOff x="-1" y="60523"/>
            <a:chExt cx="2063553" cy="307777"/>
          </a:xfrm>
        </p:grpSpPr>
        <p:sp>
          <p:nvSpPr>
            <p:cNvPr id="10" name="矩形 1"/>
            <p:cNvSpPr txBox="1"/>
            <p:nvPr/>
          </p:nvSpPr>
          <p:spPr>
            <a:xfrm>
              <a:off x="-1" y="60523"/>
              <a:ext cx="1914946"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dirty="0"/>
                <a:t>PART FIVE </a:t>
              </a:r>
              <a:r>
                <a:rPr lang="zh-CN" altLang="en-US" dirty="0">
                  <a:latin typeface="微软雅黑"/>
                  <a:ea typeface="微软雅黑"/>
                  <a:sym typeface="微软雅黑"/>
                </a:rPr>
                <a:t>维护的问题</a:t>
              </a:r>
              <a:endParaRPr dirty="0">
                <a:latin typeface="微软雅黑"/>
                <a:ea typeface="微软雅黑"/>
                <a:cs typeface="微软雅黑"/>
                <a:sym typeface="微软雅黑"/>
              </a:endParaRPr>
            </a:p>
          </p:txBody>
        </p:sp>
        <p:sp>
          <p:nvSpPr>
            <p:cNvPr id="11" name="椭圆 2"/>
            <p:cNvSpPr/>
            <p:nvPr/>
          </p:nvSpPr>
          <p:spPr>
            <a:xfrm>
              <a:off x="1932633" y="157739"/>
              <a:ext cx="130919" cy="113343"/>
            </a:xfrm>
            <a:prstGeom prst="ellipse">
              <a:avLst/>
            </a:prstGeom>
            <a:solidFill>
              <a:srgbClr val="00B0F0"/>
            </a:solidFill>
            <a:ln w="12700">
              <a:miter lim="400000"/>
            </a:ln>
          </p:spPr>
          <p:txBody>
            <a:bodyPr lIns="45719" rIns="45719" anchor="ctr"/>
            <a:lstStyle/>
            <a:p>
              <a:pPr algn="ctr">
                <a:defRPr sz="4400">
                  <a:solidFill>
                    <a:srgbClr val="FFFFFF"/>
                  </a:solidFill>
                </a:defRPr>
              </a:pPr>
              <a:endParaRPr/>
            </a:p>
          </p:txBody>
        </p:sp>
      </p:gr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6" name="图片 5" descr="图片 5"/>
          <p:cNvPicPr>
            <a:picLocks noChangeAspect="1"/>
          </p:cNvPicPr>
          <p:nvPr/>
        </p:nvPicPr>
        <p:blipFill>
          <a:blip r:embed="rId2">
            <a:extLst/>
          </a:blip>
          <a:srcRect l="48897"/>
          <a:stretch>
            <a:fillRect/>
          </a:stretch>
        </p:blipFill>
        <p:spPr>
          <a:xfrm>
            <a:off x="-1" y="356349"/>
            <a:ext cx="3137338" cy="6145301"/>
          </a:xfrm>
          <a:prstGeom prst="rect">
            <a:avLst/>
          </a:prstGeom>
          <a:ln w="12700">
            <a:miter lim="400000"/>
          </a:ln>
        </p:spPr>
      </p:pic>
      <p:pic>
        <p:nvPicPr>
          <p:cNvPr id="652" name="图片 4" descr="图片 4"/>
          <p:cNvPicPr>
            <a:picLocks noChangeAspect="1"/>
          </p:cNvPicPr>
          <p:nvPr/>
        </p:nvPicPr>
        <p:blipFill>
          <a:blip r:embed="rId3">
            <a:extLst/>
          </a:blip>
          <a:srcRect l="49574"/>
          <a:stretch>
            <a:fillRect/>
          </a:stretch>
        </p:blipFill>
        <p:spPr>
          <a:xfrm>
            <a:off x="-8468" y="2435266"/>
            <a:ext cx="1002202" cy="1987469"/>
          </a:xfrm>
          <a:prstGeom prst="rect">
            <a:avLst/>
          </a:prstGeom>
          <a:ln w="12700">
            <a:miter lim="400000"/>
          </a:ln>
        </p:spPr>
      </p:pic>
      <p:sp>
        <p:nvSpPr>
          <p:cNvPr id="8" name="矩形 4"/>
          <p:cNvSpPr txBox="1"/>
          <p:nvPr/>
        </p:nvSpPr>
        <p:spPr>
          <a:xfrm>
            <a:off x="4295800" y="188640"/>
            <a:ext cx="4606387" cy="769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4400"/>
            </a:lvl1pPr>
          </a:lstStyle>
          <a:p>
            <a:r>
              <a:rPr lang="zh-CN" altLang="en-US" dirty="0"/>
              <a:t>维护存在的副作用</a:t>
            </a:r>
            <a:endParaRPr dirty="0"/>
          </a:p>
        </p:txBody>
      </p:sp>
      <p:grpSp>
        <p:nvGrpSpPr>
          <p:cNvPr id="9" name="组合 8"/>
          <p:cNvGrpSpPr/>
          <p:nvPr/>
        </p:nvGrpSpPr>
        <p:grpSpPr>
          <a:xfrm>
            <a:off x="-1" y="60523"/>
            <a:ext cx="2063553" cy="307777"/>
            <a:chOff x="-1" y="60523"/>
            <a:chExt cx="2063553" cy="307777"/>
          </a:xfrm>
        </p:grpSpPr>
        <p:sp>
          <p:nvSpPr>
            <p:cNvPr id="10" name="矩形 1"/>
            <p:cNvSpPr txBox="1"/>
            <p:nvPr/>
          </p:nvSpPr>
          <p:spPr>
            <a:xfrm>
              <a:off x="-1" y="60523"/>
              <a:ext cx="1914946"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dirty="0"/>
                <a:t>PART FIVE </a:t>
              </a:r>
              <a:r>
                <a:rPr lang="zh-CN" altLang="en-US" dirty="0">
                  <a:latin typeface="微软雅黑"/>
                  <a:ea typeface="微软雅黑"/>
                  <a:sym typeface="微软雅黑"/>
                </a:rPr>
                <a:t>维护的问题</a:t>
              </a:r>
              <a:endParaRPr dirty="0">
                <a:latin typeface="微软雅黑"/>
                <a:ea typeface="微软雅黑"/>
                <a:cs typeface="微软雅黑"/>
                <a:sym typeface="微软雅黑"/>
              </a:endParaRPr>
            </a:p>
          </p:txBody>
        </p:sp>
        <p:sp>
          <p:nvSpPr>
            <p:cNvPr id="11" name="椭圆 2"/>
            <p:cNvSpPr/>
            <p:nvPr/>
          </p:nvSpPr>
          <p:spPr>
            <a:xfrm>
              <a:off x="1932633" y="157739"/>
              <a:ext cx="130919" cy="113343"/>
            </a:xfrm>
            <a:prstGeom prst="ellipse">
              <a:avLst/>
            </a:prstGeom>
            <a:solidFill>
              <a:srgbClr val="00B0F0"/>
            </a:solidFill>
            <a:ln w="12700">
              <a:miter lim="400000"/>
            </a:ln>
          </p:spPr>
          <p:txBody>
            <a:bodyPr lIns="45719" rIns="45719" anchor="ctr"/>
            <a:lstStyle/>
            <a:p>
              <a:pPr algn="ctr">
                <a:defRPr sz="4400">
                  <a:solidFill>
                    <a:srgbClr val="FFFFFF"/>
                  </a:solidFill>
                </a:defRPr>
              </a:pPr>
              <a:endParaRPr/>
            </a:p>
          </p:txBody>
        </p:sp>
      </p:grpSp>
      <p:sp>
        <p:nvSpPr>
          <p:cNvPr id="2" name="TextBox 1"/>
          <p:cNvSpPr txBox="1"/>
          <p:nvPr/>
        </p:nvSpPr>
        <p:spPr>
          <a:xfrm>
            <a:off x="3071664" y="908720"/>
            <a:ext cx="8935327" cy="60016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3764" rtl="0" fontAlgn="auto" latinLnBrk="0" hangingPunct="0">
              <a:lnSpc>
                <a:spcPct val="100000"/>
              </a:lnSpc>
              <a:spcBef>
                <a:spcPts val="0"/>
              </a:spcBef>
              <a:spcAft>
                <a:spcPts val="0"/>
              </a:spcAft>
              <a:buClrTx/>
              <a:buSzTx/>
              <a:buFontTx/>
              <a:buNone/>
              <a:tabLst/>
            </a:pPr>
            <a:r>
              <a:rPr kumimoji="0" lang="zh-CN" altLang="en-US" sz="2400" b="1" i="0" u="none" strike="noStrike" cap="none" spc="0" normalizeH="0" baseline="0" dirty="0">
                <a:ln>
                  <a:noFill/>
                </a:ln>
                <a:solidFill>
                  <a:srgbClr val="000000"/>
                </a:solidFill>
                <a:effectLst/>
                <a:uFillTx/>
                <a:sym typeface="Segoe UI"/>
              </a:rPr>
              <a:t>修改代码的副作用：</a:t>
            </a:r>
            <a:endParaRPr kumimoji="0" lang="en-US" altLang="zh-CN" sz="2400" b="1" i="0" u="none" strike="noStrike" cap="none" spc="0" normalizeH="0" baseline="0" dirty="0">
              <a:ln>
                <a:noFill/>
              </a:ln>
              <a:solidFill>
                <a:srgbClr val="000000"/>
              </a:solidFill>
              <a:effectLst/>
              <a:uFillTx/>
              <a:sym typeface="Segoe UI"/>
            </a:endParaRPr>
          </a:p>
          <a:p>
            <a:r>
              <a:rPr lang="zh-CN" altLang="en-US" sz="2400" dirty="0"/>
              <a:t>在使用程序设计语言修改源代码时，都可能引入错误。例如，删除或修改一个子程序、删除或修改一个标号、 删除或修改一个标识符、改变程序代码的时序关系、改变占用存储的大小、改变逻辑运算符、修改文件的打开或关闭、改进程序的执行效率，以及把设计上的改变翻译成代码的改变、为边界条件的逻辑测试做出改变时，都容易引入错误。</a:t>
            </a:r>
            <a:endParaRPr lang="en-US" altLang="zh-CN" sz="2400" dirty="0"/>
          </a:p>
          <a:p>
            <a:r>
              <a:rPr lang="zh-CN" altLang="en-US" sz="2400" b="1" dirty="0"/>
              <a:t>修改数据的副作用：</a:t>
            </a:r>
            <a:endParaRPr lang="en-US" altLang="zh-CN" sz="2400" b="1" dirty="0"/>
          </a:p>
          <a:p>
            <a:r>
              <a:rPr lang="zh-CN" altLang="en-US" sz="2400" dirty="0"/>
              <a:t>在修改数据结构时，有可能造成软件设计与数据结构不匹配，因而导致软件出错。数据副作用就是修改软件信息结构导致的结果。例如，在重新定义局部或全局常量、 重新定义记录或文件格式、增大或减小一个数组或高层数据结构的大小、修改全局或公共数据、重新初始化控制标志或指针、重新排列输入</a:t>
            </a:r>
            <a:r>
              <a:rPr lang="en-US" altLang="zh-CN" sz="2400" dirty="0"/>
              <a:t>/</a:t>
            </a:r>
            <a:r>
              <a:rPr lang="zh-CN" altLang="en-US" sz="2400" dirty="0"/>
              <a:t>输出或子程序的参数时，容易导致设计与数据不相容的错误。数据副作用可以通过详细的设计文档加以控制。在此文档中描述了一种交叉引用，把数据元素、记录、文件和其它结构联系起来。</a:t>
            </a:r>
          </a:p>
        </p:txBody>
      </p:sp>
    </p:spTree>
    <p:extLst>
      <p:ext uri="{BB962C8B-B14F-4D97-AF65-F5344CB8AC3E}">
        <p14:creationId xmlns:p14="http://schemas.microsoft.com/office/powerpoint/2010/main" val="736575638"/>
      </p:ext>
    </p:extLst>
  </p:cSld>
  <p:clrMapOvr>
    <a:masterClrMapping/>
  </p:clrMapOvr>
  <p:transition spd="slow">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6" name="图片 5" descr="图片 5"/>
          <p:cNvPicPr>
            <a:picLocks noChangeAspect="1"/>
          </p:cNvPicPr>
          <p:nvPr/>
        </p:nvPicPr>
        <p:blipFill>
          <a:blip r:embed="rId2">
            <a:extLst/>
          </a:blip>
          <a:srcRect l="48897"/>
          <a:stretch>
            <a:fillRect/>
          </a:stretch>
        </p:blipFill>
        <p:spPr>
          <a:xfrm>
            <a:off x="-1" y="356349"/>
            <a:ext cx="3137338" cy="6145301"/>
          </a:xfrm>
          <a:prstGeom prst="rect">
            <a:avLst/>
          </a:prstGeom>
          <a:ln w="12700">
            <a:miter lim="400000"/>
          </a:ln>
        </p:spPr>
      </p:pic>
      <p:pic>
        <p:nvPicPr>
          <p:cNvPr id="652" name="图片 4" descr="图片 4"/>
          <p:cNvPicPr>
            <a:picLocks noChangeAspect="1"/>
          </p:cNvPicPr>
          <p:nvPr/>
        </p:nvPicPr>
        <p:blipFill>
          <a:blip r:embed="rId3">
            <a:extLst/>
          </a:blip>
          <a:srcRect l="49574"/>
          <a:stretch>
            <a:fillRect/>
          </a:stretch>
        </p:blipFill>
        <p:spPr>
          <a:xfrm>
            <a:off x="-8468" y="2435266"/>
            <a:ext cx="1002202" cy="1987469"/>
          </a:xfrm>
          <a:prstGeom prst="rect">
            <a:avLst/>
          </a:prstGeom>
          <a:ln w="12700">
            <a:miter lim="400000"/>
          </a:ln>
        </p:spPr>
      </p:pic>
      <p:sp>
        <p:nvSpPr>
          <p:cNvPr id="8" name="矩形 4"/>
          <p:cNvSpPr txBox="1"/>
          <p:nvPr/>
        </p:nvSpPr>
        <p:spPr>
          <a:xfrm>
            <a:off x="4295800" y="188640"/>
            <a:ext cx="4606387" cy="769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4400"/>
            </a:lvl1pPr>
          </a:lstStyle>
          <a:p>
            <a:r>
              <a:rPr lang="zh-CN" altLang="en-US" dirty="0"/>
              <a:t>维护存在的副作用</a:t>
            </a:r>
            <a:endParaRPr dirty="0"/>
          </a:p>
        </p:txBody>
      </p:sp>
      <p:grpSp>
        <p:nvGrpSpPr>
          <p:cNvPr id="9" name="组合 8"/>
          <p:cNvGrpSpPr/>
          <p:nvPr/>
        </p:nvGrpSpPr>
        <p:grpSpPr>
          <a:xfrm>
            <a:off x="-1" y="60523"/>
            <a:ext cx="2063553" cy="307777"/>
            <a:chOff x="-1" y="60523"/>
            <a:chExt cx="2063553" cy="307777"/>
          </a:xfrm>
        </p:grpSpPr>
        <p:sp>
          <p:nvSpPr>
            <p:cNvPr id="10" name="矩形 1"/>
            <p:cNvSpPr txBox="1"/>
            <p:nvPr/>
          </p:nvSpPr>
          <p:spPr>
            <a:xfrm>
              <a:off x="-1" y="60523"/>
              <a:ext cx="1914946"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dirty="0"/>
                <a:t>PART FIVE </a:t>
              </a:r>
              <a:r>
                <a:rPr lang="zh-CN" altLang="en-US" dirty="0">
                  <a:latin typeface="微软雅黑"/>
                  <a:ea typeface="微软雅黑"/>
                  <a:sym typeface="微软雅黑"/>
                </a:rPr>
                <a:t>维护的问题</a:t>
              </a:r>
              <a:endParaRPr dirty="0">
                <a:latin typeface="微软雅黑"/>
                <a:ea typeface="微软雅黑"/>
                <a:cs typeface="微软雅黑"/>
                <a:sym typeface="微软雅黑"/>
              </a:endParaRPr>
            </a:p>
          </p:txBody>
        </p:sp>
        <p:sp>
          <p:nvSpPr>
            <p:cNvPr id="11" name="椭圆 2"/>
            <p:cNvSpPr/>
            <p:nvPr/>
          </p:nvSpPr>
          <p:spPr>
            <a:xfrm>
              <a:off x="1932633" y="157739"/>
              <a:ext cx="130919" cy="113343"/>
            </a:xfrm>
            <a:prstGeom prst="ellipse">
              <a:avLst/>
            </a:prstGeom>
            <a:solidFill>
              <a:srgbClr val="00B0F0"/>
            </a:solidFill>
            <a:ln w="12700">
              <a:miter lim="400000"/>
            </a:ln>
          </p:spPr>
          <p:txBody>
            <a:bodyPr lIns="45719" rIns="45719" anchor="ctr"/>
            <a:lstStyle/>
            <a:p>
              <a:pPr algn="ctr">
                <a:defRPr sz="4400">
                  <a:solidFill>
                    <a:srgbClr val="FFFFFF"/>
                  </a:solidFill>
                </a:defRPr>
              </a:pPr>
              <a:endParaRPr/>
            </a:p>
          </p:txBody>
        </p:sp>
      </p:grpSp>
      <p:sp>
        <p:nvSpPr>
          <p:cNvPr id="2" name="TextBox 1"/>
          <p:cNvSpPr txBox="1"/>
          <p:nvPr/>
        </p:nvSpPr>
        <p:spPr>
          <a:xfrm>
            <a:off x="3503712" y="1866306"/>
            <a:ext cx="8424936" cy="41549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sz="2400" b="1" dirty="0"/>
              <a:t>文档的副作用：</a:t>
            </a:r>
            <a:endParaRPr lang="en-US" altLang="zh-CN" sz="2400" b="1" dirty="0"/>
          </a:p>
          <a:p>
            <a:r>
              <a:rPr lang="zh-CN" altLang="en-US" sz="2400" dirty="0"/>
              <a:t>对数据流、软件结构、 模块逻辑或任何其它有关特性进行修改时，必须对相关技术文档进行相应修改。否则会导致文档与程序功能不匹配，缺省条件改变，新错误信息不正确等错误。使得软件文档不能反映软件的当前状态。对于用户来说，软件事实上就是文档。如果对可执行软件的修改不反映在文档里，就会产生文档的副作用。例如，对交互输入的顺序或格式进行修改，如果没有正确地记录在文档中，就可能引起重大的问题。过时的文档内容、索引和文本可能造成冲突，引起用户的失败和不满。因此，必须在软件交付之前对整个软件配置进行评审，以减少文档的副作用。</a:t>
            </a:r>
          </a:p>
        </p:txBody>
      </p:sp>
    </p:spTree>
    <p:extLst>
      <p:ext uri="{BB962C8B-B14F-4D97-AF65-F5344CB8AC3E}">
        <p14:creationId xmlns:p14="http://schemas.microsoft.com/office/powerpoint/2010/main" val="3606560313"/>
      </p:ext>
    </p:extLst>
  </p:cSld>
  <p:clrMapOvr>
    <a:masterClrMapping/>
  </p:clrMapOvr>
  <p:transition spd="slow">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6"/>
          <p:cNvSpPr txBox="1"/>
          <p:nvPr/>
        </p:nvSpPr>
        <p:spPr>
          <a:xfrm>
            <a:off x="-1" y="60523"/>
            <a:ext cx="1169549"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lang="zh-CN" altLang="en-US" dirty="0">
                <a:latin typeface="微软雅黑"/>
                <a:ea typeface="微软雅黑"/>
                <a:cs typeface="微软雅黑"/>
                <a:sym typeface="微软雅黑"/>
              </a:rPr>
              <a:t>制作人员介绍</a:t>
            </a:r>
            <a:endParaRPr dirty="0">
              <a:latin typeface="微软雅黑"/>
              <a:ea typeface="微软雅黑"/>
              <a:cs typeface="微软雅黑"/>
              <a:sym typeface="微软雅黑"/>
            </a:endParaRPr>
          </a:p>
        </p:txBody>
      </p:sp>
      <p:sp>
        <p:nvSpPr>
          <p:cNvPr id="7" name="TextBox 6"/>
          <p:cNvSpPr txBox="1"/>
          <p:nvPr/>
        </p:nvSpPr>
        <p:spPr>
          <a:xfrm>
            <a:off x="1010210" y="866612"/>
            <a:ext cx="4005670" cy="4809009"/>
          </a:xfrm>
          <a:prstGeom prst="rect">
            <a:avLst/>
          </a:prstGeom>
          <a:noFill/>
        </p:spPr>
        <p:txBody>
          <a:bodyPr wrap="square" lIns="68580" tIns="34290" rIns="68580" bIns="34290" rtlCol="0">
            <a:spAutoFit/>
          </a:bodyPr>
          <a:lstStyle/>
          <a:p>
            <a:r>
              <a:rPr lang="zh-CN" altLang="en-US" sz="2800" dirty="0">
                <a:solidFill>
                  <a:schemeClr val="tx1"/>
                </a:solidFill>
                <a:latin typeface="楷体" pitchFamily="49" charset="-122"/>
                <a:ea typeface="楷体" pitchFamily="49" charset="-122"/>
              </a:rPr>
              <a:t>项目经理：高兴欣</a:t>
            </a:r>
            <a:endParaRPr lang="en-US" altLang="zh-CN" sz="2800" dirty="0">
              <a:solidFill>
                <a:schemeClr val="tx1"/>
              </a:solidFill>
              <a:latin typeface="楷体" pitchFamily="49" charset="-122"/>
              <a:ea typeface="楷体" pitchFamily="49" charset="-122"/>
            </a:endParaRPr>
          </a:p>
          <a:p>
            <a:r>
              <a:rPr lang="zh-CN" altLang="en-US" sz="2800" dirty="0">
                <a:solidFill>
                  <a:schemeClr val="tx1"/>
                </a:solidFill>
                <a:latin typeface="楷体" pitchFamily="49" charset="-122"/>
                <a:ea typeface="楷体" pitchFamily="49" charset="-122"/>
              </a:rPr>
              <a:t>微信号：</a:t>
            </a:r>
            <a:r>
              <a:rPr lang="en-US" altLang="zh-CN" sz="2800" dirty="0">
                <a:solidFill>
                  <a:schemeClr val="tx1"/>
                </a:solidFill>
                <a:latin typeface="楷体" pitchFamily="49" charset="-122"/>
                <a:ea typeface="楷体" pitchFamily="49" charset="-122"/>
              </a:rPr>
              <a:t>13575809175</a:t>
            </a:r>
          </a:p>
          <a:p>
            <a:r>
              <a:rPr lang="en-US" altLang="zh-CN" sz="2800" dirty="0">
                <a:solidFill>
                  <a:schemeClr val="tx1"/>
                </a:solidFill>
                <a:latin typeface="楷体" pitchFamily="49" charset="-122"/>
                <a:ea typeface="楷体" pitchFamily="49" charset="-122"/>
              </a:rPr>
              <a:t>QQ</a:t>
            </a:r>
            <a:r>
              <a:rPr lang="zh-CN" altLang="en-US" sz="2800" dirty="0">
                <a:solidFill>
                  <a:schemeClr val="tx1"/>
                </a:solidFill>
                <a:latin typeface="楷体" pitchFamily="49" charset="-122"/>
                <a:ea typeface="楷体" pitchFamily="49" charset="-122"/>
              </a:rPr>
              <a:t>号：</a:t>
            </a:r>
            <a:r>
              <a:rPr lang="en-US" altLang="zh-CN" sz="2800" dirty="0">
                <a:solidFill>
                  <a:schemeClr val="tx1"/>
                </a:solidFill>
                <a:latin typeface="楷体" pitchFamily="49" charset="-122"/>
                <a:ea typeface="楷体" pitchFamily="49" charset="-122"/>
              </a:rPr>
              <a:t>9448113663</a:t>
            </a:r>
          </a:p>
          <a:p>
            <a:endParaRPr lang="en-US" altLang="zh-CN" sz="2800" dirty="0">
              <a:solidFill>
                <a:schemeClr val="tx1"/>
              </a:solidFill>
              <a:latin typeface="楷体" pitchFamily="49" charset="-122"/>
              <a:ea typeface="楷体" pitchFamily="49" charset="-122"/>
            </a:endParaRPr>
          </a:p>
          <a:p>
            <a:r>
              <a:rPr lang="zh-CN" altLang="en-US" sz="2800" dirty="0">
                <a:solidFill>
                  <a:schemeClr val="tx1"/>
                </a:solidFill>
                <a:latin typeface="楷体" pitchFamily="49" charset="-122"/>
                <a:ea typeface="楷体" pitchFamily="49" charset="-122"/>
              </a:rPr>
              <a:t>组员：倪嘉玲</a:t>
            </a:r>
            <a:endParaRPr lang="en-US" altLang="zh-CN" sz="2800" dirty="0">
              <a:solidFill>
                <a:schemeClr val="tx1"/>
              </a:solidFill>
              <a:latin typeface="楷体" pitchFamily="49" charset="-122"/>
              <a:ea typeface="楷体" pitchFamily="49" charset="-122"/>
            </a:endParaRPr>
          </a:p>
          <a:p>
            <a:r>
              <a:rPr lang="zh-CN" altLang="en-US" sz="2800" dirty="0">
                <a:solidFill>
                  <a:schemeClr val="tx1"/>
                </a:solidFill>
                <a:latin typeface="楷体" pitchFamily="49" charset="-122"/>
                <a:ea typeface="楷体" pitchFamily="49" charset="-122"/>
              </a:rPr>
              <a:t>微信号：</a:t>
            </a:r>
            <a:r>
              <a:rPr lang="en-US" altLang="zh-CN" sz="2800" dirty="0">
                <a:solidFill>
                  <a:schemeClr val="tx1"/>
                </a:solidFill>
                <a:latin typeface="楷体" pitchFamily="49" charset="-122"/>
                <a:ea typeface="楷体" pitchFamily="49" charset="-122"/>
              </a:rPr>
              <a:t>15988890403</a:t>
            </a:r>
          </a:p>
          <a:p>
            <a:r>
              <a:rPr lang="en-US" altLang="zh-CN" sz="2800" dirty="0">
                <a:solidFill>
                  <a:schemeClr val="tx1"/>
                </a:solidFill>
                <a:latin typeface="楷体" pitchFamily="49" charset="-122"/>
                <a:ea typeface="楷体" pitchFamily="49" charset="-122"/>
              </a:rPr>
              <a:t>QQ</a:t>
            </a:r>
            <a:r>
              <a:rPr lang="zh-CN" altLang="en-US" sz="2800" dirty="0">
                <a:solidFill>
                  <a:schemeClr val="tx1"/>
                </a:solidFill>
                <a:latin typeface="楷体" pitchFamily="49" charset="-122"/>
                <a:ea typeface="楷体" pitchFamily="49" charset="-122"/>
              </a:rPr>
              <a:t>号：</a:t>
            </a:r>
            <a:r>
              <a:rPr lang="en-US" altLang="zh-CN" sz="2800" dirty="0">
                <a:solidFill>
                  <a:schemeClr val="tx1"/>
                </a:solidFill>
                <a:latin typeface="楷体" pitchFamily="49" charset="-122"/>
                <a:ea typeface="楷体" pitchFamily="49" charset="-122"/>
              </a:rPr>
              <a:t>790561739</a:t>
            </a:r>
          </a:p>
          <a:p>
            <a:endParaRPr lang="en-US" altLang="zh-CN" sz="2800" dirty="0">
              <a:solidFill>
                <a:schemeClr val="tx1"/>
              </a:solidFill>
              <a:latin typeface="楷体" pitchFamily="49" charset="-122"/>
              <a:ea typeface="楷体" pitchFamily="49" charset="-122"/>
            </a:endParaRPr>
          </a:p>
          <a:p>
            <a:r>
              <a:rPr lang="zh-CN" altLang="en-US" sz="2800" dirty="0">
                <a:solidFill>
                  <a:schemeClr val="tx1"/>
                </a:solidFill>
                <a:latin typeface="楷体" pitchFamily="49" charset="-122"/>
                <a:ea typeface="楷体" pitchFamily="49" charset="-122"/>
              </a:rPr>
              <a:t>组员：王晨旭</a:t>
            </a:r>
            <a:endParaRPr lang="en-US" altLang="zh-CN" sz="2800" dirty="0">
              <a:solidFill>
                <a:schemeClr val="tx1"/>
              </a:solidFill>
              <a:latin typeface="楷体" pitchFamily="49" charset="-122"/>
              <a:ea typeface="楷体" pitchFamily="49" charset="-122"/>
            </a:endParaRPr>
          </a:p>
          <a:p>
            <a:r>
              <a:rPr lang="zh-CN" altLang="en-US" sz="2800" dirty="0">
                <a:solidFill>
                  <a:schemeClr val="tx1"/>
                </a:solidFill>
                <a:latin typeface="楷体" pitchFamily="49" charset="-122"/>
                <a:ea typeface="楷体" pitchFamily="49" charset="-122"/>
              </a:rPr>
              <a:t>微信号：</a:t>
            </a:r>
            <a:r>
              <a:rPr lang="en-US" altLang="zh-CN" sz="2800" dirty="0">
                <a:solidFill>
                  <a:schemeClr val="tx1"/>
                </a:solidFill>
                <a:latin typeface="楷体" pitchFamily="49" charset="-122"/>
                <a:ea typeface="楷体" pitchFamily="49" charset="-122"/>
              </a:rPr>
              <a:t>13588268977</a:t>
            </a:r>
          </a:p>
          <a:p>
            <a:r>
              <a:rPr lang="en-US" altLang="zh-CN" sz="2800" dirty="0">
                <a:solidFill>
                  <a:schemeClr val="tx1"/>
                </a:solidFill>
                <a:latin typeface="楷体" pitchFamily="49" charset="-122"/>
                <a:ea typeface="楷体" pitchFamily="49" charset="-122"/>
              </a:rPr>
              <a:t>QQ</a:t>
            </a:r>
            <a:r>
              <a:rPr lang="zh-CN" altLang="en-US" sz="2800" dirty="0">
                <a:solidFill>
                  <a:schemeClr val="tx1"/>
                </a:solidFill>
                <a:latin typeface="楷体" pitchFamily="49" charset="-122"/>
                <a:ea typeface="楷体" pitchFamily="49" charset="-122"/>
              </a:rPr>
              <a:t>号：</a:t>
            </a:r>
            <a:r>
              <a:rPr lang="en-US" altLang="zh-CN" sz="2800" dirty="0">
                <a:solidFill>
                  <a:schemeClr val="tx1"/>
                </a:solidFill>
                <a:latin typeface="楷体" pitchFamily="49" charset="-122"/>
                <a:ea typeface="楷体" pitchFamily="49" charset="-122"/>
              </a:rPr>
              <a:t>657370304</a:t>
            </a:r>
            <a:endParaRPr lang="zh-CN" altLang="en-US" sz="2800" dirty="0">
              <a:solidFill>
                <a:schemeClr val="tx1"/>
              </a:solidFill>
              <a:latin typeface="楷体" pitchFamily="49" charset="-122"/>
              <a:ea typeface="楷体" pitchFamily="49" charset="-122"/>
            </a:endParaRPr>
          </a:p>
        </p:txBody>
      </p:sp>
      <p:sp>
        <p:nvSpPr>
          <p:cNvPr id="8" name="TextBox 7"/>
          <p:cNvSpPr txBox="1"/>
          <p:nvPr/>
        </p:nvSpPr>
        <p:spPr>
          <a:xfrm>
            <a:off x="7381388" y="2469210"/>
            <a:ext cx="4845988" cy="931024"/>
          </a:xfrm>
          <a:prstGeom prst="rect">
            <a:avLst/>
          </a:prstGeom>
          <a:noFill/>
        </p:spPr>
        <p:txBody>
          <a:bodyPr wrap="square" lIns="68580" tIns="34290" rIns="68580" bIns="34290" rtlCol="0">
            <a:spAutoFit/>
          </a:bodyPr>
          <a:lstStyle/>
          <a:p>
            <a:r>
              <a:rPr lang="zh-CN" altLang="en-US" sz="2800" dirty="0">
                <a:solidFill>
                  <a:schemeClr val="tx1"/>
                </a:solidFill>
                <a:latin typeface="楷体" pitchFamily="49" charset="-122"/>
                <a:ea typeface="楷体" pitchFamily="49" charset="-122"/>
              </a:rPr>
              <a:t>项目指导者</a:t>
            </a:r>
            <a:r>
              <a:rPr lang="en-US" altLang="zh-CN" sz="2800" dirty="0">
                <a:solidFill>
                  <a:schemeClr val="tx1"/>
                </a:solidFill>
                <a:latin typeface="楷体" pitchFamily="49" charset="-122"/>
                <a:ea typeface="楷体" pitchFamily="49" charset="-122"/>
              </a:rPr>
              <a:t>/</a:t>
            </a:r>
            <a:r>
              <a:rPr lang="zh-CN" altLang="en-US" sz="2800" dirty="0">
                <a:solidFill>
                  <a:schemeClr val="tx1"/>
                </a:solidFill>
                <a:latin typeface="楷体" pitchFamily="49" charset="-122"/>
                <a:ea typeface="楷体" pitchFamily="49" charset="-122"/>
              </a:rPr>
              <a:t>验收者：杨枨</a:t>
            </a:r>
            <a:endParaRPr lang="en-US" altLang="zh-CN" sz="2800" dirty="0">
              <a:solidFill>
                <a:schemeClr val="tx1"/>
              </a:solidFill>
              <a:latin typeface="楷体" pitchFamily="49" charset="-122"/>
              <a:ea typeface="楷体" pitchFamily="49" charset="-122"/>
            </a:endParaRPr>
          </a:p>
          <a:p>
            <a:r>
              <a:rPr lang="zh-CN" altLang="en-US" sz="2800" dirty="0">
                <a:solidFill>
                  <a:schemeClr val="tx1"/>
                </a:solidFill>
                <a:latin typeface="楷体" pitchFamily="49" charset="-122"/>
                <a:ea typeface="楷体" pitchFamily="49" charset="-122"/>
              </a:rPr>
              <a:t>微信号：</a:t>
            </a:r>
            <a:r>
              <a:rPr lang="en-US" altLang="zh-CN" sz="2800" dirty="0" err="1">
                <a:solidFill>
                  <a:schemeClr val="tx1"/>
                </a:solidFill>
                <a:latin typeface="楷体" pitchFamily="49" charset="-122"/>
                <a:ea typeface="楷体" pitchFamily="49" charset="-122"/>
              </a:rPr>
              <a:t>HolleyYang</a:t>
            </a:r>
            <a:endParaRPr lang="zh-CN" altLang="en-US" sz="2800" dirty="0">
              <a:solidFill>
                <a:schemeClr val="tx1"/>
              </a:solidFill>
              <a:latin typeface="楷体" pitchFamily="49" charset="-122"/>
              <a:ea typeface="楷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60523"/>
            <a:ext cx="2063553" cy="307777"/>
            <a:chOff x="-1" y="60523"/>
            <a:chExt cx="2063553" cy="307777"/>
          </a:xfrm>
        </p:grpSpPr>
        <p:sp>
          <p:nvSpPr>
            <p:cNvPr id="654" name="矩形 1"/>
            <p:cNvSpPr txBox="1"/>
            <p:nvPr/>
          </p:nvSpPr>
          <p:spPr>
            <a:xfrm>
              <a:off x="-1" y="60523"/>
              <a:ext cx="1914946"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dirty="0"/>
                <a:t>PART FIVE </a:t>
              </a:r>
              <a:r>
                <a:rPr lang="zh-CN" altLang="en-US" dirty="0">
                  <a:latin typeface="微软雅黑"/>
                  <a:ea typeface="微软雅黑"/>
                  <a:sym typeface="微软雅黑"/>
                </a:rPr>
                <a:t>维护的问题</a:t>
              </a:r>
              <a:endParaRPr dirty="0">
                <a:latin typeface="微软雅黑"/>
                <a:ea typeface="微软雅黑"/>
                <a:cs typeface="微软雅黑"/>
                <a:sym typeface="微软雅黑"/>
              </a:endParaRPr>
            </a:p>
          </p:txBody>
        </p:sp>
        <p:sp>
          <p:nvSpPr>
            <p:cNvPr id="655" name="椭圆 2"/>
            <p:cNvSpPr/>
            <p:nvPr/>
          </p:nvSpPr>
          <p:spPr>
            <a:xfrm>
              <a:off x="1932633" y="157739"/>
              <a:ext cx="130919" cy="113343"/>
            </a:xfrm>
            <a:prstGeom prst="ellipse">
              <a:avLst/>
            </a:prstGeom>
            <a:solidFill>
              <a:srgbClr val="00B0F0"/>
            </a:solidFill>
            <a:ln w="12700">
              <a:miter lim="400000"/>
            </a:ln>
          </p:spPr>
          <p:txBody>
            <a:bodyPr lIns="45719" rIns="45719" anchor="ctr"/>
            <a:lstStyle/>
            <a:p>
              <a:pPr algn="ctr">
                <a:defRPr sz="4400">
                  <a:solidFill>
                    <a:srgbClr val="FFFFFF"/>
                  </a:solidFill>
                </a:defRPr>
              </a:pPr>
              <a:endParaRPr/>
            </a:p>
          </p:txBody>
        </p:sp>
      </p:grpSp>
      <p:sp>
        <p:nvSpPr>
          <p:cNvPr id="6" name="矩形 5"/>
          <p:cNvSpPr/>
          <p:nvPr/>
        </p:nvSpPr>
        <p:spPr>
          <a:xfrm>
            <a:off x="1516048" y="1700808"/>
            <a:ext cx="9908544" cy="4524315"/>
          </a:xfrm>
          <a:prstGeom prst="rect">
            <a:avLst/>
          </a:prstGeom>
        </p:spPr>
        <p:txBody>
          <a:bodyPr wrap="square">
            <a:spAutoFit/>
          </a:bodyPr>
          <a:lstStyle/>
          <a:p>
            <a:r>
              <a:rPr lang="zh-CN" altLang="en-US" sz="3600" dirty="0"/>
              <a:t>系统维护对人员要求较高</a:t>
            </a:r>
            <a:endParaRPr lang="en-US" altLang="zh-CN" sz="3600" dirty="0"/>
          </a:p>
          <a:p>
            <a:r>
              <a:rPr lang="zh-CN" altLang="zh-CN" sz="3600" dirty="0"/>
              <a:t>因为系统维护所要解决的问题可能来自系统整个开发周期的各个阶段，因此承担维护工作的人员应对开发阶段的整个过程、每个层次的工作都有所了解，从需求、分析、设计一直到编码、测试等，并且应具有较强</a:t>
            </a:r>
            <a:r>
              <a:rPr lang="zh-CN" altLang="en-US" sz="3600" dirty="0"/>
              <a:t>的程序调试</a:t>
            </a:r>
            <a:r>
              <a:rPr lang="zh-CN" altLang="zh-CN" sz="3600" dirty="0"/>
              <a:t>和排错能力，这些对维护人员的知识结构、素质和专业水平有较高的要求</a:t>
            </a:r>
            <a:endParaRPr lang="zh-CN" altLang="zh-CN" sz="4000" dirty="0">
              <a:latin typeface="隶书" pitchFamily="49" charset="-122"/>
              <a:ea typeface="隶书" pitchFamily="49" charset="-122"/>
            </a:endParaRPr>
          </a:p>
        </p:txBody>
      </p:sp>
      <p:sp>
        <p:nvSpPr>
          <p:cNvPr id="7" name="矩形 4"/>
          <p:cNvSpPr txBox="1"/>
          <p:nvPr/>
        </p:nvSpPr>
        <p:spPr>
          <a:xfrm>
            <a:off x="3143672" y="211287"/>
            <a:ext cx="6863415" cy="769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4400"/>
            </a:lvl1pPr>
          </a:lstStyle>
          <a:p>
            <a:r>
              <a:rPr lang="zh-CN" altLang="en-US" dirty="0"/>
              <a:t>系统维护工作对人员的要求</a:t>
            </a: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6" name="图片 5" descr="图片 5"/>
          <p:cNvPicPr>
            <a:picLocks noChangeAspect="1"/>
          </p:cNvPicPr>
          <p:nvPr/>
        </p:nvPicPr>
        <p:blipFill>
          <a:blip r:embed="rId2">
            <a:extLst/>
          </a:blip>
          <a:srcRect l="48897"/>
          <a:stretch>
            <a:fillRect/>
          </a:stretch>
        </p:blipFill>
        <p:spPr>
          <a:xfrm>
            <a:off x="-1" y="356349"/>
            <a:ext cx="3137338" cy="6145301"/>
          </a:xfrm>
          <a:prstGeom prst="rect">
            <a:avLst/>
          </a:prstGeom>
          <a:ln w="12700">
            <a:miter lim="400000"/>
          </a:ln>
        </p:spPr>
      </p:pic>
      <p:pic>
        <p:nvPicPr>
          <p:cNvPr id="652" name="图片 4" descr="图片 4"/>
          <p:cNvPicPr>
            <a:picLocks noChangeAspect="1"/>
          </p:cNvPicPr>
          <p:nvPr/>
        </p:nvPicPr>
        <p:blipFill>
          <a:blip r:embed="rId3">
            <a:extLst/>
          </a:blip>
          <a:srcRect l="49574"/>
          <a:stretch>
            <a:fillRect/>
          </a:stretch>
        </p:blipFill>
        <p:spPr>
          <a:xfrm>
            <a:off x="-8468" y="2435266"/>
            <a:ext cx="1002202" cy="1987469"/>
          </a:xfrm>
          <a:prstGeom prst="rect">
            <a:avLst/>
          </a:prstGeom>
          <a:ln w="12700">
            <a:miter lim="400000"/>
          </a:ln>
        </p:spPr>
      </p:pic>
      <p:sp>
        <p:nvSpPr>
          <p:cNvPr id="8" name="矩形 4"/>
          <p:cNvSpPr txBox="1"/>
          <p:nvPr/>
        </p:nvSpPr>
        <p:spPr>
          <a:xfrm>
            <a:off x="4295800" y="188640"/>
            <a:ext cx="6863415" cy="769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4400"/>
            </a:lvl1pPr>
          </a:lstStyle>
          <a:p>
            <a:r>
              <a:rPr lang="zh-CN" altLang="en-US" dirty="0"/>
              <a:t>系统维护会经常遇到的问题</a:t>
            </a:r>
          </a:p>
        </p:txBody>
      </p:sp>
      <p:grpSp>
        <p:nvGrpSpPr>
          <p:cNvPr id="9" name="组合 8"/>
          <p:cNvGrpSpPr/>
          <p:nvPr/>
        </p:nvGrpSpPr>
        <p:grpSpPr>
          <a:xfrm>
            <a:off x="-1" y="60523"/>
            <a:ext cx="2063553" cy="307777"/>
            <a:chOff x="-1" y="60523"/>
            <a:chExt cx="2063553" cy="307777"/>
          </a:xfrm>
        </p:grpSpPr>
        <p:sp>
          <p:nvSpPr>
            <p:cNvPr id="10" name="矩形 1"/>
            <p:cNvSpPr txBox="1"/>
            <p:nvPr/>
          </p:nvSpPr>
          <p:spPr>
            <a:xfrm>
              <a:off x="-1" y="60523"/>
              <a:ext cx="1914946"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dirty="0"/>
                <a:t>PART FIVE </a:t>
              </a:r>
              <a:r>
                <a:rPr lang="zh-CN" altLang="en-US" dirty="0">
                  <a:latin typeface="微软雅黑"/>
                  <a:ea typeface="微软雅黑"/>
                  <a:sym typeface="微软雅黑"/>
                </a:rPr>
                <a:t>维护的问题</a:t>
              </a:r>
              <a:endParaRPr dirty="0">
                <a:latin typeface="微软雅黑"/>
                <a:ea typeface="微软雅黑"/>
                <a:cs typeface="微软雅黑"/>
                <a:sym typeface="微软雅黑"/>
              </a:endParaRPr>
            </a:p>
          </p:txBody>
        </p:sp>
        <p:sp>
          <p:nvSpPr>
            <p:cNvPr id="11" name="椭圆 2"/>
            <p:cNvSpPr/>
            <p:nvPr/>
          </p:nvSpPr>
          <p:spPr>
            <a:xfrm>
              <a:off x="1932633" y="157739"/>
              <a:ext cx="130919" cy="113343"/>
            </a:xfrm>
            <a:prstGeom prst="ellipse">
              <a:avLst/>
            </a:prstGeom>
            <a:solidFill>
              <a:srgbClr val="00B0F0"/>
            </a:solidFill>
            <a:ln w="12700">
              <a:miter lim="400000"/>
            </a:ln>
          </p:spPr>
          <p:txBody>
            <a:bodyPr lIns="45719" rIns="45719" anchor="ctr"/>
            <a:lstStyle/>
            <a:p>
              <a:pPr algn="ctr">
                <a:defRPr sz="4400">
                  <a:solidFill>
                    <a:srgbClr val="FFFFFF"/>
                  </a:solidFill>
                </a:defRPr>
              </a:pPr>
              <a:endParaRPr/>
            </a:p>
          </p:txBody>
        </p:sp>
      </p:grpSp>
      <p:sp>
        <p:nvSpPr>
          <p:cNvPr id="2" name="TextBox 1"/>
          <p:cNvSpPr txBox="1"/>
          <p:nvPr/>
        </p:nvSpPr>
        <p:spPr>
          <a:xfrm>
            <a:off x="3137337" y="1424967"/>
            <a:ext cx="8935327" cy="45243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sz="3200" dirty="0"/>
              <a:t>系统维护中的绝大部分问题源于系统分析和设计阶段，而编码本身造成的错误比例并不高，仅占</a:t>
            </a:r>
            <a:r>
              <a:rPr lang="en-US" altLang="zh-CN" sz="3200" dirty="0"/>
              <a:t>4%</a:t>
            </a:r>
            <a:r>
              <a:rPr lang="zh-CN" altLang="en-US" sz="3200" dirty="0"/>
              <a:t>左右。理解别人编写的程序很难，而且这种难度随着软件配置文档的减少而增加。从实际情况来看，绝大多数系统在设计和开发时并没有很好地考虑将来可能的修改，如有些模块不够独立，牵一发而动全身。同时，系统维护工作相对开发工作者来讲，不具挑战性、不吸引人，使系统维护人员队伍不稳定。</a:t>
            </a:r>
          </a:p>
        </p:txBody>
      </p:sp>
    </p:spTree>
    <p:extLst>
      <p:ext uri="{BB962C8B-B14F-4D97-AF65-F5344CB8AC3E}">
        <p14:creationId xmlns:p14="http://schemas.microsoft.com/office/powerpoint/2010/main" val="3097149110"/>
      </p:ext>
    </p:extLst>
  </p:cSld>
  <p:clrMapOvr>
    <a:masterClrMapping/>
  </p:clrMapOvr>
  <p:transition spd="slow">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 y="60523"/>
            <a:ext cx="2063553" cy="307777"/>
            <a:chOff x="-1" y="60523"/>
            <a:chExt cx="2063553" cy="307777"/>
          </a:xfrm>
        </p:grpSpPr>
        <p:sp>
          <p:nvSpPr>
            <p:cNvPr id="12" name="矩形 1"/>
            <p:cNvSpPr txBox="1"/>
            <p:nvPr/>
          </p:nvSpPr>
          <p:spPr>
            <a:xfrm>
              <a:off x="-1" y="60523"/>
              <a:ext cx="1914946"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dirty="0"/>
                <a:t>PART FIVE </a:t>
              </a:r>
              <a:r>
                <a:rPr lang="zh-CN" altLang="en-US" dirty="0">
                  <a:latin typeface="微软雅黑"/>
                  <a:ea typeface="微软雅黑"/>
                  <a:sym typeface="微软雅黑"/>
                </a:rPr>
                <a:t>维护的问题</a:t>
              </a:r>
              <a:endParaRPr dirty="0">
                <a:latin typeface="微软雅黑"/>
                <a:ea typeface="微软雅黑"/>
                <a:cs typeface="微软雅黑"/>
                <a:sym typeface="微软雅黑"/>
              </a:endParaRPr>
            </a:p>
          </p:txBody>
        </p:sp>
        <p:sp>
          <p:nvSpPr>
            <p:cNvPr id="13" name="椭圆 2"/>
            <p:cNvSpPr/>
            <p:nvPr/>
          </p:nvSpPr>
          <p:spPr>
            <a:xfrm>
              <a:off x="1932633" y="157739"/>
              <a:ext cx="130919" cy="113343"/>
            </a:xfrm>
            <a:prstGeom prst="ellipse">
              <a:avLst/>
            </a:prstGeom>
            <a:solidFill>
              <a:srgbClr val="00B0F0"/>
            </a:solidFill>
            <a:ln w="12700">
              <a:miter lim="400000"/>
            </a:ln>
          </p:spPr>
          <p:txBody>
            <a:bodyPr lIns="45719" rIns="45719" anchor="ctr"/>
            <a:lstStyle/>
            <a:p>
              <a:pPr algn="ctr">
                <a:defRPr sz="4400">
                  <a:solidFill>
                    <a:srgbClr val="FFFFFF"/>
                  </a:solidFill>
                </a:defRPr>
              </a:pPr>
              <a:endParaRPr/>
            </a:p>
          </p:txBody>
        </p:sp>
      </p:grpSp>
      <p:sp>
        <p:nvSpPr>
          <p:cNvPr id="14" name="矩形 4"/>
          <p:cNvSpPr txBox="1"/>
          <p:nvPr/>
        </p:nvSpPr>
        <p:spPr>
          <a:xfrm>
            <a:off x="4583832" y="60523"/>
            <a:ext cx="2349359" cy="769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4400"/>
            </a:lvl1pPr>
          </a:lstStyle>
          <a:p>
            <a:r>
              <a:rPr lang="zh-CN" altLang="en-US" dirty="0"/>
              <a:t>维护方式</a:t>
            </a:r>
            <a:endParaRPr dirty="0"/>
          </a:p>
        </p:txBody>
      </p:sp>
      <p:sp>
        <p:nvSpPr>
          <p:cNvPr id="15" name="Rectangle 23">
            <a:extLst>
              <a:ext uri="{FF2B5EF4-FFF2-40B4-BE49-F238E27FC236}">
                <a16:creationId xmlns="" xmlns:a16="http://schemas.microsoft.com/office/drawing/2014/main" id="{97C5F671-EB6F-4D9D-9B16-26F3D901F298}"/>
              </a:ext>
            </a:extLst>
          </p:cNvPr>
          <p:cNvSpPr/>
          <p:nvPr/>
        </p:nvSpPr>
        <p:spPr>
          <a:xfrm>
            <a:off x="957472" y="1844824"/>
            <a:ext cx="6552728" cy="3416320"/>
          </a:xfrm>
          <a:prstGeom prst="rect">
            <a:avLst/>
          </a:prstGeom>
        </p:spPr>
        <p:txBody>
          <a:bodyPr wrap="square">
            <a:spAutoFit/>
          </a:bodyPr>
          <a:lstStyle/>
          <a:p>
            <a:r>
              <a:rPr lang="zh-CN" altLang="zh-CN" sz="3600" dirty="0"/>
              <a:t>对于软件维护，我们会将其划分为两种，一种</a:t>
            </a:r>
            <a:r>
              <a:rPr lang="zh-CN" altLang="zh-CN" sz="3600" dirty="0">
                <a:solidFill>
                  <a:srgbClr val="FF0000"/>
                </a:solidFill>
              </a:rPr>
              <a:t>是非结构化维护</a:t>
            </a:r>
            <a:r>
              <a:rPr lang="zh-CN" altLang="zh-CN" sz="3600" dirty="0"/>
              <a:t>，一种是</a:t>
            </a:r>
            <a:r>
              <a:rPr lang="zh-CN" altLang="zh-CN" sz="3600" dirty="0">
                <a:solidFill>
                  <a:srgbClr val="FF0000"/>
                </a:solidFill>
              </a:rPr>
              <a:t>结构化维护</a:t>
            </a:r>
            <a:r>
              <a:rPr lang="zh-CN" altLang="zh-CN" sz="3600" dirty="0"/>
              <a:t>，这两种方法维护的软件差别巨大，而我们通常会使用结构化维护。</a:t>
            </a:r>
          </a:p>
        </p:txBody>
      </p:sp>
    </p:spTree>
    <p:extLst>
      <p:ext uri="{BB962C8B-B14F-4D97-AF65-F5344CB8AC3E}">
        <p14:creationId xmlns:p14="http://schemas.microsoft.com/office/powerpoint/2010/main" val="2636109867"/>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750"/>
                                        <p:tgtEl>
                                          <p:spTgt spid="15"/>
                                        </p:tgtEl>
                                      </p:cBhvr>
                                    </p:animEffect>
                                    <p:anim calcmode="lin" valueType="num">
                                      <p:cBhvr>
                                        <p:cTn id="8" dur="750" fill="hold"/>
                                        <p:tgtEl>
                                          <p:spTgt spid="15"/>
                                        </p:tgtEl>
                                        <p:attrNameLst>
                                          <p:attrName>ppt_x</p:attrName>
                                        </p:attrNameLst>
                                      </p:cBhvr>
                                      <p:tavLst>
                                        <p:tav tm="0">
                                          <p:val>
                                            <p:strVal val="#ppt_x"/>
                                          </p:val>
                                        </p:tav>
                                        <p:tav tm="100000">
                                          <p:val>
                                            <p:strVal val="#ppt_x"/>
                                          </p:val>
                                        </p:tav>
                                      </p:tavLst>
                                    </p:anim>
                                    <p:anim calcmode="lin" valueType="num">
                                      <p:cBhvr>
                                        <p:cTn id="9" dur="75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 y="60523"/>
            <a:ext cx="2063553" cy="307777"/>
            <a:chOff x="-1" y="60523"/>
            <a:chExt cx="2063553" cy="307777"/>
          </a:xfrm>
        </p:grpSpPr>
        <p:sp>
          <p:nvSpPr>
            <p:cNvPr id="12" name="矩形 1"/>
            <p:cNvSpPr txBox="1"/>
            <p:nvPr/>
          </p:nvSpPr>
          <p:spPr>
            <a:xfrm>
              <a:off x="-1" y="60523"/>
              <a:ext cx="1914946"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dirty="0"/>
                <a:t>PART FIVE </a:t>
              </a:r>
              <a:r>
                <a:rPr lang="zh-CN" altLang="en-US" dirty="0">
                  <a:latin typeface="微软雅黑"/>
                  <a:ea typeface="微软雅黑"/>
                  <a:sym typeface="微软雅黑"/>
                </a:rPr>
                <a:t>维护的问题</a:t>
              </a:r>
              <a:endParaRPr dirty="0">
                <a:latin typeface="微软雅黑"/>
                <a:ea typeface="微软雅黑"/>
                <a:cs typeface="微软雅黑"/>
                <a:sym typeface="微软雅黑"/>
              </a:endParaRPr>
            </a:p>
          </p:txBody>
        </p:sp>
        <p:sp>
          <p:nvSpPr>
            <p:cNvPr id="13" name="椭圆 2"/>
            <p:cNvSpPr/>
            <p:nvPr/>
          </p:nvSpPr>
          <p:spPr>
            <a:xfrm>
              <a:off x="1932633" y="157739"/>
              <a:ext cx="130919" cy="113343"/>
            </a:xfrm>
            <a:prstGeom prst="ellipse">
              <a:avLst/>
            </a:prstGeom>
            <a:solidFill>
              <a:srgbClr val="00B0F0"/>
            </a:solidFill>
            <a:ln w="12700">
              <a:miter lim="400000"/>
            </a:ln>
          </p:spPr>
          <p:txBody>
            <a:bodyPr lIns="45719" rIns="45719" anchor="ctr"/>
            <a:lstStyle/>
            <a:p>
              <a:pPr algn="ctr">
                <a:defRPr sz="4400">
                  <a:solidFill>
                    <a:srgbClr val="FFFFFF"/>
                  </a:solidFill>
                </a:defRPr>
              </a:pPr>
              <a:endParaRPr/>
            </a:p>
          </p:txBody>
        </p:sp>
      </p:grpSp>
      <p:sp>
        <p:nvSpPr>
          <p:cNvPr id="14" name="矩形 4"/>
          <p:cNvSpPr txBox="1"/>
          <p:nvPr/>
        </p:nvSpPr>
        <p:spPr>
          <a:xfrm>
            <a:off x="4583832" y="60523"/>
            <a:ext cx="2349359" cy="769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4400"/>
            </a:lvl1pPr>
          </a:lstStyle>
          <a:p>
            <a:r>
              <a:rPr lang="zh-CN" altLang="en-US" dirty="0"/>
              <a:t>维护方式</a:t>
            </a:r>
            <a:endParaRPr dirty="0"/>
          </a:p>
        </p:txBody>
      </p:sp>
      <p:sp>
        <p:nvSpPr>
          <p:cNvPr id="15" name="Rectangle 23">
            <a:extLst>
              <a:ext uri="{FF2B5EF4-FFF2-40B4-BE49-F238E27FC236}">
                <a16:creationId xmlns="" xmlns:a16="http://schemas.microsoft.com/office/drawing/2014/main" id="{97C5F671-EB6F-4D9D-9B16-26F3D901F298}"/>
              </a:ext>
            </a:extLst>
          </p:cNvPr>
          <p:cNvSpPr/>
          <p:nvPr/>
        </p:nvSpPr>
        <p:spPr>
          <a:xfrm>
            <a:off x="331963" y="1124744"/>
            <a:ext cx="8356325" cy="5509200"/>
          </a:xfrm>
          <a:prstGeom prst="rect">
            <a:avLst/>
          </a:prstGeom>
        </p:spPr>
        <p:txBody>
          <a:bodyPr wrap="square">
            <a:spAutoFit/>
          </a:bodyPr>
          <a:lstStyle/>
          <a:p>
            <a:r>
              <a:rPr lang="zh-CN" altLang="en-US" sz="3200" b="1" dirty="0"/>
              <a:t> 非结构化维护</a:t>
            </a:r>
          </a:p>
          <a:p>
            <a:r>
              <a:rPr lang="zh-CN" altLang="en-US" sz="3200" dirty="0"/>
              <a:t>如果软件配置的唯一成分是程序代码，那么维护活动从艰苦地评价程序代码开始，而且常常由于程序内部文档不足而使评价更困难，对于软件结构、全程数据结构、系统接口、性能和</a:t>
            </a:r>
            <a:r>
              <a:rPr lang="en-US" altLang="zh-CN" sz="3200" dirty="0"/>
              <a:t>(</a:t>
            </a:r>
            <a:r>
              <a:rPr lang="zh-CN" altLang="en-US" sz="3200" dirty="0"/>
              <a:t>或</a:t>
            </a:r>
            <a:r>
              <a:rPr lang="en-US" altLang="zh-CN" sz="3200" dirty="0"/>
              <a:t>)</a:t>
            </a:r>
            <a:r>
              <a:rPr lang="zh-CN" altLang="en-US" sz="3200" dirty="0"/>
              <a:t>设计约束等经常会产生误解，而且对程序代码所做的改动的后果也是难于估量的。</a:t>
            </a:r>
          </a:p>
          <a:p>
            <a:r>
              <a:rPr lang="zh-CN" altLang="en-US" sz="3200" dirty="0"/>
              <a:t>    非结构化维护需要付出很大代价</a:t>
            </a:r>
            <a:r>
              <a:rPr lang="en-US" altLang="zh-CN" sz="3200" dirty="0"/>
              <a:t>(</a:t>
            </a:r>
            <a:r>
              <a:rPr lang="zh-CN" altLang="en-US" sz="3200" dirty="0"/>
              <a:t>浪费精力并且遭受挫折的打击</a:t>
            </a:r>
            <a:r>
              <a:rPr lang="en-US" altLang="zh-CN" sz="3200" dirty="0"/>
              <a:t>)</a:t>
            </a:r>
            <a:r>
              <a:rPr lang="zh-CN" altLang="en-US" sz="3200" dirty="0"/>
              <a:t>，这种维护方式是没有使用良好定义的方法学开发出来的软件的必然结果。</a:t>
            </a:r>
            <a:endParaRPr lang="zh-CN" altLang="zh-CN" sz="3200" dirty="0"/>
          </a:p>
        </p:txBody>
      </p:sp>
    </p:spTree>
    <p:extLst>
      <p:ext uri="{BB962C8B-B14F-4D97-AF65-F5344CB8AC3E}">
        <p14:creationId xmlns:p14="http://schemas.microsoft.com/office/powerpoint/2010/main" val="4175336168"/>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750"/>
                                        <p:tgtEl>
                                          <p:spTgt spid="15"/>
                                        </p:tgtEl>
                                      </p:cBhvr>
                                    </p:animEffect>
                                    <p:anim calcmode="lin" valueType="num">
                                      <p:cBhvr>
                                        <p:cTn id="8" dur="750" fill="hold"/>
                                        <p:tgtEl>
                                          <p:spTgt spid="15"/>
                                        </p:tgtEl>
                                        <p:attrNameLst>
                                          <p:attrName>ppt_x</p:attrName>
                                        </p:attrNameLst>
                                      </p:cBhvr>
                                      <p:tavLst>
                                        <p:tav tm="0">
                                          <p:val>
                                            <p:strVal val="#ppt_x"/>
                                          </p:val>
                                        </p:tav>
                                        <p:tav tm="100000">
                                          <p:val>
                                            <p:strVal val="#ppt_x"/>
                                          </p:val>
                                        </p:tav>
                                      </p:tavLst>
                                    </p:anim>
                                    <p:anim calcmode="lin" valueType="num">
                                      <p:cBhvr>
                                        <p:cTn id="9" dur="75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 y="60523"/>
            <a:ext cx="2063553" cy="307777"/>
            <a:chOff x="-1" y="60523"/>
            <a:chExt cx="2063553" cy="307777"/>
          </a:xfrm>
        </p:grpSpPr>
        <p:sp>
          <p:nvSpPr>
            <p:cNvPr id="12" name="矩形 1"/>
            <p:cNvSpPr txBox="1"/>
            <p:nvPr/>
          </p:nvSpPr>
          <p:spPr>
            <a:xfrm>
              <a:off x="-1" y="60523"/>
              <a:ext cx="1914946"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dirty="0"/>
                <a:t>PART FIVE </a:t>
              </a:r>
              <a:r>
                <a:rPr lang="zh-CN" altLang="en-US" dirty="0">
                  <a:latin typeface="微软雅黑"/>
                  <a:ea typeface="微软雅黑"/>
                  <a:sym typeface="微软雅黑"/>
                </a:rPr>
                <a:t>维护的问题</a:t>
              </a:r>
              <a:endParaRPr dirty="0">
                <a:latin typeface="微软雅黑"/>
                <a:ea typeface="微软雅黑"/>
                <a:cs typeface="微软雅黑"/>
                <a:sym typeface="微软雅黑"/>
              </a:endParaRPr>
            </a:p>
          </p:txBody>
        </p:sp>
        <p:sp>
          <p:nvSpPr>
            <p:cNvPr id="13" name="椭圆 2"/>
            <p:cNvSpPr/>
            <p:nvPr/>
          </p:nvSpPr>
          <p:spPr>
            <a:xfrm>
              <a:off x="1932633" y="157739"/>
              <a:ext cx="130919" cy="113343"/>
            </a:xfrm>
            <a:prstGeom prst="ellipse">
              <a:avLst/>
            </a:prstGeom>
            <a:solidFill>
              <a:srgbClr val="00B0F0"/>
            </a:solidFill>
            <a:ln w="12700">
              <a:miter lim="400000"/>
            </a:ln>
          </p:spPr>
          <p:txBody>
            <a:bodyPr lIns="45719" rIns="45719" anchor="ctr"/>
            <a:lstStyle/>
            <a:p>
              <a:pPr algn="ctr">
                <a:defRPr sz="4400">
                  <a:solidFill>
                    <a:srgbClr val="FFFFFF"/>
                  </a:solidFill>
                </a:defRPr>
              </a:pPr>
              <a:endParaRPr/>
            </a:p>
          </p:txBody>
        </p:sp>
      </p:grpSp>
      <p:sp>
        <p:nvSpPr>
          <p:cNvPr id="14" name="矩形 4"/>
          <p:cNvSpPr txBox="1"/>
          <p:nvPr/>
        </p:nvSpPr>
        <p:spPr>
          <a:xfrm>
            <a:off x="4583832" y="60523"/>
            <a:ext cx="2349359" cy="769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4400"/>
            </a:lvl1pPr>
          </a:lstStyle>
          <a:p>
            <a:r>
              <a:rPr lang="zh-CN" altLang="en-US" dirty="0"/>
              <a:t>维护方式</a:t>
            </a:r>
            <a:endParaRPr dirty="0"/>
          </a:p>
        </p:txBody>
      </p:sp>
      <p:sp>
        <p:nvSpPr>
          <p:cNvPr id="15" name="Rectangle 23">
            <a:extLst>
              <a:ext uri="{FF2B5EF4-FFF2-40B4-BE49-F238E27FC236}">
                <a16:creationId xmlns="" xmlns:a16="http://schemas.microsoft.com/office/drawing/2014/main" id="{97C5F671-EB6F-4D9D-9B16-26F3D901F298}"/>
              </a:ext>
            </a:extLst>
          </p:cNvPr>
          <p:cNvSpPr/>
          <p:nvPr/>
        </p:nvSpPr>
        <p:spPr>
          <a:xfrm>
            <a:off x="331963" y="692696"/>
            <a:ext cx="8932389" cy="6124754"/>
          </a:xfrm>
          <a:prstGeom prst="rect">
            <a:avLst/>
          </a:prstGeom>
        </p:spPr>
        <p:txBody>
          <a:bodyPr wrap="square">
            <a:spAutoFit/>
          </a:bodyPr>
          <a:lstStyle/>
          <a:p>
            <a:r>
              <a:rPr lang="zh-CN" altLang="en-US" sz="2800" dirty="0"/>
              <a:t> </a:t>
            </a:r>
            <a:r>
              <a:rPr lang="zh-CN" altLang="en-US" sz="2800" b="1" dirty="0"/>
              <a:t>结构化维护</a:t>
            </a:r>
          </a:p>
          <a:p>
            <a:r>
              <a:rPr lang="zh-CN" altLang="en-US" sz="2800" dirty="0"/>
              <a:t>如果有一个完整的软件配置存在，那么维护工作从评价设计文档开始，确定软件重要的结构、性能以及接口等特点；估量要求的改动将带来的影响，并且计划实施途径。</a:t>
            </a:r>
          </a:p>
          <a:p>
            <a:r>
              <a:rPr lang="zh-CN" altLang="en-US" sz="2800" dirty="0"/>
              <a:t>    首先，修改设计并且对所做的修改进行仔细复查。</a:t>
            </a:r>
          </a:p>
          <a:p>
            <a:r>
              <a:rPr lang="zh-CN" altLang="en-US" sz="2800" dirty="0"/>
              <a:t>    然后，编写相应的源程序代码；</a:t>
            </a:r>
          </a:p>
          <a:p>
            <a:r>
              <a:rPr lang="zh-CN" altLang="en-US" sz="2800" dirty="0"/>
              <a:t>    接下来，使用在测试说明书中包含的信息进行回归测试；</a:t>
            </a:r>
          </a:p>
          <a:p>
            <a:r>
              <a:rPr lang="zh-CN" altLang="en-US" sz="2800" dirty="0"/>
              <a:t>    最后，把修改后的软件再次交付使用。</a:t>
            </a:r>
          </a:p>
          <a:p>
            <a:r>
              <a:rPr lang="zh-CN" altLang="en-US" sz="2800" dirty="0"/>
              <a:t>刚才描述的事件构成结构化维护，它是在软件开发的早期应用软件工程方法学的结果。虽然有了软件的完整配置并不能保证维护中没有问题，但是确实能减少精力的浪费并且能提高维护的总体质量。</a:t>
            </a:r>
            <a:endParaRPr lang="zh-CN" altLang="zh-CN" sz="2800" dirty="0"/>
          </a:p>
        </p:txBody>
      </p:sp>
    </p:spTree>
    <p:extLst>
      <p:ext uri="{BB962C8B-B14F-4D97-AF65-F5344CB8AC3E}">
        <p14:creationId xmlns:p14="http://schemas.microsoft.com/office/powerpoint/2010/main" val="3602716981"/>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750"/>
                                        <p:tgtEl>
                                          <p:spTgt spid="15"/>
                                        </p:tgtEl>
                                      </p:cBhvr>
                                    </p:animEffect>
                                    <p:anim calcmode="lin" valueType="num">
                                      <p:cBhvr>
                                        <p:cTn id="8" dur="750" fill="hold"/>
                                        <p:tgtEl>
                                          <p:spTgt spid="15"/>
                                        </p:tgtEl>
                                        <p:attrNameLst>
                                          <p:attrName>ppt_x</p:attrName>
                                        </p:attrNameLst>
                                      </p:cBhvr>
                                      <p:tavLst>
                                        <p:tav tm="0">
                                          <p:val>
                                            <p:strVal val="#ppt_x"/>
                                          </p:val>
                                        </p:tav>
                                        <p:tav tm="100000">
                                          <p:val>
                                            <p:strVal val="#ppt_x"/>
                                          </p:val>
                                        </p:tav>
                                      </p:tavLst>
                                    </p:anim>
                                    <p:anim calcmode="lin" valueType="num">
                                      <p:cBhvr>
                                        <p:cTn id="9" dur="75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60523"/>
            <a:ext cx="2063553" cy="307777"/>
            <a:chOff x="-1" y="60523"/>
            <a:chExt cx="2063553" cy="307777"/>
          </a:xfrm>
        </p:grpSpPr>
        <p:sp>
          <p:nvSpPr>
            <p:cNvPr id="654" name="矩形 1"/>
            <p:cNvSpPr txBox="1"/>
            <p:nvPr/>
          </p:nvSpPr>
          <p:spPr>
            <a:xfrm>
              <a:off x="-1" y="60523"/>
              <a:ext cx="1914946"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dirty="0"/>
                <a:t>PART FIVE </a:t>
              </a:r>
              <a:r>
                <a:rPr lang="zh-CN" altLang="en-US" dirty="0">
                  <a:latin typeface="微软雅黑"/>
                  <a:ea typeface="微软雅黑"/>
                  <a:sym typeface="微软雅黑"/>
                </a:rPr>
                <a:t>维护的问题</a:t>
              </a:r>
              <a:endParaRPr dirty="0">
                <a:latin typeface="微软雅黑"/>
                <a:ea typeface="微软雅黑"/>
                <a:cs typeface="微软雅黑"/>
                <a:sym typeface="微软雅黑"/>
              </a:endParaRPr>
            </a:p>
          </p:txBody>
        </p:sp>
        <p:sp>
          <p:nvSpPr>
            <p:cNvPr id="655" name="椭圆 2"/>
            <p:cNvSpPr/>
            <p:nvPr/>
          </p:nvSpPr>
          <p:spPr>
            <a:xfrm>
              <a:off x="1932633" y="157739"/>
              <a:ext cx="130919" cy="113343"/>
            </a:xfrm>
            <a:prstGeom prst="ellipse">
              <a:avLst/>
            </a:prstGeom>
            <a:solidFill>
              <a:srgbClr val="00B0F0"/>
            </a:solidFill>
            <a:ln w="12700">
              <a:miter lim="400000"/>
            </a:ln>
          </p:spPr>
          <p:txBody>
            <a:bodyPr lIns="45719" rIns="45719" anchor="ctr"/>
            <a:lstStyle/>
            <a:p>
              <a:pPr algn="ctr">
                <a:defRPr sz="4400">
                  <a:solidFill>
                    <a:srgbClr val="FFFFFF"/>
                  </a:solidFill>
                </a:defRPr>
              </a:pPr>
              <a:endParaRPr/>
            </a:p>
          </p:txBody>
        </p:sp>
      </p:grpSp>
      <p:sp>
        <p:nvSpPr>
          <p:cNvPr id="6" name="矩形 5"/>
          <p:cNvSpPr/>
          <p:nvPr/>
        </p:nvSpPr>
        <p:spPr>
          <a:xfrm>
            <a:off x="335360" y="1037049"/>
            <a:ext cx="11403224" cy="6001643"/>
          </a:xfrm>
          <a:prstGeom prst="rect">
            <a:avLst/>
          </a:prstGeom>
        </p:spPr>
        <p:txBody>
          <a:bodyPr wrap="square">
            <a:spAutoFit/>
          </a:bodyPr>
          <a:lstStyle/>
          <a:p>
            <a:r>
              <a:rPr lang="zh-CN" altLang="en-US" sz="2400" dirty="0"/>
              <a:t>首先，有形的代价直接来自维护工作本身，维护工作可分为两部分，一部分为非生产性活动，主要是理解源程序代码的功能，解释数据结构、接口特点和性质限度等。这部分工作量和费用与系统的复杂程度（非结构化设计和缺少文档都会增加系统的复杂程度）、维护人员的经验水平以及对系统的熟悉程度密切相关；另一部分为生产性活动，主要是分析评价、修改设计和编写程序代码等。其工作量与系统开发的方式、方法、采用的开发环境有直接的关系。因此，如果系统开发途径不好，且原来的开发人员不能参加维护工作，则维护工作量和费用呈指数上升。例如，据</a:t>
            </a:r>
            <a:r>
              <a:rPr lang="en-US" altLang="zh-CN" sz="2400" dirty="0"/>
              <a:t>1976</a:t>
            </a:r>
            <a:r>
              <a:rPr lang="zh-CN" altLang="en-US" sz="2400" dirty="0"/>
              <a:t>年的报道，美国空军的飞行控制软件每条指令的开发成本是</a:t>
            </a:r>
            <a:r>
              <a:rPr lang="en-US" altLang="zh-CN" sz="2400" dirty="0"/>
              <a:t>75</a:t>
            </a:r>
            <a:r>
              <a:rPr lang="zh-CN" altLang="en-US" sz="2400" dirty="0"/>
              <a:t>美元，而维护成本大约是每条指令</a:t>
            </a:r>
            <a:r>
              <a:rPr lang="en-US" altLang="zh-CN" sz="2400" dirty="0"/>
              <a:t>4000</a:t>
            </a:r>
            <a:r>
              <a:rPr lang="zh-CN" altLang="en-US" sz="2400" dirty="0"/>
              <a:t>美元。统计表明，</a:t>
            </a:r>
            <a:r>
              <a:rPr lang="en-US" altLang="zh-CN" sz="2400" dirty="0"/>
              <a:t>60%-70%</a:t>
            </a:r>
            <a:r>
              <a:rPr lang="zh-CN" altLang="en-US" sz="2400" dirty="0"/>
              <a:t>的软件费用花在维护方面。</a:t>
            </a:r>
            <a:endParaRPr lang="en-US" altLang="zh-CN" sz="2400" dirty="0"/>
          </a:p>
          <a:p>
            <a:endParaRPr lang="en-US" altLang="zh-CN" sz="2400" dirty="0"/>
          </a:p>
          <a:p>
            <a:r>
              <a:rPr lang="zh-CN" altLang="en-US" sz="2400" dirty="0"/>
              <a:t>另外，许多无形的代价来自维护所产生的效果和影响上。由于开发人员和其他开发资源越来越多地被束缚在系统维护工作中，开发的系统越多，维护的负担越重，这将导致开发人员完全没有时间和潜力和精力从事新系统的开发，从而耽误甚至丧失了开发良机。此外，合理的维护要求不能及时满足，将引起用户的不满；维护过程中引入新的错误，使系统可靠性下降等问题将带来很高的维护代价。</a:t>
            </a:r>
          </a:p>
          <a:p>
            <a:endParaRPr lang="zh-CN" altLang="en-US" sz="2400" dirty="0"/>
          </a:p>
        </p:txBody>
      </p:sp>
      <p:sp>
        <p:nvSpPr>
          <p:cNvPr id="7" name="矩形 4"/>
          <p:cNvSpPr txBox="1"/>
          <p:nvPr/>
        </p:nvSpPr>
        <p:spPr>
          <a:xfrm>
            <a:off x="4286118" y="211287"/>
            <a:ext cx="4042130" cy="769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4400"/>
            </a:lvl1pPr>
          </a:lstStyle>
          <a:p>
            <a:r>
              <a:rPr lang="zh-CN" altLang="en-US" dirty="0"/>
              <a:t>系统维护的代价</a:t>
            </a:r>
          </a:p>
        </p:txBody>
      </p:sp>
    </p:spTree>
    <p:extLst>
      <p:ext uri="{BB962C8B-B14F-4D97-AF65-F5344CB8AC3E}">
        <p14:creationId xmlns:p14="http://schemas.microsoft.com/office/powerpoint/2010/main" val="845235755"/>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占位符 21">
            <a:extLst>
              <a:ext uri="{FF2B5EF4-FFF2-40B4-BE49-F238E27FC236}">
                <a16:creationId xmlns="" xmlns:a16="http://schemas.microsoft.com/office/drawing/2014/main" id="{7F2A54B5-AA23-4C38-96E8-59CEDF22F51D}"/>
              </a:ext>
            </a:extLst>
          </p:cNvPr>
          <p:cNvPicPr>
            <a:picLocks noChangeAspect="1"/>
          </p:cNvPicPr>
          <p:nvPr/>
        </p:nvPicPr>
        <p:blipFill>
          <a:blip r:embed="rId2" cstate="print">
            <a:extLst>
              <a:ext uri="{28A0092B-C50C-407E-A947-70E740481C1C}">
                <a14:useLocalDpi xmlns:a14="http://schemas.microsoft.com/office/drawing/2010/main" val="0"/>
              </a:ext>
            </a:extLst>
          </a:blip>
          <a:srcRect l="2652" r="2652"/>
          <a:stretch>
            <a:fillRect/>
          </a:stretch>
        </p:blipFill>
        <p:spPr>
          <a:xfrm>
            <a:off x="9989219" y="118277"/>
            <a:ext cx="2114550" cy="2112962"/>
          </a:xfrm>
          <a:prstGeom prst="ellipse">
            <a:avLst/>
          </a:prstGeom>
        </p:spPr>
      </p:pic>
      <p:sp>
        <p:nvSpPr>
          <p:cNvPr id="3" name="矩形 2">
            <a:extLst>
              <a:ext uri="{FF2B5EF4-FFF2-40B4-BE49-F238E27FC236}">
                <a16:creationId xmlns="" xmlns:a16="http://schemas.microsoft.com/office/drawing/2014/main" id="{049E72D3-E24E-4E00-938B-ED20CC56A228}"/>
              </a:ext>
            </a:extLst>
          </p:cNvPr>
          <p:cNvSpPr/>
          <p:nvPr/>
        </p:nvSpPr>
        <p:spPr>
          <a:xfrm>
            <a:off x="288086" y="866894"/>
            <a:ext cx="5032147" cy="369332"/>
          </a:xfrm>
          <a:prstGeom prst="rect">
            <a:avLst/>
          </a:prstGeom>
        </p:spPr>
        <p:txBody>
          <a:bodyPr wrap="none">
            <a:spAutoFit/>
          </a:bodyPr>
          <a:lstStyle/>
          <a:p>
            <a:pPr algn="just">
              <a:spcAft>
                <a:spcPts val="0"/>
              </a:spcAft>
            </a:pPr>
            <a:r>
              <a:rPr lang="zh-CN" altLang="zh-CN" kern="100" dirty="0">
                <a:latin typeface="等线" panose="02010600030101010101" pitchFamily="2" charset="-122"/>
                <a:ea typeface="等线" panose="02010600030101010101" pitchFamily="2" charset="-122"/>
                <a:cs typeface="Times New Roman" panose="02020603050405020304" pitchFamily="18" charset="0"/>
              </a:rPr>
              <a:t>在过去的几十年里，软件维护的费用在稳步上升</a:t>
            </a:r>
          </a:p>
        </p:txBody>
      </p:sp>
      <p:graphicFrame>
        <p:nvGraphicFramePr>
          <p:cNvPr id="4" name="图表 3">
            <a:extLst>
              <a:ext uri="{FF2B5EF4-FFF2-40B4-BE49-F238E27FC236}">
                <a16:creationId xmlns="" xmlns:a16="http://schemas.microsoft.com/office/drawing/2014/main" id="{21AB130C-3DD4-4DCE-89D9-8835C9013FBA}"/>
              </a:ext>
            </a:extLst>
          </p:cNvPr>
          <p:cNvGraphicFramePr>
            <a:graphicFrameLocks noChangeAspect="1"/>
          </p:cNvGraphicFramePr>
          <p:nvPr>
            <p:extLst>
              <p:ext uri="{D42A27DB-BD31-4B8C-83A1-F6EECF244321}">
                <p14:modId xmlns:p14="http://schemas.microsoft.com/office/powerpoint/2010/main" val="2816598663"/>
              </p:ext>
            </p:extLst>
          </p:nvPr>
        </p:nvGraphicFramePr>
        <p:xfrm>
          <a:off x="535189" y="1566573"/>
          <a:ext cx="3407410" cy="2544445"/>
        </p:xfrm>
        <a:graphic>
          <a:graphicData uri="http://schemas.openxmlformats.org/drawingml/2006/chart">
            <c:chart xmlns:c="http://schemas.openxmlformats.org/drawingml/2006/chart" xmlns:r="http://schemas.openxmlformats.org/officeDocument/2006/relationships" r:id="rId3"/>
          </a:graphicData>
        </a:graphic>
      </p:graphicFrame>
      <p:sp>
        <p:nvSpPr>
          <p:cNvPr id="5" name="矩形 4">
            <a:extLst>
              <a:ext uri="{FF2B5EF4-FFF2-40B4-BE49-F238E27FC236}">
                <a16:creationId xmlns="" xmlns:a16="http://schemas.microsoft.com/office/drawing/2014/main" id="{03453983-2FCE-4526-9E92-647AE1224758}"/>
              </a:ext>
            </a:extLst>
          </p:cNvPr>
          <p:cNvSpPr/>
          <p:nvPr/>
        </p:nvSpPr>
        <p:spPr>
          <a:xfrm>
            <a:off x="163484" y="4441365"/>
            <a:ext cx="6096000" cy="646331"/>
          </a:xfrm>
          <a:prstGeom prst="rect">
            <a:avLst/>
          </a:prstGeom>
        </p:spPr>
        <p:txBody>
          <a:bodyPr>
            <a:spAutoFit/>
          </a:bodyPr>
          <a:lstStyle/>
          <a:p>
            <a:r>
              <a:rPr lang="zh-CN" altLang="zh-CN" dirty="0">
                <a:ea typeface="等线" panose="02010600030101010101" pitchFamily="2" charset="-122"/>
                <a:cs typeface="Times New Roman" panose="02020603050405020304" pitchFamily="18" charset="0"/>
              </a:rPr>
              <a:t>然而这只是在软件维护中有形的代价，有时，维护时所造成的无形的代价造成的影响会更大</a:t>
            </a:r>
            <a:endParaRPr lang="zh-CN" altLang="en-US" dirty="0"/>
          </a:p>
        </p:txBody>
      </p:sp>
      <p:sp>
        <p:nvSpPr>
          <p:cNvPr id="6" name="矩形 5">
            <a:extLst>
              <a:ext uri="{FF2B5EF4-FFF2-40B4-BE49-F238E27FC236}">
                <a16:creationId xmlns="" xmlns:a16="http://schemas.microsoft.com/office/drawing/2014/main" id="{8250D363-DB86-4DAB-B573-7C751FE3779E}"/>
              </a:ext>
            </a:extLst>
          </p:cNvPr>
          <p:cNvSpPr/>
          <p:nvPr/>
        </p:nvSpPr>
        <p:spPr>
          <a:xfrm>
            <a:off x="7445432" y="3017861"/>
            <a:ext cx="4441768" cy="2585323"/>
          </a:xfrm>
          <a:prstGeom prst="rect">
            <a:avLst/>
          </a:prstGeom>
        </p:spPr>
        <p:txBody>
          <a:bodyPr wrap="square">
            <a:spAutoFit/>
          </a:bodyPr>
          <a:lstStyle/>
          <a:p>
            <a:pPr algn="just">
              <a:spcAft>
                <a:spcPts val="0"/>
              </a:spcAft>
            </a:pPr>
            <a:r>
              <a:rPr lang="zh-CN" altLang="zh-CN" kern="100" dirty="0">
                <a:latin typeface="等线" panose="02010600030101010101" pitchFamily="2" charset="-122"/>
                <a:ea typeface="等线" panose="02010600030101010101" pitchFamily="2" charset="-122"/>
                <a:cs typeface="Times New Roman" panose="02020603050405020304" pitchFamily="18" charset="0"/>
              </a:rPr>
              <a:t>无形的代价：</a:t>
            </a:r>
          </a:p>
          <a:p>
            <a:pPr algn="just">
              <a:spcAft>
                <a:spcPts val="0"/>
              </a:spcAft>
            </a:pPr>
            <a:r>
              <a:rPr lang="zh-CN" altLang="zh-CN" kern="100" dirty="0">
                <a:latin typeface="等线" panose="02010600030101010101" pitchFamily="2" charset="-122"/>
                <a:ea typeface="等线" panose="02010600030101010101" pitchFamily="2" charset="-122"/>
                <a:cs typeface="Times New Roman" panose="02020603050405020304" pitchFamily="18" charset="0"/>
              </a:rPr>
              <a:t>因为可用的资源必须供维护任务使用，以致耽误甚至丧失了开发的良机</a:t>
            </a:r>
          </a:p>
          <a:p>
            <a:pPr algn="just">
              <a:spcAft>
                <a:spcPts val="0"/>
              </a:spcAft>
            </a:pPr>
            <a:r>
              <a:rPr lang="zh-CN" altLang="zh-CN" kern="100" dirty="0">
                <a:latin typeface="等线" panose="02010600030101010101" pitchFamily="2" charset="-122"/>
                <a:ea typeface="等线" panose="02010600030101010101" pitchFamily="2" charset="-122"/>
                <a:cs typeface="Times New Roman" panose="02020603050405020304" pitchFamily="18" charset="0"/>
              </a:rPr>
              <a:t>当看来合理的有关改错或修改的要求不能及时满足时将引起用户不满。</a:t>
            </a:r>
          </a:p>
          <a:p>
            <a:pPr algn="just">
              <a:spcAft>
                <a:spcPts val="0"/>
              </a:spcAft>
            </a:pPr>
            <a:r>
              <a:rPr lang="zh-CN" altLang="zh-CN" kern="100" dirty="0">
                <a:latin typeface="等线" panose="02010600030101010101" pitchFamily="2" charset="-122"/>
                <a:ea typeface="等线" panose="02010600030101010101" pitchFamily="2" charset="-122"/>
                <a:cs typeface="Times New Roman" panose="02020603050405020304" pitchFamily="18" charset="0"/>
              </a:rPr>
              <a:t>由于维护时的改动，在软件中引入了潜伏的错误，从而降低了软件的质量。</a:t>
            </a:r>
          </a:p>
          <a:p>
            <a:pPr algn="just">
              <a:spcAft>
                <a:spcPts val="0"/>
              </a:spcAft>
            </a:pPr>
            <a:r>
              <a:rPr lang="zh-CN" altLang="zh-CN" kern="100" dirty="0">
                <a:latin typeface="等线" panose="02010600030101010101" pitchFamily="2" charset="-122"/>
                <a:ea typeface="等线" panose="02010600030101010101" pitchFamily="2" charset="-122"/>
                <a:cs typeface="Times New Roman" panose="02020603050405020304" pitchFamily="18" charset="0"/>
              </a:rPr>
              <a:t>当必须把软件工程师调去从事维护工作时，将在开发过程中造成混乱。</a:t>
            </a:r>
          </a:p>
        </p:txBody>
      </p:sp>
      <p:grpSp>
        <p:nvGrpSpPr>
          <p:cNvPr id="7" name="组合 6"/>
          <p:cNvGrpSpPr/>
          <p:nvPr/>
        </p:nvGrpSpPr>
        <p:grpSpPr>
          <a:xfrm>
            <a:off x="-1" y="60523"/>
            <a:ext cx="2063553" cy="307777"/>
            <a:chOff x="-1" y="60523"/>
            <a:chExt cx="2063553" cy="307777"/>
          </a:xfrm>
        </p:grpSpPr>
        <p:sp>
          <p:nvSpPr>
            <p:cNvPr id="8" name="矩形 1"/>
            <p:cNvSpPr txBox="1"/>
            <p:nvPr/>
          </p:nvSpPr>
          <p:spPr>
            <a:xfrm>
              <a:off x="-1" y="60523"/>
              <a:ext cx="1914946"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dirty="0"/>
                <a:t>PART FIVE </a:t>
              </a:r>
              <a:r>
                <a:rPr lang="zh-CN" altLang="en-US" dirty="0">
                  <a:latin typeface="微软雅黑"/>
                  <a:ea typeface="微软雅黑"/>
                  <a:sym typeface="微软雅黑"/>
                </a:rPr>
                <a:t>维护的问题</a:t>
              </a:r>
              <a:endParaRPr dirty="0">
                <a:latin typeface="微软雅黑"/>
                <a:ea typeface="微软雅黑"/>
                <a:cs typeface="微软雅黑"/>
                <a:sym typeface="微软雅黑"/>
              </a:endParaRPr>
            </a:p>
          </p:txBody>
        </p:sp>
        <p:sp>
          <p:nvSpPr>
            <p:cNvPr id="9" name="椭圆 2"/>
            <p:cNvSpPr/>
            <p:nvPr/>
          </p:nvSpPr>
          <p:spPr>
            <a:xfrm>
              <a:off x="1932633" y="157739"/>
              <a:ext cx="130919" cy="113343"/>
            </a:xfrm>
            <a:prstGeom prst="ellipse">
              <a:avLst/>
            </a:prstGeom>
            <a:solidFill>
              <a:srgbClr val="00B0F0"/>
            </a:solidFill>
            <a:ln w="12700">
              <a:miter lim="400000"/>
            </a:ln>
          </p:spPr>
          <p:txBody>
            <a:bodyPr lIns="45719" rIns="45719" anchor="ctr"/>
            <a:lstStyle/>
            <a:p>
              <a:pPr algn="ctr">
                <a:defRPr sz="4400">
                  <a:solidFill>
                    <a:srgbClr val="FFFFFF"/>
                  </a:solidFill>
                </a:defRPr>
              </a:pPr>
              <a:endParaRPr/>
            </a:p>
          </p:txBody>
        </p:sp>
      </p:grpSp>
    </p:spTree>
    <p:extLst>
      <p:ext uri="{BB962C8B-B14F-4D97-AF65-F5344CB8AC3E}">
        <p14:creationId xmlns:p14="http://schemas.microsoft.com/office/powerpoint/2010/main" val="416879201"/>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txBox="1"/>
          <p:nvPr/>
        </p:nvSpPr>
        <p:spPr>
          <a:xfrm>
            <a:off x="4394713" y="-27384"/>
            <a:ext cx="2349359" cy="769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4400"/>
            </a:lvl1pPr>
          </a:lstStyle>
          <a:p>
            <a:r>
              <a:rPr lang="zh-CN" altLang="en-US" dirty="0"/>
              <a:t>自我检测</a:t>
            </a:r>
          </a:p>
        </p:txBody>
      </p:sp>
      <p:sp>
        <p:nvSpPr>
          <p:cNvPr id="4" name="TextBox 3"/>
          <p:cNvSpPr txBox="1"/>
          <p:nvPr/>
        </p:nvSpPr>
        <p:spPr>
          <a:xfrm>
            <a:off x="216024" y="692696"/>
            <a:ext cx="12072664"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2400" b="1" dirty="0"/>
              <a:t>1</a:t>
            </a:r>
            <a:r>
              <a:rPr lang="zh-CN" altLang="en-US" sz="2400" b="1" dirty="0"/>
              <a:t>、下面关于软件维护的叙述中，不正确的是（）</a:t>
            </a:r>
          </a:p>
          <a:p>
            <a:r>
              <a:rPr lang="en-US" altLang="zh-CN" sz="2400" dirty="0"/>
              <a:t>A . </a:t>
            </a:r>
            <a:r>
              <a:rPr lang="zh-CN" altLang="en-US" sz="2400" dirty="0"/>
              <a:t>软件维护是在软件交付之后为保障软件运行而要完成的活动</a:t>
            </a:r>
          </a:p>
          <a:p>
            <a:r>
              <a:rPr lang="en-US" altLang="zh-CN" sz="2400" dirty="0"/>
              <a:t>B . </a:t>
            </a:r>
            <a:r>
              <a:rPr lang="zh-CN" altLang="en-US" sz="2400" dirty="0"/>
              <a:t>软件维护是软件生命周期中的一个完整部分</a:t>
            </a:r>
          </a:p>
          <a:p>
            <a:r>
              <a:rPr lang="en-US" altLang="zh-CN" sz="2400" dirty="0"/>
              <a:t>C . </a:t>
            </a:r>
            <a:r>
              <a:rPr lang="zh-CN" altLang="en-US" sz="2400" dirty="0"/>
              <a:t>软件维护包括更正性维护、适应性维护、完善性维护和预防性维护等几种类型</a:t>
            </a:r>
          </a:p>
          <a:p>
            <a:r>
              <a:rPr lang="en-US" altLang="zh-CN" sz="2400" dirty="0"/>
              <a:t>D . </a:t>
            </a:r>
            <a:r>
              <a:rPr lang="zh-CN" altLang="en-US" sz="2400" dirty="0"/>
              <a:t>软件维护活动可能包括软件交付后运行的计划和维护计划，以及交付后的软件修改、培训和提供帮助</a:t>
            </a:r>
            <a:r>
              <a:rPr lang="zh-CN" altLang="en-US" sz="2400" dirty="0" smtClean="0"/>
              <a:t>。</a:t>
            </a:r>
            <a:endParaRPr lang="zh-CN" altLang="en-US" sz="2400" dirty="0"/>
          </a:p>
        </p:txBody>
      </p:sp>
      <p:sp>
        <p:nvSpPr>
          <p:cNvPr id="5" name="TextBox 1"/>
          <p:cNvSpPr txBox="1"/>
          <p:nvPr/>
        </p:nvSpPr>
        <p:spPr>
          <a:xfrm>
            <a:off x="197582" y="3212976"/>
            <a:ext cx="11856640" cy="30469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2400" dirty="0" smtClean="0"/>
              <a:t>A</a:t>
            </a:r>
            <a:endParaRPr lang="en-US" altLang="zh-CN" sz="2400" dirty="0"/>
          </a:p>
          <a:p>
            <a:r>
              <a:rPr lang="zh-CN" altLang="en-US" sz="2400" dirty="0"/>
              <a:t>软件维护可定义为需要提供软件支持的全部活动。这些活动包括在交付前完成的活动以及交付后完成的活动。交付前完成的活动包括交付后的运行计划和维护计划等。交付后的活动包括软件修改、培训、帮助资料等。软件维护包括类型有：纠错性维护、适应性维护、完善性维护和预防性维护。根据软件维护的定义可知选项</a:t>
            </a:r>
            <a:r>
              <a:rPr lang="en-US" altLang="zh-CN" sz="2400" dirty="0"/>
              <a:t>A</a:t>
            </a:r>
            <a:r>
              <a:rPr lang="zh-CN" altLang="en-US" sz="2400" dirty="0"/>
              <a:t>的说法错误。</a:t>
            </a:r>
            <a:endParaRPr lang="en-US" altLang="zh-CN" sz="2400" dirty="0"/>
          </a:p>
          <a:p>
            <a:endParaRPr lang="en-US" altLang="zh-CN" sz="2400" dirty="0"/>
          </a:p>
          <a:p>
            <a:endParaRPr lang="en-US" altLang="zh-CN" sz="2400" dirty="0"/>
          </a:p>
          <a:p>
            <a:endParaRPr lang="en-US" altLang="zh-CN" sz="2400" dirty="0"/>
          </a:p>
        </p:txBody>
      </p:sp>
    </p:spTree>
    <p:extLst>
      <p:ext uri="{BB962C8B-B14F-4D97-AF65-F5344CB8AC3E}">
        <p14:creationId xmlns:p14="http://schemas.microsoft.com/office/powerpoint/2010/main" val="14882118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55440" y="836712"/>
            <a:ext cx="6048672" cy="8617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3200" b="1" dirty="0"/>
              <a:t>2</a:t>
            </a:r>
            <a:r>
              <a:rPr lang="zh-CN" altLang="en-US" sz="3200" b="1" dirty="0"/>
              <a:t>、维护活动共有哪几类？</a:t>
            </a:r>
            <a:endParaRPr lang="en-US" altLang="zh-CN" sz="3200" b="1" dirty="0"/>
          </a:p>
          <a:p>
            <a:pPr marL="0" marR="0" indent="0" algn="l" defTabSz="913764"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Segoe UI"/>
              <a:ea typeface="Segoe UI"/>
              <a:cs typeface="Segoe UI"/>
              <a:sym typeface="Segoe UI"/>
            </a:endParaRPr>
          </a:p>
        </p:txBody>
      </p:sp>
      <p:sp>
        <p:nvSpPr>
          <p:cNvPr id="3" name="文本框 2"/>
          <p:cNvSpPr txBox="1"/>
          <p:nvPr/>
        </p:nvSpPr>
        <p:spPr>
          <a:xfrm>
            <a:off x="839416" y="1698484"/>
            <a:ext cx="7992888"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dirty="0"/>
              <a:t>完善性维护、改正类维护、适应性维护、预防性维护。</a:t>
            </a:r>
          </a:p>
          <a:p>
            <a:pPr marL="0" marR="0" indent="0" algn="l" defTabSz="913764"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Segoe UI"/>
              <a:ea typeface="Segoe UI"/>
              <a:cs typeface="Segoe UI"/>
              <a:sym typeface="Segoe UI"/>
            </a:endParaRPr>
          </a:p>
        </p:txBody>
      </p:sp>
    </p:spTree>
    <p:extLst>
      <p:ext uri="{BB962C8B-B14F-4D97-AF65-F5344CB8AC3E}">
        <p14:creationId xmlns:p14="http://schemas.microsoft.com/office/powerpoint/2010/main" val="12754591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71464" y="764704"/>
            <a:ext cx="7632848" cy="8617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3200" b="1" dirty="0"/>
              <a:t>3</a:t>
            </a:r>
            <a:r>
              <a:rPr lang="zh-CN" altLang="en-US" sz="3200" b="1" dirty="0"/>
              <a:t>、举一例软件维护无形的代价？</a:t>
            </a:r>
            <a:endParaRPr lang="en-US" altLang="zh-CN" sz="3200" b="1" dirty="0"/>
          </a:p>
          <a:p>
            <a:pPr marL="0" marR="0" indent="0" algn="l" defTabSz="913764"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Segoe UI"/>
              <a:ea typeface="Segoe UI"/>
              <a:cs typeface="Segoe UI"/>
              <a:sym typeface="Segoe UI"/>
            </a:endParaRPr>
          </a:p>
        </p:txBody>
      </p:sp>
      <p:sp>
        <p:nvSpPr>
          <p:cNvPr id="4" name="文本框 3"/>
          <p:cNvSpPr txBox="1"/>
          <p:nvPr/>
        </p:nvSpPr>
        <p:spPr>
          <a:xfrm>
            <a:off x="1291636" y="1484784"/>
            <a:ext cx="8496944" cy="33239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2400" dirty="0" smtClean="0"/>
              <a:t> </a:t>
            </a:r>
            <a:r>
              <a:rPr lang="en-US" altLang="zh-CN" sz="2400" dirty="0"/>
              <a:t>1</a:t>
            </a:r>
            <a:r>
              <a:rPr lang="zh-CN" altLang="en-US" sz="2400" dirty="0"/>
              <a:t>）因为可用的资源必须供维护任务使用，以致耽误甚至丧失了开发的良机。</a:t>
            </a:r>
          </a:p>
          <a:p>
            <a:r>
              <a:rPr lang="en-US" altLang="zh-CN" sz="2400" dirty="0"/>
              <a:t>2</a:t>
            </a:r>
            <a:r>
              <a:rPr lang="zh-CN" altLang="en-US" sz="2400" dirty="0"/>
              <a:t>）看来合理的有关改错或修改的要求不能及时满足时将引起用户不满。</a:t>
            </a:r>
          </a:p>
          <a:p>
            <a:r>
              <a:rPr lang="en-US" altLang="zh-CN" sz="2400" dirty="0"/>
              <a:t>3</a:t>
            </a:r>
            <a:r>
              <a:rPr lang="zh-CN" altLang="en-US" sz="2400" dirty="0"/>
              <a:t>）由于维护时的改动，在软件中引入了潜伏的错误，从而降低了软件的质量</a:t>
            </a:r>
          </a:p>
          <a:p>
            <a:r>
              <a:rPr lang="en-US" altLang="zh-CN" sz="2400" dirty="0"/>
              <a:t>4</a:t>
            </a:r>
            <a:r>
              <a:rPr lang="zh-CN" altLang="en-US" sz="2400" dirty="0"/>
              <a:t>）当必须把软件工程师调去从事维护工作时，将在开发过程中造成混乱。</a:t>
            </a:r>
          </a:p>
          <a:p>
            <a:pPr marL="0" marR="0" indent="0" algn="l" defTabSz="913764"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Segoe UI"/>
              <a:ea typeface="Segoe UI"/>
              <a:cs typeface="Segoe UI"/>
              <a:sym typeface="Segoe UI"/>
            </a:endParaRPr>
          </a:p>
        </p:txBody>
      </p:sp>
    </p:spTree>
    <p:extLst>
      <p:ext uri="{BB962C8B-B14F-4D97-AF65-F5344CB8AC3E}">
        <p14:creationId xmlns:p14="http://schemas.microsoft.com/office/powerpoint/2010/main" val="11765215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矩形 14"/>
          <p:cNvSpPr txBox="1"/>
          <p:nvPr/>
        </p:nvSpPr>
        <p:spPr>
          <a:xfrm>
            <a:off x="5147983" y="1254387"/>
            <a:ext cx="1896031" cy="15265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sz="6000"/>
            </a:pPr>
            <a:r>
              <a:rPr>
                <a:latin typeface="微软雅黑"/>
                <a:ea typeface="微软雅黑"/>
                <a:cs typeface="微软雅黑"/>
                <a:sym typeface="微软雅黑"/>
              </a:rPr>
              <a:t>目录</a:t>
            </a:r>
          </a:p>
          <a:p>
            <a:pPr algn="ctr">
              <a:defRPr sz="2400"/>
            </a:pPr>
            <a:r>
              <a:t>CONTENT</a:t>
            </a:r>
          </a:p>
        </p:txBody>
      </p:sp>
      <p:sp>
        <p:nvSpPr>
          <p:cNvPr id="176" name="文本框 15"/>
          <p:cNvSpPr txBox="1"/>
          <p:nvPr/>
        </p:nvSpPr>
        <p:spPr>
          <a:xfrm>
            <a:off x="726711" y="4550991"/>
            <a:ext cx="1461199" cy="370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defTabSz="608965">
              <a:lnSpc>
                <a:spcPct val="130000"/>
              </a:lnSpc>
            </a:pPr>
            <a:r>
              <a:rPr dirty="0"/>
              <a:t>PART ONE</a:t>
            </a:r>
          </a:p>
        </p:txBody>
      </p:sp>
      <p:sp>
        <p:nvSpPr>
          <p:cNvPr id="177" name="文本框 16"/>
          <p:cNvSpPr txBox="1"/>
          <p:nvPr/>
        </p:nvSpPr>
        <p:spPr>
          <a:xfrm>
            <a:off x="2485256" y="4550991"/>
            <a:ext cx="1587033" cy="370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defTabSz="608965">
              <a:lnSpc>
                <a:spcPct val="130000"/>
              </a:lnSpc>
            </a:pPr>
            <a:r>
              <a:t>PART TWO</a:t>
            </a:r>
          </a:p>
        </p:txBody>
      </p:sp>
      <p:sp>
        <p:nvSpPr>
          <p:cNvPr id="178" name="文本框 17"/>
          <p:cNvSpPr txBox="1"/>
          <p:nvPr/>
        </p:nvSpPr>
        <p:spPr>
          <a:xfrm>
            <a:off x="4309062" y="4550991"/>
            <a:ext cx="1712162" cy="370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defTabSz="608965">
              <a:lnSpc>
                <a:spcPct val="130000"/>
              </a:lnSpc>
            </a:pPr>
            <a:r>
              <a:t>PART THREE</a:t>
            </a:r>
          </a:p>
        </p:txBody>
      </p:sp>
      <p:sp>
        <p:nvSpPr>
          <p:cNvPr id="179" name="文本框 18"/>
          <p:cNvSpPr txBox="1"/>
          <p:nvPr/>
        </p:nvSpPr>
        <p:spPr>
          <a:xfrm>
            <a:off x="6343139" y="4550991"/>
            <a:ext cx="1405109" cy="370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defTabSz="608965">
              <a:lnSpc>
                <a:spcPct val="130000"/>
              </a:lnSpc>
            </a:pPr>
            <a:r>
              <a:t>PART FOUR</a:t>
            </a:r>
          </a:p>
        </p:txBody>
      </p:sp>
      <p:sp>
        <p:nvSpPr>
          <p:cNvPr id="180" name="文本框 19"/>
          <p:cNvSpPr txBox="1"/>
          <p:nvPr/>
        </p:nvSpPr>
        <p:spPr>
          <a:xfrm>
            <a:off x="8262732" y="4550991"/>
            <a:ext cx="1214680" cy="73406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defTabSz="608965">
              <a:lnSpc>
                <a:spcPct val="130000"/>
              </a:lnSpc>
            </a:pPr>
            <a:r>
              <a:rPr dirty="0"/>
              <a:t>PART FIVE</a:t>
            </a:r>
          </a:p>
        </p:txBody>
      </p:sp>
      <p:sp>
        <p:nvSpPr>
          <p:cNvPr id="181" name="文本框 20"/>
          <p:cNvSpPr txBox="1"/>
          <p:nvPr/>
        </p:nvSpPr>
        <p:spPr>
          <a:xfrm>
            <a:off x="10125105" y="4550991"/>
            <a:ext cx="1221275" cy="370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defTabSz="608965">
              <a:lnSpc>
                <a:spcPct val="130000"/>
              </a:lnSpc>
            </a:pPr>
            <a:r>
              <a:rPr dirty="0"/>
              <a:t>PART SIX</a:t>
            </a:r>
          </a:p>
        </p:txBody>
      </p:sp>
      <p:sp>
        <p:nvSpPr>
          <p:cNvPr id="182" name="文本框 21"/>
          <p:cNvSpPr txBox="1"/>
          <p:nvPr/>
        </p:nvSpPr>
        <p:spPr>
          <a:xfrm>
            <a:off x="469032" y="3983207"/>
            <a:ext cx="1914941" cy="597921"/>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defTabSz="608965">
              <a:lnSpc>
                <a:spcPct val="130000"/>
              </a:lnSpc>
              <a:defRPr sz="2800" b="1">
                <a:latin typeface="微软雅黑"/>
                <a:ea typeface="微软雅黑"/>
                <a:cs typeface="微软雅黑"/>
                <a:sym typeface="微软雅黑"/>
              </a:defRPr>
            </a:lvl1pPr>
          </a:lstStyle>
          <a:p>
            <a:pPr>
              <a:defRPr>
                <a:latin typeface="Segoe UI"/>
                <a:ea typeface="Segoe UI"/>
                <a:cs typeface="Segoe UI"/>
                <a:sym typeface="Segoe UI"/>
              </a:defRPr>
            </a:pPr>
            <a:r>
              <a:rPr lang="zh-CN" altLang="en-US" dirty="0">
                <a:latin typeface="Segoe UI"/>
                <a:cs typeface="Segoe UI"/>
                <a:sym typeface="Segoe UI"/>
              </a:rPr>
              <a:t>概念与种类</a:t>
            </a:r>
            <a:endParaRPr dirty="0">
              <a:latin typeface="微软雅黑"/>
              <a:ea typeface="微软雅黑"/>
              <a:cs typeface="微软雅黑"/>
              <a:sym typeface="微软雅黑"/>
            </a:endParaRPr>
          </a:p>
        </p:txBody>
      </p:sp>
      <p:sp>
        <p:nvSpPr>
          <p:cNvPr id="183" name="文本框 22"/>
          <p:cNvSpPr txBox="1"/>
          <p:nvPr/>
        </p:nvSpPr>
        <p:spPr>
          <a:xfrm>
            <a:off x="2380858" y="3501008"/>
            <a:ext cx="1914942" cy="1212640"/>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defTabSz="608965">
              <a:lnSpc>
                <a:spcPct val="130000"/>
              </a:lnSpc>
              <a:defRPr sz="2800" b="1">
                <a:latin typeface="微软雅黑"/>
                <a:ea typeface="微软雅黑"/>
                <a:cs typeface="微软雅黑"/>
                <a:sym typeface="微软雅黑"/>
              </a:defRPr>
            </a:lvl1pPr>
          </a:lstStyle>
          <a:p>
            <a:pPr>
              <a:defRPr>
                <a:latin typeface="Segoe UI"/>
                <a:ea typeface="Segoe UI"/>
                <a:cs typeface="Segoe UI"/>
                <a:sym typeface="Segoe UI"/>
              </a:defRPr>
            </a:pPr>
            <a:r>
              <a:rPr lang="zh-CN" altLang="en-US" dirty="0">
                <a:latin typeface="Segoe UI"/>
                <a:ea typeface="Segoe UI"/>
                <a:cs typeface="Segoe UI"/>
              </a:rPr>
              <a:t>影响维护工作量的因素</a:t>
            </a:r>
            <a:endParaRPr dirty="0">
              <a:latin typeface="Segoe UI"/>
              <a:ea typeface="Segoe UI"/>
              <a:cs typeface="Segoe UI"/>
            </a:endParaRPr>
          </a:p>
        </p:txBody>
      </p:sp>
      <p:sp>
        <p:nvSpPr>
          <p:cNvPr id="184" name="文本框 23"/>
          <p:cNvSpPr txBox="1"/>
          <p:nvPr/>
        </p:nvSpPr>
        <p:spPr>
          <a:xfrm>
            <a:off x="4223792" y="3699029"/>
            <a:ext cx="2232248" cy="954107"/>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defTabSz="608965">
              <a:lnSpc>
                <a:spcPct val="130000"/>
              </a:lnSpc>
              <a:defRPr sz="2800" b="1">
                <a:latin typeface="微软雅黑"/>
                <a:ea typeface="微软雅黑"/>
                <a:cs typeface="微软雅黑"/>
                <a:sym typeface="微软雅黑"/>
              </a:defRPr>
            </a:lvl1pPr>
          </a:lstStyle>
          <a:p>
            <a:pPr hangingPunct="1">
              <a:lnSpc>
                <a:spcPct val="100000"/>
              </a:lnSpc>
              <a:spcBef>
                <a:spcPct val="0"/>
              </a:spcBef>
            </a:pPr>
            <a:r>
              <a:rPr lang="zh-CN" altLang="en-US" noProof="1">
                <a:latin typeface="Segoe UI"/>
                <a:ea typeface="Segoe UI"/>
                <a:cs typeface="Segoe UI"/>
              </a:rPr>
              <a:t>结构化</a:t>
            </a:r>
            <a:r>
              <a:rPr lang="en-US" altLang="zh-CN" noProof="1">
                <a:latin typeface="Segoe UI"/>
                <a:ea typeface="Segoe UI"/>
                <a:cs typeface="Segoe UI"/>
              </a:rPr>
              <a:t>/</a:t>
            </a:r>
            <a:r>
              <a:rPr lang="zh-CN" altLang="en-US" noProof="1">
                <a:latin typeface="Segoe UI"/>
                <a:ea typeface="Segoe UI"/>
                <a:cs typeface="Segoe UI"/>
              </a:rPr>
              <a:t>非结构化维护</a:t>
            </a:r>
            <a:endParaRPr lang="en-US" altLang="zh-CN" noProof="1">
              <a:latin typeface="Segoe UI"/>
              <a:ea typeface="Segoe UI"/>
              <a:cs typeface="Segoe UI"/>
            </a:endParaRPr>
          </a:p>
        </p:txBody>
      </p:sp>
      <p:sp>
        <p:nvSpPr>
          <p:cNvPr id="185" name="文本框 24"/>
          <p:cNvSpPr txBox="1"/>
          <p:nvPr/>
        </p:nvSpPr>
        <p:spPr>
          <a:xfrm>
            <a:off x="6248970" y="4077073"/>
            <a:ext cx="1751797" cy="52322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defTabSz="608965">
              <a:lnSpc>
                <a:spcPct val="130000"/>
              </a:lnSpc>
              <a:defRPr sz="2800" b="1">
                <a:latin typeface="微软雅黑"/>
                <a:ea typeface="微软雅黑"/>
                <a:cs typeface="微软雅黑"/>
                <a:sym typeface="微软雅黑"/>
              </a:defRPr>
            </a:lvl1pPr>
          </a:lstStyle>
          <a:p>
            <a:pPr hangingPunct="1">
              <a:lnSpc>
                <a:spcPct val="100000"/>
              </a:lnSpc>
              <a:spcBef>
                <a:spcPct val="0"/>
              </a:spcBef>
            </a:pPr>
            <a:r>
              <a:rPr lang="zh-CN" altLang="en-US" noProof="1">
                <a:latin typeface="Segoe UI"/>
                <a:ea typeface="Segoe UI"/>
                <a:cs typeface="Segoe UI"/>
              </a:rPr>
              <a:t>维护成本</a:t>
            </a:r>
            <a:endParaRPr lang="en-US" altLang="zh-CN" noProof="1">
              <a:latin typeface="Segoe UI"/>
              <a:ea typeface="Segoe UI"/>
              <a:cs typeface="Segoe UI"/>
            </a:endParaRPr>
          </a:p>
        </p:txBody>
      </p:sp>
      <p:sp>
        <p:nvSpPr>
          <p:cNvPr id="186" name="文本框 25"/>
          <p:cNvSpPr txBox="1"/>
          <p:nvPr/>
        </p:nvSpPr>
        <p:spPr>
          <a:xfrm>
            <a:off x="7994173" y="4046220"/>
            <a:ext cx="1975871" cy="523220"/>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defTabSz="608965">
              <a:lnSpc>
                <a:spcPct val="130000"/>
              </a:lnSpc>
              <a:defRPr sz="2800" b="1">
                <a:latin typeface="微软雅黑"/>
                <a:ea typeface="微软雅黑"/>
                <a:cs typeface="微软雅黑"/>
                <a:sym typeface="微软雅黑"/>
              </a:defRPr>
            </a:lvl1pPr>
          </a:lstStyle>
          <a:p>
            <a:pPr hangingPunct="1">
              <a:lnSpc>
                <a:spcPct val="100000"/>
              </a:lnSpc>
              <a:spcBef>
                <a:spcPct val="0"/>
              </a:spcBef>
            </a:pPr>
            <a:r>
              <a:rPr lang="zh-CN" altLang="en-US" noProof="1">
                <a:latin typeface="Segoe UI"/>
                <a:ea typeface="Segoe UI"/>
                <a:cs typeface="Segoe UI"/>
              </a:rPr>
              <a:t>维护的问题</a:t>
            </a:r>
            <a:endParaRPr lang="en-US" altLang="zh-CN" noProof="1">
              <a:latin typeface="Segoe UI"/>
              <a:ea typeface="Segoe UI"/>
              <a:cs typeface="Segoe UI"/>
            </a:endParaRPr>
          </a:p>
        </p:txBody>
      </p:sp>
      <p:sp>
        <p:nvSpPr>
          <p:cNvPr id="187" name="文本框 26"/>
          <p:cNvSpPr txBox="1"/>
          <p:nvPr/>
        </p:nvSpPr>
        <p:spPr>
          <a:xfrm>
            <a:off x="9856547" y="4057908"/>
            <a:ext cx="1751798" cy="52322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defTabSz="608965">
              <a:lnSpc>
                <a:spcPct val="130000"/>
              </a:lnSpc>
              <a:defRPr sz="2800" b="1">
                <a:latin typeface="微软雅黑"/>
                <a:ea typeface="微软雅黑"/>
                <a:cs typeface="微软雅黑"/>
                <a:sym typeface="微软雅黑"/>
              </a:defRPr>
            </a:lvl1pPr>
          </a:lstStyle>
          <a:p>
            <a:pPr hangingPunct="1">
              <a:lnSpc>
                <a:spcPct val="100000"/>
              </a:lnSpc>
              <a:spcBef>
                <a:spcPct val="0"/>
              </a:spcBef>
            </a:pPr>
            <a:r>
              <a:rPr lang="zh-CN" altLang="en-US" noProof="1">
                <a:latin typeface="Segoe UI"/>
                <a:ea typeface="Segoe UI"/>
                <a:cs typeface="Segoe UI"/>
              </a:rPr>
              <a:t>参考资料</a:t>
            </a:r>
            <a:endParaRPr lang="en-US" altLang="zh-CN" noProof="1">
              <a:latin typeface="Segoe UI"/>
              <a:ea typeface="Segoe UI"/>
              <a:cs typeface="Segoe UI"/>
            </a:endParaRPr>
          </a:p>
        </p:txBody>
      </p:sp>
      <p:sp>
        <p:nvSpPr>
          <p:cNvPr id="189" name="矩形 29"/>
          <p:cNvSpPr/>
          <p:nvPr/>
        </p:nvSpPr>
        <p:spPr>
          <a:xfrm>
            <a:off x="661823" y="5026276"/>
            <a:ext cx="1638301" cy="113342"/>
          </a:xfrm>
          <a:prstGeom prst="rect">
            <a:avLst/>
          </a:prstGeom>
          <a:solidFill>
            <a:srgbClr val="FF0000"/>
          </a:solidFill>
          <a:ln w="12700">
            <a:miter lim="400000"/>
          </a:ln>
        </p:spPr>
        <p:txBody>
          <a:bodyPr lIns="45719" rIns="45719" anchor="ctr"/>
          <a:lstStyle/>
          <a:p>
            <a:pPr algn="ctr">
              <a:defRPr>
                <a:solidFill>
                  <a:srgbClr val="FFFFFF"/>
                </a:solidFill>
              </a:defRPr>
            </a:pPr>
            <a:endParaRPr/>
          </a:p>
        </p:txBody>
      </p:sp>
      <p:sp>
        <p:nvSpPr>
          <p:cNvPr id="190" name="矩形 30"/>
          <p:cNvSpPr/>
          <p:nvPr/>
        </p:nvSpPr>
        <p:spPr>
          <a:xfrm>
            <a:off x="2522372" y="5026276"/>
            <a:ext cx="1638301" cy="113342"/>
          </a:xfrm>
          <a:prstGeom prst="rect">
            <a:avLst/>
          </a:prstGeom>
          <a:solidFill>
            <a:schemeClr val="accent4"/>
          </a:solidFill>
          <a:ln w="12700">
            <a:miter lim="400000"/>
          </a:ln>
        </p:spPr>
        <p:txBody>
          <a:bodyPr lIns="45719" rIns="45719" anchor="ctr"/>
          <a:lstStyle/>
          <a:p>
            <a:pPr algn="ctr">
              <a:defRPr>
                <a:solidFill>
                  <a:srgbClr val="FFFFFF"/>
                </a:solidFill>
              </a:defRPr>
            </a:pPr>
            <a:endParaRPr/>
          </a:p>
        </p:txBody>
      </p:sp>
      <p:sp>
        <p:nvSpPr>
          <p:cNvPr id="191" name="矩形 31"/>
          <p:cNvSpPr/>
          <p:nvPr/>
        </p:nvSpPr>
        <p:spPr>
          <a:xfrm>
            <a:off x="4382923" y="5026276"/>
            <a:ext cx="1638301" cy="113342"/>
          </a:xfrm>
          <a:prstGeom prst="rect">
            <a:avLst/>
          </a:prstGeom>
          <a:solidFill>
            <a:srgbClr val="FFFF00"/>
          </a:solidFill>
          <a:ln w="12700">
            <a:miter lim="400000"/>
          </a:ln>
        </p:spPr>
        <p:txBody>
          <a:bodyPr lIns="45719" rIns="45719" anchor="ctr"/>
          <a:lstStyle/>
          <a:p>
            <a:pPr algn="ctr">
              <a:defRPr>
                <a:solidFill>
                  <a:srgbClr val="FFFFFF"/>
                </a:solidFill>
              </a:defRPr>
            </a:pPr>
            <a:endParaRPr/>
          </a:p>
        </p:txBody>
      </p:sp>
      <p:sp>
        <p:nvSpPr>
          <p:cNvPr id="192" name="矩形 32"/>
          <p:cNvSpPr/>
          <p:nvPr/>
        </p:nvSpPr>
        <p:spPr>
          <a:xfrm>
            <a:off x="6245297" y="5026276"/>
            <a:ext cx="1638301" cy="113342"/>
          </a:xfrm>
          <a:prstGeom prst="rect">
            <a:avLst/>
          </a:prstGeom>
          <a:solidFill>
            <a:srgbClr val="92D050"/>
          </a:solidFill>
          <a:ln w="12700">
            <a:miter lim="400000"/>
          </a:ln>
        </p:spPr>
        <p:txBody>
          <a:bodyPr lIns="45719" rIns="45719" anchor="ctr"/>
          <a:lstStyle/>
          <a:p>
            <a:pPr algn="ctr">
              <a:defRPr>
                <a:solidFill>
                  <a:srgbClr val="FFFFFF"/>
                </a:solidFill>
              </a:defRPr>
            </a:pPr>
            <a:endParaRPr/>
          </a:p>
        </p:txBody>
      </p:sp>
      <p:sp>
        <p:nvSpPr>
          <p:cNvPr id="193" name="矩形 33"/>
          <p:cNvSpPr/>
          <p:nvPr/>
        </p:nvSpPr>
        <p:spPr>
          <a:xfrm>
            <a:off x="8107671" y="5026276"/>
            <a:ext cx="1638301" cy="113342"/>
          </a:xfrm>
          <a:prstGeom prst="rect">
            <a:avLst/>
          </a:prstGeom>
          <a:solidFill>
            <a:srgbClr val="00B0F0"/>
          </a:solidFill>
          <a:ln w="12700">
            <a:miter lim="400000"/>
          </a:ln>
        </p:spPr>
        <p:txBody>
          <a:bodyPr lIns="45719" rIns="45719" anchor="ctr"/>
          <a:lstStyle/>
          <a:p>
            <a:pPr algn="ctr">
              <a:defRPr>
                <a:solidFill>
                  <a:srgbClr val="FFFFFF"/>
                </a:solidFill>
              </a:defRPr>
            </a:pPr>
            <a:endParaRPr/>
          </a:p>
        </p:txBody>
      </p:sp>
      <p:sp>
        <p:nvSpPr>
          <p:cNvPr id="194" name="矩形 34"/>
          <p:cNvSpPr/>
          <p:nvPr/>
        </p:nvSpPr>
        <p:spPr>
          <a:xfrm>
            <a:off x="9970044" y="5026276"/>
            <a:ext cx="1638301" cy="113342"/>
          </a:xfrm>
          <a:prstGeom prst="rect">
            <a:avLst/>
          </a:prstGeom>
          <a:solidFill>
            <a:srgbClr val="002060"/>
          </a:solidFill>
          <a:ln w="12700">
            <a:miter lim="400000"/>
          </a:ln>
        </p:spPr>
        <p:txBody>
          <a:bodyPr lIns="45719" rIns="45719" anchor="ctr"/>
          <a:lstStyle/>
          <a:p>
            <a:pPr algn="ctr">
              <a:defRPr>
                <a:solidFill>
                  <a:srgbClr val="FFFFFF"/>
                </a:solidFill>
              </a:defRPr>
            </a:pPr>
            <a:endParaRPr/>
          </a:p>
        </p:txBody>
      </p:sp>
      <p:sp>
        <p:nvSpPr>
          <p:cNvPr id="195" name="矩形 36"/>
          <p:cNvSpPr txBox="1"/>
          <p:nvPr/>
        </p:nvSpPr>
        <p:spPr>
          <a:xfrm>
            <a:off x="-1" y="60523"/>
            <a:ext cx="2605840"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lang="zh-CN" altLang="en-US" dirty="0">
                <a:latin typeface="微软雅黑"/>
                <a:ea typeface="微软雅黑"/>
                <a:cs typeface="微软雅黑"/>
                <a:sym typeface="微软雅黑"/>
              </a:rPr>
              <a:t>浙江大学城市学院软件工程专业</a:t>
            </a:r>
            <a:endParaRPr dirty="0">
              <a:latin typeface="微软雅黑"/>
              <a:ea typeface="微软雅黑"/>
              <a:cs typeface="微软雅黑"/>
              <a:sym typeface="微软雅黑"/>
            </a:endParaRPr>
          </a:p>
        </p:txBody>
      </p:sp>
    </p:spTree>
  </p:cSld>
  <p:clrMapOvr>
    <a:masterClrMapping/>
  </p:clrMapOvr>
  <p:transition spd="slow">
    <p:dissolv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59496" y="692696"/>
            <a:ext cx="9145016" cy="33239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3200" b="1" dirty="0"/>
              <a:t>4.</a:t>
            </a:r>
            <a:r>
              <a:rPr lang="zh-CN" altLang="zh-CN" sz="3200" b="1" dirty="0"/>
              <a:t>为适应软件运行环境的变化而修改软件的活动称为（）</a:t>
            </a:r>
          </a:p>
          <a:p>
            <a:r>
              <a:rPr lang="en-US" altLang="zh-CN" sz="3200" dirty="0"/>
              <a:t>A. </a:t>
            </a:r>
            <a:r>
              <a:rPr lang="zh-CN" altLang="zh-CN" sz="3200" dirty="0"/>
              <a:t>纠错性维护</a:t>
            </a:r>
          </a:p>
          <a:p>
            <a:r>
              <a:rPr lang="en-US" altLang="zh-CN" sz="3200" dirty="0"/>
              <a:t>B. </a:t>
            </a:r>
            <a:r>
              <a:rPr lang="zh-CN" altLang="zh-CN" sz="3200" dirty="0"/>
              <a:t>适应性维护</a:t>
            </a:r>
          </a:p>
          <a:p>
            <a:r>
              <a:rPr lang="en-US" altLang="zh-CN" sz="3200" dirty="0"/>
              <a:t>C. </a:t>
            </a:r>
            <a:r>
              <a:rPr lang="zh-CN" altLang="zh-CN" sz="3200" dirty="0"/>
              <a:t>改善性维护</a:t>
            </a:r>
          </a:p>
          <a:p>
            <a:r>
              <a:rPr lang="en-US" altLang="zh-CN" sz="3200" dirty="0"/>
              <a:t>D. </a:t>
            </a:r>
            <a:r>
              <a:rPr lang="zh-CN" altLang="zh-CN" sz="3200" dirty="0"/>
              <a:t>预防性维护</a:t>
            </a:r>
            <a:endParaRPr lang="en-US" altLang="zh-CN" sz="3200" dirty="0"/>
          </a:p>
          <a:p>
            <a:pPr marL="0" marR="0" indent="0" algn="l" defTabSz="913764"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Segoe UI"/>
              <a:ea typeface="Segoe UI"/>
              <a:cs typeface="Segoe UI"/>
              <a:sym typeface="Segoe UI"/>
            </a:endParaRPr>
          </a:p>
        </p:txBody>
      </p:sp>
      <p:sp>
        <p:nvSpPr>
          <p:cNvPr id="3" name="文本框 2"/>
          <p:cNvSpPr txBox="1"/>
          <p:nvPr/>
        </p:nvSpPr>
        <p:spPr>
          <a:xfrm>
            <a:off x="1559496" y="4221088"/>
            <a:ext cx="2520280"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3764" rtl="0" fontAlgn="auto" latinLnBrk="0" hangingPunct="0">
              <a:lnSpc>
                <a:spcPct val="100000"/>
              </a:lnSpc>
              <a:spcBef>
                <a:spcPts val="0"/>
              </a:spcBef>
              <a:spcAft>
                <a:spcPts val="0"/>
              </a:spcAft>
              <a:buClrTx/>
              <a:buSzTx/>
              <a:buFontTx/>
              <a:buNone/>
              <a:tabLst/>
            </a:pPr>
            <a:r>
              <a:rPr kumimoji="0" lang="en-US" altLang="zh-CN" sz="2400" b="0" i="0" u="none" strike="noStrike" cap="none" spc="0" normalizeH="0" baseline="0" dirty="0" smtClean="0">
                <a:ln>
                  <a:noFill/>
                </a:ln>
                <a:solidFill>
                  <a:srgbClr val="000000"/>
                </a:solidFill>
                <a:effectLst/>
                <a:uFillTx/>
                <a:latin typeface="Segoe UI"/>
                <a:ea typeface="Segoe UI"/>
                <a:cs typeface="Segoe UI"/>
                <a:sym typeface="Segoe UI"/>
              </a:rPr>
              <a:t>B</a:t>
            </a:r>
            <a:endParaRPr kumimoji="0" lang="zh-CN" altLang="en-US" sz="2400" b="0" i="0" u="none" strike="noStrike" cap="none" spc="0" normalizeH="0" baseline="0" dirty="0">
              <a:ln>
                <a:noFill/>
              </a:ln>
              <a:solidFill>
                <a:srgbClr val="000000"/>
              </a:solidFill>
              <a:effectLst/>
              <a:uFillTx/>
              <a:latin typeface="Segoe UI"/>
              <a:ea typeface="Segoe UI"/>
              <a:cs typeface="Segoe UI"/>
              <a:sym typeface="Segoe UI"/>
            </a:endParaRPr>
          </a:p>
        </p:txBody>
      </p:sp>
    </p:spTree>
    <p:extLst>
      <p:ext uri="{BB962C8B-B14F-4D97-AF65-F5344CB8AC3E}">
        <p14:creationId xmlns:p14="http://schemas.microsoft.com/office/powerpoint/2010/main" val="9218477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99456" y="908720"/>
            <a:ext cx="9361040" cy="13542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3200" b="1" dirty="0"/>
              <a:t>5.</a:t>
            </a:r>
            <a:r>
              <a:rPr lang="zh-CN" altLang="en-US" sz="3200" b="1" dirty="0"/>
              <a:t>由于维护或在维护过程中其他一些不期望的行为引入的错误称为维护的（）</a:t>
            </a:r>
            <a:endParaRPr lang="zh-CN" altLang="zh-CN" sz="3200" b="1" dirty="0"/>
          </a:p>
          <a:p>
            <a:pPr marL="0" marR="0" indent="0" algn="l" defTabSz="913764"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Segoe UI"/>
              <a:ea typeface="Segoe UI"/>
              <a:cs typeface="Segoe UI"/>
              <a:sym typeface="Segoe UI"/>
            </a:endParaRPr>
          </a:p>
        </p:txBody>
      </p:sp>
      <p:sp>
        <p:nvSpPr>
          <p:cNvPr id="3" name="文本框 2"/>
          <p:cNvSpPr txBox="1"/>
          <p:nvPr/>
        </p:nvSpPr>
        <p:spPr>
          <a:xfrm>
            <a:off x="1343472" y="3140968"/>
            <a:ext cx="3744416"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sz="2400" dirty="0" smtClean="0"/>
              <a:t>副作用</a:t>
            </a:r>
            <a:endParaRPr lang="en-US" altLang="zh-CN" sz="2400" dirty="0"/>
          </a:p>
          <a:p>
            <a:pPr marL="0" marR="0" indent="0" algn="l" defTabSz="913764"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Segoe UI"/>
              <a:ea typeface="Segoe UI"/>
              <a:cs typeface="Segoe UI"/>
              <a:sym typeface="Segoe UI"/>
            </a:endParaRPr>
          </a:p>
        </p:txBody>
      </p:sp>
    </p:spTree>
    <p:extLst>
      <p:ext uri="{BB962C8B-B14F-4D97-AF65-F5344CB8AC3E}">
        <p14:creationId xmlns:p14="http://schemas.microsoft.com/office/powerpoint/2010/main" val="3747721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3432" y="908720"/>
            <a:ext cx="9505056" cy="13542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3200" b="1" dirty="0"/>
              <a:t>6.</a:t>
            </a:r>
            <a:r>
              <a:rPr lang="zh-CN" altLang="en-US" sz="3200" b="1" dirty="0"/>
              <a:t>适应性维护是改进软件未来的可维护性和可靠性。</a:t>
            </a:r>
            <a:r>
              <a:rPr lang="en-US" altLang="zh-CN" sz="3200" dirty="0"/>
              <a:t>T/F</a:t>
            </a:r>
            <a:endParaRPr lang="zh-CN" altLang="en-US" sz="3200" dirty="0"/>
          </a:p>
          <a:p>
            <a:pPr marL="0" marR="0" indent="0" algn="l" defTabSz="913764"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Segoe UI"/>
              <a:ea typeface="Segoe UI"/>
              <a:cs typeface="Segoe UI"/>
              <a:sym typeface="Segoe UI"/>
            </a:endParaRPr>
          </a:p>
        </p:txBody>
      </p:sp>
      <p:sp>
        <p:nvSpPr>
          <p:cNvPr id="3" name="文本框 2"/>
          <p:cNvSpPr txBox="1"/>
          <p:nvPr/>
        </p:nvSpPr>
        <p:spPr>
          <a:xfrm>
            <a:off x="983432" y="3140968"/>
            <a:ext cx="136815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3764" rtl="0" fontAlgn="auto" latinLnBrk="0" hangingPunct="0">
              <a:lnSpc>
                <a:spcPct val="100000"/>
              </a:lnSpc>
              <a:spcBef>
                <a:spcPts val="0"/>
              </a:spcBef>
              <a:spcAft>
                <a:spcPts val="0"/>
              </a:spcAft>
              <a:buClrTx/>
              <a:buSzTx/>
              <a:buFontTx/>
              <a:buNone/>
              <a:tabLst/>
            </a:pPr>
            <a:r>
              <a:rPr kumimoji="0" lang="en-US" altLang="zh-CN" sz="1800" b="0" i="0" u="none" strike="noStrike" cap="none" spc="0" normalizeH="0" baseline="0" dirty="0" smtClean="0">
                <a:ln>
                  <a:noFill/>
                </a:ln>
                <a:solidFill>
                  <a:srgbClr val="000000"/>
                </a:solidFill>
                <a:effectLst/>
                <a:uFillTx/>
                <a:latin typeface="Segoe UI"/>
                <a:ea typeface="Segoe UI"/>
                <a:cs typeface="Segoe UI"/>
                <a:sym typeface="Segoe UI"/>
              </a:rPr>
              <a:t>F</a:t>
            </a:r>
            <a:endParaRPr kumimoji="0" lang="zh-CN" altLang="en-US" sz="1800" b="0" i="0" u="none" strike="noStrike" cap="none" spc="0" normalizeH="0" baseline="0" dirty="0">
              <a:ln>
                <a:noFill/>
              </a:ln>
              <a:solidFill>
                <a:srgbClr val="000000"/>
              </a:solidFill>
              <a:effectLst/>
              <a:uFillTx/>
              <a:latin typeface="Segoe UI"/>
              <a:ea typeface="Segoe UI"/>
              <a:cs typeface="Segoe UI"/>
              <a:sym typeface="Segoe UI"/>
            </a:endParaRPr>
          </a:p>
        </p:txBody>
      </p:sp>
    </p:spTree>
    <p:extLst>
      <p:ext uri="{BB962C8B-B14F-4D97-AF65-F5344CB8AC3E}">
        <p14:creationId xmlns:p14="http://schemas.microsoft.com/office/powerpoint/2010/main" val="19686660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7408" y="260648"/>
            <a:ext cx="10297144" cy="56323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sz="3600" dirty="0"/>
              <a:t>解答题</a:t>
            </a:r>
            <a:endParaRPr lang="en-US" altLang="zh-CN" sz="3600" dirty="0"/>
          </a:p>
          <a:p>
            <a:r>
              <a:rPr lang="en-US" altLang="zh-CN" sz="3600" dirty="0" smtClean="0"/>
              <a:t>7.</a:t>
            </a:r>
            <a:r>
              <a:rPr lang="zh-CN" altLang="en-US" sz="3600" dirty="0" smtClean="0"/>
              <a:t>假设</a:t>
            </a:r>
            <a:r>
              <a:rPr lang="zh-CN" altLang="en-US" sz="3600" dirty="0"/>
              <a:t>自己的任务是对一个已有的软件做重大修改，而且只允许从下述文档中选取两份： </a:t>
            </a:r>
            <a:r>
              <a:rPr lang="en-US" altLang="zh-CN" sz="3600" dirty="0"/>
              <a:t>(a)</a:t>
            </a:r>
            <a:r>
              <a:rPr lang="zh-CN" altLang="en-US" sz="3600" dirty="0"/>
              <a:t>程序的规格说明； </a:t>
            </a:r>
            <a:r>
              <a:rPr lang="en-US" altLang="zh-CN" sz="3600" dirty="0"/>
              <a:t>(b)</a:t>
            </a:r>
            <a:r>
              <a:rPr lang="zh-CN" altLang="en-US" sz="3600" dirty="0"/>
              <a:t>程序的详细设计结果</a:t>
            </a:r>
            <a:r>
              <a:rPr lang="en-US" altLang="zh-CN" sz="3600" dirty="0"/>
              <a:t>(</a:t>
            </a:r>
            <a:r>
              <a:rPr lang="zh-CN" altLang="en-US" sz="3600" dirty="0"/>
              <a:t>自然语言描述加上某种设计工具表示</a:t>
            </a:r>
            <a:r>
              <a:rPr lang="en-US" altLang="zh-CN" sz="3600" dirty="0"/>
              <a:t>)</a:t>
            </a:r>
            <a:r>
              <a:rPr lang="zh-CN" altLang="en-US" sz="3600" dirty="0"/>
              <a:t>； </a:t>
            </a:r>
            <a:r>
              <a:rPr lang="en-US" altLang="zh-CN" sz="3600" dirty="0"/>
              <a:t>(c)</a:t>
            </a:r>
            <a:r>
              <a:rPr lang="zh-CN" altLang="en-US" sz="3600" dirty="0"/>
              <a:t>源程序清单</a:t>
            </a:r>
            <a:r>
              <a:rPr lang="en-US" altLang="zh-CN" sz="3600" dirty="0"/>
              <a:t>(</a:t>
            </a:r>
            <a:r>
              <a:rPr lang="zh-CN" altLang="en-US" sz="3600" dirty="0"/>
              <a:t>其中有适当数量的注解</a:t>
            </a:r>
            <a:r>
              <a:rPr lang="en-US" altLang="zh-CN" sz="3600" dirty="0"/>
              <a:t>)</a:t>
            </a:r>
            <a:r>
              <a:rPr lang="zh-CN" altLang="en-US" sz="3600" dirty="0"/>
              <a:t>。</a:t>
            </a:r>
            <a:endParaRPr lang="en-US" altLang="zh-CN" sz="3600" dirty="0"/>
          </a:p>
          <a:p>
            <a:r>
              <a:rPr lang="zh-CN" altLang="en-US" sz="3600" dirty="0"/>
              <a:t>  </a:t>
            </a:r>
          </a:p>
          <a:p>
            <a:r>
              <a:rPr lang="zh-CN" altLang="en-US" sz="3600" dirty="0"/>
              <a:t>应选取哪两份文档</a:t>
            </a:r>
            <a:r>
              <a:rPr lang="en-US" altLang="zh-CN" sz="3600" dirty="0"/>
              <a:t>?</a:t>
            </a:r>
          </a:p>
          <a:p>
            <a:r>
              <a:rPr lang="zh-CN" altLang="en-US" sz="3600" dirty="0"/>
              <a:t>为什么这样选取</a:t>
            </a:r>
            <a:r>
              <a:rPr lang="en-US" altLang="zh-CN" sz="3600" dirty="0"/>
              <a:t>?</a:t>
            </a:r>
          </a:p>
          <a:p>
            <a:r>
              <a:rPr lang="zh-CN" altLang="en-US" sz="3600" dirty="0"/>
              <a:t>打算怎样完成交给自己的任务</a:t>
            </a:r>
            <a:r>
              <a:rPr lang="en-US" altLang="zh-CN" sz="3600" dirty="0"/>
              <a:t>?</a:t>
            </a:r>
            <a:endParaRPr lang="zh-CN" altLang="en-US" sz="3600" dirty="0"/>
          </a:p>
        </p:txBody>
      </p:sp>
    </p:spTree>
    <p:extLst>
      <p:ext uri="{BB962C8B-B14F-4D97-AF65-F5344CB8AC3E}">
        <p14:creationId xmlns:p14="http://schemas.microsoft.com/office/powerpoint/2010/main" val="2877155570"/>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5440" y="548680"/>
            <a:ext cx="10297144" cy="5262979"/>
          </a:xfrm>
          <a:prstGeom prst="rect">
            <a:avLst/>
          </a:prstGeom>
        </p:spPr>
        <p:txBody>
          <a:bodyPr wrap="square">
            <a:spAutoFit/>
          </a:bodyPr>
          <a:lstStyle/>
          <a:p>
            <a:r>
              <a:rPr lang="zh-CN" altLang="en-US" sz="2800" dirty="0"/>
              <a:t>解答：</a:t>
            </a:r>
            <a:endParaRPr lang="en-US" altLang="zh-CN" sz="2800" dirty="0"/>
          </a:p>
          <a:p>
            <a:r>
              <a:rPr lang="zh-CN" altLang="en-US" sz="2800" dirty="0"/>
              <a:t>（</a:t>
            </a:r>
            <a:r>
              <a:rPr lang="en-US" altLang="zh-CN" sz="2800" dirty="0"/>
              <a:t>1</a:t>
            </a:r>
            <a:r>
              <a:rPr lang="zh-CN" altLang="en-US" sz="2800" dirty="0"/>
              <a:t>）选</a:t>
            </a:r>
            <a:r>
              <a:rPr lang="en-US" altLang="zh-CN" sz="2800" dirty="0"/>
              <a:t>AC </a:t>
            </a:r>
          </a:p>
          <a:p>
            <a:r>
              <a:rPr lang="zh-CN" altLang="en-US" sz="2800" dirty="0" smtClean="0"/>
              <a:t>原因</a:t>
            </a:r>
            <a:r>
              <a:rPr lang="zh-CN" altLang="en-US" sz="2800" dirty="0"/>
              <a:t>： </a:t>
            </a:r>
          </a:p>
          <a:p>
            <a:r>
              <a:rPr lang="zh-CN" altLang="en-US" sz="2800" dirty="0"/>
              <a:t>首先需要对软件做修改，就必须得有源代码，</a:t>
            </a:r>
            <a:r>
              <a:rPr lang="en-US" altLang="zh-CN" sz="2800" dirty="0"/>
              <a:t>C</a:t>
            </a:r>
            <a:r>
              <a:rPr lang="zh-CN" altLang="en-US" sz="2800" dirty="0"/>
              <a:t>是必选。</a:t>
            </a:r>
          </a:p>
          <a:p>
            <a:r>
              <a:rPr lang="zh-CN" altLang="en-US" sz="2800" dirty="0"/>
              <a:t>其次，软件规格说明书作为产品需求的最终成果，具有综合性，包括了所有的需求；其中主要的有：任务概述，数据描述，功能需求，性能需求，运行需求，其他需求；这些都是修改软件必须参考的内容，故选择</a:t>
            </a:r>
            <a:r>
              <a:rPr lang="en-US" altLang="zh-CN" sz="2800" dirty="0"/>
              <a:t>A</a:t>
            </a:r>
            <a:r>
              <a:rPr lang="zh-CN" altLang="en-US" sz="2800" dirty="0"/>
              <a:t>。 </a:t>
            </a:r>
          </a:p>
          <a:p>
            <a:r>
              <a:rPr lang="zh-CN" altLang="en-US" sz="2800" dirty="0"/>
              <a:t>综上，根据规格说明再结合源程序以及源程序里的注释，足够对软件进行修改。 </a:t>
            </a:r>
          </a:p>
          <a:p>
            <a:r>
              <a:rPr lang="zh-CN" altLang="en-US" sz="2800" dirty="0" smtClean="0"/>
              <a:t>（</a:t>
            </a:r>
            <a:r>
              <a:rPr lang="en-US" altLang="zh-CN" sz="2800" dirty="0"/>
              <a:t>2</a:t>
            </a:r>
            <a:r>
              <a:rPr lang="zh-CN" altLang="en-US" sz="2800" dirty="0" smtClean="0"/>
              <a:t>）</a:t>
            </a:r>
            <a:r>
              <a:rPr lang="zh-CN" altLang="en-US" sz="2800" dirty="0"/>
              <a:t>结合需求，规格说明书以及源代码，按照软件工程的方法一步步去理解，修改，测试，调试代码。</a:t>
            </a:r>
          </a:p>
        </p:txBody>
      </p:sp>
    </p:spTree>
    <p:extLst>
      <p:ext uri="{BB962C8B-B14F-4D97-AF65-F5344CB8AC3E}">
        <p14:creationId xmlns:p14="http://schemas.microsoft.com/office/powerpoint/2010/main" val="536454952"/>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 name="文本框 1"/>
          <p:cNvSpPr txBox="1"/>
          <p:nvPr/>
        </p:nvSpPr>
        <p:spPr>
          <a:xfrm>
            <a:off x="4294926" y="3280457"/>
            <a:ext cx="3602148" cy="7645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defTabSz="608965">
              <a:lnSpc>
                <a:spcPct val="130000"/>
              </a:lnSpc>
              <a:defRPr sz="4400" b="1"/>
            </a:lvl1pPr>
          </a:lstStyle>
          <a:p>
            <a:r>
              <a:t>PART SIX</a:t>
            </a:r>
          </a:p>
        </p:txBody>
      </p:sp>
      <p:sp>
        <p:nvSpPr>
          <p:cNvPr id="694" name="文本框 2"/>
          <p:cNvSpPr txBox="1"/>
          <p:nvPr/>
        </p:nvSpPr>
        <p:spPr>
          <a:xfrm>
            <a:off x="3936732" y="2417411"/>
            <a:ext cx="4318535" cy="117570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defTabSz="608965">
              <a:lnSpc>
                <a:spcPct val="130000"/>
              </a:lnSpc>
              <a:defRPr sz="6000">
                <a:latin typeface="微软雅黑"/>
                <a:ea typeface="微软雅黑"/>
                <a:cs typeface="微软雅黑"/>
                <a:sym typeface="微软雅黑"/>
              </a:defRPr>
            </a:lvl1pPr>
          </a:lstStyle>
          <a:p>
            <a:pPr>
              <a:defRPr>
                <a:latin typeface="Segoe UI"/>
                <a:ea typeface="Segoe UI"/>
                <a:cs typeface="Segoe UI"/>
                <a:sym typeface="Segoe UI"/>
              </a:defRPr>
            </a:pPr>
            <a:r>
              <a:rPr lang="zh-CN" altLang="en-US" dirty="0"/>
              <a:t>参考文献</a:t>
            </a:r>
            <a:endParaRPr dirty="0">
              <a:latin typeface="微软雅黑"/>
              <a:ea typeface="微软雅黑"/>
              <a:cs typeface="微软雅黑"/>
              <a:sym typeface="微软雅黑"/>
            </a:endParaRPr>
          </a:p>
        </p:txBody>
      </p:sp>
      <p:sp>
        <p:nvSpPr>
          <p:cNvPr id="695" name="矩形 3"/>
          <p:cNvSpPr/>
          <p:nvPr/>
        </p:nvSpPr>
        <p:spPr>
          <a:xfrm>
            <a:off x="4889816" y="4139689"/>
            <a:ext cx="2412368" cy="113342"/>
          </a:xfrm>
          <a:prstGeom prst="rect">
            <a:avLst/>
          </a:prstGeom>
          <a:solidFill>
            <a:srgbClr val="002060"/>
          </a:solidFill>
          <a:ln w="12700">
            <a:miter lim="400000"/>
          </a:ln>
        </p:spPr>
        <p:txBody>
          <a:bodyPr lIns="45719" rIns="45719" anchor="ctr"/>
          <a:lstStyle/>
          <a:p>
            <a:pPr algn="ctr">
              <a:defRPr sz="4400">
                <a:solidFill>
                  <a:srgbClr val="FFFFFF"/>
                </a:solidFill>
              </a:defRPr>
            </a:pPr>
            <a:endParaRPr/>
          </a:p>
        </p:txBody>
      </p:sp>
      <p:sp>
        <p:nvSpPr>
          <p:cNvPr id="6" name="矩形 36"/>
          <p:cNvSpPr txBox="1"/>
          <p:nvPr/>
        </p:nvSpPr>
        <p:spPr>
          <a:xfrm>
            <a:off x="-1" y="60523"/>
            <a:ext cx="2605840"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lang="zh-CN" altLang="en-US" dirty="0">
                <a:latin typeface="微软雅黑"/>
                <a:ea typeface="微软雅黑"/>
                <a:cs typeface="微软雅黑"/>
                <a:sym typeface="微软雅黑"/>
              </a:rPr>
              <a:t>浙江大学城市学院软件工程专业</a:t>
            </a:r>
            <a:endParaRPr dirty="0">
              <a:latin typeface="微软雅黑"/>
              <a:ea typeface="微软雅黑"/>
              <a:cs typeface="微软雅黑"/>
              <a:sym typeface="微软雅黑"/>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 name="矩形 1"/>
          <p:cNvSpPr txBox="1"/>
          <p:nvPr/>
        </p:nvSpPr>
        <p:spPr>
          <a:xfrm>
            <a:off x="-1" y="60523"/>
            <a:ext cx="1644038"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dirty="0"/>
              <a:t>PART SIX </a:t>
            </a:r>
            <a:r>
              <a:rPr lang="zh-CN" altLang="en-US" dirty="0">
                <a:latin typeface="微软雅黑"/>
                <a:ea typeface="微软雅黑"/>
                <a:sym typeface="微软雅黑"/>
              </a:rPr>
              <a:t>参考文献</a:t>
            </a:r>
            <a:endParaRPr dirty="0">
              <a:latin typeface="微软雅黑"/>
              <a:ea typeface="微软雅黑"/>
              <a:cs typeface="微软雅黑"/>
              <a:sym typeface="微软雅黑"/>
            </a:endParaRPr>
          </a:p>
        </p:txBody>
      </p:sp>
      <p:sp>
        <p:nvSpPr>
          <p:cNvPr id="699" name="椭圆 2"/>
          <p:cNvSpPr/>
          <p:nvPr/>
        </p:nvSpPr>
        <p:spPr>
          <a:xfrm>
            <a:off x="1671033" y="157739"/>
            <a:ext cx="130919" cy="113343"/>
          </a:xfrm>
          <a:prstGeom prst="ellipse">
            <a:avLst/>
          </a:prstGeom>
          <a:solidFill>
            <a:srgbClr val="002060"/>
          </a:solidFill>
          <a:ln w="12700">
            <a:miter lim="400000"/>
          </a:ln>
        </p:spPr>
        <p:txBody>
          <a:bodyPr lIns="45719" rIns="45719" anchor="ctr"/>
          <a:lstStyle/>
          <a:p>
            <a:pPr algn="ctr">
              <a:defRPr sz="4400">
                <a:solidFill>
                  <a:srgbClr val="FFFFFF"/>
                </a:solidFill>
              </a:defRPr>
            </a:pPr>
            <a:endParaRPr/>
          </a:p>
        </p:txBody>
      </p:sp>
      <p:sp>
        <p:nvSpPr>
          <p:cNvPr id="5" name="文本框 4"/>
          <p:cNvSpPr txBox="1"/>
          <p:nvPr/>
        </p:nvSpPr>
        <p:spPr>
          <a:xfrm>
            <a:off x="551384" y="2420888"/>
            <a:ext cx="7455887" cy="1200329"/>
          </a:xfrm>
          <a:prstGeom prst="rect">
            <a:avLst/>
          </a:prstGeom>
          <a:noFill/>
        </p:spPr>
        <p:txBody>
          <a:bodyPr wrap="none" rtlCol="0">
            <a:spAutoFit/>
          </a:bodyPr>
          <a:lstStyle/>
          <a:p>
            <a:r>
              <a:rPr lang="zh-CN" altLang="zh-CN" dirty="0"/>
              <a:t>《软件工程导论（第</a:t>
            </a:r>
            <a:r>
              <a:rPr lang="en-US" altLang="zh-CN" dirty="0"/>
              <a:t>6</a:t>
            </a:r>
            <a:r>
              <a:rPr lang="zh-CN" altLang="zh-CN" dirty="0"/>
              <a:t>版）》张海藩 牟永敏 编著 清华大学出版社 出版</a:t>
            </a:r>
          </a:p>
          <a:p>
            <a:r>
              <a:rPr lang="zh-CN" altLang="zh-CN" dirty="0"/>
              <a:t>学堂在线 软件工程（自主模式）清华大学刘强副教授授课</a:t>
            </a:r>
          </a:p>
          <a:p>
            <a:r>
              <a:rPr lang="zh-CN" altLang="zh-CN" dirty="0"/>
              <a:t>《软件工程导论学习指导（第</a:t>
            </a:r>
            <a:r>
              <a:rPr lang="en-US" altLang="zh-CN" dirty="0"/>
              <a:t>6</a:t>
            </a:r>
            <a:r>
              <a:rPr lang="zh-CN" altLang="zh-CN" dirty="0"/>
              <a:t>版）》中文版</a:t>
            </a:r>
            <a:endParaRPr lang="en-US" altLang="zh-CN" dirty="0"/>
          </a:p>
          <a:p>
            <a:r>
              <a:rPr lang="en-US" altLang="zh-CN" dirty="0"/>
              <a:t>08</a:t>
            </a:r>
            <a:r>
              <a:rPr lang="zh-CN" altLang="en-US" dirty="0"/>
              <a:t>章</a:t>
            </a:r>
            <a:r>
              <a:rPr lang="en-US" altLang="zh-CN" dirty="0"/>
              <a:t>-</a:t>
            </a:r>
            <a:r>
              <a:rPr lang="zh-CN" altLang="en-US" dirty="0"/>
              <a:t>维护</a:t>
            </a:r>
            <a:r>
              <a:rPr lang="en-US" altLang="zh-CN" dirty="0"/>
              <a:t>PPT</a:t>
            </a:r>
            <a:endParaRPr lang="zh-CN" altLang="zh-CN" dirty="0"/>
          </a:p>
        </p:txBody>
      </p:sp>
    </p:spTree>
  </p:cSld>
  <p:clrMapOvr>
    <a:masterClrMapping/>
  </p:clrMapOvr>
  <p:transition spd="slow">
    <p:dissolv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040630683"/>
              </p:ext>
            </p:extLst>
          </p:nvPr>
        </p:nvGraphicFramePr>
        <p:xfrm>
          <a:off x="1849438" y="904875"/>
          <a:ext cx="6138862" cy="4752975"/>
        </p:xfrm>
        <a:graphic>
          <a:graphicData uri="http://schemas.openxmlformats.org/presentationml/2006/ole">
            <mc:AlternateContent xmlns:mc="http://schemas.openxmlformats.org/markup-compatibility/2006">
              <mc:Choice xmlns:v="urn:schemas-microsoft-com:vml" Requires="v">
                <p:oleObj spid="_x0000_s2052" name="文档" r:id="rId3" imgW="5405504" imgH="4186559" progId="Word.Document.12">
                  <p:embed/>
                </p:oleObj>
              </mc:Choice>
              <mc:Fallback>
                <p:oleObj name="文档" r:id="rId3" imgW="5405504" imgH="4186559" progId="Word.Document.12">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9438" y="904875"/>
                        <a:ext cx="6138862"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24434328"/>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 name="矩形 4"/>
          <p:cNvSpPr txBox="1"/>
          <p:nvPr/>
        </p:nvSpPr>
        <p:spPr>
          <a:xfrm>
            <a:off x="1175911" y="2360409"/>
            <a:ext cx="9840179" cy="8280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800" b="1"/>
            </a:lvl1pPr>
          </a:lstStyle>
          <a:p>
            <a:r>
              <a:rPr dirty="0"/>
              <a:t>THANK YOU FOR WATCHING</a:t>
            </a:r>
          </a:p>
        </p:txBody>
      </p:sp>
      <p:sp>
        <p:nvSpPr>
          <p:cNvPr id="703" name="椭圆 8"/>
          <p:cNvSpPr/>
          <p:nvPr/>
        </p:nvSpPr>
        <p:spPr>
          <a:xfrm>
            <a:off x="2312492" y="60522"/>
            <a:ext cx="307777" cy="307778"/>
          </a:xfrm>
          <a:prstGeom prst="ellipse">
            <a:avLst/>
          </a:prstGeom>
          <a:solidFill>
            <a:schemeClr val="accent2"/>
          </a:solidFill>
          <a:ln w="12700">
            <a:miter lim="400000"/>
          </a:ln>
        </p:spPr>
        <p:txBody>
          <a:bodyPr lIns="45719" rIns="45719" anchor="ctr"/>
          <a:lstStyle/>
          <a:p>
            <a:pPr algn="ctr">
              <a:defRPr>
                <a:solidFill>
                  <a:srgbClr val="FFFFFF"/>
                </a:solidFill>
              </a:defRPr>
            </a:pPr>
            <a:endParaRPr/>
          </a:p>
        </p:txBody>
      </p:sp>
      <p:grpSp>
        <p:nvGrpSpPr>
          <p:cNvPr id="8" name="矩形 13"/>
          <p:cNvGrpSpPr/>
          <p:nvPr/>
        </p:nvGrpSpPr>
        <p:grpSpPr>
          <a:xfrm>
            <a:off x="4768880" y="3353944"/>
            <a:ext cx="2683936" cy="584201"/>
            <a:chOff x="-1" y="0"/>
            <a:chExt cx="2683935" cy="584200"/>
          </a:xfrm>
        </p:grpSpPr>
        <p:sp>
          <p:nvSpPr>
            <p:cNvPr id="9" name="矩形"/>
            <p:cNvSpPr/>
            <p:nvPr/>
          </p:nvSpPr>
          <p:spPr>
            <a:xfrm>
              <a:off x="-1" y="0"/>
              <a:ext cx="2683935" cy="584200"/>
            </a:xfrm>
            <a:prstGeom prst="rect">
              <a:avLst/>
            </a:prstGeom>
            <a:noFill/>
            <a:ln w="12700" cap="flat">
              <a:solidFill>
                <a:srgbClr val="A6A6A6"/>
              </a:solidFill>
              <a:prstDash val="solid"/>
              <a:miter lim="800000"/>
            </a:ln>
            <a:effectLst/>
          </p:spPr>
          <p:txBody>
            <a:bodyPr wrap="square" lIns="45719" tIns="45719" rIns="45719" bIns="45719" numCol="1" anchor="ctr">
              <a:noAutofit/>
            </a:bodyPr>
            <a:lstStyle/>
            <a:p>
              <a:pPr algn="ctr">
                <a:defRPr sz="1400"/>
              </a:pPr>
              <a:endParaRPr/>
            </a:p>
          </p:txBody>
        </p:sp>
        <p:sp>
          <p:nvSpPr>
            <p:cNvPr id="10" name="报告人：学苑君"/>
            <p:cNvSpPr txBox="1"/>
            <p:nvPr/>
          </p:nvSpPr>
          <p:spPr>
            <a:xfrm>
              <a:off x="-1" y="92046"/>
              <a:ext cx="2683935" cy="4001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1400">
                  <a:latin typeface="微软雅黑"/>
                  <a:ea typeface="微软雅黑"/>
                  <a:cs typeface="微软雅黑"/>
                  <a:sym typeface="微软雅黑"/>
                </a:defRPr>
              </a:lvl1pPr>
            </a:lstStyle>
            <a:p>
              <a:pPr>
                <a:defRPr>
                  <a:latin typeface="Segoe UI"/>
                  <a:ea typeface="Segoe UI"/>
                  <a:cs typeface="Segoe UI"/>
                  <a:sym typeface="Segoe UI"/>
                </a:defRPr>
              </a:pPr>
              <a:r>
                <a:rPr sz="2000" dirty="0" err="1">
                  <a:sym typeface="微软雅黑"/>
                </a:rPr>
                <a:t>报告</a:t>
              </a:r>
              <a:r>
                <a:rPr lang="zh-CN" altLang="en-US" sz="2000" dirty="0"/>
                <a:t>小组</a:t>
              </a:r>
              <a:r>
                <a:rPr sz="2000" dirty="0">
                  <a:sym typeface="微软雅黑"/>
                </a:rPr>
                <a:t>：</a:t>
              </a:r>
              <a:r>
                <a:rPr lang="en-US" sz="2000" dirty="0">
                  <a:sym typeface="微软雅黑"/>
                </a:rPr>
                <a:t>G02</a:t>
              </a:r>
              <a:r>
                <a:rPr lang="zh-CN" altLang="en-US" sz="2000" dirty="0">
                  <a:sym typeface="微软雅黑"/>
                </a:rPr>
                <a:t>小组</a:t>
              </a:r>
              <a:endParaRPr sz="2000" dirty="0">
                <a:sym typeface="微软雅黑"/>
              </a:endParaRPr>
            </a:p>
          </p:txBody>
        </p:sp>
      </p:grpSp>
      <p:sp>
        <p:nvSpPr>
          <p:cNvPr id="11" name="矩形 11"/>
          <p:cNvSpPr txBox="1"/>
          <p:nvPr/>
        </p:nvSpPr>
        <p:spPr>
          <a:xfrm>
            <a:off x="4750762" y="4128160"/>
            <a:ext cx="2525689" cy="92333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r>
              <a:rPr lang="zh-CN" altLang="en-US" dirty="0">
                <a:solidFill>
                  <a:schemeClr val="tx1"/>
                </a:solidFill>
              </a:rPr>
              <a:t>成员：  高兴欣（组长）</a:t>
            </a:r>
            <a:endParaRPr lang="en-US" altLang="zh-CN" dirty="0">
              <a:solidFill>
                <a:schemeClr val="tx1"/>
              </a:solidFill>
            </a:endParaRPr>
          </a:p>
          <a:p>
            <a:pPr algn="ctr"/>
            <a:r>
              <a:rPr lang="zh-CN" altLang="en-US" dirty="0">
                <a:solidFill>
                  <a:schemeClr val="tx1"/>
                </a:solidFill>
              </a:rPr>
              <a:t>王晨旭</a:t>
            </a:r>
            <a:endParaRPr lang="en-US" altLang="zh-CN" dirty="0">
              <a:solidFill>
                <a:schemeClr val="tx1"/>
              </a:solidFill>
            </a:endParaRPr>
          </a:p>
          <a:p>
            <a:pPr algn="ctr"/>
            <a:r>
              <a:rPr lang="zh-CN" altLang="en-US" dirty="0">
                <a:solidFill>
                  <a:schemeClr val="tx1"/>
                </a:solidFill>
              </a:rPr>
              <a:t>倪嘉玲</a:t>
            </a: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文本框 1"/>
          <p:cNvSpPr txBox="1"/>
          <p:nvPr/>
        </p:nvSpPr>
        <p:spPr>
          <a:xfrm>
            <a:off x="4294926" y="3280457"/>
            <a:ext cx="3602148" cy="7645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defTabSz="608965">
              <a:lnSpc>
                <a:spcPct val="130000"/>
              </a:lnSpc>
              <a:defRPr sz="4400" b="1"/>
            </a:pPr>
            <a:r>
              <a:t>PART ONE</a:t>
            </a:r>
          </a:p>
        </p:txBody>
      </p:sp>
      <p:sp>
        <p:nvSpPr>
          <p:cNvPr id="198" name="文本框 2"/>
          <p:cNvSpPr txBox="1"/>
          <p:nvPr/>
        </p:nvSpPr>
        <p:spPr>
          <a:xfrm>
            <a:off x="3936732" y="2417411"/>
            <a:ext cx="4318535" cy="116570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defTabSz="608965">
              <a:lnSpc>
                <a:spcPct val="130000"/>
              </a:lnSpc>
              <a:defRPr sz="6000">
                <a:latin typeface="微软雅黑"/>
                <a:ea typeface="微软雅黑"/>
                <a:cs typeface="微软雅黑"/>
                <a:sym typeface="微软雅黑"/>
              </a:defRPr>
            </a:lvl1pPr>
          </a:lstStyle>
          <a:p>
            <a:pPr>
              <a:defRPr>
                <a:latin typeface="Segoe UI"/>
                <a:ea typeface="Segoe UI"/>
                <a:cs typeface="Segoe UI"/>
                <a:sym typeface="Segoe UI"/>
              </a:defRPr>
            </a:pPr>
            <a:r>
              <a:rPr lang="zh-CN" altLang="en-US" dirty="0">
                <a:latin typeface="Segoe UI"/>
                <a:cs typeface="Segoe UI"/>
                <a:sym typeface="Segoe UI"/>
              </a:rPr>
              <a:t>概念与种类</a:t>
            </a:r>
            <a:endParaRPr dirty="0">
              <a:latin typeface="微软雅黑"/>
              <a:ea typeface="微软雅黑"/>
              <a:cs typeface="微软雅黑"/>
              <a:sym typeface="微软雅黑"/>
            </a:endParaRPr>
          </a:p>
        </p:txBody>
      </p:sp>
      <p:sp>
        <p:nvSpPr>
          <p:cNvPr id="199" name="矩形 3"/>
          <p:cNvSpPr/>
          <p:nvPr/>
        </p:nvSpPr>
        <p:spPr>
          <a:xfrm>
            <a:off x="4889816" y="4139689"/>
            <a:ext cx="2412368" cy="113342"/>
          </a:xfrm>
          <a:prstGeom prst="rect">
            <a:avLst/>
          </a:prstGeom>
          <a:solidFill>
            <a:srgbClr val="FF0000"/>
          </a:solidFill>
          <a:ln w="12700">
            <a:miter lim="400000"/>
          </a:ln>
        </p:spPr>
        <p:txBody>
          <a:bodyPr lIns="45719" rIns="45719" anchor="ctr"/>
          <a:lstStyle/>
          <a:p>
            <a:pPr algn="ctr">
              <a:defRPr sz="4400">
                <a:solidFill>
                  <a:srgbClr val="FFFFFF"/>
                </a:solidFill>
              </a:defRPr>
            </a:pPr>
            <a:endParaRPr/>
          </a:p>
        </p:txBody>
      </p:sp>
      <p:sp>
        <p:nvSpPr>
          <p:cNvPr id="6" name="矩形 36"/>
          <p:cNvSpPr txBox="1"/>
          <p:nvPr/>
        </p:nvSpPr>
        <p:spPr>
          <a:xfrm>
            <a:off x="-1" y="60523"/>
            <a:ext cx="2605840"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lang="zh-CN" altLang="en-US" dirty="0">
                <a:latin typeface="微软雅黑"/>
                <a:ea typeface="微软雅黑"/>
                <a:cs typeface="微软雅黑"/>
                <a:sym typeface="微软雅黑"/>
              </a:rPr>
              <a:t>浙江大学城市学院软件工程专业</a:t>
            </a:r>
            <a:endParaRPr dirty="0">
              <a:latin typeface="微软雅黑"/>
              <a:ea typeface="微软雅黑"/>
              <a:cs typeface="微软雅黑"/>
              <a:sym typeface="微软雅黑"/>
            </a:endParaRPr>
          </a:p>
        </p:txBody>
      </p:sp>
    </p:spTree>
    <p:extLst>
      <p:ext uri="{BB962C8B-B14F-4D97-AF65-F5344CB8AC3E}">
        <p14:creationId xmlns:p14="http://schemas.microsoft.com/office/powerpoint/2010/main" val="3801031958"/>
      </p:ext>
    </p:extLst>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 y="60523"/>
            <a:ext cx="2135561" cy="307777"/>
            <a:chOff x="-1" y="60523"/>
            <a:chExt cx="2135561" cy="307777"/>
          </a:xfrm>
        </p:grpSpPr>
        <p:sp>
          <p:nvSpPr>
            <p:cNvPr id="202" name="矩形 1"/>
            <p:cNvSpPr txBox="1"/>
            <p:nvPr/>
          </p:nvSpPr>
          <p:spPr>
            <a:xfrm>
              <a:off x="-1" y="60523"/>
              <a:ext cx="1922960"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dirty="0"/>
                <a:t>PART ONE </a:t>
              </a:r>
              <a:r>
                <a:rPr lang="zh-CN" altLang="en-US" dirty="0"/>
                <a:t>概念与种类</a:t>
              </a:r>
              <a:endParaRPr dirty="0">
                <a:latin typeface="微软雅黑"/>
                <a:ea typeface="微软雅黑"/>
                <a:cs typeface="微软雅黑"/>
                <a:sym typeface="微软雅黑"/>
              </a:endParaRPr>
            </a:p>
          </p:txBody>
        </p:sp>
        <p:sp>
          <p:nvSpPr>
            <p:cNvPr id="203" name="椭圆 2"/>
            <p:cNvSpPr/>
            <p:nvPr/>
          </p:nvSpPr>
          <p:spPr>
            <a:xfrm>
              <a:off x="2004641" y="157739"/>
              <a:ext cx="130919" cy="113343"/>
            </a:xfrm>
            <a:prstGeom prst="ellipse">
              <a:avLst/>
            </a:prstGeom>
            <a:solidFill>
              <a:srgbClr val="FF0000"/>
            </a:solidFill>
            <a:ln w="12700">
              <a:miter lim="400000"/>
            </a:ln>
          </p:spPr>
          <p:txBody>
            <a:bodyPr lIns="45719" rIns="45719" anchor="ctr"/>
            <a:lstStyle/>
            <a:p>
              <a:pPr algn="ctr">
                <a:defRPr sz="4400">
                  <a:solidFill>
                    <a:srgbClr val="FFFFFF"/>
                  </a:solidFill>
                </a:defRPr>
              </a:pPr>
              <a:endParaRPr/>
            </a:p>
          </p:txBody>
        </p:sp>
      </p:grpSp>
      <p:grpSp>
        <p:nvGrpSpPr>
          <p:cNvPr id="2" name="组合 1"/>
          <p:cNvGrpSpPr/>
          <p:nvPr/>
        </p:nvGrpSpPr>
        <p:grpSpPr>
          <a:xfrm>
            <a:off x="910794" y="928946"/>
            <a:ext cx="4465126" cy="1491942"/>
            <a:chOff x="910794" y="928946"/>
            <a:chExt cx="2395962" cy="509897"/>
          </a:xfrm>
        </p:grpSpPr>
        <p:grpSp>
          <p:nvGrpSpPr>
            <p:cNvPr id="209" name="组合 12"/>
            <p:cNvGrpSpPr/>
            <p:nvPr/>
          </p:nvGrpSpPr>
          <p:grpSpPr>
            <a:xfrm>
              <a:off x="910794" y="928946"/>
              <a:ext cx="2300758" cy="509897"/>
              <a:chOff x="0" y="0"/>
              <a:chExt cx="2300757" cy="509896"/>
            </a:xfrm>
          </p:grpSpPr>
          <p:sp>
            <p:nvSpPr>
              <p:cNvPr id="204" name="矩形 4"/>
              <p:cNvSpPr/>
              <p:nvPr/>
            </p:nvSpPr>
            <p:spPr>
              <a:xfrm>
                <a:off x="12492" y="24537"/>
                <a:ext cx="2268158" cy="471009"/>
              </a:xfrm>
              <a:prstGeom prst="rect">
                <a:avLst/>
              </a:prstGeom>
              <a:noFill/>
              <a:ln w="12700" cap="flat">
                <a:solidFill>
                  <a:srgbClr val="BFBFBF"/>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05" name="椭圆 5"/>
              <p:cNvSpPr/>
              <p:nvPr/>
            </p:nvSpPr>
            <p:spPr>
              <a:xfrm>
                <a:off x="0" y="0"/>
                <a:ext cx="38889" cy="38889"/>
              </a:xfrm>
              <a:prstGeom prst="ellipse">
                <a:avLst/>
              </a:prstGeom>
              <a:solidFill>
                <a:srgbClr val="59595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06" name="椭圆 6"/>
              <p:cNvSpPr/>
              <p:nvPr/>
            </p:nvSpPr>
            <p:spPr>
              <a:xfrm>
                <a:off x="0" y="471008"/>
                <a:ext cx="38889" cy="38889"/>
              </a:xfrm>
              <a:prstGeom prst="ellipse">
                <a:avLst/>
              </a:prstGeom>
              <a:solidFill>
                <a:srgbClr val="59595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07" name="椭圆 7"/>
              <p:cNvSpPr/>
              <p:nvPr/>
            </p:nvSpPr>
            <p:spPr>
              <a:xfrm>
                <a:off x="2261869" y="471008"/>
                <a:ext cx="38889" cy="38889"/>
              </a:xfrm>
              <a:prstGeom prst="ellipse">
                <a:avLst/>
              </a:prstGeom>
              <a:solidFill>
                <a:srgbClr val="59595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08" name="椭圆 8"/>
              <p:cNvSpPr/>
              <p:nvPr/>
            </p:nvSpPr>
            <p:spPr>
              <a:xfrm>
                <a:off x="2261205" y="5093"/>
                <a:ext cx="38889" cy="38889"/>
              </a:xfrm>
              <a:prstGeom prst="ellipse">
                <a:avLst/>
              </a:prstGeom>
              <a:solidFill>
                <a:srgbClr val="59595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210" name="矩形 16"/>
            <p:cNvSpPr txBox="1"/>
            <p:nvPr/>
          </p:nvSpPr>
          <p:spPr>
            <a:xfrm>
              <a:off x="1094533" y="1083206"/>
              <a:ext cx="2212223" cy="25171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a:latin typeface="微软雅黑"/>
                  <a:ea typeface="微软雅黑"/>
                  <a:cs typeface="微软雅黑"/>
                  <a:sym typeface="微软雅黑"/>
                </a:defRPr>
              </a:lvl1pPr>
            </a:lstStyle>
            <a:p>
              <a:pPr>
                <a:defRPr>
                  <a:latin typeface="Segoe UI"/>
                  <a:ea typeface="Segoe UI"/>
                  <a:cs typeface="Segoe UI"/>
                  <a:sym typeface="Segoe UI"/>
                </a:defRPr>
              </a:pPr>
              <a:r>
                <a:rPr lang="zh-CN" altLang="en-US" sz="2800" dirty="0">
                  <a:latin typeface="微软雅黑"/>
                  <a:ea typeface="微软雅黑"/>
                  <a:cs typeface="微软雅黑"/>
                  <a:sym typeface="微软雅黑"/>
                </a:rPr>
                <a:t>一、</a:t>
              </a:r>
              <a:r>
                <a:rPr lang="zh-CN" altLang="en-US" sz="2800" dirty="0"/>
                <a:t>软件维护的概念</a:t>
              </a:r>
              <a:endParaRPr sz="2800" dirty="0">
                <a:latin typeface="微软雅黑"/>
                <a:ea typeface="微软雅黑"/>
                <a:cs typeface="微软雅黑"/>
                <a:sym typeface="微软雅黑"/>
              </a:endParaRPr>
            </a:p>
          </p:txBody>
        </p:sp>
      </p:grpSp>
      <p:grpSp>
        <p:nvGrpSpPr>
          <p:cNvPr id="37" name="组合 36"/>
          <p:cNvGrpSpPr/>
          <p:nvPr/>
        </p:nvGrpSpPr>
        <p:grpSpPr>
          <a:xfrm>
            <a:off x="910794" y="3089186"/>
            <a:ext cx="4287705" cy="1419934"/>
            <a:chOff x="910794" y="928946"/>
            <a:chExt cx="2395962" cy="509897"/>
          </a:xfrm>
        </p:grpSpPr>
        <p:grpSp>
          <p:nvGrpSpPr>
            <p:cNvPr id="38" name="组合 12"/>
            <p:cNvGrpSpPr/>
            <p:nvPr/>
          </p:nvGrpSpPr>
          <p:grpSpPr>
            <a:xfrm>
              <a:off x="910794" y="928946"/>
              <a:ext cx="2300758" cy="509897"/>
              <a:chOff x="0" y="0"/>
              <a:chExt cx="2300757" cy="509896"/>
            </a:xfrm>
          </p:grpSpPr>
          <p:sp>
            <p:nvSpPr>
              <p:cNvPr id="40" name="矩形 4"/>
              <p:cNvSpPr/>
              <p:nvPr/>
            </p:nvSpPr>
            <p:spPr>
              <a:xfrm>
                <a:off x="12492" y="24537"/>
                <a:ext cx="2268158" cy="471009"/>
              </a:xfrm>
              <a:prstGeom prst="rect">
                <a:avLst/>
              </a:prstGeom>
              <a:noFill/>
              <a:ln w="12700" cap="flat">
                <a:solidFill>
                  <a:srgbClr val="BFBFBF"/>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41" name="椭圆 5"/>
              <p:cNvSpPr/>
              <p:nvPr/>
            </p:nvSpPr>
            <p:spPr>
              <a:xfrm>
                <a:off x="0" y="0"/>
                <a:ext cx="38889" cy="38889"/>
              </a:xfrm>
              <a:prstGeom prst="ellipse">
                <a:avLst/>
              </a:prstGeom>
              <a:solidFill>
                <a:srgbClr val="59595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2" name="椭圆 6"/>
              <p:cNvSpPr/>
              <p:nvPr/>
            </p:nvSpPr>
            <p:spPr>
              <a:xfrm>
                <a:off x="0" y="471008"/>
                <a:ext cx="38889" cy="38889"/>
              </a:xfrm>
              <a:prstGeom prst="ellipse">
                <a:avLst/>
              </a:prstGeom>
              <a:solidFill>
                <a:srgbClr val="59595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3" name="椭圆 7"/>
              <p:cNvSpPr/>
              <p:nvPr/>
            </p:nvSpPr>
            <p:spPr>
              <a:xfrm>
                <a:off x="2261869" y="471008"/>
                <a:ext cx="38889" cy="38889"/>
              </a:xfrm>
              <a:prstGeom prst="ellipse">
                <a:avLst/>
              </a:prstGeom>
              <a:solidFill>
                <a:srgbClr val="59595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4" name="椭圆 8"/>
              <p:cNvSpPr/>
              <p:nvPr/>
            </p:nvSpPr>
            <p:spPr>
              <a:xfrm>
                <a:off x="2261205" y="5093"/>
                <a:ext cx="38889" cy="38889"/>
              </a:xfrm>
              <a:prstGeom prst="ellipse">
                <a:avLst/>
              </a:prstGeom>
              <a:solidFill>
                <a:srgbClr val="59595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39" name="矩形 16"/>
            <p:cNvSpPr txBox="1"/>
            <p:nvPr/>
          </p:nvSpPr>
          <p:spPr>
            <a:xfrm>
              <a:off x="1094533" y="1083206"/>
              <a:ext cx="2212223" cy="25171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a:latin typeface="微软雅黑"/>
                  <a:ea typeface="微软雅黑"/>
                  <a:cs typeface="微软雅黑"/>
                  <a:sym typeface="微软雅黑"/>
                </a:defRPr>
              </a:lvl1pPr>
            </a:lstStyle>
            <a:p>
              <a:pPr>
                <a:defRPr>
                  <a:latin typeface="Segoe UI"/>
                  <a:ea typeface="Segoe UI"/>
                  <a:cs typeface="Segoe UI"/>
                  <a:sym typeface="Segoe UI"/>
                </a:defRPr>
              </a:pPr>
              <a:r>
                <a:rPr lang="zh-CN" altLang="en-US" sz="2800" dirty="0"/>
                <a:t>二、软件维护的种类</a:t>
              </a:r>
              <a:endParaRPr sz="2800" dirty="0">
                <a:latin typeface="微软雅黑"/>
                <a:ea typeface="微软雅黑"/>
                <a:cs typeface="微软雅黑"/>
                <a:sym typeface="微软雅黑"/>
              </a:endParaRPr>
            </a:p>
          </p:txBody>
        </p:sp>
      </p:grpSp>
    </p:spTree>
  </p:cSld>
  <p:clrMapOvr>
    <a:masterClrMapping/>
  </p:clrMapOvr>
  <p:transition spd="slow">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4"/>
          <p:cNvSpPr txBox="1"/>
          <p:nvPr/>
        </p:nvSpPr>
        <p:spPr>
          <a:xfrm>
            <a:off x="4423480" y="368300"/>
            <a:ext cx="4042130" cy="769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4400"/>
            </a:lvl1pPr>
          </a:lstStyle>
          <a:p>
            <a:r>
              <a:rPr lang="zh-CN" altLang="en-US" dirty="0"/>
              <a:t>软件维护的概念</a:t>
            </a:r>
            <a:endParaRPr dirty="0"/>
          </a:p>
        </p:txBody>
      </p:sp>
      <p:sp>
        <p:nvSpPr>
          <p:cNvPr id="7" name="Rectangle 48"/>
          <p:cNvSpPr>
            <a:spLocks noChangeArrowheads="1"/>
          </p:cNvSpPr>
          <p:nvPr/>
        </p:nvSpPr>
        <p:spPr bwMode="auto">
          <a:xfrm>
            <a:off x="911424" y="2209800"/>
            <a:ext cx="7200800" cy="218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wrap="square">
            <a:spAutoFit/>
          </a:bodyPr>
          <a:lstStyle/>
          <a:p>
            <a:pPr algn="l"/>
            <a:r>
              <a:rPr kumimoji="0" lang="zh-CN" altLang="en-US" sz="3600" dirty="0">
                <a:solidFill>
                  <a:srgbClr val="CC3300"/>
                </a:solidFill>
              </a:rPr>
              <a:t>软件维护</a:t>
            </a:r>
            <a:r>
              <a:rPr kumimoji="0" lang="zh-CN" altLang="en-US" sz="3600" dirty="0"/>
              <a:t>就是在软件已经交付使用之后，为了改正错误或满足新的需要而修改软件的过程。</a:t>
            </a:r>
          </a:p>
          <a:p>
            <a:pPr algn="l"/>
            <a:endParaRPr kumimoji="0" lang="en-US" altLang="zh-CN" sz="2800" b="1" dirty="0"/>
          </a:p>
        </p:txBody>
      </p:sp>
      <p:grpSp>
        <p:nvGrpSpPr>
          <p:cNvPr id="8" name="组合 7"/>
          <p:cNvGrpSpPr/>
          <p:nvPr/>
        </p:nvGrpSpPr>
        <p:grpSpPr>
          <a:xfrm>
            <a:off x="-1" y="60523"/>
            <a:ext cx="2135561" cy="307777"/>
            <a:chOff x="-1" y="60523"/>
            <a:chExt cx="2135561" cy="307777"/>
          </a:xfrm>
        </p:grpSpPr>
        <p:sp>
          <p:nvSpPr>
            <p:cNvPr id="11" name="矩形 1"/>
            <p:cNvSpPr txBox="1"/>
            <p:nvPr/>
          </p:nvSpPr>
          <p:spPr>
            <a:xfrm>
              <a:off x="-1" y="60523"/>
              <a:ext cx="1922960"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dirty="0"/>
                <a:t>PART ONE </a:t>
              </a:r>
              <a:r>
                <a:rPr lang="zh-CN" altLang="en-US" dirty="0"/>
                <a:t>概念与种类</a:t>
              </a:r>
              <a:endParaRPr dirty="0">
                <a:latin typeface="微软雅黑"/>
                <a:ea typeface="微软雅黑"/>
                <a:cs typeface="微软雅黑"/>
                <a:sym typeface="微软雅黑"/>
              </a:endParaRPr>
            </a:p>
          </p:txBody>
        </p:sp>
        <p:sp>
          <p:nvSpPr>
            <p:cNvPr id="12" name="椭圆 2"/>
            <p:cNvSpPr/>
            <p:nvPr/>
          </p:nvSpPr>
          <p:spPr>
            <a:xfrm>
              <a:off x="2004641" y="157739"/>
              <a:ext cx="130919" cy="113343"/>
            </a:xfrm>
            <a:prstGeom prst="ellipse">
              <a:avLst/>
            </a:prstGeom>
            <a:solidFill>
              <a:srgbClr val="FF0000"/>
            </a:solidFill>
            <a:ln w="12700">
              <a:miter lim="400000"/>
            </a:ln>
          </p:spPr>
          <p:txBody>
            <a:bodyPr lIns="45719" rIns="45719" anchor="ctr"/>
            <a:lstStyle/>
            <a:p>
              <a:pPr algn="ctr">
                <a:defRPr sz="4400">
                  <a:solidFill>
                    <a:srgbClr val="FFFFFF"/>
                  </a:solidFill>
                </a:defRPr>
              </a:pPr>
              <a:endParaRPr/>
            </a:p>
          </p:txBody>
        </p:sp>
      </p:grpSp>
    </p:spTree>
  </p:cSld>
  <p:clrMapOvr>
    <a:masterClrMapping/>
  </p:clrMapOvr>
  <p:transition spd="slow">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2"/>
          <p:cNvSpPr>
            <a:spLocks noChangeArrowheads="1"/>
          </p:cNvSpPr>
          <p:nvPr/>
        </p:nvSpPr>
        <p:spPr bwMode="auto">
          <a:xfrm>
            <a:off x="1559497" y="1340768"/>
            <a:ext cx="4608512"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wrap="square">
            <a:spAutoFit/>
          </a:bodyPr>
          <a:lstStyle/>
          <a:p>
            <a:pPr indent="571500" algn="just">
              <a:spcBef>
                <a:spcPct val="20000"/>
              </a:spcBef>
            </a:pPr>
            <a:r>
              <a:rPr lang="zh-CN" altLang="en-US" sz="2000" dirty="0"/>
              <a:t>一般来说，要求进行维护的原因大致有以下几种：</a:t>
            </a:r>
            <a:endParaRPr lang="en-US" altLang="zh-CN" sz="2000" dirty="0"/>
          </a:p>
          <a:p>
            <a:pPr indent="571500" algn="just">
              <a:spcBef>
                <a:spcPct val="20000"/>
              </a:spcBef>
            </a:pPr>
            <a:r>
              <a:rPr lang="zh-CN" altLang="en-US" sz="2000" dirty="0"/>
              <a:t>（</a:t>
            </a:r>
            <a:r>
              <a:rPr lang="en-US" altLang="zh-CN" sz="2000" dirty="0"/>
              <a:t>1</a:t>
            </a:r>
            <a:r>
              <a:rPr lang="zh-CN" altLang="en-US" sz="2000" dirty="0"/>
              <a:t>）改正程序中的错误和缺陷。</a:t>
            </a:r>
          </a:p>
          <a:p>
            <a:pPr indent="571500" algn="just">
              <a:spcBef>
                <a:spcPct val="20000"/>
              </a:spcBef>
            </a:pPr>
            <a:r>
              <a:rPr lang="zh-CN" altLang="en-US" sz="2000" dirty="0"/>
              <a:t>（</a:t>
            </a:r>
            <a:r>
              <a:rPr lang="en-US" altLang="zh-CN" sz="2000" dirty="0"/>
              <a:t>2</a:t>
            </a:r>
            <a:r>
              <a:rPr lang="zh-CN" altLang="en-US" sz="2000" dirty="0"/>
              <a:t>）改进设计以适应新的软、硬件环境。</a:t>
            </a:r>
          </a:p>
          <a:p>
            <a:pPr indent="571500" algn="just">
              <a:spcBef>
                <a:spcPct val="20000"/>
              </a:spcBef>
            </a:pPr>
            <a:r>
              <a:rPr lang="zh-CN" altLang="en-US" sz="2000" dirty="0"/>
              <a:t>（</a:t>
            </a:r>
            <a:r>
              <a:rPr lang="en-US" altLang="zh-CN" sz="2000" dirty="0"/>
              <a:t>3</a:t>
            </a:r>
            <a:r>
              <a:rPr lang="zh-CN" altLang="en-US" sz="2000" dirty="0"/>
              <a:t>）增加新的应用范围。</a:t>
            </a:r>
          </a:p>
          <a:p>
            <a:pPr indent="571500" algn="just">
              <a:spcBef>
                <a:spcPct val="20000"/>
              </a:spcBef>
            </a:pPr>
            <a:r>
              <a:rPr lang="zh-CN" altLang="en-US" sz="2000" dirty="0"/>
              <a:t>综合以上几种要求进行维护的原因，我们可以把软件维护分为以下四类：</a:t>
            </a:r>
          </a:p>
        </p:txBody>
      </p:sp>
      <p:sp>
        <p:nvSpPr>
          <p:cNvPr id="10" name="Rectangle 2"/>
          <p:cNvSpPr>
            <a:spLocks noChangeArrowheads="1"/>
          </p:cNvSpPr>
          <p:nvPr/>
        </p:nvSpPr>
        <p:spPr bwMode="auto">
          <a:xfrm>
            <a:off x="6528048" y="1082675"/>
            <a:ext cx="5498232"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wrap="square">
            <a:spAutoFit/>
          </a:bodyPr>
          <a:lstStyle/>
          <a:p>
            <a:pPr indent="571500" algn="just">
              <a:spcBef>
                <a:spcPct val="20000"/>
              </a:spcBef>
            </a:pPr>
            <a:r>
              <a:rPr lang="en-US" altLang="zh-CN" sz="2000" dirty="0"/>
              <a:t> (1)</a:t>
            </a:r>
            <a:r>
              <a:rPr lang="zh-CN" altLang="en-US" sz="2000" b="1" dirty="0"/>
              <a:t>改正性维护</a:t>
            </a:r>
          </a:p>
          <a:p>
            <a:pPr indent="571500" algn="just">
              <a:spcBef>
                <a:spcPct val="20000"/>
              </a:spcBef>
            </a:pPr>
            <a:r>
              <a:rPr lang="zh-CN" altLang="en-US" sz="2000" dirty="0"/>
              <a:t>  诊断和改正用户使用软件时所发现的软件错误的过程。</a:t>
            </a:r>
          </a:p>
          <a:p>
            <a:pPr indent="571500" algn="just">
              <a:spcBef>
                <a:spcPct val="20000"/>
              </a:spcBef>
            </a:pPr>
            <a:r>
              <a:rPr lang="zh-CN" altLang="en-US" sz="2000" dirty="0"/>
              <a:t>  </a:t>
            </a:r>
            <a:r>
              <a:rPr lang="en-US" altLang="zh-CN" sz="2000" dirty="0"/>
              <a:t>(2)</a:t>
            </a:r>
            <a:r>
              <a:rPr lang="zh-CN" altLang="en-US" sz="2000" b="1" dirty="0"/>
              <a:t>适应性维护</a:t>
            </a:r>
          </a:p>
          <a:p>
            <a:pPr indent="571500" algn="just">
              <a:spcBef>
                <a:spcPct val="20000"/>
              </a:spcBef>
            </a:pPr>
            <a:r>
              <a:rPr lang="zh-CN" altLang="en-US" sz="2000" dirty="0"/>
              <a:t>  为了使软件和变化了的环境适当地配合而进行的修改软件的活动。</a:t>
            </a:r>
          </a:p>
          <a:p>
            <a:pPr indent="571500" algn="just">
              <a:spcBef>
                <a:spcPct val="20000"/>
              </a:spcBef>
            </a:pPr>
            <a:r>
              <a:rPr lang="zh-CN" altLang="en-US" sz="2000" dirty="0"/>
              <a:t>  </a:t>
            </a:r>
            <a:r>
              <a:rPr lang="en-US" altLang="zh-CN" sz="2000" dirty="0"/>
              <a:t>(3)</a:t>
            </a:r>
            <a:r>
              <a:rPr lang="zh-CN" altLang="en-US" sz="2000" b="1" dirty="0"/>
              <a:t>完善性维护</a:t>
            </a:r>
          </a:p>
          <a:p>
            <a:pPr indent="571500" algn="just">
              <a:spcBef>
                <a:spcPct val="20000"/>
              </a:spcBef>
            </a:pPr>
            <a:r>
              <a:rPr lang="zh-CN" altLang="en-US" sz="2000" dirty="0"/>
              <a:t>  用户在使用软件的过程中，往往提出增加新功能或改变某些已有功能的要求，还可能要求进一步提高程序的性能。为了满足这类要求而修改软件的活动，称为完善性维护。</a:t>
            </a:r>
          </a:p>
          <a:p>
            <a:pPr indent="571500" algn="just">
              <a:spcBef>
                <a:spcPct val="20000"/>
              </a:spcBef>
            </a:pPr>
            <a:r>
              <a:rPr lang="zh-CN" altLang="en-US" sz="2000" dirty="0"/>
              <a:t>  </a:t>
            </a:r>
            <a:r>
              <a:rPr lang="en-US" altLang="zh-CN" sz="2000" dirty="0"/>
              <a:t>(4)</a:t>
            </a:r>
            <a:r>
              <a:rPr lang="zh-CN" altLang="en-US" sz="2000" b="1" dirty="0"/>
              <a:t>预防性维护</a:t>
            </a:r>
          </a:p>
          <a:p>
            <a:pPr indent="571500" algn="just">
              <a:spcBef>
                <a:spcPct val="20000"/>
              </a:spcBef>
            </a:pPr>
            <a:r>
              <a:rPr lang="zh-CN" altLang="en-US" sz="2000" dirty="0"/>
              <a:t>为了改进未来的可维护性或可靠性，或为了给未来的改进奠定更好的基础而修改软件。</a:t>
            </a:r>
          </a:p>
          <a:p>
            <a:pPr indent="571500" algn="just">
              <a:spcBef>
                <a:spcPct val="20000"/>
              </a:spcBef>
            </a:pPr>
            <a:r>
              <a:rPr lang="zh-CN" altLang="en-US" sz="2000" dirty="0"/>
              <a:t>  目前，完善性维护占全部维护活动的一多半。</a:t>
            </a:r>
          </a:p>
        </p:txBody>
      </p:sp>
      <p:sp>
        <p:nvSpPr>
          <p:cNvPr id="11" name="矩形 4"/>
          <p:cNvSpPr txBox="1"/>
          <p:nvPr/>
        </p:nvSpPr>
        <p:spPr>
          <a:xfrm>
            <a:off x="4423480" y="44624"/>
            <a:ext cx="4042130" cy="769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4400"/>
            </a:lvl1pPr>
          </a:lstStyle>
          <a:p>
            <a:r>
              <a:rPr lang="zh-CN" altLang="en-US" dirty="0"/>
              <a:t>软件维护的种类</a:t>
            </a:r>
            <a:endParaRPr dirty="0"/>
          </a:p>
        </p:txBody>
      </p:sp>
      <p:grpSp>
        <p:nvGrpSpPr>
          <p:cNvPr id="12" name="组合 11"/>
          <p:cNvGrpSpPr/>
          <p:nvPr/>
        </p:nvGrpSpPr>
        <p:grpSpPr>
          <a:xfrm>
            <a:off x="-1" y="60523"/>
            <a:ext cx="2135561" cy="307777"/>
            <a:chOff x="-1" y="60523"/>
            <a:chExt cx="2135561" cy="307777"/>
          </a:xfrm>
        </p:grpSpPr>
        <p:sp>
          <p:nvSpPr>
            <p:cNvPr id="13" name="矩形 1"/>
            <p:cNvSpPr txBox="1"/>
            <p:nvPr/>
          </p:nvSpPr>
          <p:spPr>
            <a:xfrm>
              <a:off x="-1" y="60523"/>
              <a:ext cx="1922960"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dirty="0"/>
                <a:t>PART ONE </a:t>
              </a:r>
              <a:r>
                <a:rPr lang="zh-CN" altLang="en-US" dirty="0"/>
                <a:t>概念与种类</a:t>
              </a:r>
              <a:endParaRPr dirty="0">
                <a:latin typeface="微软雅黑"/>
                <a:ea typeface="微软雅黑"/>
                <a:cs typeface="微软雅黑"/>
                <a:sym typeface="微软雅黑"/>
              </a:endParaRPr>
            </a:p>
          </p:txBody>
        </p:sp>
        <p:sp>
          <p:nvSpPr>
            <p:cNvPr id="14" name="椭圆 2"/>
            <p:cNvSpPr/>
            <p:nvPr/>
          </p:nvSpPr>
          <p:spPr>
            <a:xfrm>
              <a:off x="2004641" y="157739"/>
              <a:ext cx="130919" cy="113343"/>
            </a:xfrm>
            <a:prstGeom prst="ellipse">
              <a:avLst/>
            </a:prstGeom>
            <a:solidFill>
              <a:srgbClr val="FF0000"/>
            </a:solidFill>
            <a:ln w="12700">
              <a:miter lim="400000"/>
            </a:ln>
          </p:spPr>
          <p:txBody>
            <a:bodyPr lIns="45719" rIns="45719" anchor="ctr"/>
            <a:lstStyle/>
            <a:p>
              <a:pPr algn="ctr">
                <a:defRPr sz="4400">
                  <a:solidFill>
                    <a:srgbClr val="FFFFFF"/>
                  </a:solidFill>
                </a:defRPr>
              </a:pPr>
              <a:endParaRPr/>
            </a:p>
          </p:txBody>
        </p:sp>
      </p:gr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wipe(left)">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wipe(left)">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wipe(left)">
                                      <p:cBhvr>
                                        <p:cTn id="32" dur="500"/>
                                        <p:tgtEl>
                                          <p:spTgt spid="10">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xEl>
                                              <p:pRg st="1" end="1"/>
                                            </p:txEl>
                                          </p:spTgt>
                                        </p:tgtEl>
                                        <p:attrNameLst>
                                          <p:attrName>style.visibility</p:attrName>
                                        </p:attrNameLst>
                                      </p:cBhvr>
                                      <p:to>
                                        <p:strVal val="visible"/>
                                      </p:to>
                                    </p:set>
                                    <p:animEffect transition="in" filter="wipe(left)">
                                      <p:cBhvr>
                                        <p:cTn id="37" dur="500"/>
                                        <p:tgtEl>
                                          <p:spTgt spid="10">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xEl>
                                              <p:pRg st="2" end="2"/>
                                            </p:txEl>
                                          </p:spTgt>
                                        </p:tgtEl>
                                        <p:attrNameLst>
                                          <p:attrName>style.visibility</p:attrName>
                                        </p:attrNameLst>
                                      </p:cBhvr>
                                      <p:to>
                                        <p:strVal val="visible"/>
                                      </p:to>
                                    </p:set>
                                    <p:animEffect transition="in" filter="wipe(left)">
                                      <p:cBhvr>
                                        <p:cTn id="42" dur="500"/>
                                        <p:tgtEl>
                                          <p:spTgt spid="10">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
                                            <p:txEl>
                                              <p:pRg st="3" end="3"/>
                                            </p:txEl>
                                          </p:spTgt>
                                        </p:tgtEl>
                                        <p:attrNameLst>
                                          <p:attrName>style.visibility</p:attrName>
                                        </p:attrNameLst>
                                      </p:cBhvr>
                                      <p:to>
                                        <p:strVal val="visible"/>
                                      </p:to>
                                    </p:set>
                                    <p:animEffect transition="in" filter="wipe(left)">
                                      <p:cBhvr>
                                        <p:cTn id="47" dur="500"/>
                                        <p:tgtEl>
                                          <p:spTgt spid="10">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
                                            <p:txEl>
                                              <p:pRg st="4" end="4"/>
                                            </p:txEl>
                                          </p:spTgt>
                                        </p:tgtEl>
                                        <p:attrNameLst>
                                          <p:attrName>style.visibility</p:attrName>
                                        </p:attrNameLst>
                                      </p:cBhvr>
                                      <p:to>
                                        <p:strVal val="visible"/>
                                      </p:to>
                                    </p:set>
                                    <p:animEffect transition="in" filter="wipe(left)">
                                      <p:cBhvr>
                                        <p:cTn id="52" dur="500"/>
                                        <p:tgtEl>
                                          <p:spTgt spid="10">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
                                            <p:txEl>
                                              <p:pRg st="5" end="5"/>
                                            </p:txEl>
                                          </p:spTgt>
                                        </p:tgtEl>
                                        <p:attrNameLst>
                                          <p:attrName>style.visibility</p:attrName>
                                        </p:attrNameLst>
                                      </p:cBhvr>
                                      <p:to>
                                        <p:strVal val="visible"/>
                                      </p:to>
                                    </p:set>
                                    <p:animEffect transition="in" filter="wipe(left)">
                                      <p:cBhvr>
                                        <p:cTn id="57" dur="500"/>
                                        <p:tgtEl>
                                          <p:spTgt spid="10">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0">
                                            <p:txEl>
                                              <p:pRg st="6" end="6"/>
                                            </p:txEl>
                                          </p:spTgt>
                                        </p:tgtEl>
                                        <p:attrNameLst>
                                          <p:attrName>style.visibility</p:attrName>
                                        </p:attrNameLst>
                                      </p:cBhvr>
                                      <p:to>
                                        <p:strVal val="visible"/>
                                      </p:to>
                                    </p:set>
                                    <p:animEffect transition="in" filter="wipe(left)">
                                      <p:cBhvr>
                                        <p:cTn id="62" dur="500"/>
                                        <p:tgtEl>
                                          <p:spTgt spid="10">
                                            <p:txEl>
                                              <p:pRg st="6" end="6"/>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0">
                                            <p:txEl>
                                              <p:pRg st="7" end="7"/>
                                            </p:txEl>
                                          </p:spTgt>
                                        </p:tgtEl>
                                        <p:attrNameLst>
                                          <p:attrName>style.visibility</p:attrName>
                                        </p:attrNameLst>
                                      </p:cBhvr>
                                      <p:to>
                                        <p:strVal val="visible"/>
                                      </p:to>
                                    </p:set>
                                    <p:animEffect transition="in" filter="wipe(left)">
                                      <p:cBhvr>
                                        <p:cTn id="67" dur="500"/>
                                        <p:tgtEl>
                                          <p:spTgt spid="10">
                                            <p:txEl>
                                              <p:pRg st="7" end="7"/>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0">
                                            <p:txEl>
                                              <p:pRg st="8" end="8"/>
                                            </p:txEl>
                                          </p:spTgt>
                                        </p:tgtEl>
                                        <p:attrNameLst>
                                          <p:attrName>style.visibility</p:attrName>
                                        </p:attrNameLst>
                                      </p:cBhvr>
                                      <p:to>
                                        <p:strVal val="visible"/>
                                      </p:to>
                                    </p:set>
                                    <p:animEffect transition="in" filter="wipe(left)">
                                      <p:cBhvr>
                                        <p:cTn id="72"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P spid="10"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文本框 1"/>
          <p:cNvSpPr txBox="1"/>
          <p:nvPr/>
        </p:nvSpPr>
        <p:spPr>
          <a:xfrm>
            <a:off x="4294926" y="3280457"/>
            <a:ext cx="3602148" cy="7645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defTabSz="608965">
              <a:lnSpc>
                <a:spcPct val="130000"/>
              </a:lnSpc>
              <a:defRPr sz="4400" b="1"/>
            </a:lvl1pPr>
          </a:lstStyle>
          <a:p>
            <a:r>
              <a:rPr dirty="0"/>
              <a:t>PART TWO</a:t>
            </a:r>
          </a:p>
        </p:txBody>
      </p:sp>
      <p:sp>
        <p:nvSpPr>
          <p:cNvPr id="271" name="文本框 2"/>
          <p:cNvSpPr txBox="1"/>
          <p:nvPr/>
        </p:nvSpPr>
        <p:spPr>
          <a:xfrm>
            <a:off x="3144644" y="1052736"/>
            <a:ext cx="5903684" cy="2492990"/>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defTabSz="608965">
              <a:lnSpc>
                <a:spcPct val="130000"/>
              </a:lnSpc>
              <a:defRPr sz="6000">
                <a:latin typeface="微软雅黑"/>
                <a:ea typeface="微软雅黑"/>
                <a:cs typeface="微软雅黑"/>
                <a:sym typeface="微软雅黑"/>
              </a:defRPr>
            </a:lvl1pPr>
          </a:lstStyle>
          <a:p>
            <a:pPr>
              <a:defRPr>
                <a:latin typeface="Segoe UI"/>
                <a:ea typeface="Segoe UI"/>
                <a:cs typeface="Segoe UI"/>
                <a:sym typeface="Segoe UI"/>
              </a:defRPr>
            </a:pPr>
            <a:r>
              <a:rPr lang="zh-CN" altLang="en-US" dirty="0">
                <a:latin typeface="微软雅黑"/>
                <a:ea typeface="微软雅黑"/>
                <a:cs typeface="微软雅黑"/>
                <a:sym typeface="微软雅黑"/>
              </a:rPr>
              <a:t>影响维护工作量的因素</a:t>
            </a:r>
            <a:endParaRPr dirty="0">
              <a:latin typeface="微软雅黑"/>
              <a:ea typeface="微软雅黑"/>
              <a:cs typeface="微软雅黑"/>
              <a:sym typeface="微软雅黑"/>
            </a:endParaRPr>
          </a:p>
        </p:txBody>
      </p:sp>
      <p:sp>
        <p:nvSpPr>
          <p:cNvPr id="272" name="矩形 3"/>
          <p:cNvSpPr/>
          <p:nvPr/>
        </p:nvSpPr>
        <p:spPr>
          <a:xfrm>
            <a:off x="4889816" y="4139689"/>
            <a:ext cx="2412368" cy="113342"/>
          </a:xfrm>
          <a:prstGeom prst="rect">
            <a:avLst/>
          </a:prstGeom>
          <a:solidFill>
            <a:schemeClr val="accent4"/>
          </a:solidFill>
          <a:ln w="12700">
            <a:miter lim="400000"/>
          </a:ln>
        </p:spPr>
        <p:txBody>
          <a:bodyPr lIns="45719" rIns="45719" anchor="ctr"/>
          <a:lstStyle/>
          <a:p>
            <a:pPr algn="ctr">
              <a:defRPr sz="4400">
                <a:solidFill>
                  <a:srgbClr val="FFFFFF"/>
                </a:solidFill>
              </a:defRPr>
            </a:pPr>
            <a:endParaRPr/>
          </a:p>
        </p:txBody>
      </p:sp>
      <p:sp>
        <p:nvSpPr>
          <p:cNvPr id="6" name="矩形 36"/>
          <p:cNvSpPr txBox="1"/>
          <p:nvPr/>
        </p:nvSpPr>
        <p:spPr>
          <a:xfrm>
            <a:off x="-1" y="60523"/>
            <a:ext cx="2605840"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lang="zh-CN" altLang="en-US" dirty="0">
                <a:latin typeface="微软雅黑"/>
                <a:ea typeface="微软雅黑"/>
                <a:cs typeface="微软雅黑"/>
                <a:sym typeface="微软雅黑"/>
              </a:rPr>
              <a:t>浙江大学城市学院软件工程专业</a:t>
            </a:r>
            <a:endParaRPr dirty="0">
              <a:latin typeface="微软雅黑"/>
              <a:ea typeface="微软雅黑"/>
              <a:cs typeface="微软雅黑"/>
              <a:sym typeface="微软雅黑"/>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1143000" y="1981200"/>
            <a:ext cx="7689304" cy="366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wrap="square">
            <a:spAutoFit/>
          </a:bodyPr>
          <a:lstStyle/>
          <a:p>
            <a:pPr indent="571500" algn="l">
              <a:spcBef>
                <a:spcPct val="20000"/>
              </a:spcBef>
            </a:pPr>
            <a:r>
              <a:rPr lang="en-US" altLang="zh-CN" sz="4000" dirty="0"/>
              <a:t>1</a:t>
            </a:r>
            <a:r>
              <a:rPr lang="zh-CN" altLang="en-US" sz="4000" dirty="0"/>
              <a:t>．系统的规模</a:t>
            </a:r>
          </a:p>
          <a:p>
            <a:pPr indent="571500" algn="l">
              <a:spcBef>
                <a:spcPct val="20000"/>
              </a:spcBef>
            </a:pPr>
            <a:r>
              <a:rPr lang="en-US" altLang="zh-CN" sz="4000" dirty="0"/>
              <a:t>2</a:t>
            </a:r>
            <a:r>
              <a:rPr lang="zh-CN" altLang="en-US" sz="4000" dirty="0"/>
              <a:t>．系统的年龄</a:t>
            </a:r>
          </a:p>
          <a:p>
            <a:pPr indent="571500" algn="l">
              <a:spcBef>
                <a:spcPct val="20000"/>
              </a:spcBef>
            </a:pPr>
            <a:r>
              <a:rPr lang="en-US" altLang="zh-CN" sz="4000" dirty="0"/>
              <a:t>3</a:t>
            </a:r>
            <a:r>
              <a:rPr lang="zh-CN" altLang="en-US" sz="4000" dirty="0"/>
              <a:t>．系统的结构</a:t>
            </a:r>
          </a:p>
          <a:p>
            <a:pPr indent="571500" algn="l">
              <a:spcBef>
                <a:spcPct val="20000"/>
              </a:spcBef>
            </a:pPr>
            <a:r>
              <a:rPr lang="en-US" altLang="zh-CN" sz="4000" dirty="0"/>
              <a:t>4</a:t>
            </a:r>
            <a:r>
              <a:rPr lang="zh-CN" altLang="en-US" sz="4000" dirty="0"/>
              <a:t>．程序设计语言</a:t>
            </a:r>
          </a:p>
          <a:p>
            <a:pPr indent="571500" algn="l">
              <a:spcBef>
                <a:spcPct val="20000"/>
              </a:spcBef>
            </a:pPr>
            <a:r>
              <a:rPr lang="en-US" altLang="zh-CN" sz="4000" dirty="0"/>
              <a:t>5</a:t>
            </a:r>
            <a:r>
              <a:rPr lang="zh-CN" altLang="en-US" sz="4000" dirty="0"/>
              <a:t>．文档的质量</a:t>
            </a:r>
          </a:p>
        </p:txBody>
      </p:sp>
      <p:grpSp>
        <p:nvGrpSpPr>
          <p:cNvPr id="6" name="组合 5"/>
          <p:cNvGrpSpPr/>
          <p:nvPr/>
        </p:nvGrpSpPr>
        <p:grpSpPr>
          <a:xfrm>
            <a:off x="0" y="60523"/>
            <a:ext cx="1978447" cy="307777"/>
            <a:chOff x="0" y="60523"/>
            <a:chExt cx="1978447" cy="307777"/>
          </a:xfrm>
        </p:grpSpPr>
        <p:sp>
          <p:nvSpPr>
            <p:cNvPr id="7" name="矩形 1"/>
            <p:cNvSpPr txBox="1"/>
            <p:nvPr/>
          </p:nvSpPr>
          <p:spPr>
            <a:xfrm>
              <a:off x="0" y="60523"/>
              <a:ext cx="1793118"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dirty="0"/>
                <a:t>PART TWO </a:t>
              </a:r>
              <a:r>
                <a:rPr lang="zh-CN" altLang="en-US" dirty="0">
                  <a:latin typeface="微软雅黑"/>
                  <a:ea typeface="微软雅黑"/>
                  <a:sym typeface="微软雅黑"/>
                </a:rPr>
                <a:t>影响因素</a:t>
              </a:r>
              <a:endParaRPr dirty="0">
                <a:latin typeface="微软雅黑"/>
                <a:ea typeface="微软雅黑"/>
                <a:cs typeface="微软雅黑"/>
                <a:sym typeface="微软雅黑"/>
              </a:endParaRPr>
            </a:p>
          </p:txBody>
        </p:sp>
        <p:sp>
          <p:nvSpPr>
            <p:cNvPr id="8" name="椭圆 2"/>
            <p:cNvSpPr/>
            <p:nvPr/>
          </p:nvSpPr>
          <p:spPr>
            <a:xfrm>
              <a:off x="1847528" y="147305"/>
              <a:ext cx="130919" cy="113343"/>
            </a:xfrm>
            <a:prstGeom prst="ellipse">
              <a:avLst/>
            </a:prstGeom>
            <a:solidFill>
              <a:schemeClr val="accent4"/>
            </a:solidFill>
            <a:ln w="12700">
              <a:miter lim="400000"/>
            </a:ln>
          </p:spPr>
          <p:txBody>
            <a:bodyPr lIns="45719" rIns="45719" anchor="ctr"/>
            <a:lstStyle/>
            <a:p>
              <a:pPr algn="ctr">
                <a:defRPr sz="4400">
                  <a:solidFill>
                    <a:srgbClr val="FFFFFF"/>
                  </a:solidFill>
                </a:defRPr>
              </a:pPr>
              <a:endParaRPr/>
            </a:p>
          </p:txBody>
        </p:sp>
      </p:grpSp>
      <p:sp>
        <p:nvSpPr>
          <p:cNvPr id="9" name="矩形 4"/>
          <p:cNvSpPr txBox="1"/>
          <p:nvPr/>
        </p:nvSpPr>
        <p:spPr>
          <a:xfrm>
            <a:off x="2567608" y="211287"/>
            <a:ext cx="5734901" cy="769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4400"/>
            </a:lvl1pPr>
          </a:lstStyle>
          <a:p>
            <a:r>
              <a:rPr lang="zh-CN" altLang="en-US" dirty="0"/>
              <a:t>影响维护工作量的因素</a:t>
            </a:r>
            <a:endParaRPr dirty="0"/>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173</TotalTime>
  <Words>3096</Words>
  <Application>Microsoft Office PowerPoint</Application>
  <PresentationFormat>自定义</PresentationFormat>
  <Paragraphs>212</Paragraphs>
  <Slides>38</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38</vt:i4>
      </vt:variant>
    </vt:vector>
  </HeadingPairs>
  <TitlesOfParts>
    <vt:vector size="41" baseType="lpstr">
      <vt:lpstr>Office 主题</vt:lpstr>
      <vt:lpstr>Picture</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nijialing</dc:creator>
  <cp:lastModifiedBy>nijialing</cp:lastModifiedBy>
  <cp:revision>18</cp:revision>
  <dcterms:modified xsi:type="dcterms:W3CDTF">2019-05-19T05:04:32Z</dcterms:modified>
</cp:coreProperties>
</file>