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0"/>
  </p:notesMasterIdLst>
  <p:sldIdLst>
    <p:sldId id="256" r:id="rId2"/>
    <p:sldId id="258" r:id="rId3"/>
    <p:sldId id="257" r:id="rId4"/>
    <p:sldId id="303" r:id="rId5"/>
    <p:sldId id="304" r:id="rId6"/>
    <p:sldId id="305" r:id="rId7"/>
    <p:sldId id="259" r:id="rId8"/>
    <p:sldId id="261" r:id="rId9"/>
    <p:sldId id="297" r:id="rId10"/>
    <p:sldId id="286" r:id="rId11"/>
    <p:sldId id="268" r:id="rId12"/>
    <p:sldId id="287" r:id="rId13"/>
    <p:sldId id="288" r:id="rId14"/>
    <p:sldId id="289" r:id="rId15"/>
    <p:sldId id="262" r:id="rId16"/>
    <p:sldId id="290" r:id="rId17"/>
    <p:sldId id="291" r:id="rId18"/>
    <p:sldId id="292" r:id="rId19"/>
    <p:sldId id="293" r:id="rId20"/>
    <p:sldId id="298" r:id="rId21"/>
    <p:sldId id="299" r:id="rId22"/>
    <p:sldId id="302" r:id="rId23"/>
    <p:sldId id="300" r:id="rId24"/>
    <p:sldId id="301" r:id="rId25"/>
    <p:sldId id="294" r:id="rId26"/>
    <p:sldId id="295" r:id="rId27"/>
    <p:sldId id="296" r:id="rId28"/>
    <p:sldId id="279" r:id="rId29"/>
  </p:sldIdLst>
  <p:sldSz cx="9144000" cy="5143500" type="screen16x9"/>
  <p:notesSz cx="6858000" cy="9144000"/>
  <p:embeddedFontLst>
    <p:embeddedFont>
      <p:font typeface="Amatic SC" panose="020B0604020202020204" charset="-79"/>
      <p:regular r:id="rId31"/>
      <p:bold r:id="rId32"/>
    </p:embeddedFont>
    <p:embeddedFont>
      <p:font typeface="Merriweather"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7C7207-299D-41AB-B1A3-E49666ACA02E}">
  <a:tblStyle styleId="{F37C7207-299D-41AB-B1A3-E49666ACA02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441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cd3764d21_2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cd3764d21_2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743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240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4951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729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043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867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856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80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148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7"/>
        <p:cNvGrpSpPr/>
        <p:nvPr/>
      </p:nvGrpSpPr>
      <p:grpSpPr>
        <a:xfrm>
          <a:off x="0" y="0"/>
          <a:ext cx="0" cy="0"/>
          <a:chOff x="0" y="0"/>
          <a:chExt cx="0" cy="0"/>
        </a:xfrm>
      </p:grpSpPr>
      <p:sp>
        <p:nvSpPr>
          <p:cNvPr id="2118" name="Google Shape;211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64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121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855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266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675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750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7"/>
        <p:cNvGrpSpPr/>
        <p:nvPr/>
      </p:nvGrpSpPr>
      <p:grpSpPr>
        <a:xfrm>
          <a:off x="0" y="0"/>
          <a:ext cx="0" cy="0"/>
          <a:chOff x="0" y="0"/>
          <a:chExt cx="0" cy="0"/>
        </a:xfrm>
      </p:grpSpPr>
      <p:sp>
        <p:nvSpPr>
          <p:cNvPr id="2118" name="Google Shape;211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182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39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540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cd3764d21_2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cd3764d21_2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176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36" name="Google Shape;1436;p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437" name="Google Shape;1437;p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hyperlink" Target="https://bucharitesh.in/" TargetMode="Externa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loomfilter.bucharitesh.in/"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74400" y="1991850"/>
            <a:ext cx="5995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Bloom Filters and </a:t>
            </a:r>
            <a:r>
              <a:rPr lang="en-US" b="1" dirty="0" err="1">
                <a:solidFill>
                  <a:schemeClr val="bg1"/>
                </a:solidFill>
              </a:rPr>
              <a:t>Hyperloglog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095465"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Hyperloglog</a:t>
            </a:r>
            <a:endParaRPr sz="4000" dirty="0"/>
          </a:p>
        </p:txBody>
      </p:sp>
      <p:sp>
        <p:nvSpPr>
          <p:cNvPr id="1928" name="Google Shape;1928;p18"/>
          <p:cNvSpPr txBox="1">
            <a:spLocks noGrp="1"/>
          </p:cNvSpPr>
          <p:nvPr>
            <p:ph type="body" idx="1"/>
          </p:nvPr>
        </p:nvSpPr>
        <p:spPr>
          <a:xfrm>
            <a:off x="478972" y="1312800"/>
            <a:ext cx="8113486" cy="3498600"/>
          </a:xfrm>
          <a:prstGeom prst="rect">
            <a:avLst/>
          </a:prstGeom>
        </p:spPr>
        <p:txBody>
          <a:bodyPr spcFirstLastPara="1" wrap="square" lIns="91425" tIns="91425" rIns="91425" bIns="91425" anchor="t" anchorCtr="0">
            <a:noAutofit/>
          </a:bodyPr>
          <a:lstStyle/>
          <a:p>
            <a:pPr fontAlgn="base">
              <a:lnSpc>
                <a:spcPct val="150000"/>
              </a:lnSpc>
              <a:buSzPct val="100000"/>
            </a:pPr>
            <a:r>
              <a:rPr lang="en-US" sz="1400" dirty="0" err="1"/>
              <a:t>HyperLogLog</a:t>
            </a:r>
            <a:r>
              <a:rPr lang="en-US" sz="1400" dirty="0"/>
              <a:t> is an algorithm for the count-distinct problem, approximating the number of distinct elements in a multiset. Calculating the exact cardinality of a multiset requires an amount of memory proportional to the cardinality, which is impractical for very large data sets. </a:t>
            </a:r>
          </a:p>
          <a:p>
            <a:pPr>
              <a:lnSpc>
                <a:spcPct val="150000"/>
              </a:lnSpc>
              <a:buSzPct val="100000"/>
            </a:pPr>
            <a:r>
              <a:rPr lang="en-US" sz="1400" dirty="0"/>
              <a:t>The basis of the </a:t>
            </a:r>
            <a:r>
              <a:rPr lang="en-US" sz="1400" dirty="0" err="1"/>
              <a:t>HyperLogLog</a:t>
            </a:r>
            <a:r>
              <a:rPr lang="en-US" sz="1400" dirty="0"/>
              <a:t> algorithm is the observation that the cardinality of a multiset of uniformly distributed random numbers can be estimated by calculating the maximum number of leading zeros in the binary representation of each number in the set. If the maximum number of leading zeros observed is n, an estimate for the number of distinct elements in the set is 2n</a:t>
            </a:r>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743867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4" name="Google Shape;1984;p2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19" name="Picture 18" descr="Example HyperLogLog structure with two buckets. | Download Scientific  Diagram">
            <a:extLst>
              <a:ext uri="{FF2B5EF4-FFF2-40B4-BE49-F238E27FC236}">
                <a16:creationId xmlns:a16="http://schemas.microsoft.com/office/drawing/2014/main" id="{118CA27A-2F8B-42D4-883C-EDF0546EFE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477"/>
          <a:stretch/>
        </p:blipFill>
        <p:spPr bwMode="auto">
          <a:xfrm>
            <a:off x="3162300" y="1703842"/>
            <a:ext cx="2819400" cy="2200275"/>
          </a:xfrm>
          <a:prstGeom prst="rect">
            <a:avLst/>
          </a:prstGeom>
          <a:noFill/>
          <a:extLst>
            <a:ext uri="{909E8E84-426E-40DD-AFC4-6F175D3DCCD1}">
              <a14:hiddenFill xmlns:a14="http://schemas.microsoft.com/office/drawing/2010/main">
                <a:solidFill>
                  <a:srgbClr val="FFFFFF"/>
                </a:solidFill>
              </a14:hiddenFill>
            </a:ext>
          </a:extLst>
        </p:spPr>
      </p:pic>
      <p:sp>
        <p:nvSpPr>
          <p:cNvPr id="22" name="Google Shape;1927;p18">
            <a:extLst>
              <a:ext uri="{FF2B5EF4-FFF2-40B4-BE49-F238E27FC236}">
                <a16:creationId xmlns:a16="http://schemas.microsoft.com/office/drawing/2014/main" id="{0FBB2467-57B5-43D4-B0D1-6C72700CDBBF}"/>
              </a:ext>
            </a:extLst>
          </p:cNvPr>
          <p:cNvSpPr txBox="1">
            <a:spLocks noGrp="1"/>
          </p:cNvSpPr>
          <p:nvPr>
            <p:ph type="title"/>
          </p:nvPr>
        </p:nvSpPr>
        <p:spPr>
          <a:xfrm>
            <a:off x="1095465"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Hyperloglog</a:t>
            </a:r>
            <a:endParaRPr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900" y="1991850"/>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accent4">
                    <a:lumMod val="60000"/>
                    <a:lumOff val="40000"/>
                  </a:schemeClr>
                </a:solidFill>
              </a:rPr>
              <a:t>Advantages</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9" name="Google Shape;1937;p19">
            <a:extLst>
              <a:ext uri="{FF2B5EF4-FFF2-40B4-BE49-F238E27FC236}">
                <a16:creationId xmlns:a16="http://schemas.microsoft.com/office/drawing/2014/main" id="{EF92A1FF-BC8D-4F69-A8CE-48EE9E256545}"/>
              </a:ext>
            </a:extLst>
          </p:cNvPr>
          <p:cNvSpPr/>
          <p:nvPr/>
        </p:nvSpPr>
        <p:spPr>
          <a:xfrm>
            <a:off x="4138258" y="766125"/>
            <a:ext cx="867483" cy="1003003"/>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36;p19">
            <a:extLst>
              <a:ext uri="{FF2B5EF4-FFF2-40B4-BE49-F238E27FC236}">
                <a16:creationId xmlns:a16="http://schemas.microsoft.com/office/drawing/2014/main" id="{3009D2DB-9F6B-406F-B1CF-2A0AF634207A}"/>
              </a:ext>
            </a:extLst>
          </p:cNvPr>
          <p:cNvSpPr/>
          <p:nvPr/>
        </p:nvSpPr>
        <p:spPr>
          <a:xfrm>
            <a:off x="3514501" y="321600"/>
            <a:ext cx="2123707" cy="1892065"/>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Tree>
    <p:extLst>
      <p:ext uri="{BB962C8B-B14F-4D97-AF65-F5344CB8AC3E}">
        <p14:creationId xmlns:p14="http://schemas.microsoft.com/office/powerpoint/2010/main" val="84356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095465"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1" dirty="0">
                <a:solidFill>
                  <a:schemeClr val="tx1">
                    <a:lumMod val="75000"/>
                    <a:lumOff val="25000"/>
                  </a:schemeClr>
                </a:solidFill>
              </a:rPr>
              <a:t>Bloom Filter</a:t>
            </a:r>
            <a:endParaRPr sz="4000" dirty="0">
              <a:solidFill>
                <a:schemeClr val="bg2"/>
              </a:solidFill>
            </a:endParaRPr>
          </a:p>
        </p:txBody>
      </p:sp>
      <p:sp>
        <p:nvSpPr>
          <p:cNvPr id="1928" name="Google Shape;1928;p18"/>
          <p:cNvSpPr txBox="1">
            <a:spLocks noGrp="1"/>
          </p:cNvSpPr>
          <p:nvPr>
            <p:ph type="body" idx="1"/>
          </p:nvPr>
        </p:nvSpPr>
        <p:spPr>
          <a:xfrm>
            <a:off x="478972" y="1312800"/>
            <a:ext cx="8113486" cy="3498600"/>
          </a:xfrm>
          <a:prstGeom prst="rect">
            <a:avLst/>
          </a:prstGeom>
        </p:spPr>
        <p:txBody>
          <a:bodyPr spcFirstLastPara="1" wrap="square" lIns="91425" tIns="91425" rIns="91425" bIns="91425" anchor="t" anchorCtr="0">
            <a:noAutofit/>
          </a:bodyPr>
          <a:lstStyle/>
          <a:p>
            <a:pPr fontAlgn="base">
              <a:lnSpc>
                <a:spcPct val="150000"/>
              </a:lnSpc>
              <a:buSzPct val="100000"/>
            </a:pPr>
            <a:r>
              <a:rPr lang="en-US" sz="1800" dirty="0"/>
              <a:t> The Time Complexity associated with Bloom Filter Data Structure is O(k) during Insertion and Search Operation where k is the number of hash function that have been implemented.</a:t>
            </a:r>
          </a:p>
          <a:p>
            <a:pPr fontAlgn="base">
              <a:lnSpc>
                <a:spcPct val="150000"/>
              </a:lnSpc>
              <a:buSzPct val="100000"/>
            </a:pPr>
            <a:r>
              <a:rPr lang="en-US" sz="1800" dirty="0"/>
              <a:t> The Space Complexity associated with Bloom Filter Data Structure is O(m) where m is the Size of the Array.</a:t>
            </a:r>
          </a:p>
          <a:p>
            <a:pPr fontAlgn="base">
              <a:lnSpc>
                <a:spcPct val="150000"/>
              </a:lnSpc>
              <a:buSzPct val="100000"/>
            </a:pPr>
            <a:r>
              <a:rPr lang="en-US" sz="1800" dirty="0"/>
              <a:t> While a hash table uses only one hash function, Bloom Filter uses multiple Hash Functions to avoid collisions.</a:t>
            </a:r>
          </a:p>
        </p:txBody>
      </p:sp>
      <p:sp>
        <p:nvSpPr>
          <p:cNvPr id="1929" name="Google Shape;192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11997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095465"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Hyperloglog</a:t>
            </a:r>
            <a:endParaRPr sz="4000" dirty="0"/>
          </a:p>
        </p:txBody>
      </p:sp>
      <p:sp>
        <p:nvSpPr>
          <p:cNvPr id="1928" name="Google Shape;1928;p18"/>
          <p:cNvSpPr txBox="1">
            <a:spLocks noGrp="1"/>
          </p:cNvSpPr>
          <p:nvPr>
            <p:ph type="body" idx="1"/>
          </p:nvPr>
        </p:nvSpPr>
        <p:spPr>
          <a:xfrm>
            <a:off x="478972" y="1312800"/>
            <a:ext cx="8113486" cy="3498600"/>
          </a:xfrm>
          <a:prstGeom prst="rect">
            <a:avLst/>
          </a:prstGeom>
        </p:spPr>
        <p:txBody>
          <a:bodyPr spcFirstLastPara="1" wrap="square" lIns="91425" tIns="91425" rIns="91425" bIns="91425" anchor="t" anchorCtr="0">
            <a:noAutofit/>
          </a:bodyPr>
          <a:lstStyle/>
          <a:p>
            <a:pPr indent="-342900" fontAlgn="base">
              <a:lnSpc>
                <a:spcPct val="150000"/>
              </a:lnSpc>
              <a:buSzPct val="100000"/>
            </a:pPr>
            <a:r>
              <a:rPr lang="en-US" sz="1800" dirty="0"/>
              <a:t>It allows us to estimate unique items within a large dataset by recording the longest sequence of zeroes within that set.</a:t>
            </a:r>
          </a:p>
          <a:p>
            <a:pPr indent="-342900" fontAlgn="base">
              <a:lnSpc>
                <a:spcPct val="150000"/>
              </a:lnSpc>
              <a:buSzPct val="100000"/>
            </a:pPr>
            <a:r>
              <a:rPr lang="en-US" sz="1800" dirty="0"/>
              <a:t>This ends up creating an incredible advantage over keeping track of each and every element in the set. It is an incredibly efficient way to count unique values, with relatively high accuracy</a:t>
            </a:r>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887585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374150" y="2952336"/>
            <a:ext cx="6395700" cy="92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rgbClr val="FFFFFF"/>
                </a:solidFill>
              </a:rPr>
              <a:t>DISADVANTAGES</a:t>
            </a:r>
            <a:endParaRPr sz="7200" dirty="0">
              <a:solidFill>
                <a:srgbClr val="FFFFFF"/>
              </a:solidFill>
            </a:endParaRPr>
          </a:p>
        </p:txBody>
      </p:sp>
      <p:sp>
        <p:nvSpPr>
          <p:cNvPr id="1936" name="Google Shape;1936;p19"/>
          <p:cNvSpPr/>
          <p:nvPr/>
        </p:nvSpPr>
        <p:spPr>
          <a:xfrm>
            <a:off x="3515725" y="299100"/>
            <a:ext cx="2123707" cy="1892065"/>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4139482" y="743625"/>
            <a:ext cx="867483" cy="1003003"/>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19"/>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cxnSp>
        <p:nvCxnSpPr>
          <p:cNvPr id="3" name="Straight Connector 2">
            <a:extLst>
              <a:ext uri="{FF2B5EF4-FFF2-40B4-BE49-F238E27FC236}">
                <a16:creationId xmlns:a16="http://schemas.microsoft.com/office/drawing/2014/main" id="{189AD577-7AF6-447B-95BB-9E5DF8B47E83}"/>
              </a:ext>
            </a:extLst>
          </p:cNvPr>
          <p:cNvCxnSpPr>
            <a:cxnSpLocks/>
          </p:cNvCxnSpPr>
          <p:nvPr/>
        </p:nvCxnSpPr>
        <p:spPr>
          <a:xfrm flipH="1">
            <a:off x="3715657" y="321600"/>
            <a:ext cx="1923776" cy="15942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96F0A054-54E6-457F-B963-D415CF87DD04}"/>
              </a:ext>
            </a:extLst>
          </p:cNvPr>
          <p:cNvSpPr/>
          <p:nvPr/>
        </p:nvSpPr>
        <p:spPr>
          <a:xfrm>
            <a:off x="3348809" y="1933368"/>
            <a:ext cx="333829" cy="3338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632492" y="681083"/>
            <a:ext cx="2213792"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1" dirty="0">
                <a:solidFill>
                  <a:schemeClr val="tx1">
                    <a:lumMod val="75000"/>
                    <a:lumOff val="25000"/>
                  </a:schemeClr>
                </a:solidFill>
              </a:rPr>
              <a:t>Bloom Filter</a:t>
            </a:r>
            <a:endParaRPr sz="4000" dirty="0">
              <a:solidFill>
                <a:schemeClr val="bg2"/>
              </a:solidFill>
            </a:endParaRPr>
          </a:p>
        </p:txBody>
      </p:sp>
      <p:sp>
        <p:nvSpPr>
          <p:cNvPr id="1928" name="Google Shape;1928;p18"/>
          <p:cNvSpPr txBox="1">
            <a:spLocks noGrp="1"/>
          </p:cNvSpPr>
          <p:nvPr>
            <p:ph type="body" idx="1"/>
          </p:nvPr>
        </p:nvSpPr>
        <p:spPr>
          <a:xfrm>
            <a:off x="660036" y="1105564"/>
            <a:ext cx="4158705" cy="3614057"/>
          </a:xfrm>
          <a:prstGeom prst="rect">
            <a:avLst/>
          </a:prstGeom>
        </p:spPr>
        <p:txBody>
          <a:bodyPr spcFirstLastPara="1" wrap="square" lIns="91425" tIns="91425" rIns="91425" bIns="91425" anchor="t" anchorCtr="0">
            <a:noAutofit/>
          </a:bodyPr>
          <a:lstStyle/>
          <a:p>
            <a:pPr fontAlgn="base">
              <a:lnSpc>
                <a:spcPct val="150000"/>
              </a:lnSpc>
              <a:buSzPct val="100000"/>
            </a:pPr>
            <a:r>
              <a:rPr lang="en-US" sz="1050" b="1" dirty="0"/>
              <a:t>Unlike other Data Structures, Deletion Operations is not possible in the Bloom Filter because if we delete one element we might end up deleting some other elements also, since hashing is used to clear the bits at the indexes where the elements are stored</a:t>
            </a:r>
          </a:p>
          <a:p>
            <a:pPr fontAlgn="base">
              <a:lnSpc>
                <a:spcPct val="150000"/>
              </a:lnSpc>
              <a:buSzPct val="100000"/>
            </a:pPr>
            <a:r>
              <a:rPr lang="en-US" sz="1050" b="1" dirty="0"/>
              <a:t>Besides the obvious false positive potential, the bloom filter can only report yes or no. It can't suggest alternatives for items that might be close to being spelled correctly. A bloom filter has no memory of which bits were set by which items so a yes or no answer is the best we can get with even a yes answer not being correct in some circumstances.</a:t>
            </a:r>
          </a:p>
          <a:p>
            <a:pPr fontAlgn="base">
              <a:lnSpc>
                <a:spcPct val="150000"/>
              </a:lnSpc>
              <a:buSzPct val="100000"/>
            </a:pPr>
            <a:endParaRPr lang="en-US" sz="1050" b="1" dirty="0"/>
          </a:p>
        </p:txBody>
      </p:sp>
      <p:sp>
        <p:nvSpPr>
          <p:cNvPr id="1929" name="Google Shape;192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6" name="Google Shape;1927;p18">
            <a:extLst>
              <a:ext uri="{FF2B5EF4-FFF2-40B4-BE49-F238E27FC236}">
                <a16:creationId xmlns:a16="http://schemas.microsoft.com/office/drawing/2014/main" id="{AB0CA909-7E5E-4F0A-A71C-B7A3C1AF1E2B}"/>
              </a:ext>
            </a:extLst>
          </p:cNvPr>
          <p:cNvSpPr txBox="1">
            <a:spLocks/>
          </p:cNvSpPr>
          <p:nvPr/>
        </p:nvSpPr>
        <p:spPr>
          <a:xfrm>
            <a:off x="5711003" y="681083"/>
            <a:ext cx="2213792" cy="582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r>
              <a:rPr lang="en-IN" sz="4000" dirty="0"/>
              <a:t>Hyper loglog</a:t>
            </a:r>
          </a:p>
        </p:txBody>
      </p:sp>
      <p:sp>
        <p:nvSpPr>
          <p:cNvPr id="7" name="Google Shape;1928;p18">
            <a:extLst>
              <a:ext uri="{FF2B5EF4-FFF2-40B4-BE49-F238E27FC236}">
                <a16:creationId xmlns:a16="http://schemas.microsoft.com/office/drawing/2014/main" id="{3D9DC68E-D077-4700-B2B1-9717F14E7A90}"/>
              </a:ext>
            </a:extLst>
          </p:cNvPr>
          <p:cNvSpPr txBox="1">
            <a:spLocks/>
          </p:cNvSpPr>
          <p:nvPr/>
        </p:nvSpPr>
        <p:spPr>
          <a:xfrm>
            <a:off x="4818740" y="1105564"/>
            <a:ext cx="4158705" cy="36140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fontAlgn="base">
              <a:lnSpc>
                <a:spcPct val="150000"/>
              </a:lnSpc>
              <a:buSzPct val="100000"/>
            </a:pPr>
            <a:r>
              <a:rPr lang="en-IN" sz="1050" b="1" dirty="0"/>
              <a:t>Only provides estimated count.</a:t>
            </a:r>
          </a:p>
          <a:p>
            <a:pPr marL="76200" indent="0" fontAlgn="base">
              <a:lnSpc>
                <a:spcPct val="150000"/>
              </a:lnSpc>
              <a:buSzPct val="100000"/>
              <a:buNone/>
            </a:pPr>
            <a:endParaRPr lang="en-US" sz="1050" b="1" dirty="0"/>
          </a:p>
        </p:txBody>
      </p:sp>
    </p:spTree>
    <p:extLst>
      <p:ext uri="{BB962C8B-B14F-4D97-AF65-F5344CB8AC3E}">
        <p14:creationId xmlns:p14="http://schemas.microsoft.com/office/powerpoint/2010/main" val="1210605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900" y="1411950"/>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accent4">
                    <a:lumMod val="60000"/>
                    <a:lumOff val="40000"/>
                  </a:schemeClr>
                </a:solidFill>
              </a:rPr>
              <a:t>Enhancements</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977576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095465"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1" dirty="0">
                <a:solidFill>
                  <a:schemeClr val="tx1">
                    <a:lumMod val="75000"/>
                    <a:lumOff val="25000"/>
                  </a:schemeClr>
                </a:solidFill>
              </a:rPr>
              <a:t>Bloom Filter</a:t>
            </a:r>
            <a:endParaRPr sz="4000" dirty="0">
              <a:solidFill>
                <a:schemeClr val="bg2"/>
              </a:solidFill>
            </a:endParaRPr>
          </a:p>
        </p:txBody>
      </p:sp>
      <p:sp>
        <p:nvSpPr>
          <p:cNvPr id="1928" name="Google Shape;1928;p18"/>
          <p:cNvSpPr txBox="1">
            <a:spLocks noGrp="1"/>
          </p:cNvSpPr>
          <p:nvPr>
            <p:ph type="body" idx="1"/>
          </p:nvPr>
        </p:nvSpPr>
        <p:spPr>
          <a:xfrm>
            <a:off x="478972" y="1312800"/>
            <a:ext cx="8113486" cy="3498600"/>
          </a:xfrm>
          <a:prstGeom prst="rect">
            <a:avLst/>
          </a:prstGeom>
        </p:spPr>
        <p:txBody>
          <a:bodyPr spcFirstLastPara="1" wrap="square" lIns="91425" tIns="91425" rIns="91425" bIns="91425" anchor="t" anchorCtr="0">
            <a:noAutofit/>
          </a:bodyPr>
          <a:lstStyle/>
          <a:p>
            <a:pPr fontAlgn="base">
              <a:lnSpc>
                <a:spcPct val="150000"/>
              </a:lnSpc>
              <a:buSzPct val="100000"/>
            </a:pPr>
            <a:r>
              <a:rPr lang="en-US" sz="1600" b="1" dirty="0"/>
              <a:t> A cuckoo filter is a space-efficient probabilistic data structure that is used to test whether an element is a member of a set, like a Bloom filter does. False positive matches are possible, but false negatives are not – in other words, a query returns either "possibly in set" or "definitely not in set". A cuckoo filter can also delete existing items, which is not supported by Bloom filters. In addition, for applications that store many items and target moderately low false positive rates, cuckoo filters can achieve lower space overhead than space-optimized Bloom filters.</a:t>
            </a:r>
          </a:p>
        </p:txBody>
      </p:sp>
      <p:sp>
        <p:nvSpPr>
          <p:cNvPr id="1929" name="Google Shape;192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75215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095465"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Hyperloglog</a:t>
            </a:r>
            <a:endParaRPr sz="4000" dirty="0"/>
          </a:p>
        </p:txBody>
      </p:sp>
      <p:sp>
        <p:nvSpPr>
          <p:cNvPr id="1928" name="Google Shape;1928;p18"/>
          <p:cNvSpPr txBox="1">
            <a:spLocks noGrp="1"/>
          </p:cNvSpPr>
          <p:nvPr>
            <p:ph type="body" idx="1"/>
          </p:nvPr>
        </p:nvSpPr>
        <p:spPr>
          <a:xfrm>
            <a:off x="478972" y="1059543"/>
            <a:ext cx="8270028" cy="3831771"/>
          </a:xfrm>
          <a:prstGeom prst="rect">
            <a:avLst/>
          </a:prstGeom>
        </p:spPr>
        <p:txBody>
          <a:bodyPr spcFirstLastPara="1" wrap="square" lIns="91425" tIns="91425" rIns="91425" bIns="91425" anchor="t" anchorCtr="0">
            <a:noAutofit/>
          </a:bodyPr>
          <a:lstStyle/>
          <a:p>
            <a:pPr indent="-342900" fontAlgn="base">
              <a:lnSpc>
                <a:spcPct val="200000"/>
              </a:lnSpc>
              <a:buSzPct val="100000"/>
            </a:pPr>
            <a:r>
              <a:rPr lang="en-US" sz="1100" b="1" dirty="0"/>
              <a:t>HLL++ is based on </a:t>
            </a:r>
            <a:r>
              <a:rPr lang="en-US" sz="1100" b="1" dirty="0" err="1"/>
              <a:t>HyperLogLog</a:t>
            </a:r>
            <a:r>
              <a:rPr lang="en-US" sz="1100" b="1" dirty="0"/>
              <a:t>; HLL++ more accurately estimates the number of distinct values in very large and small data streams.</a:t>
            </a:r>
          </a:p>
          <a:p>
            <a:pPr indent="-342900" fontAlgn="base">
              <a:lnSpc>
                <a:spcPct val="200000"/>
              </a:lnSpc>
              <a:buSzPct val="100000"/>
            </a:pPr>
            <a:r>
              <a:rPr lang="en-US" sz="1100" b="1" dirty="0"/>
              <a:t>The </a:t>
            </a:r>
            <a:r>
              <a:rPr lang="en-US" sz="1100" b="1" dirty="0" err="1"/>
              <a:t>HyperLogLog</a:t>
            </a:r>
            <a:r>
              <a:rPr lang="en-US" sz="1100" b="1" dirty="0"/>
              <a:t>++ algorithm proposes several improvements in the </a:t>
            </a:r>
            <a:r>
              <a:rPr lang="en-US" sz="1100" b="1" dirty="0" err="1"/>
              <a:t>HyperLogLog</a:t>
            </a:r>
            <a:r>
              <a:rPr lang="en-US" sz="1100" b="1" dirty="0"/>
              <a:t> algorithm to reduce memory requirements and increase accuracy in some ranges of cardinalities:</a:t>
            </a:r>
          </a:p>
          <a:p>
            <a:pPr marL="800100" lvl="1" indent="-342900" fontAlgn="base">
              <a:lnSpc>
                <a:spcPct val="200000"/>
              </a:lnSpc>
              <a:buFont typeface="Arial" panose="020B0604020202020204" pitchFamily="34" charset="0"/>
              <a:buChar char="•"/>
            </a:pPr>
            <a:r>
              <a:rPr lang="en-US" sz="1100" b="1" dirty="0"/>
              <a:t>64-bit hash function is used instead of the 32 bits used in the original paper. This reduces the hash collisions for large cardinalities allowing to remove the large range correction.</a:t>
            </a:r>
          </a:p>
          <a:p>
            <a:pPr marL="800100" lvl="1" indent="-342900" fontAlgn="base">
              <a:lnSpc>
                <a:spcPct val="200000"/>
              </a:lnSpc>
              <a:buFont typeface="Arial" panose="020B0604020202020204" pitchFamily="34" charset="0"/>
              <a:buChar char="•"/>
            </a:pPr>
            <a:r>
              <a:rPr lang="en-US" sz="1100" b="1" dirty="0"/>
              <a:t>Some bias is found for small cardinalities when switching from linear counting to the HLL counting. An empirical bias correction is proposed to mitigate the problem.</a:t>
            </a:r>
          </a:p>
          <a:p>
            <a:pPr marL="800100" lvl="1" indent="-342900" fontAlgn="base">
              <a:lnSpc>
                <a:spcPct val="200000"/>
              </a:lnSpc>
              <a:buFont typeface="Arial" panose="020B0604020202020204" pitchFamily="34" charset="0"/>
              <a:buChar char="•"/>
            </a:pPr>
            <a:r>
              <a:rPr lang="en-US" sz="1100" b="1" dirty="0"/>
              <a:t>A sparse representation of the registers is proposed to reduce memory requirements for small cardinalities, which can be later transformed to a dense representation if the cardinality grows.</a:t>
            </a:r>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88682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1654791"/>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Hello!</a:t>
            </a:r>
            <a:endParaRPr sz="4800" dirty="0"/>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2" name="Group 1">
            <a:extLst>
              <a:ext uri="{FF2B5EF4-FFF2-40B4-BE49-F238E27FC236}">
                <a16:creationId xmlns:a16="http://schemas.microsoft.com/office/drawing/2014/main" id="{06384111-1232-4BF9-B7DD-CD12CE82AF4C}"/>
              </a:ext>
            </a:extLst>
          </p:cNvPr>
          <p:cNvGrpSpPr/>
          <p:nvPr/>
        </p:nvGrpSpPr>
        <p:grpSpPr>
          <a:xfrm>
            <a:off x="3670785" y="545843"/>
            <a:ext cx="1802429" cy="1063505"/>
            <a:chOff x="3717864" y="597905"/>
            <a:chExt cx="1802429" cy="1063505"/>
          </a:xfrm>
        </p:grpSpPr>
        <p:pic>
          <p:nvPicPr>
            <p:cNvPr id="1028" name="Picture 4">
              <a:extLst>
                <a:ext uri="{FF2B5EF4-FFF2-40B4-BE49-F238E27FC236}">
                  <a16:creationId xmlns:a16="http://schemas.microsoft.com/office/drawing/2014/main" id="{85EC5F8F-66E1-4E2C-A31D-69F1A21EE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788" y="597905"/>
              <a:ext cx="1063505" cy="1063505"/>
            </a:xfrm>
            <a:prstGeom prst="ellipse">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C78AB34-F68C-4C52-B6E3-08509CD46C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7864" y="601931"/>
              <a:ext cx="1054716" cy="1054716"/>
            </a:xfrm>
            <a:prstGeom prst="ellipse">
              <a:avLst/>
            </a:prstGeom>
            <a:noFill/>
            <a:extLst>
              <a:ext uri="{909E8E84-426E-40DD-AFC4-6F175D3DCCD1}">
                <a14:hiddenFill xmlns:a14="http://schemas.microsoft.com/office/drawing/2010/main">
                  <a:solidFill>
                    <a:srgbClr val="FFFFFF"/>
                  </a:solidFill>
                </a14:hiddenFill>
              </a:ext>
            </a:extLst>
          </p:spPr>
        </p:pic>
      </p:grpSp>
      <p:sp>
        <p:nvSpPr>
          <p:cNvPr id="14" name="Google Shape;1906;p15">
            <a:extLst>
              <a:ext uri="{FF2B5EF4-FFF2-40B4-BE49-F238E27FC236}">
                <a16:creationId xmlns:a16="http://schemas.microsoft.com/office/drawing/2014/main" id="{2FD7EA10-56B6-43A5-9036-C3F73A25D62E}"/>
              </a:ext>
            </a:extLst>
          </p:cNvPr>
          <p:cNvSpPr txBox="1">
            <a:spLocks/>
          </p:cNvSpPr>
          <p:nvPr/>
        </p:nvSpPr>
        <p:spPr>
          <a:xfrm>
            <a:off x="4024709" y="2421333"/>
            <a:ext cx="1094582" cy="4681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ctr">
              <a:buFont typeface="Merriweather"/>
              <a:buNone/>
            </a:pPr>
            <a:r>
              <a:rPr lang="en-IN" sz="2000" b="1" dirty="0"/>
              <a:t>We are</a:t>
            </a:r>
          </a:p>
        </p:txBody>
      </p:sp>
      <p:grpSp>
        <p:nvGrpSpPr>
          <p:cNvPr id="4" name="Group 3">
            <a:extLst>
              <a:ext uri="{FF2B5EF4-FFF2-40B4-BE49-F238E27FC236}">
                <a16:creationId xmlns:a16="http://schemas.microsoft.com/office/drawing/2014/main" id="{6B58A87B-65DB-467E-9525-3A16AC1D051B}"/>
              </a:ext>
            </a:extLst>
          </p:cNvPr>
          <p:cNvGrpSpPr/>
          <p:nvPr/>
        </p:nvGrpSpPr>
        <p:grpSpPr>
          <a:xfrm>
            <a:off x="1135475" y="3095425"/>
            <a:ext cx="3491743" cy="813422"/>
            <a:chOff x="662250" y="3156883"/>
            <a:chExt cx="3491743" cy="813422"/>
          </a:xfrm>
        </p:grpSpPr>
        <p:sp>
          <p:nvSpPr>
            <p:cNvPr id="18" name="Google Shape;1906;p15">
              <a:extLst>
                <a:ext uri="{FF2B5EF4-FFF2-40B4-BE49-F238E27FC236}">
                  <a16:creationId xmlns:a16="http://schemas.microsoft.com/office/drawing/2014/main" id="{5B73CBC1-7158-4BEF-A329-F7C76CB28003}"/>
                </a:ext>
              </a:extLst>
            </p:cNvPr>
            <p:cNvSpPr txBox="1">
              <a:spLocks/>
            </p:cNvSpPr>
            <p:nvPr/>
          </p:nvSpPr>
          <p:spPr>
            <a:xfrm>
              <a:off x="662250" y="3156883"/>
              <a:ext cx="3491743" cy="4681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ctr">
                <a:buFont typeface="Merriweather"/>
                <a:buNone/>
              </a:pPr>
              <a:r>
                <a:rPr lang="en-IN" sz="2000" b="1" dirty="0" err="1"/>
                <a:t>Debaditya</a:t>
              </a:r>
              <a:r>
                <a:rPr lang="en-IN" sz="2000" b="1" dirty="0"/>
                <a:t> Sen</a:t>
              </a:r>
            </a:p>
          </p:txBody>
        </p:sp>
        <p:sp>
          <p:nvSpPr>
            <p:cNvPr id="19" name="Google Shape;1906;p15">
              <a:extLst>
                <a:ext uri="{FF2B5EF4-FFF2-40B4-BE49-F238E27FC236}">
                  <a16:creationId xmlns:a16="http://schemas.microsoft.com/office/drawing/2014/main" id="{6A74F01A-30C3-4061-B609-1BA7D414B024}"/>
                </a:ext>
              </a:extLst>
            </p:cNvPr>
            <p:cNvSpPr txBox="1">
              <a:spLocks/>
            </p:cNvSpPr>
            <p:nvPr/>
          </p:nvSpPr>
          <p:spPr>
            <a:xfrm>
              <a:off x="1490652" y="3502136"/>
              <a:ext cx="1874848" cy="4681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ctr">
                <a:buFont typeface="Merriweather"/>
                <a:buNone/>
              </a:pPr>
              <a:r>
                <a:rPr lang="en-IN" sz="600" b="1" dirty="0"/>
                <a:t>Department of Computer Engineering, SRMIST, KTR, Chennai</a:t>
              </a:r>
            </a:p>
          </p:txBody>
        </p:sp>
      </p:grpSp>
      <p:grpSp>
        <p:nvGrpSpPr>
          <p:cNvPr id="5" name="Group 4">
            <a:extLst>
              <a:ext uri="{FF2B5EF4-FFF2-40B4-BE49-F238E27FC236}">
                <a16:creationId xmlns:a16="http://schemas.microsoft.com/office/drawing/2014/main" id="{291A3880-B6AD-4B78-8664-D929829CACB4}"/>
              </a:ext>
            </a:extLst>
          </p:cNvPr>
          <p:cNvGrpSpPr/>
          <p:nvPr/>
        </p:nvGrpSpPr>
        <p:grpSpPr>
          <a:xfrm>
            <a:off x="4213017" y="3095425"/>
            <a:ext cx="3491743" cy="1047506"/>
            <a:chOff x="4213017" y="3095425"/>
            <a:chExt cx="3491743" cy="1047506"/>
          </a:xfrm>
        </p:grpSpPr>
        <p:grpSp>
          <p:nvGrpSpPr>
            <p:cNvPr id="3" name="Group 2">
              <a:extLst>
                <a:ext uri="{FF2B5EF4-FFF2-40B4-BE49-F238E27FC236}">
                  <a16:creationId xmlns:a16="http://schemas.microsoft.com/office/drawing/2014/main" id="{E1126351-339C-4F86-9A54-A953E627F260}"/>
                </a:ext>
              </a:extLst>
            </p:cNvPr>
            <p:cNvGrpSpPr/>
            <p:nvPr/>
          </p:nvGrpSpPr>
          <p:grpSpPr>
            <a:xfrm>
              <a:off x="4213017" y="3095425"/>
              <a:ext cx="3491743" cy="813422"/>
              <a:chOff x="4725500" y="3156883"/>
              <a:chExt cx="3491743" cy="813422"/>
            </a:xfrm>
          </p:grpSpPr>
          <p:sp>
            <p:nvSpPr>
              <p:cNvPr id="11" name="Google Shape;1906;p15">
                <a:extLst>
                  <a:ext uri="{FF2B5EF4-FFF2-40B4-BE49-F238E27FC236}">
                    <a16:creationId xmlns:a16="http://schemas.microsoft.com/office/drawing/2014/main" id="{497D3D23-B71F-4166-83C4-FE37427CE2FC}"/>
                  </a:ext>
                </a:extLst>
              </p:cNvPr>
              <p:cNvSpPr txBox="1">
                <a:spLocks/>
              </p:cNvSpPr>
              <p:nvPr/>
            </p:nvSpPr>
            <p:spPr>
              <a:xfrm>
                <a:off x="4725500" y="3156883"/>
                <a:ext cx="3491743" cy="4681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ctr">
                  <a:buFont typeface="Merriweather"/>
                  <a:buNone/>
                </a:pPr>
                <a:r>
                  <a:rPr lang="en-IN" sz="2000" b="1" dirty="0"/>
                  <a:t>Ritesh Bucha</a:t>
                </a:r>
              </a:p>
            </p:txBody>
          </p:sp>
          <p:sp>
            <p:nvSpPr>
              <p:cNvPr id="15" name="Google Shape;1906;p15">
                <a:extLst>
                  <a:ext uri="{FF2B5EF4-FFF2-40B4-BE49-F238E27FC236}">
                    <a16:creationId xmlns:a16="http://schemas.microsoft.com/office/drawing/2014/main" id="{68471C51-4D3C-4EEB-988F-1B916561C8D1}"/>
                  </a:ext>
                </a:extLst>
              </p:cNvPr>
              <p:cNvSpPr txBox="1">
                <a:spLocks/>
              </p:cNvSpPr>
              <p:nvPr/>
            </p:nvSpPr>
            <p:spPr>
              <a:xfrm>
                <a:off x="5553902" y="3502136"/>
                <a:ext cx="1874848" cy="4681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ctr">
                  <a:buFont typeface="Merriweather"/>
                  <a:buNone/>
                </a:pPr>
                <a:r>
                  <a:rPr lang="en-IN" sz="600" b="1" dirty="0"/>
                  <a:t>Department of Computer Engineering, SRMIST, KTR, Chennai</a:t>
                </a:r>
              </a:p>
            </p:txBody>
          </p:sp>
        </p:grpSp>
        <p:sp>
          <p:nvSpPr>
            <p:cNvPr id="20" name="Google Shape;1906;p15">
              <a:extLst>
                <a:ext uri="{FF2B5EF4-FFF2-40B4-BE49-F238E27FC236}">
                  <a16:creationId xmlns:a16="http://schemas.microsoft.com/office/drawing/2014/main" id="{E2029A2A-0024-47EA-95AE-72516707905F}"/>
                </a:ext>
              </a:extLst>
            </p:cNvPr>
            <p:cNvSpPr txBox="1">
              <a:spLocks/>
            </p:cNvSpPr>
            <p:nvPr/>
          </p:nvSpPr>
          <p:spPr>
            <a:xfrm>
              <a:off x="5041419" y="3674762"/>
              <a:ext cx="1874848" cy="4681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0" indent="0" algn="ctr">
                <a:buFont typeface="Merriweather"/>
                <a:buNone/>
              </a:pPr>
              <a:r>
                <a:rPr lang="en-IN" sz="600" b="1" dirty="0">
                  <a:hlinkClick r:id="rId5"/>
                </a:rPr>
                <a:t>https://bucharitesh.in</a:t>
              </a:r>
              <a:endParaRPr lang="en-IN" sz="600" b="1"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900" y="1783425"/>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Our contribution, PRE-PROCESSING &amp; TECHNIQUES</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387164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095465"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OUR CONTRIBUTION</a:t>
            </a:r>
            <a:endParaRPr sz="4000" dirty="0"/>
          </a:p>
        </p:txBody>
      </p:sp>
      <p:sp>
        <p:nvSpPr>
          <p:cNvPr id="1928" name="Google Shape;1928;p18"/>
          <p:cNvSpPr txBox="1">
            <a:spLocks noGrp="1"/>
          </p:cNvSpPr>
          <p:nvPr>
            <p:ph type="body" idx="1"/>
          </p:nvPr>
        </p:nvSpPr>
        <p:spPr>
          <a:xfrm>
            <a:off x="478972" y="1256477"/>
            <a:ext cx="8270028" cy="3710227"/>
          </a:xfrm>
          <a:prstGeom prst="rect">
            <a:avLst/>
          </a:prstGeom>
        </p:spPr>
        <p:txBody>
          <a:bodyPr spcFirstLastPara="1" wrap="square" lIns="91425" tIns="91425" rIns="91425" bIns="91425" anchor="t" anchorCtr="0">
            <a:noAutofit/>
          </a:bodyPr>
          <a:lstStyle/>
          <a:p>
            <a:pPr indent="-342900" fontAlgn="base">
              <a:lnSpc>
                <a:spcPct val="200000"/>
              </a:lnSpc>
              <a:buSzPct val="100000"/>
            </a:pPr>
            <a:r>
              <a:rPr lang="en-US" sz="1100" b="1" dirty="0"/>
              <a:t>We implemented the working of bloom filter in an intuitive way and represented the structure and its mechanism of storing and searching data in a visually compelling manner.</a:t>
            </a:r>
          </a:p>
          <a:p>
            <a:pPr indent="-342900" fontAlgn="base">
              <a:lnSpc>
                <a:spcPct val="200000"/>
              </a:lnSpc>
              <a:buSzPct val="100000"/>
            </a:pPr>
            <a:r>
              <a:rPr lang="en-US" sz="1100" b="1" dirty="0"/>
              <a:t>Since </a:t>
            </a:r>
            <a:r>
              <a:rPr lang="en-US" sz="1100" b="1" dirty="0" err="1"/>
              <a:t>Hyperloglog</a:t>
            </a:r>
            <a:r>
              <a:rPr lang="en-US" sz="1100" b="1" dirty="0"/>
              <a:t> is used and effective for a very large continuous stream of data, it wasn’t feasible for us to implement it in a miniature project.</a:t>
            </a:r>
          </a:p>
          <a:p>
            <a:pPr indent="-342900" fontAlgn="base">
              <a:lnSpc>
                <a:spcPct val="200000"/>
              </a:lnSpc>
              <a:buSzPct val="100000"/>
            </a:pPr>
            <a:r>
              <a:rPr lang="en-US" sz="1100" b="1" dirty="0">
                <a:hlinkClick r:id="rId3"/>
              </a:rPr>
              <a:t>https://bloomfilter.bucharitesh.in/ </a:t>
            </a:r>
            <a:r>
              <a:rPr lang="en-US" sz="1100" b="1" dirty="0"/>
              <a:t>	</a:t>
            </a:r>
            <a:r>
              <a:rPr lang="en-US" sz="1200" b="1" dirty="0"/>
              <a:t>(IMPLEMENTATION)</a:t>
            </a:r>
            <a:endParaRPr lang="en-US" sz="1100" b="1" dirty="0"/>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3702992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0"/>
        <p:cNvGrpSpPr/>
        <p:nvPr/>
      </p:nvGrpSpPr>
      <p:grpSpPr>
        <a:xfrm>
          <a:off x="0" y="0"/>
          <a:ext cx="0" cy="0"/>
          <a:chOff x="0" y="0"/>
          <a:chExt cx="0" cy="0"/>
        </a:xfrm>
      </p:grpSpPr>
      <p:sp>
        <p:nvSpPr>
          <p:cNvPr id="2124" name="Google Shape;2124;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2" name="Group 1">
            <a:extLst>
              <a:ext uri="{FF2B5EF4-FFF2-40B4-BE49-F238E27FC236}">
                <a16:creationId xmlns:a16="http://schemas.microsoft.com/office/drawing/2014/main" id="{288302F4-725C-4469-8E1E-856BFBAE8195}"/>
              </a:ext>
            </a:extLst>
          </p:cNvPr>
          <p:cNvGrpSpPr/>
          <p:nvPr/>
        </p:nvGrpSpPr>
        <p:grpSpPr>
          <a:xfrm>
            <a:off x="1785937" y="664590"/>
            <a:ext cx="5572125" cy="3814320"/>
            <a:chOff x="1447800" y="654809"/>
            <a:chExt cx="5848350" cy="4003406"/>
          </a:xfrm>
        </p:grpSpPr>
        <p:sp>
          <p:nvSpPr>
            <p:cNvPr id="4" name="Google Shape;2114;p35">
              <a:extLst>
                <a:ext uri="{FF2B5EF4-FFF2-40B4-BE49-F238E27FC236}">
                  <a16:creationId xmlns:a16="http://schemas.microsoft.com/office/drawing/2014/main" id="{BB9DEA7B-75D6-4283-885A-B2394AE36076}"/>
                </a:ext>
              </a:extLst>
            </p:cNvPr>
            <p:cNvSpPr/>
            <p:nvPr/>
          </p:nvSpPr>
          <p:spPr>
            <a:xfrm>
              <a:off x="1447800" y="654809"/>
              <a:ext cx="5848350" cy="400340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95985EDA-6ED5-45AA-A9AB-A8F79581394C}"/>
                </a:ext>
              </a:extLst>
            </p:cNvPr>
            <p:cNvPicPr>
              <a:picLocks noChangeAspect="1"/>
            </p:cNvPicPr>
            <p:nvPr/>
          </p:nvPicPr>
          <p:blipFill>
            <a:blip r:embed="rId3"/>
            <a:stretch>
              <a:fillRect/>
            </a:stretch>
          </p:blipFill>
          <p:spPr>
            <a:xfrm>
              <a:off x="1673677" y="855604"/>
              <a:ext cx="5403397" cy="3012300"/>
            </a:xfrm>
            <a:prstGeom prst="rect">
              <a:avLst/>
            </a:prstGeom>
            <a:effectLst>
              <a:softEdge rad="50800"/>
            </a:effectLst>
          </p:spPr>
        </p:pic>
      </p:grpSp>
    </p:spTree>
    <p:extLst>
      <p:ext uri="{BB962C8B-B14F-4D97-AF65-F5344CB8AC3E}">
        <p14:creationId xmlns:p14="http://schemas.microsoft.com/office/powerpoint/2010/main" val="3698740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095465"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PRE-PROCESSING</a:t>
            </a:r>
            <a:endParaRPr sz="4000" dirty="0"/>
          </a:p>
        </p:txBody>
      </p:sp>
      <p:sp>
        <p:nvSpPr>
          <p:cNvPr id="1928" name="Google Shape;1928;p18"/>
          <p:cNvSpPr txBox="1">
            <a:spLocks noGrp="1"/>
          </p:cNvSpPr>
          <p:nvPr>
            <p:ph type="body" idx="1"/>
          </p:nvPr>
        </p:nvSpPr>
        <p:spPr>
          <a:xfrm>
            <a:off x="400701" y="1931080"/>
            <a:ext cx="8270028" cy="1281339"/>
          </a:xfrm>
          <a:prstGeom prst="rect">
            <a:avLst/>
          </a:prstGeom>
        </p:spPr>
        <p:txBody>
          <a:bodyPr spcFirstLastPara="1" wrap="square" lIns="91425" tIns="91425" rIns="91425" bIns="91425" anchor="t" anchorCtr="0">
            <a:noAutofit/>
          </a:bodyPr>
          <a:lstStyle/>
          <a:p>
            <a:pPr marL="114300" indent="0" algn="ctr" fontAlgn="base">
              <a:lnSpc>
                <a:spcPct val="200000"/>
              </a:lnSpc>
              <a:buSzPct val="100000"/>
              <a:buNone/>
            </a:pPr>
            <a:r>
              <a:rPr lang="en-US" sz="1100" b="1" dirty="0"/>
              <a:t>It is not Applicable for Our Project.</a:t>
            </a:r>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253700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095465"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TECHNIQUES</a:t>
            </a:r>
            <a:endParaRPr sz="4000" dirty="0"/>
          </a:p>
        </p:txBody>
      </p:sp>
      <p:sp>
        <p:nvSpPr>
          <p:cNvPr id="1928" name="Google Shape;1928;p18"/>
          <p:cNvSpPr txBox="1">
            <a:spLocks noGrp="1"/>
          </p:cNvSpPr>
          <p:nvPr>
            <p:ph type="body" idx="1"/>
          </p:nvPr>
        </p:nvSpPr>
        <p:spPr>
          <a:xfrm>
            <a:off x="478972" y="1059543"/>
            <a:ext cx="8270028" cy="3912507"/>
          </a:xfrm>
          <a:prstGeom prst="rect">
            <a:avLst/>
          </a:prstGeom>
        </p:spPr>
        <p:txBody>
          <a:bodyPr spcFirstLastPara="1" wrap="square" lIns="91425" tIns="91425" rIns="91425" bIns="91425" anchor="t" anchorCtr="0">
            <a:noAutofit/>
          </a:bodyPr>
          <a:lstStyle/>
          <a:p>
            <a:pPr indent="-342900" fontAlgn="base">
              <a:lnSpc>
                <a:spcPct val="200000"/>
              </a:lnSpc>
              <a:buSzPct val="100000"/>
            </a:pPr>
            <a:r>
              <a:rPr lang="en-US" sz="1100" b="1" dirty="0"/>
              <a:t>Bloom Filter</a:t>
            </a:r>
          </a:p>
          <a:p>
            <a:pPr lvl="1" indent="-342900" fontAlgn="base">
              <a:lnSpc>
                <a:spcPct val="200000"/>
              </a:lnSpc>
              <a:buSzPct val="100000"/>
            </a:pPr>
            <a:r>
              <a:rPr lang="en-US" sz="1100" b="0" i="0" dirty="0">
                <a:solidFill>
                  <a:srgbClr val="111111"/>
                </a:solidFill>
                <a:effectLst/>
                <a:latin typeface="Roboto"/>
              </a:rPr>
              <a:t>Bloom </a:t>
            </a:r>
            <a:r>
              <a:rPr lang="en-US" sz="1100" dirty="0">
                <a:solidFill>
                  <a:srgbClr val="111111"/>
                </a:solidFill>
                <a:latin typeface="Roboto"/>
              </a:rPr>
              <a:t>fil</a:t>
            </a:r>
            <a:r>
              <a:rPr lang="en-US" sz="1100" b="0" i="0" dirty="0">
                <a:solidFill>
                  <a:srgbClr val="111111"/>
                </a:solidFill>
                <a:effectLst/>
                <a:latin typeface="Roboto"/>
              </a:rPr>
              <a:t>ters use superimposed hash transforms to provide a probabilistic membership test. The only types of errors are false positives (non-members being reported as members). Non-members are typically detected quickly (requiring only two probes in the optimal case). </a:t>
            </a:r>
            <a:endParaRPr lang="en-US" sz="1100" b="1" dirty="0"/>
          </a:p>
          <a:p>
            <a:pPr indent="-342900" fontAlgn="base">
              <a:lnSpc>
                <a:spcPct val="200000"/>
              </a:lnSpc>
              <a:buSzPct val="100000"/>
            </a:pPr>
            <a:r>
              <a:rPr lang="en-US" sz="1100" b="1" dirty="0" err="1"/>
              <a:t>Hyperloglog</a:t>
            </a:r>
            <a:endParaRPr lang="en-US" sz="1100" b="1" dirty="0"/>
          </a:p>
          <a:p>
            <a:pPr marL="742950" lvl="1" indent="-171450" fontAlgn="base">
              <a:lnSpc>
                <a:spcPct val="200000"/>
              </a:lnSpc>
              <a:buSzPct val="100000"/>
              <a:buFont typeface="Courier New" panose="02070309020205020404" pitchFamily="49" charset="0"/>
              <a:buChar char="o"/>
            </a:pPr>
            <a:r>
              <a:rPr lang="en-US" sz="1100" b="1" i="0" dirty="0">
                <a:solidFill>
                  <a:srgbClr val="202124"/>
                </a:solidFill>
                <a:effectLst/>
                <a:latin typeface="arial" panose="020B0604020202020204" pitchFamily="34" charset="0"/>
              </a:rPr>
              <a:t>	</a:t>
            </a:r>
            <a:r>
              <a:rPr lang="en-US" sz="1100" b="0" i="0" dirty="0">
                <a:solidFill>
                  <a:srgbClr val="202124"/>
                </a:solidFill>
                <a:effectLst/>
                <a:latin typeface="arial" panose="020B0604020202020204" pitchFamily="34" charset="0"/>
              </a:rPr>
              <a:t> </a:t>
            </a:r>
            <a:r>
              <a:rPr lang="en-US" sz="1100" dirty="0">
                <a:solidFill>
                  <a:srgbClr val="111111"/>
                </a:solidFill>
                <a:latin typeface="Roboto"/>
              </a:rPr>
              <a:t>In the </a:t>
            </a:r>
            <a:r>
              <a:rPr lang="en-US" sz="1100" dirty="0" err="1">
                <a:solidFill>
                  <a:srgbClr val="111111"/>
                </a:solidFill>
                <a:latin typeface="Roboto"/>
              </a:rPr>
              <a:t>HyperLogLog</a:t>
            </a:r>
            <a:r>
              <a:rPr lang="en-US" sz="1100" dirty="0">
                <a:solidFill>
                  <a:srgbClr val="111111"/>
                </a:solidFill>
                <a:latin typeface="Roboto"/>
              </a:rPr>
              <a:t> algorithm, a hash function is applied to each element in the original multiset to obtain a multiset of uniformly distributed random numbers with the same cardinality as the original multiset.</a:t>
            </a:r>
          </a:p>
          <a:p>
            <a:pPr marL="114300" indent="0" fontAlgn="base">
              <a:lnSpc>
                <a:spcPct val="200000"/>
              </a:lnSpc>
              <a:buSzPct val="100000"/>
              <a:buNone/>
            </a:pPr>
            <a:endParaRPr lang="en-US" sz="1100" b="1" dirty="0"/>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3568512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3190751" y="1905365"/>
            <a:ext cx="2762495" cy="92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solidFill>
                  <a:srgbClr val="FFFFFF"/>
                </a:solidFill>
              </a:rPr>
              <a:t>Applications</a:t>
            </a:r>
            <a:endParaRPr sz="5400" dirty="0">
              <a:solidFill>
                <a:srgbClr val="FFFFFF"/>
              </a:solidFill>
            </a:endParaRPr>
          </a:p>
        </p:txBody>
      </p:sp>
      <p:sp>
        <p:nvSpPr>
          <p:cNvPr id="1938" name="Google Shape;1938;p19"/>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9" name="Google Shape;2114;p35">
            <a:extLst>
              <a:ext uri="{FF2B5EF4-FFF2-40B4-BE49-F238E27FC236}">
                <a16:creationId xmlns:a16="http://schemas.microsoft.com/office/drawing/2014/main" id="{846A0B36-DE53-4AAA-8C25-A289B687CF07}"/>
              </a:ext>
            </a:extLst>
          </p:cNvPr>
          <p:cNvSpPr/>
          <p:nvPr/>
        </p:nvSpPr>
        <p:spPr>
          <a:xfrm>
            <a:off x="2748057" y="1071112"/>
            <a:ext cx="3647885"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8202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095465"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1" dirty="0">
                <a:solidFill>
                  <a:schemeClr val="tx1">
                    <a:lumMod val="75000"/>
                    <a:lumOff val="25000"/>
                  </a:schemeClr>
                </a:solidFill>
              </a:rPr>
              <a:t>Bloom Filter</a:t>
            </a:r>
            <a:endParaRPr sz="4000" dirty="0">
              <a:solidFill>
                <a:schemeClr val="bg2"/>
              </a:solidFill>
            </a:endParaRPr>
          </a:p>
        </p:txBody>
      </p:sp>
      <p:sp>
        <p:nvSpPr>
          <p:cNvPr id="1928" name="Google Shape;1928;p18"/>
          <p:cNvSpPr txBox="1">
            <a:spLocks noGrp="1"/>
          </p:cNvSpPr>
          <p:nvPr>
            <p:ph type="body" idx="1"/>
          </p:nvPr>
        </p:nvSpPr>
        <p:spPr>
          <a:xfrm>
            <a:off x="478972" y="1312800"/>
            <a:ext cx="8113486" cy="3498600"/>
          </a:xfrm>
          <a:prstGeom prst="rect">
            <a:avLst/>
          </a:prstGeom>
        </p:spPr>
        <p:txBody>
          <a:bodyPr spcFirstLastPara="1" wrap="square" lIns="91425" tIns="91425" rIns="91425" bIns="91425" anchor="t" anchorCtr="0">
            <a:noAutofit/>
          </a:bodyPr>
          <a:lstStyle/>
          <a:p>
            <a:pPr indent="-342900" fontAlgn="base">
              <a:lnSpc>
                <a:spcPct val="150000"/>
              </a:lnSpc>
              <a:buSzPct val="100000"/>
            </a:pPr>
            <a:r>
              <a:rPr lang="en-US" sz="1400" b="1" dirty="0"/>
              <a:t>Medium uses bloom filters for recommending post to users by filtering post which have been seen by user.</a:t>
            </a:r>
          </a:p>
          <a:p>
            <a:pPr indent="-342900" fontAlgn="base">
              <a:lnSpc>
                <a:spcPct val="150000"/>
              </a:lnSpc>
              <a:buSzPct val="100000"/>
            </a:pPr>
            <a:r>
              <a:rPr lang="en-US" sz="1400" b="1" dirty="0"/>
              <a:t>Quora implemented a shared bloom filter in the feed backend to filter out stories that people have seen before.</a:t>
            </a:r>
          </a:p>
          <a:p>
            <a:pPr indent="-342900" fontAlgn="base">
              <a:lnSpc>
                <a:spcPct val="150000"/>
              </a:lnSpc>
              <a:buSzPct val="100000"/>
            </a:pPr>
            <a:r>
              <a:rPr lang="en-US" sz="1400" b="1" dirty="0"/>
              <a:t>The Google Chrome web browser used to use a Bloom filter to identify malicious URLs</a:t>
            </a:r>
          </a:p>
          <a:p>
            <a:pPr indent="-342900" fontAlgn="base">
              <a:lnSpc>
                <a:spcPct val="150000"/>
              </a:lnSpc>
              <a:buSzPct val="100000"/>
            </a:pPr>
            <a:r>
              <a:rPr lang="en-US" sz="1400" b="1" dirty="0"/>
              <a:t>Google </a:t>
            </a:r>
            <a:r>
              <a:rPr lang="en-US" sz="1400" b="1" dirty="0" err="1"/>
              <a:t>BigTable</a:t>
            </a:r>
            <a:r>
              <a:rPr lang="en-US" sz="1400" b="1" dirty="0"/>
              <a:t>, Apache HBase and Apache Cassandra, and </a:t>
            </a:r>
            <a:r>
              <a:rPr lang="en-US" sz="1400" b="1" dirty="0" err="1"/>
              <a:t>PostgreSql</a:t>
            </a:r>
            <a:r>
              <a:rPr lang="en-US" sz="1400" b="1" dirty="0"/>
              <a:t> use Bloom filters to reduce the disk lookups for non-existent rows or columns</a:t>
            </a:r>
          </a:p>
          <a:p>
            <a:pPr fontAlgn="base">
              <a:lnSpc>
                <a:spcPct val="150000"/>
              </a:lnSpc>
              <a:buSzPct val="100000"/>
            </a:pPr>
            <a:endParaRPr lang="en-US" sz="1400" b="1" dirty="0"/>
          </a:p>
        </p:txBody>
      </p:sp>
      <p:sp>
        <p:nvSpPr>
          <p:cNvPr id="1929" name="Google Shape;192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227355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095465"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Hyperloglog</a:t>
            </a:r>
            <a:endParaRPr sz="4000" dirty="0"/>
          </a:p>
        </p:txBody>
      </p:sp>
      <p:sp>
        <p:nvSpPr>
          <p:cNvPr id="1928" name="Google Shape;1928;p18"/>
          <p:cNvSpPr txBox="1">
            <a:spLocks noGrp="1"/>
          </p:cNvSpPr>
          <p:nvPr>
            <p:ph type="body" idx="1"/>
          </p:nvPr>
        </p:nvSpPr>
        <p:spPr>
          <a:xfrm>
            <a:off x="478972" y="1059543"/>
            <a:ext cx="8270028" cy="3831771"/>
          </a:xfrm>
          <a:prstGeom prst="rect">
            <a:avLst/>
          </a:prstGeom>
        </p:spPr>
        <p:txBody>
          <a:bodyPr spcFirstLastPara="1" wrap="square" lIns="91425" tIns="91425" rIns="91425" bIns="91425" anchor="t" anchorCtr="0">
            <a:noAutofit/>
          </a:bodyPr>
          <a:lstStyle/>
          <a:p>
            <a:pPr indent="-342900" fontAlgn="base">
              <a:lnSpc>
                <a:spcPct val="150000"/>
              </a:lnSpc>
              <a:buSzPct val="100000"/>
            </a:pPr>
            <a:r>
              <a:rPr lang="en-US" sz="1400" b="1" dirty="0" err="1"/>
              <a:t>Hyperloglog</a:t>
            </a:r>
            <a:r>
              <a:rPr lang="en-US" sz="1400" b="1" dirty="0"/>
              <a:t> is a space-efficient algorithm for accurate cardinality estimations. Nowadays a lot of data products use it, including Redis, AWS Redshift, and Druid. Redis’s implementation of HLL uses at most 12Kb of memory to estimate the cardinality of practically any set. </a:t>
            </a:r>
          </a:p>
          <a:p>
            <a:pPr indent="-342900" fontAlgn="base">
              <a:lnSpc>
                <a:spcPct val="150000"/>
              </a:lnSpc>
              <a:buSzPct val="100000"/>
            </a:pPr>
            <a:r>
              <a:rPr lang="en-US" sz="1400" b="1" dirty="0"/>
              <a:t>If you are a fan of Bitcoin mining, you may find this somewhat familiar. Essentially, Bitcoin mining increases its difficulty by increasing the required number of consecutive leading 0’s in hashes, which means that you have to try a larger number of times to get lucky.</a:t>
            </a:r>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295199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20"/>
        <p:cNvGrpSpPr/>
        <p:nvPr/>
      </p:nvGrpSpPr>
      <p:grpSpPr>
        <a:xfrm>
          <a:off x="0" y="0"/>
          <a:ext cx="0" cy="0"/>
          <a:chOff x="0" y="0"/>
          <a:chExt cx="0" cy="0"/>
        </a:xfrm>
      </p:grpSpPr>
      <p:sp>
        <p:nvSpPr>
          <p:cNvPr id="2121" name="Google Shape;2121;p36"/>
          <p:cNvSpPr txBox="1">
            <a:spLocks noGrp="1"/>
          </p:cNvSpPr>
          <p:nvPr>
            <p:ph type="ctrTitle" idx="4294967295"/>
          </p:nvPr>
        </p:nvSpPr>
        <p:spPr>
          <a:xfrm>
            <a:off x="1715250" y="2157750"/>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solidFill>
                  <a:schemeClr val="lt1"/>
                </a:solidFill>
              </a:rPr>
              <a:t>Thanks!</a:t>
            </a:r>
            <a:endParaRPr sz="5400" dirty="0">
              <a:solidFill>
                <a:schemeClr val="lt1"/>
              </a:solidFill>
            </a:endParaRPr>
          </a:p>
        </p:txBody>
      </p:sp>
      <p:sp>
        <p:nvSpPr>
          <p:cNvPr id="2124" name="Google Shape;2124;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TerMINOLOGY</a:t>
            </a:r>
            <a:endParaRPr dirty="0"/>
          </a:p>
        </p:txBody>
      </p:sp>
      <p:sp>
        <p:nvSpPr>
          <p:cNvPr id="1897" name="Google Shape;1897;p14"/>
          <p:cNvSpPr txBox="1"/>
          <p:nvPr/>
        </p:nvSpPr>
        <p:spPr>
          <a:xfrm>
            <a:off x="1452750" y="1221713"/>
            <a:ext cx="2862900" cy="3298762"/>
          </a:xfrm>
          <a:prstGeom prst="rect">
            <a:avLst/>
          </a:prstGeom>
          <a:noFill/>
          <a:ln>
            <a:noFill/>
          </a:ln>
        </p:spPr>
        <p:txBody>
          <a:bodyPr spcFirstLastPara="1" wrap="square" lIns="91425" tIns="91425" rIns="91425" bIns="91425" anchor="t" anchorCtr="0">
            <a:noAutofit/>
          </a:bodyPr>
          <a:lstStyle/>
          <a:p>
            <a:pPr algn="ctr">
              <a:spcBef>
                <a:spcPts val="600"/>
              </a:spcBef>
            </a:pPr>
            <a:r>
              <a:rPr lang="en-IN" sz="1200" b="1" dirty="0">
                <a:solidFill>
                  <a:srgbClr val="F55D4B"/>
                </a:solidFill>
                <a:latin typeface="Merriweather"/>
                <a:ea typeface="Merriweather"/>
                <a:cs typeface="Merriweather"/>
                <a:sym typeface="Merriweather"/>
              </a:rPr>
              <a:t>Probabilistic Data Structure</a:t>
            </a:r>
            <a:endParaRPr lang="en-US" sz="1200" b="1" dirty="0">
              <a:solidFill>
                <a:schemeClr val="bg1"/>
              </a:solidFill>
            </a:endParaRPr>
          </a:p>
          <a:p>
            <a:pPr marL="0" lvl="0" indent="0" algn="ctr" rtl="0">
              <a:spcBef>
                <a:spcPts val="600"/>
              </a:spcBef>
              <a:spcAft>
                <a:spcPts val="0"/>
              </a:spcAft>
              <a:buNone/>
            </a:pPr>
            <a:endParaRPr lang="en-IN" sz="1200" dirty="0">
              <a:solidFill>
                <a:srgbClr val="F55D4B"/>
              </a:solidFill>
              <a:latin typeface="Merriweather"/>
              <a:ea typeface="Merriweather"/>
              <a:cs typeface="Merriweather"/>
              <a:sym typeface="Merriweather"/>
            </a:endParaRPr>
          </a:p>
          <a:p>
            <a:pPr algn="ctr">
              <a:lnSpc>
                <a:spcPts val="1900"/>
              </a:lnSpc>
            </a:pPr>
            <a:r>
              <a:rPr lang="en-US" sz="1200" dirty="0">
                <a:solidFill>
                  <a:schemeClr val="tx1"/>
                </a:solidFill>
                <a:cs typeface="Segoe UI" panose="020B0502040204020203" pitchFamily="34" charset="0"/>
              </a:rPr>
              <a:t>A </a:t>
            </a:r>
            <a:r>
              <a:rPr lang="en-US" sz="1200" b="1" dirty="0">
                <a:solidFill>
                  <a:schemeClr val="tx1"/>
                </a:solidFill>
                <a:cs typeface="Segoe UI" panose="020B0502040204020203" pitchFamily="34" charset="0"/>
              </a:rPr>
              <a:t>NO</a:t>
            </a:r>
            <a:r>
              <a:rPr lang="en-US" sz="1200" dirty="0">
                <a:solidFill>
                  <a:schemeClr val="tx1"/>
                </a:solidFill>
                <a:cs typeface="Segoe UI" panose="020B0502040204020203" pitchFamily="34" charset="0"/>
              </a:rPr>
              <a:t> is a </a:t>
            </a:r>
            <a:r>
              <a:rPr lang="en-US" sz="1200" b="1" dirty="0">
                <a:solidFill>
                  <a:schemeClr val="tx1"/>
                </a:solidFill>
                <a:cs typeface="Segoe UI" panose="020B0502040204020203" pitchFamily="34" charset="0"/>
              </a:rPr>
              <a:t>NO</a:t>
            </a:r>
            <a:r>
              <a:rPr lang="en-US" sz="1200" dirty="0">
                <a:solidFill>
                  <a:schemeClr val="tx1"/>
                </a:solidFill>
                <a:cs typeface="Segoe UI" panose="020B0502040204020203" pitchFamily="34" charset="0"/>
              </a:rPr>
              <a:t>, but a yes might not be a yes.</a:t>
            </a:r>
          </a:p>
          <a:p>
            <a:pPr algn="ctr">
              <a:lnSpc>
                <a:spcPts val="1900"/>
              </a:lnSpc>
            </a:pPr>
            <a:r>
              <a:rPr lang="en-US" sz="1200" dirty="0">
                <a:solidFill>
                  <a:schemeClr val="tx1"/>
                </a:solidFill>
                <a:cs typeface="Segoe UI" panose="020B0502040204020203" pitchFamily="34" charset="0"/>
              </a:rPr>
              <a:t>Probabilistic data structures are a group of data structures that are extremely useful for big data and streaming applications. These data structures use hash functions to randomize and compactly represent a set of items</a:t>
            </a:r>
          </a:p>
          <a:p>
            <a:pPr marL="0" lvl="0" indent="0" algn="ctr" rtl="0">
              <a:spcBef>
                <a:spcPts val="600"/>
              </a:spcBef>
              <a:spcAft>
                <a:spcPts val="0"/>
              </a:spcAft>
              <a:buClr>
                <a:schemeClr val="dk1"/>
              </a:buClr>
              <a:buSzPts val="1100"/>
              <a:buFont typeface="Arial"/>
              <a:buNone/>
            </a:pPr>
            <a:endParaRPr sz="1200" dirty="0">
              <a:solidFill>
                <a:schemeClr val="tx1"/>
              </a:solidFill>
              <a:latin typeface="Merriweather"/>
              <a:ea typeface="Merriweather"/>
              <a:cs typeface="Merriweather"/>
              <a:sym typeface="Merriweather"/>
            </a:endParaRPr>
          </a:p>
          <a:p>
            <a:pPr marL="0" lvl="0" indent="0" algn="ctr" rtl="0">
              <a:spcBef>
                <a:spcPts val="600"/>
              </a:spcBef>
              <a:spcAft>
                <a:spcPts val="0"/>
              </a:spcAft>
              <a:buNone/>
            </a:pPr>
            <a:endParaRPr sz="1200" dirty="0">
              <a:solidFill>
                <a:srgbClr val="2C3E50"/>
              </a:solidFill>
              <a:latin typeface="Merriweather"/>
              <a:ea typeface="Merriweather"/>
              <a:cs typeface="Merriweather"/>
              <a:sym typeface="Merriweather"/>
            </a:endParaRPr>
          </a:p>
        </p:txBody>
      </p:sp>
      <p:sp>
        <p:nvSpPr>
          <p:cNvPr id="1898" name="Google Shape;1898;p14"/>
          <p:cNvSpPr txBox="1"/>
          <p:nvPr/>
        </p:nvSpPr>
        <p:spPr>
          <a:xfrm>
            <a:off x="4703125" y="1221712"/>
            <a:ext cx="2988000" cy="3298762"/>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IN" sz="1200" b="1" dirty="0">
                <a:solidFill>
                  <a:srgbClr val="F55D4B"/>
                </a:solidFill>
                <a:latin typeface="Merriweather"/>
                <a:ea typeface="Merriweather"/>
                <a:cs typeface="Merriweather"/>
                <a:sym typeface="Merriweather"/>
              </a:rPr>
              <a:t>Cardinality</a:t>
            </a:r>
            <a:endParaRPr sz="1200" dirty="0">
              <a:solidFill>
                <a:srgbClr val="F55D4B"/>
              </a:solidFill>
              <a:latin typeface="Merriweather"/>
              <a:ea typeface="Merriweather"/>
              <a:cs typeface="Merriweather"/>
              <a:sym typeface="Merriweather"/>
            </a:endParaRPr>
          </a:p>
          <a:p>
            <a:pPr algn="ctr">
              <a:lnSpc>
                <a:spcPts val="1900"/>
              </a:lnSpc>
            </a:pPr>
            <a:endParaRPr lang="en-US" sz="1200" dirty="0">
              <a:solidFill>
                <a:schemeClr val="bg1"/>
              </a:solidFill>
              <a:cs typeface="Segoe UI" panose="020B0502040204020203" pitchFamily="34" charset="0"/>
            </a:endParaRPr>
          </a:p>
          <a:p>
            <a:pPr algn="ctr">
              <a:lnSpc>
                <a:spcPts val="1900"/>
              </a:lnSpc>
            </a:pPr>
            <a:r>
              <a:rPr lang="en-US" sz="1200" dirty="0">
                <a:solidFill>
                  <a:schemeClr val="tx1"/>
                </a:solidFill>
                <a:cs typeface="Segoe UI" panose="020B0502040204020203" pitchFamily="34" charset="0"/>
              </a:rPr>
              <a:t>The term "cardinality" is used to mean the number of distinct elements in a data stream with repeated elements. However in the theory of multisets the term refers to the sum of multiplicities of each member of a multiset. </a:t>
            </a: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accent4">
                    <a:lumMod val="60000"/>
                    <a:lumOff val="40000"/>
                  </a:schemeClr>
                </a:solidFill>
              </a:rPr>
              <a:t>OBJECTIVE</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94912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095465"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1" dirty="0">
                <a:solidFill>
                  <a:schemeClr val="tx1">
                    <a:lumMod val="75000"/>
                    <a:lumOff val="25000"/>
                  </a:schemeClr>
                </a:solidFill>
              </a:rPr>
              <a:t>Bloom Filter</a:t>
            </a:r>
            <a:endParaRPr sz="4000" dirty="0">
              <a:solidFill>
                <a:schemeClr val="bg2"/>
              </a:solidFill>
            </a:endParaRPr>
          </a:p>
        </p:txBody>
      </p:sp>
      <p:sp>
        <p:nvSpPr>
          <p:cNvPr id="1928" name="Google Shape;1928;p18"/>
          <p:cNvSpPr txBox="1">
            <a:spLocks noGrp="1"/>
          </p:cNvSpPr>
          <p:nvPr>
            <p:ph type="body" idx="1"/>
          </p:nvPr>
        </p:nvSpPr>
        <p:spPr>
          <a:xfrm>
            <a:off x="478972" y="1312800"/>
            <a:ext cx="8113486" cy="3498600"/>
          </a:xfrm>
          <a:prstGeom prst="rect">
            <a:avLst/>
          </a:prstGeom>
        </p:spPr>
        <p:txBody>
          <a:bodyPr spcFirstLastPara="1" wrap="square" lIns="91425" tIns="91425" rIns="91425" bIns="91425" anchor="t" anchorCtr="0">
            <a:noAutofit/>
          </a:bodyPr>
          <a:lstStyle/>
          <a:p>
            <a:pPr marL="76200" indent="0" fontAlgn="base">
              <a:lnSpc>
                <a:spcPct val="150000"/>
              </a:lnSpc>
              <a:buSzPct val="100000"/>
              <a:buNone/>
            </a:pPr>
            <a:r>
              <a:rPr lang="en-US" sz="900" dirty="0"/>
              <a:t>Security has always been a major concern for networked systems administrators and users. Many approaches have been proposed to achieve the various security goals. In these approaches, a variety of techniques and data structures have been used to address the security concerns in an efficient manner. On the other hand, there are typically umpteen numbers of data items that need to be stored, queried and updated in the network environment. Therefore, the fact is concluded that space and time are two important factors that should be taken into consideration by the security approaches, especially in the specific networks, such as sensor networks, which suffer from severe limitations. A probabilistic data structure that has been widely utilized in this field is Bloom filter (BF), which was introduced by Burton Bloom in 1970. BF is a simple, memory- and time-efficient randomized data structure for succinctly representing a set of elements and supporting set membership queries. These properties of BF make it very attractive to be utilized for many security applications. In recent years, BFs and their variants have been widely used in networking applications, such as resource routing, security, and web caching. This paper provides a survey on the applications of BFs in the field of network security. Note that we only focus on the idea behind the approaches without discussing implementation details. It should be noted, however, that our goal of making this survey is not providing an exact classification of security attacks for different networks. But we intend to review where BFs and their variants have been used to improve the efficiency of the different security schemes.</a:t>
            </a:r>
          </a:p>
        </p:txBody>
      </p:sp>
      <p:sp>
        <p:nvSpPr>
          <p:cNvPr id="1929" name="Google Shape;192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18400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095465"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Hyperloglog</a:t>
            </a:r>
            <a:endParaRPr sz="4000" dirty="0"/>
          </a:p>
        </p:txBody>
      </p:sp>
      <p:sp>
        <p:nvSpPr>
          <p:cNvPr id="1928" name="Google Shape;1928;p18"/>
          <p:cNvSpPr txBox="1">
            <a:spLocks noGrp="1"/>
          </p:cNvSpPr>
          <p:nvPr>
            <p:ph type="body" idx="1"/>
          </p:nvPr>
        </p:nvSpPr>
        <p:spPr>
          <a:xfrm>
            <a:off x="478972" y="1205925"/>
            <a:ext cx="8113486" cy="3498600"/>
          </a:xfrm>
          <a:prstGeom prst="rect">
            <a:avLst/>
          </a:prstGeom>
        </p:spPr>
        <p:txBody>
          <a:bodyPr spcFirstLastPara="1" wrap="square" lIns="91425" tIns="91425" rIns="91425" bIns="91425" anchor="t" anchorCtr="0">
            <a:noAutofit/>
          </a:bodyPr>
          <a:lstStyle/>
          <a:p>
            <a:pPr marL="76200" indent="0" fontAlgn="base">
              <a:lnSpc>
                <a:spcPct val="150000"/>
              </a:lnSpc>
              <a:buSzPct val="100000"/>
              <a:buNone/>
            </a:pPr>
            <a:r>
              <a:rPr lang="en-US" sz="900" dirty="0"/>
              <a:t>Denial of service (DoS) attacks are one of the most important issues in network security. They aim to make a server resource unavailable by either damaging data or software or flooding the network with a huge amount of traffic. Thus, the server becomes unreachable by legitimate users, causing a significant financial loss in some cases. Port scan is a particular DoS attack that aims to discover available services on the targeted system. It essentially consists of sending an IP packet to each port and </a:t>
            </a:r>
            <a:r>
              <a:rPr lang="en-US" sz="900" dirty="0" err="1"/>
              <a:t>analysing</a:t>
            </a:r>
            <a:r>
              <a:rPr lang="en-US" sz="900" dirty="0"/>
              <a:t> the response to the connection attempts. Definitions found in the literature are enable to provide an absolute quantitative definition of port scan. The attack is rather defined by a comparison to the standard </a:t>
            </a:r>
            <a:r>
              <a:rPr lang="en-US" sz="900" dirty="0" err="1"/>
              <a:t>behaviour</a:t>
            </a:r>
            <a:r>
              <a:rPr lang="en-US" sz="900" dirty="0"/>
              <a:t>. The attacker can discover not only available ports (or services) but also more relevant information about the victim such as its operating system, services owners, and the authentication method. Once the system vulnerabilities are identified, a future attack can be launched, engendering important damages. Various port scanning techniques have been developed and are very simple to install in order to launch serious port scan attacks. Nmap [2] is the most known port scan method. It was proposed by Fyodor in 2009. </a:t>
            </a:r>
            <a:r>
              <a:rPr lang="en-US" sz="900" dirty="0" err="1"/>
              <a:t>Zmap</a:t>
            </a:r>
            <a:r>
              <a:rPr lang="en-US" sz="900" dirty="0"/>
              <a:t> is a faster scanning method developed by </a:t>
            </a:r>
            <a:r>
              <a:rPr lang="en-US" sz="900" dirty="0" err="1"/>
              <a:t>Durumeric</a:t>
            </a:r>
            <a:r>
              <a:rPr lang="en-US" sz="900" dirty="0"/>
              <a:t> et al. in 2013. It can scan the IPv4 address space in less than 45 min using a single machine. The memory size required by this kind of approach is proportional to the number of flows, which is clearly unscalable and not adapted to the current very high-bit traffic carried by very high-speed links. To overcome this problem, it is necessary to dispense accurate statistics and to generate estimates which require less memory and are based on a faster processing. In this context, some recent probabilistic methods based on Bloom filters have been proposed. A Bloom filter is an efficient data structure of a limited size that guarantees fast processing, thanks to the use of hash functions.</a:t>
            </a:r>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18352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accent4">
                    <a:lumMod val="60000"/>
                    <a:lumOff val="40000"/>
                  </a:schemeClr>
                </a:solidFill>
              </a:rPr>
              <a:t>Introduction</a:t>
            </a:r>
            <a:endParaRPr dirty="0"/>
          </a:p>
        </p:txBody>
      </p:sp>
      <p:sp>
        <p:nvSpPr>
          <p:cNvPr id="1915" name="Google Shape;1915;p16"/>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p>
            <a:pPr algn="ctr"/>
            <a:r>
              <a:rPr lang="en-US" sz="1600" b="1" dirty="0">
                <a:solidFill>
                  <a:schemeClr val="tx1">
                    <a:lumMod val="75000"/>
                    <a:lumOff val="25000"/>
                  </a:schemeClr>
                </a:solidFill>
              </a:rPr>
              <a:t>Bloom Filter &amp; </a:t>
            </a:r>
            <a:r>
              <a:rPr lang="en-US" sz="1600" b="1" dirty="0" err="1">
                <a:solidFill>
                  <a:schemeClr val="accent3">
                    <a:lumMod val="60000"/>
                    <a:lumOff val="40000"/>
                  </a:schemeClr>
                </a:solidFill>
              </a:rPr>
              <a:t>Hyperloglog</a:t>
            </a:r>
            <a:endParaRPr lang="en-US" sz="1600" dirty="0">
              <a:solidFill>
                <a:schemeClr val="accent3">
                  <a:lumMod val="60000"/>
                  <a:lumOff val="40000"/>
                </a:schemeClr>
              </a:solidFill>
            </a:endParaRPr>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095465"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1" dirty="0">
                <a:solidFill>
                  <a:schemeClr val="tx1">
                    <a:lumMod val="75000"/>
                    <a:lumOff val="25000"/>
                  </a:schemeClr>
                </a:solidFill>
              </a:rPr>
              <a:t>Bloom Filter</a:t>
            </a:r>
            <a:endParaRPr sz="4000" dirty="0">
              <a:solidFill>
                <a:schemeClr val="bg2"/>
              </a:solidFill>
            </a:endParaRPr>
          </a:p>
        </p:txBody>
      </p:sp>
      <p:sp>
        <p:nvSpPr>
          <p:cNvPr id="1928" name="Google Shape;1928;p18"/>
          <p:cNvSpPr txBox="1">
            <a:spLocks noGrp="1"/>
          </p:cNvSpPr>
          <p:nvPr>
            <p:ph type="body" idx="1"/>
          </p:nvPr>
        </p:nvSpPr>
        <p:spPr>
          <a:xfrm>
            <a:off x="478972" y="1312800"/>
            <a:ext cx="8113486" cy="3498600"/>
          </a:xfrm>
          <a:prstGeom prst="rect">
            <a:avLst/>
          </a:prstGeom>
        </p:spPr>
        <p:txBody>
          <a:bodyPr spcFirstLastPara="1" wrap="square" lIns="91425" tIns="91425" rIns="91425" bIns="91425" anchor="t" anchorCtr="0">
            <a:noAutofit/>
          </a:bodyPr>
          <a:lstStyle/>
          <a:p>
            <a:pPr fontAlgn="base">
              <a:lnSpc>
                <a:spcPct val="150000"/>
              </a:lnSpc>
              <a:buSzPct val="100000"/>
              <a:buFont typeface="Merriweather" panose="020B0604020202020204" charset="0"/>
              <a:buChar char="✖"/>
            </a:pPr>
            <a:r>
              <a:rPr lang="en-US" sz="1400" dirty="0"/>
              <a:t>Bloom Filter is a probabilistic data structure which is used to search an element within a large set of elements in constant time that is O(K) where K is the number of hash functions being used in Bloom Filter. This is useful in cases where:</a:t>
            </a:r>
          </a:p>
          <a:p>
            <a:pPr fontAlgn="base">
              <a:lnSpc>
                <a:spcPct val="150000"/>
              </a:lnSpc>
              <a:buSzPct val="100000"/>
            </a:pPr>
            <a:r>
              <a:rPr lang="en-US" sz="1400" dirty="0"/>
              <a:t>The data to be searched is large</a:t>
            </a:r>
          </a:p>
          <a:p>
            <a:pPr fontAlgn="base">
              <a:lnSpc>
                <a:spcPct val="150000"/>
              </a:lnSpc>
              <a:buSzPct val="100000"/>
            </a:pPr>
            <a:r>
              <a:rPr lang="en-US" sz="1400" dirty="0"/>
              <a:t>The memory available on the system is limited/ low</a:t>
            </a:r>
          </a:p>
          <a:p>
            <a:pPr fontAlgn="base">
              <a:lnSpc>
                <a:spcPct val="150000"/>
              </a:lnSpc>
              <a:buSzPct val="100000"/>
            </a:pPr>
            <a:r>
              <a:rPr lang="en-US" sz="1400" dirty="0"/>
              <a:t>Bloom Filter is memory efficient than a Hash Map with the same performance. The only thing to note is that this is a probabilistic data structure so for a small number of cases, it may give wrong results (which can be limited).</a:t>
            </a:r>
          </a:p>
        </p:txBody>
      </p:sp>
      <p:sp>
        <p:nvSpPr>
          <p:cNvPr id="1929" name="Google Shape;192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984" name="Google Shape;1984;p2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9" name="Google Shape;1927;p18">
            <a:extLst>
              <a:ext uri="{FF2B5EF4-FFF2-40B4-BE49-F238E27FC236}">
                <a16:creationId xmlns:a16="http://schemas.microsoft.com/office/drawing/2014/main" id="{9BFFD1FB-643B-4092-9D7F-453B902640D8}"/>
              </a:ext>
            </a:extLst>
          </p:cNvPr>
          <p:cNvSpPr txBox="1">
            <a:spLocks noGrp="1"/>
          </p:cNvSpPr>
          <p:nvPr>
            <p:ph type="title"/>
          </p:nvPr>
        </p:nvSpPr>
        <p:spPr>
          <a:xfrm>
            <a:off x="1095465"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1" dirty="0">
                <a:solidFill>
                  <a:schemeClr val="tx1">
                    <a:lumMod val="75000"/>
                    <a:lumOff val="25000"/>
                  </a:schemeClr>
                </a:solidFill>
              </a:rPr>
              <a:t>Bloom Filter</a:t>
            </a:r>
            <a:endParaRPr sz="4000" dirty="0">
              <a:solidFill>
                <a:schemeClr val="bg2"/>
              </a:solidFill>
            </a:endParaRPr>
          </a:p>
        </p:txBody>
      </p:sp>
      <p:pic>
        <p:nvPicPr>
          <p:cNvPr id="1026" name="Picture 2" descr="A visualization of querying a bloom filter of k-mers of a DNA sequence.">
            <a:extLst>
              <a:ext uri="{FF2B5EF4-FFF2-40B4-BE49-F238E27FC236}">
                <a16:creationId xmlns:a16="http://schemas.microsoft.com/office/drawing/2014/main" id="{BBEB4C34-CF02-4B48-9B95-4C1123552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50" y="1005750"/>
            <a:ext cx="4686300"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677870"/>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222</TotalTime>
  <Words>1926</Words>
  <Application>Microsoft Office PowerPoint</Application>
  <PresentationFormat>On-screen Show (16:9)</PresentationFormat>
  <Paragraphs>105</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Roboto</vt:lpstr>
      <vt:lpstr>Amatic SC</vt:lpstr>
      <vt:lpstr>Merriweather</vt:lpstr>
      <vt:lpstr>Arial</vt:lpstr>
      <vt:lpstr>Courier New</vt:lpstr>
      <vt:lpstr>Arial</vt:lpstr>
      <vt:lpstr>Nathaniel template</vt:lpstr>
      <vt:lpstr>Bloom Filters and Hyperloglog</vt:lpstr>
      <vt:lpstr>Hello!</vt:lpstr>
      <vt:lpstr>TerMINOLOGY</vt:lpstr>
      <vt:lpstr>OBJECTIVE</vt:lpstr>
      <vt:lpstr>Bloom Filter</vt:lpstr>
      <vt:lpstr>Hyperloglog</vt:lpstr>
      <vt:lpstr>Introduction</vt:lpstr>
      <vt:lpstr>Bloom Filter</vt:lpstr>
      <vt:lpstr>Bloom Filter</vt:lpstr>
      <vt:lpstr>Hyperloglog</vt:lpstr>
      <vt:lpstr>Hyperloglog</vt:lpstr>
      <vt:lpstr>Advantages</vt:lpstr>
      <vt:lpstr>Bloom Filter</vt:lpstr>
      <vt:lpstr>Hyperloglog</vt:lpstr>
      <vt:lpstr>DISADVANTAGES</vt:lpstr>
      <vt:lpstr>Bloom Filter</vt:lpstr>
      <vt:lpstr>Enhancements</vt:lpstr>
      <vt:lpstr>Bloom Filter</vt:lpstr>
      <vt:lpstr>Hyperloglog</vt:lpstr>
      <vt:lpstr>Our contribution, PRE-PROCESSING &amp; TECHNIQUES</vt:lpstr>
      <vt:lpstr>OUR CONTRIBUTION</vt:lpstr>
      <vt:lpstr>PowerPoint Presentation</vt:lpstr>
      <vt:lpstr>PRE-PROCESSING</vt:lpstr>
      <vt:lpstr>TECHNIQUES</vt:lpstr>
      <vt:lpstr>Applications</vt:lpstr>
      <vt:lpstr>Bloom Filter</vt:lpstr>
      <vt:lpstr>Hyperloglog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Bloom Filters and Hyperloglog</dc:title>
  <dc:creator>ritesh bucha</dc:creator>
  <cp:lastModifiedBy>ritesh bucha</cp:lastModifiedBy>
  <cp:revision>20</cp:revision>
  <dcterms:modified xsi:type="dcterms:W3CDTF">2020-12-04T05:49:44Z</dcterms:modified>
</cp:coreProperties>
</file>