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29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3.jp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3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hyperlink" Target="https://dev.azure.com/" TargetMode="External"/><Relationship Id="rId4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jpg"/><Relationship Id="rId18" Type="http://schemas.openxmlformats.org/officeDocument/2006/relationships/image" Target="../media/image11.png"/><Relationship Id="rId26" Type="http://schemas.openxmlformats.org/officeDocument/2006/relationships/image" Target="../media/image5.png"/><Relationship Id="rId3" Type="http://schemas.openxmlformats.org/officeDocument/2006/relationships/image" Target="../media/image14.png"/><Relationship Id="rId21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5" Type="http://schemas.openxmlformats.org/officeDocument/2006/relationships/image" Target="../media/image30.jpg"/><Relationship Id="rId2" Type="http://schemas.openxmlformats.org/officeDocument/2006/relationships/image" Target="../media/image4.png"/><Relationship Id="rId16" Type="http://schemas.openxmlformats.org/officeDocument/2006/relationships/image" Target="../media/image7.png"/><Relationship Id="rId20" Type="http://schemas.openxmlformats.org/officeDocument/2006/relationships/image" Target="../media/image27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16.jpg"/><Relationship Id="rId15" Type="http://schemas.openxmlformats.org/officeDocument/2006/relationships/image" Target="../media/image25.png"/><Relationship Id="rId23" Type="http://schemas.openxmlformats.org/officeDocument/2006/relationships/image" Target="../media/image8.png"/><Relationship Id="rId28" Type="http://schemas.openxmlformats.org/officeDocument/2006/relationships/image" Target="../media/image31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image" Target="../media/image24.jpg"/><Relationship Id="rId22" Type="http://schemas.openxmlformats.org/officeDocument/2006/relationships/image" Target="../media/image12.png"/><Relationship Id="rId27" Type="http://schemas.openxmlformats.org/officeDocument/2006/relationships/image" Target="../media/image9.png"/><Relationship Id="rId30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5" Type="http://schemas.openxmlformats.org/officeDocument/2006/relationships/image" Target="../media/image13.jpg"/><Relationship Id="rId10" Type="http://schemas.openxmlformats.org/officeDocument/2006/relationships/image" Target="../media/image24.jp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41.jp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7.png"/><Relationship Id="rId21" Type="http://schemas.openxmlformats.org/officeDocument/2006/relationships/image" Target="../media/image59.jpg"/><Relationship Id="rId7" Type="http://schemas.openxmlformats.org/officeDocument/2006/relationships/image" Target="../media/image45.png"/><Relationship Id="rId12" Type="http://schemas.openxmlformats.org/officeDocument/2006/relationships/image" Target="../media/image50.jpg"/><Relationship Id="rId17" Type="http://schemas.openxmlformats.org/officeDocument/2006/relationships/image" Target="../media/image55.jpg"/><Relationship Id="rId2" Type="http://schemas.openxmlformats.org/officeDocument/2006/relationships/image" Target="../media/image32.png"/><Relationship Id="rId16" Type="http://schemas.openxmlformats.org/officeDocument/2006/relationships/image" Target="../media/image54.jp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13.jp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7" Type="http://schemas.openxmlformats.org/officeDocument/2006/relationships/image" Target="../media/image63.jp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" Type="http://schemas.openxmlformats.org/officeDocument/2006/relationships/image" Target="../media/image32.png"/><Relationship Id="rId16" Type="http://schemas.openxmlformats.org/officeDocument/2006/relationships/image" Target="../media/image71.pn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23.jpg"/><Relationship Id="rId15" Type="http://schemas.openxmlformats.org/officeDocument/2006/relationships/image" Target="../media/image70.png"/><Relationship Id="rId23" Type="http://schemas.openxmlformats.org/officeDocument/2006/relationships/image" Target="../media/image13.jpg"/><Relationship Id="rId10" Type="http://schemas.openxmlformats.org/officeDocument/2006/relationships/image" Target="../media/image66.png"/><Relationship Id="rId19" Type="http://schemas.openxmlformats.org/officeDocument/2006/relationships/image" Target="../media/image73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3" Type="http://schemas.openxmlformats.org/officeDocument/2006/relationships/image" Target="../media/image75.jpg"/><Relationship Id="rId7" Type="http://schemas.openxmlformats.org/officeDocument/2006/relationships/image" Target="../media/image56.png"/><Relationship Id="rId12" Type="http://schemas.openxmlformats.org/officeDocument/2006/relationships/image" Target="../media/image1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jpg"/><Relationship Id="rId11" Type="http://schemas.openxmlformats.org/officeDocument/2006/relationships/image" Target="../media/image80.jpg"/><Relationship Id="rId5" Type="http://schemas.openxmlformats.org/officeDocument/2006/relationships/image" Target="../media/image50.jpg"/><Relationship Id="rId10" Type="http://schemas.openxmlformats.org/officeDocument/2006/relationships/image" Target="../media/image79.png"/><Relationship Id="rId4" Type="http://schemas.openxmlformats.org/officeDocument/2006/relationships/image" Target="../media/image7.png"/><Relationship Id="rId9" Type="http://schemas.openxmlformats.org/officeDocument/2006/relationships/image" Target="../media/image7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en-us/global-infrastructure/geographies/#geographies" TargetMode="External"/><Relationship Id="rId5" Type="http://schemas.openxmlformats.org/officeDocument/2006/relationships/hyperlink" Target="https://portal.azure.com/" TargetMode="External"/><Relationship Id="rId4" Type="http://schemas.openxmlformats.org/officeDocument/2006/relationships/image" Target="../media/image82.pn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CD6A949-17E8-43D1-8B25-5CB792B4A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95" y="1226481"/>
            <a:ext cx="4348390" cy="2251039"/>
          </a:xfrm>
          <a:prstGeom prst="rect">
            <a:avLst/>
          </a:prstGeom>
          <a:ln>
            <a:noFill/>
          </a:ln>
          <a:effectLst>
            <a:glow rad="127000">
              <a:schemeClr val="bg1"/>
            </a:glow>
          </a:effec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EF91D-0DF2-47B6-A432-E763AF95AF4D}"/>
              </a:ext>
            </a:extLst>
          </p:cNvPr>
          <p:cNvSpPr txBox="1"/>
          <p:nvPr/>
        </p:nvSpPr>
        <p:spPr>
          <a:xfrm>
            <a:off x="6285390" y="3862077"/>
            <a:ext cx="2133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Ramana B</a:t>
            </a:r>
          </a:p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10+ Yrs. in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9BB5B-3881-4772-AFE6-7616E6E27888}"/>
              </a:ext>
            </a:extLst>
          </p:cNvPr>
          <p:cNvSpPr txBox="1"/>
          <p:nvPr/>
        </p:nvSpPr>
        <p:spPr>
          <a:xfrm>
            <a:off x="5906611" y="3553124"/>
            <a:ext cx="116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10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2DBC51-C1E1-4441-AE7F-32392FB6F590}"/>
              </a:ext>
            </a:extLst>
          </p:cNvPr>
          <p:cNvSpPr txBox="1"/>
          <p:nvPr/>
        </p:nvSpPr>
        <p:spPr>
          <a:xfrm>
            <a:off x="511840" y="1296171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cloud Key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C0E0-82DD-40A0-B5D7-F93D20DAD17A}"/>
              </a:ext>
            </a:extLst>
          </p:cNvPr>
          <p:cNvSpPr txBox="1"/>
          <p:nvPr/>
        </p:nvSpPr>
        <p:spPr>
          <a:xfrm>
            <a:off x="501237" y="1798177"/>
            <a:ext cx="613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Subscription-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  <a:effectLst/>
              </a:rPr>
              <a:t>an agreement between organization and Microsoft to use resources</a:t>
            </a:r>
            <a:r>
              <a:rPr lang="en-IN" sz="11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2D504-F300-439E-A992-7C4AA860D4E3}"/>
              </a:ext>
            </a:extLst>
          </p:cNvPr>
          <p:cNvSpPr txBox="1"/>
          <p:nvPr/>
        </p:nvSpPr>
        <p:spPr>
          <a:xfrm>
            <a:off x="501047" y="2298417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Resource Groups-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logical container that holds related resources for an Azure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721D9-601A-4041-947E-96C96174E58C}"/>
              </a:ext>
            </a:extLst>
          </p:cNvPr>
          <p:cNvSpPr txBox="1"/>
          <p:nvPr/>
        </p:nvSpPr>
        <p:spPr>
          <a:xfrm>
            <a:off x="501047" y="2817338"/>
            <a:ext cx="5894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Regions-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set of datacentres deployed within an interval-defined perimeter and </a:t>
            </a:r>
          </a:p>
          <a:p>
            <a:pPr lvl="2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connected through a dedicated regional low-latency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47081-1926-4F97-B806-2846B15F0B36}"/>
              </a:ext>
            </a:extLst>
          </p:cNvPr>
          <p:cNvSpPr txBox="1"/>
          <p:nvPr/>
        </p:nvSpPr>
        <p:spPr>
          <a:xfrm>
            <a:off x="455944" y="3370854"/>
            <a:ext cx="561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Availability Zones-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connected by a high-performance network </a:t>
            </a:r>
          </a:p>
          <a:p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		with a round-trip latency of less than 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E597-AFC8-4C55-AF3F-5EF20E736164}"/>
              </a:ext>
            </a:extLst>
          </p:cNvPr>
          <p:cNvSpPr txBox="1"/>
          <p:nvPr/>
        </p:nvSpPr>
        <p:spPr>
          <a:xfrm>
            <a:off x="431039" y="3963920"/>
            <a:ext cx="10054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Resource Manager-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the deployment and management service for Azure. </a:t>
            </a:r>
          </a:p>
          <a:p>
            <a:pPr lvl="5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    	It provides a management layer that enables you to create, update, and delete resources in your Azure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63793-CE4B-40B8-8348-6301DCFDF1FB}"/>
              </a:ext>
            </a:extLst>
          </p:cNvPr>
          <p:cNvSpPr txBox="1"/>
          <p:nvPr/>
        </p:nvSpPr>
        <p:spPr>
          <a:xfrm>
            <a:off x="455944" y="4416673"/>
            <a:ext cx="8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CLI-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cross-platform command-line tool to connect to Azure and execute administrative commands on Azure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C23AE-D292-42C2-BA9E-20DACC9294E0}"/>
              </a:ext>
            </a:extLst>
          </p:cNvPr>
          <p:cNvSpPr txBox="1"/>
          <p:nvPr/>
        </p:nvSpPr>
        <p:spPr>
          <a:xfrm>
            <a:off x="436398" y="4878338"/>
            <a:ext cx="719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Cloud Shell-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an interactive, authenticated, browser-accessible shell for managing Azure 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3E385-E0B0-4CED-B6D2-713C15A05402}"/>
              </a:ext>
            </a:extLst>
          </p:cNvPr>
          <p:cNvSpPr txBox="1"/>
          <p:nvPr/>
        </p:nvSpPr>
        <p:spPr>
          <a:xfrm>
            <a:off x="476146" y="5432336"/>
            <a:ext cx="959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Tags-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to your Azure resources, resource groups, and subscriptions to logically organize them by values that make sense for your organization</a:t>
            </a:r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42625E9A-3A66-454A-A616-CD10163C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21" y="1542567"/>
            <a:ext cx="4188660" cy="2493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F0F697-165C-4B6E-BA19-92015ADC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08" y="4971660"/>
            <a:ext cx="2152783" cy="349100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D7E34E2D-DFF1-4629-B68C-500FC25AA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11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List Of Services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E37270-7FE3-4A27-A4B4-736D1A9E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97" y="1696164"/>
            <a:ext cx="2120334" cy="1244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2711FD-82C2-43B9-930F-9EF8590A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49" y="2942212"/>
            <a:ext cx="158115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B305D1-6B0D-48BA-87AE-8EF647A11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74" y="3424016"/>
            <a:ext cx="2209800" cy="182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04E2F7-F8A8-484A-9014-AAE445B0E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35" y="5211497"/>
            <a:ext cx="1666875" cy="371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26F3FD-9274-4049-89EB-B216352C6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281" y="1569934"/>
            <a:ext cx="1857375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3C17BF-3E2C-4620-B59B-11C4E39CD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146" y="2539893"/>
            <a:ext cx="1932154" cy="1089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96FA56-0433-4FDD-A0D2-F1B0D9AEF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9461" y="3671810"/>
            <a:ext cx="1774195" cy="13625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AF62B9-97FF-4976-8031-266F49FD7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4726" y="1580250"/>
            <a:ext cx="2017911" cy="7802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CEA5FA-21B8-444F-8AD4-03D985BA41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8065" y="2493998"/>
            <a:ext cx="1619250" cy="3524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556306F-209F-486F-BBFE-204C62652B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8065" y="3035649"/>
            <a:ext cx="2542167" cy="11271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E62ADCF-FC9C-4DD3-B4CE-FF24B134AF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2853" y="4161342"/>
            <a:ext cx="2209800" cy="4191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BE8839-A070-422F-94B1-F89FEAC2E9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3783" y="4580442"/>
            <a:ext cx="1609725" cy="3524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13BFE9-7127-4EDA-A73E-43C8C15D51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7544" y="1515339"/>
            <a:ext cx="1857375" cy="3792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9367EC-38CC-4A27-8ECC-E16AC66A99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88698" y="1924899"/>
            <a:ext cx="1408063" cy="4036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0E64D10-7B24-4E83-8B08-D8BDE65F32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3573" y="2338499"/>
            <a:ext cx="1932154" cy="3676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56E3E01-E0F0-4C9D-B8EA-7C1BCC91B0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8287" y="2751354"/>
            <a:ext cx="1190625" cy="4667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683449A-A6FB-4A1B-8441-F26F8580F4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7279" y="3191646"/>
            <a:ext cx="962025" cy="3143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890B03-4523-4607-BEC3-B3BADBE384F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72362" y="3734322"/>
            <a:ext cx="1447800" cy="400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622705-17DE-4D16-9E25-F13F116D6DE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3215" y="3860767"/>
            <a:ext cx="1419225" cy="3619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2184715-1B35-4540-8378-A50340C0034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56153" y="1638940"/>
            <a:ext cx="1774195" cy="17667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73B1126-2CBB-471D-9391-769D171A9F9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88698" y="3471095"/>
            <a:ext cx="1685925" cy="323850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12</a:t>
            </a:fld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3A7D4F-3640-4D36-81A2-40E04C849E42}"/>
              </a:ext>
            </a:extLst>
          </p:cNvPr>
          <p:cNvSpPr txBox="1"/>
          <p:nvPr/>
        </p:nvSpPr>
        <p:spPr>
          <a:xfrm>
            <a:off x="3891994" y="288485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DevOps Services</a:t>
            </a:r>
          </a:p>
        </p:txBody>
      </p:sp>
      <p:pic>
        <p:nvPicPr>
          <p:cNvPr id="40" name="Picture 39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56F6BA00-9779-43C1-953F-785F7D42E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31" y="369546"/>
            <a:ext cx="256012" cy="18907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B9F899-C47B-42C2-BD8D-A549EB32A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35" y="1725843"/>
            <a:ext cx="5649218" cy="4610626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F0450D-0EB8-4B94-896E-6BFC7DABE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3" y="2047127"/>
            <a:ext cx="5150371" cy="3101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7A9C1-31B1-4E39-BE78-15F8A1398B20}"/>
              </a:ext>
            </a:extLst>
          </p:cNvPr>
          <p:cNvSpPr txBox="1"/>
          <p:nvPr/>
        </p:nvSpPr>
        <p:spPr>
          <a:xfrm>
            <a:off x="581647" y="1561642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DevOps Services: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19DE5-97E9-41AE-92FB-F16A97D3FEBE}"/>
              </a:ext>
            </a:extLst>
          </p:cNvPr>
          <p:cNvSpPr txBox="1"/>
          <p:nvPr/>
        </p:nvSpPr>
        <p:spPr>
          <a:xfrm>
            <a:off x="6096000" y="1092050"/>
            <a:ext cx="281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DevOps Architecture: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CA2F-0554-4FE4-94E8-CD35E044A49A}"/>
              </a:ext>
            </a:extLst>
          </p:cNvPr>
          <p:cNvSpPr txBox="1"/>
          <p:nvPr/>
        </p:nvSpPr>
        <p:spPr>
          <a:xfrm>
            <a:off x="586223" y="5443367"/>
            <a:ext cx="274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URL: </a:t>
            </a:r>
            <a:r>
              <a:rPr lang="en-IN" dirty="0">
                <a:hlinkClick r:id="rId5"/>
              </a:rPr>
              <a:t>https://dev.azure.com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F519CFC9-B0DC-48E9-8806-03E336BBE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1CFDF-D2CA-4622-9F4A-799AD7F1969B}"/>
              </a:ext>
            </a:extLst>
          </p:cNvPr>
          <p:cNvSpPr txBox="1"/>
          <p:nvPr/>
        </p:nvSpPr>
        <p:spPr>
          <a:xfrm>
            <a:off x="4564624" y="309972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Automation Scripting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A0B65358-306E-4961-BB7B-B94099DA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71" y="383729"/>
            <a:ext cx="562136" cy="29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ADCEA-3402-4CD9-AEA2-4A5022276978}"/>
              </a:ext>
            </a:extLst>
          </p:cNvPr>
          <p:cNvSpPr txBox="1"/>
          <p:nvPr/>
        </p:nvSpPr>
        <p:spPr>
          <a:xfrm>
            <a:off x="931875" y="1376976"/>
            <a:ext cx="224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PowerShell and Bash: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B2BC0-1568-45E0-B566-56AE477E7CB2}"/>
              </a:ext>
            </a:extLst>
          </p:cNvPr>
          <p:cNvSpPr txBox="1"/>
          <p:nvPr/>
        </p:nvSpPr>
        <p:spPr>
          <a:xfrm>
            <a:off x="1080944" y="1922109"/>
            <a:ext cx="243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Variable declarations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Data Types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Loops and iterations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Usecases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8D6AF-0AD8-49E6-AC5D-0E3E68D97191}"/>
              </a:ext>
            </a:extLst>
          </p:cNvPr>
          <p:cNvSpPr txBox="1"/>
          <p:nvPr/>
        </p:nvSpPr>
        <p:spPr>
          <a:xfrm>
            <a:off x="6096000" y="1296171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CLI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ECA65-06ED-4DDB-85E8-A7546F431975}"/>
              </a:ext>
            </a:extLst>
          </p:cNvPr>
          <p:cNvSpPr txBox="1"/>
          <p:nvPr/>
        </p:nvSpPr>
        <p:spPr>
          <a:xfrm>
            <a:off x="6067598" y="1827048"/>
            <a:ext cx="3572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Configuration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Most useful commands overview</a:t>
            </a:r>
          </a:p>
        </p:txBody>
      </p: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7466A320-5D8C-4833-B4E1-AA506BD9F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14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773095" y="2072410"/>
            <a:ext cx="38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</a:rPr>
              <a:t>Any 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C3DC8-D5D5-485C-8C21-ACAA08C1494E}"/>
              </a:ext>
            </a:extLst>
          </p:cNvPr>
          <p:cNvSpPr txBox="1"/>
          <p:nvPr/>
        </p:nvSpPr>
        <p:spPr>
          <a:xfrm>
            <a:off x="8247355" y="4035863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Course Duration: ~ 45 days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	                Mon – Fri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	               1 – 1.5 Hrs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493A6-C38A-49A4-A801-EBCCC6236606}"/>
              </a:ext>
            </a:extLst>
          </p:cNvPr>
          <p:cNvSpPr txBox="1"/>
          <p:nvPr/>
        </p:nvSpPr>
        <p:spPr>
          <a:xfrm>
            <a:off x="3000653" y="254315"/>
            <a:ext cx="426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>
                <a:solidFill>
                  <a:schemeClr val="accent2">
                    <a:lumMod val="75000"/>
                  </a:schemeClr>
                </a:solidFill>
              </a:rPr>
              <a:t>What you will learn..!?</a:t>
            </a:r>
            <a:endParaRPr lang="en-IN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F6600-D72D-407A-9A84-55EB64F5EC1F}"/>
              </a:ext>
            </a:extLst>
          </p:cNvPr>
          <p:cNvSpPr txBox="1"/>
          <p:nvPr/>
        </p:nvSpPr>
        <p:spPr>
          <a:xfrm>
            <a:off x="1464817" y="1940856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Computing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554C7-A998-4968-9476-3AA257445882}"/>
              </a:ext>
            </a:extLst>
          </p:cNvPr>
          <p:cNvSpPr txBox="1"/>
          <p:nvPr/>
        </p:nvSpPr>
        <p:spPr>
          <a:xfrm>
            <a:off x="1464817" y="2360269"/>
            <a:ext cx="182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39FE-88A5-4D38-8CA4-5793226ACB95}"/>
              </a:ext>
            </a:extLst>
          </p:cNvPr>
          <p:cNvSpPr txBox="1"/>
          <p:nvPr/>
        </p:nvSpPr>
        <p:spPr>
          <a:xfrm>
            <a:off x="1464817" y="2853037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0CF23-30F6-4826-B0FD-17FBDAB18241}"/>
              </a:ext>
            </a:extLst>
          </p:cNvPr>
          <p:cNvSpPr txBox="1"/>
          <p:nvPr/>
        </p:nvSpPr>
        <p:spPr>
          <a:xfrm>
            <a:off x="1464817" y="3347939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DevOps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F145B-5E63-4083-8003-ECE34BE31C86}"/>
              </a:ext>
            </a:extLst>
          </p:cNvPr>
          <p:cNvSpPr txBox="1"/>
          <p:nvPr/>
        </p:nvSpPr>
        <p:spPr>
          <a:xfrm>
            <a:off x="1464817" y="3842841"/>
            <a:ext cx="315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DevOps CI &amp; CD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FC55D-0561-4878-8AB4-B6CF0B0D8AFA}"/>
              </a:ext>
            </a:extLst>
          </p:cNvPr>
          <p:cNvSpPr txBox="1"/>
          <p:nvPr/>
        </p:nvSpPr>
        <p:spPr>
          <a:xfrm>
            <a:off x="1464817" y="4337743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Automation Scripting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BE313-E9F1-4233-9F93-039492D36F02}"/>
              </a:ext>
            </a:extLst>
          </p:cNvPr>
          <p:cNvSpPr txBox="1"/>
          <p:nvPr/>
        </p:nvSpPr>
        <p:spPr>
          <a:xfrm>
            <a:off x="1464817" y="4755022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References</a:t>
            </a:r>
          </a:p>
        </p:txBody>
      </p:sp>
      <p:pic>
        <p:nvPicPr>
          <p:cNvPr id="21" name="Picture 2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495ED02-E0E8-426C-9451-7FD02AB0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09" y="1754685"/>
            <a:ext cx="2558004" cy="1432482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DC079DE7-48A5-4F01-BE6F-C2D5EF107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00" y="1750829"/>
            <a:ext cx="2703622" cy="2016585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D15A1739-DC62-4BB2-A768-10F984EB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29" y="1692561"/>
            <a:ext cx="1656946" cy="622649"/>
          </a:xfrm>
          <a:prstGeom prst="rect">
            <a:avLst/>
          </a:prstGeom>
        </p:spPr>
      </p:pic>
      <p:pic>
        <p:nvPicPr>
          <p:cNvPr id="62" name="Picture 61" descr="A picture containing businesscard, vector graphics&#10;&#10;Description automatically generated">
            <a:extLst>
              <a:ext uri="{FF2B5EF4-FFF2-40B4-BE49-F238E27FC236}">
                <a16:creationId xmlns:a16="http://schemas.microsoft.com/office/drawing/2014/main" id="{9D4A0EF7-4D53-46D8-90EE-4C386B82C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727" y="2508700"/>
            <a:ext cx="1333016" cy="133301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0EE0AA19-1C0A-4E12-AE86-C6AC2DEB3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80" y="3591603"/>
            <a:ext cx="1265863" cy="1265863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EDDE6FE3-1349-49C8-8565-07B157CC1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10" y="3782736"/>
            <a:ext cx="1545114" cy="1103211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A014EE82-47FC-40DB-8A24-BD2E18715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1" y="4229064"/>
            <a:ext cx="638783" cy="63878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67EAC24B-D441-4816-9F66-69FDE0F72A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49" y="4260029"/>
            <a:ext cx="565195" cy="565195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601DE928-91C4-49A8-A0DA-E29341449C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60" y="4221808"/>
            <a:ext cx="638783" cy="641635"/>
          </a:xfrm>
          <a:prstGeom prst="rect">
            <a:avLst/>
          </a:prstGeom>
        </p:spPr>
      </p:pic>
      <p:pic>
        <p:nvPicPr>
          <p:cNvPr id="74" name="Picture 7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C12BF20-2CA4-42A3-9E47-01F046034F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67" y="4100029"/>
            <a:ext cx="1358283" cy="777299"/>
          </a:xfrm>
          <a:prstGeom prst="rect">
            <a:avLst/>
          </a:prstGeom>
        </p:spPr>
      </p:pic>
      <p:pic>
        <p:nvPicPr>
          <p:cNvPr id="76" name="Picture 75" descr="Logo, company name&#10;&#10;Description automatically generated">
            <a:extLst>
              <a:ext uri="{FF2B5EF4-FFF2-40B4-BE49-F238E27FC236}">
                <a16:creationId xmlns:a16="http://schemas.microsoft.com/office/drawing/2014/main" id="{71C20231-8B74-416B-B7B5-9D823BC13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38" y="3434673"/>
            <a:ext cx="904312" cy="565195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7D5AA907-677C-4086-9CBC-6A076045D5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26" y="3407054"/>
            <a:ext cx="761485" cy="571554"/>
          </a:xfrm>
          <a:prstGeom prst="rect">
            <a:avLst/>
          </a:prstGeom>
        </p:spPr>
      </p:pic>
      <p:pic>
        <p:nvPicPr>
          <p:cNvPr id="82" name="Picture 81" descr="Logo, company name&#10;&#10;Description automatically generated">
            <a:extLst>
              <a:ext uri="{FF2B5EF4-FFF2-40B4-BE49-F238E27FC236}">
                <a16:creationId xmlns:a16="http://schemas.microsoft.com/office/drawing/2014/main" id="{D9457920-8334-4667-9CD6-39227EB0E7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40" y="903713"/>
            <a:ext cx="1157886" cy="724613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469139D0-0C3F-493E-86E4-39F5D3F928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79" y="3402533"/>
            <a:ext cx="1109195" cy="565195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B7D71AFA-5EEE-477E-A94B-2FC5DD0488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35" y="5323305"/>
            <a:ext cx="502108" cy="502108"/>
          </a:xfrm>
          <a:prstGeom prst="rect">
            <a:avLst/>
          </a:prstGeom>
        </p:spPr>
      </p:pic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9325E260-AD38-4ED5-902C-849F7DB7AA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59" y="5232352"/>
            <a:ext cx="704695" cy="704695"/>
          </a:xfrm>
          <a:prstGeom prst="rect">
            <a:avLst/>
          </a:prstGeom>
        </p:spPr>
      </p:pic>
      <p:pic>
        <p:nvPicPr>
          <p:cNvPr id="95" name="Picture 94" descr="Logo&#10;&#10;Description automatically generated with medium confidence">
            <a:extLst>
              <a:ext uri="{FF2B5EF4-FFF2-40B4-BE49-F238E27FC236}">
                <a16:creationId xmlns:a16="http://schemas.microsoft.com/office/drawing/2014/main" id="{7A221CDE-7364-43D4-A058-1216FFECBD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4" y="5232352"/>
            <a:ext cx="820747" cy="593061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DA13B013-7720-47A8-B4B0-2E227D8D18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600660" y="5120718"/>
            <a:ext cx="1405188" cy="704695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FCE3678C-97A8-434F-8E41-10A9E3C0C0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141" y="5031099"/>
            <a:ext cx="913908" cy="684549"/>
          </a:xfrm>
          <a:prstGeom prst="rect">
            <a:avLst/>
          </a:prstGeom>
        </p:spPr>
      </p:pic>
      <p:pic>
        <p:nvPicPr>
          <p:cNvPr id="101" name="Picture 100" descr="Diagram, shape&#10;&#10;Description automatically generated">
            <a:extLst>
              <a:ext uri="{FF2B5EF4-FFF2-40B4-BE49-F238E27FC236}">
                <a16:creationId xmlns:a16="http://schemas.microsoft.com/office/drawing/2014/main" id="{97E4975D-8DEE-42F0-9DB6-7943CF61B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30" y="1947163"/>
            <a:ext cx="344987" cy="372139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C9885294-760F-4763-8F8F-89ED8E3C73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1" y="4965971"/>
            <a:ext cx="585213" cy="620111"/>
          </a:xfrm>
          <a:prstGeom prst="rect">
            <a:avLst/>
          </a:prstGeom>
        </p:spPr>
      </p:pic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EFCC6256-4DE8-4D2C-A1C9-067C9D6D83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5" y="4867847"/>
            <a:ext cx="681560" cy="565196"/>
          </a:xfrm>
          <a:prstGeom prst="rect">
            <a:avLst/>
          </a:prstGeom>
        </p:spPr>
      </p:pic>
      <p:pic>
        <p:nvPicPr>
          <p:cNvPr id="109" name="Picture 108" descr="Logo, company name&#10;&#10;Description automatically generated">
            <a:extLst>
              <a:ext uri="{FF2B5EF4-FFF2-40B4-BE49-F238E27FC236}">
                <a16:creationId xmlns:a16="http://schemas.microsoft.com/office/drawing/2014/main" id="{2EFA9F0D-3834-41BC-A2B8-B0FF2AEB9ED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2" y="2902081"/>
            <a:ext cx="444170" cy="295575"/>
          </a:xfrm>
          <a:prstGeom prst="rect">
            <a:avLst/>
          </a:prstGeom>
        </p:spPr>
      </p:pic>
      <p:pic>
        <p:nvPicPr>
          <p:cNvPr id="113" name="Picture 112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4D0CBC03-2690-4891-ABA1-9736FFEAB2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4" y="3429000"/>
            <a:ext cx="256012" cy="189070"/>
          </a:xfrm>
          <a:prstGeom prst="rect">
            <a:avLst/>
          </a:prstGeom>
        </p:spPr>
      </p:pic>
      <p:pic>
        <p:nvPicPr>
          <p:cNvPr id="115" name="Picture 114" descr="Icon&#10;&#10;Description automatically generated">
            <a:extLst>
              <a:ext uri="{FF2B5EF4-FFF2-40B4-BE49-F238E27FC236}">
                <a16:creationId xmlns:a16="http://schemas.microsoft.com/office/drawing/2014/main" id="{9618F2BD-9B7D-4413-9BA0-33A59179329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0" y="3931004"/>
            <a:ext cx="224234" cy="224234"/>
          </a:xfrm>
          <a:prstGeom prst="rect">
            <a:avLst/>
          </a:prstGeom>
        </p:spPr>
      </p:pic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A257C788-20BC-450A-93F9-3CC40644640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" y="4411500"/>
            <a:ext cx="562136" cy="295575"/>
          </a:xfrm>
          <a:prstGeom prst="rect">
            <a:avLst/>
          </a:prstGeom>
        </p:spPr>
      </p:pic>
      <p:pic>
        <p:nvPicPr>
          <p:cNvPr id="121" name="Picture 120" descr="Text&#10;&#10;Description automatically generated">
            <a:extLst>
              <a:ext uri="{FF2B5EF4-FFF2-40B4-BE49-F238E27FC236}">
                <a16:creationId xmlns:a16="http://schemas.microsoft.com/office/drawing/2014/main" id="{1514071F-73C9-4C06-A527-9E69FB6F254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2" y="4792412"/>
            <a:ext cx="395830" cy="395830"/>
          </a:xfrm>
          <a:prstGeom prst="rect">
            <a:avLst/>
          </a:prstGeom>
        </p:spPr>
      </p:pic>
      <p:pic>
        <p:nvPicPr>
          <p:cNvPr id="123" name="Picture 122" descr="Diagram&#10;&#10;Description automatically generated">
            <a:extLst>
              <a:ext uri="{FF2B5EF4-FFF2-40B4-BE49-F238E27FC236}">
                <a16:creationId xmlns:a16="http://schemas.microsoft.com/office/drawing/2014/main" id="{30CC71F5-B3EC-4339-96EE-ADA946D1BF0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0" y="2474862"/>
            <a:ext cx="324727" cy="167032"/>
          </a:xfrm>
          <a:prstGeom prst="rect">
            <a:avLst/>
          </a:prstGeom>
        </p:spPr>
      </p:pic>
      <p:pic>
        <p:nvPicPr>
          <p:cNvPr id="126" name="Picture 125" descr="Logo, company name&#10;&#10;Description automatically generated">
            <a:extLst>
              <a:ext uri="{FF2B5EF4-FFF2-40B4-BE49-F238E27FC236}">
                <a16:creationId xmlns:a16="http://schemas.microsoft.com/office/drawing/2014/main" id="{AFBC9209-DCAE-46CC-B0A9-46B1CC520C4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04CCFB-606A-4C45-8938-BD8D24B2E923}"/>
              </a:ext>
            </a:extLst>
          </p:cNvPr>
          <p:cNvSpPr txBox="1"/>
          <p:nvPr/>
        </p:nvSpPr>
        <p:spPr>
          <a:xfrm>
            <a:off x="1138321" y="5752381"/>
            <a:ext cx="3004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0070C0"/>
                </a:solidFill>
              </a:rPr>
              <a:t>Duration: </a:t>
            </a:r>
            <a:r>
              <a:rPr lang="en-IN" b="1" i="1" dirty="0">
                <a:solidFill>
                  <a:srgbClr val="FF0000"/>
                </a:solidFill>
              </a:rPr>
              <a:t>45-60 days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    Daily 1-1.5 hrs .. Weekdays</a:t>
            </a:r>
          </a:p>
        </p:txBody>
      </p:sp>
    </p:spTree>
    <p:extLst>
      <p:ext uri="{BB962C8B-B14F-4D97-AF65-F5344CB8AC3E}">
        <p14:creationId xmlns:p14="http://schemas.microsoft.com/office/powerpoint/2010/main" val="25647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F6600-D72D-407A-9A84-55EB64F5EC1F}"/>
              </a:ext>
            </a:extLst>
          </p:cNvPr>
          <p:cNvSpPr txBox="1"/>
          <p:nvPr/>
        </p:nvSpPr>
        <p:spPr>
          <a:xfrm>
            <a:off x="4102570" y="250158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Computing Concepts</a:t>
            </a:r>
          </a:p>
        </p:txBody>
      </p:sp>
      <p:pic>
        <p:nvPicPr>
          <p:cNvPr id="101" name="Picture 100" descr="Diagram, shape&#10;&#10;Description automatically generated">
            <a:extLst>
              <a:ext uri="{FF2B5EF4-FFF2-40B4-BE49-F238E27FC236}">
                <a16:creationId xmlns:a16="http://schemas.microsoft.com/office/drawing/2014/main" id="{97E4975D-8DEE-42F0-9DB6-7943CF61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67" y="233267"/>
            <a:ext cx="344987" cy="37213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4B87038-3ADE-4D4C-B597-69BFABAD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110"/>
            <a:ext cx="4378077" cy="4378077"/>
          </a:xfrm>
          <a:prstGeom prst="rect">
            <a:avLst/>
          </a:prstGeom>
        </p:spPr>
      </p:pic>
      <p:pic>
        <p:nvPicPr>
          <p:cNvPr id="51" name="Picture 5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948119-C2D4-4F2E-BA05-5A88FDA6A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1" y="2047406"/>
            <a:ext cx="3300567" cy="35899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2EB611-86EE-41DE-9349-8D4B22A23217}"/>
              </a:ext>
            </a:extLst>
          </p:cNvPr>
          <p:cNvSpPr txBox="1"/>
          <p:nvPr/>
        </p:nvSpPr>
        <p:spPr>
          <a:xfrm>
            <a:off x="7051612" y="134801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Cloud Deployment Models</a:t>
            </a:r>
          </a:p>
          <a:p>
            <a:r>
              <a:rPr lang="en-IN" dirty="0"/>
              <a:t>------------------------------------</a:t>
            </a:r>
          </a:p>
        </p:txBody>
      </p: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6C0C2FE7-9E04-49E3-81B5-91C90EF2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29" y="4027778"/>
            <a:ext cx="764473" cy="367656"/>
          </a:xfrm>
          <a:prstGeom prst="rect">
            <a:avLst/>
          </a:prstGeom>
        </p:spPr>
      </p:pic>
      <p:pic>
        <p:nvPicPr>
          <p:cNvPr id="56" name="Picture 55" descr="A picture containing businesscard, vector graphics&#10;&#10;Description automatically generated">
            <a:extLst>
              <a:ext uri="{FF2B5EF4-FFF2-40B4-BE49-F238E27FC236}">
                <a16:creationId xmlns:a16="http://schemas.microsoft.com/office/drawing/2014/main" id="{62A50949-1622-4501-A7FC-AC902ABA66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33" y="3906842"/>
            <a:ext cx="631983" cy="631983"/>
          </a:xfrm>
          <a:prstGeom prst="rect">
            <a:avLst/>
          </a:prstGeom>
        </p:spPr>
      </p:pic>
      <p:pic>
        <p:nvPicPr>
          <p:cNvPr id="57" name="Picture 56" descr="Logo, icon&#10;&#10;Description automatically generated">
            <a:extLst>
              <a:ext uri="{FF2B5EF4-FFF2-40B4-BE49-F238E27FC236}">
                <a16:creationId xmlns:a16="http://schemas.microsoft.com/office/drawing/2014/main" id="{B17BD4E8-9156-49FD-B815-0B706BD896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35" y="3928486"/>
            <a:ext cx="611783" cy="61178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6F2FFA45-AF2B-41BA-8F1E-67EC88C4D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8" y="3982657"/>
            <a:ext cx="744835" cy="531812"/>
          </a:xfrm>
          <a:prstGeom prst="rect">
            <a:avLst/>
          </a:prstGeom>
        </p:spPr>
      </p:pic>
      <p:pic>
        <p:nvPicPr>
          <p:cNvPr id="59" name="Picture 5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F258CA65-B883-479D-8090-D4F6466F65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05" y="3982657"/>
            <a:ext cx="764473" cy="437482"/>
          </a:xfrm>
          <a:prstGeom prst="rect">
            <a:avLst/>
          </a:prstGeom>
        </p:spPr>
      </p:pic>
      <p:pic>
        <p:nvPicPr>
          <p:cNvPr id="61" name="Picture 60" descr="Logo, company name&#10;&#10;Description automatically generated">
            <a:extLst>
              <a:ext uri="{FF2B5EF4-FFF2-40B4-BE49-F238E27FC236}">
                <a16:creationId xmlns:a16="http://schemas.microsoft.com/office/drawing/2014/main" id="{32E2C914-9F28-4A30-89B7-B114D8D31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038" y="2381638"/>
            <a:ext cx="735241" cy="460119"/>
          </a:xfrm>
          <a:prstGeom prst="rect">
            <a:avLst/>
          </a:prstGeom>
        </p:spPr>
      </p:pic>
      <p:pic>
        <p:nvPicPr>
          <p:cNvPr id="29" name="Picture 2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E55060C7-8E5C-4443-84FB-60D812F70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76" y="2085159"/>
            <a:ext cx="1454939" cy="12159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364537-CEAF-4F00-B6EA-624E02278704}"/>
              </a:ext>
            </a:extLst>
          </p:cNvPr>
          <p:cNvSpPr txBox="1"/>
          <p:nvPr/>
        </p:nvSpPr>
        <p:spPr>
          <a:xfrm>
            <a:off x="9767167" y="2102642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Powered by </a:t>
            </a:r>
          </a:p>
        </p:txBody>
      </p:sp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5552B7-B21D-48C7-AB57-4836EA81E6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96" y="2439719"/>
            <a:ext cx="1031620" cy="435624"/>
          </a:xfrm>
          <a:prstGeom prst="rect">
            <a:avLst/>
          </a:prstGeom>
        </p:spPr>
      </p:pic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1B9E7C23-49B4-4E07-95A0-6A4785F25D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41" y="4627877"/>
            <a:ext cx="2268838" cy="1028307"/>
          </a:xfrm>
          <a:prstGeom prst="rect">
            <a:avLst/>
          </a:prstGeom>
        </p:spPr>
      </p:pic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140B3F04-913A-43C0-A9A9-03BF43FE73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33" y="3198678"/>
            <a:ext cx="2682961" cy="800579"/>
          </a:xfrm>
          <a:prstGeom prst="rect">
            <a:avLst/>
          </a:prstGeom>
        </p:spPr>
      </p:pic>
      <p:pic>
        <p:nvPicPr>
          <p:cNvPr id="73" name="Picture 72" descr="Logo, icon&#10;&#10;Description automatically generated">
            <a:extLst>
              <a:ext uri="{FF2B5EF4-FFF2-40B4-BE49-F238E27FC236}">
                <a16:creationId xmlns:a16="http://schemas.microsoft.com/office/drawing/2014/main" id="{BF7C1EFA-019D-40A8-9602-2D21C4EBC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2" y="3271999"/>
            <a:ext cx="252923" cy="252923"/>
          </a:xfrm>
          <a:prstGeom prst="rect">
            <a:avLst/>
          </a:prstGeom>
        </p:spPr>
      </p:pic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DF13A5A4-83AB-46C5-A2BD-2A6986048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37" y="3512993"/>
            <a:ext cx="353486" cy="170001"/>
          </a:xfrm>
          <a:prstGeom prst="rect">
            <a:avLst/>
          </a:prstGeom>
        </p:spPr>
      </p:pic>
      <p:pic>
        <p:nvPicPr>
          <p:cNvPr id="77" name="Picture 76" descr="A picture containing businesscard, vector graphics&#10;&#10;Description automatically generated">
            <a:extLst>
              <a:ext uri="{FF2B5EF4-FFF2-40B4-BE49-F238E27FC236}">
                <a16:creationId xmlns:a16="http://schemas.microsoft.com/office/drawing/2014/main" id="{280A9D1E-BDC0-4D17-9B85-9A4589498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60" y="3262151"/>
            <a:ext cx="213214" cy="213214"/>
          </a:xfrm>
          <a:prstGeom prst="rect">
            <a:avLst/>
          </a:prstGeom>
        </p:spPr>
      </p:pic>
      <p:pic>
        <p:nvPicPr>
          <p:cNvPr id="78" name="Picture 77" descr="Logo, company name&#10;&#10;Description automatically generated">
            <a:extLst>
              <a:ext uri="{FF2B5EF4-FFF2-40B4-BE49-F238E27FC236}">
                <a16:creationId xmlns:a16="http://schemas.microsoft.com/office/drawing/2014/main" id="{4086365F-E13C-4339-9731-F4193C127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590" y="3317759"/>
            <a:ext cx="549708" cy="344011"/>
          </a:xfrm>
          <a:prstGeom prst="rect">
            <a:avLst/>
          </a:prstGeom>
        </p:spPr>
      </p:pic>
      <p:pic>
        <p:nvPicPr>
          <p:cNvPr id="79" name="Picture 78" descr="Logo, company name&#10;&#10;Description automatically generated">
            <a:extLst>
              <a:ext uri="{FF2B5EF4-FFF2-40B4-BE49-F238E27FC236}">
                <a16:creationId xmlns:a16="http://schemas.microsoft.com/office/drawing/2014/main" id="{5D5F98A0-8A63-43B3-B99B-8CE2B36E3C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F6600-D72D-407A-9A84-55EB64F5EC1F}"/>
              </a:ext>
            </a:extLst>
          </p:cNvPr>
          <p:cNvSpPr txBox="1"/>
          <p:nvPr/>
        </p:nvSpPr>
        <p:spPr>
          <a:xfrm>
            <a:off x="4102570" y="250158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Computing Concepts</a:t>
            </a:r>
          </a:p>
        </p:txBody>
      </p:sp>
      <p:pic>
        <p:nvPicPr>
          <p:cNvPr id="101" name="Picture 100" descr="Diagram, shape&#10;&#10;Description automatically generated">
            <a:extLst>
              <a:ext uri="{FF2B5EF4-FFF2-40B4-BE49-F238E27FC236}">
                <a16:creationId xmlns:a16="http://schemas.microsoft.com/office/drawing/2014/main" id="{97E4975D-8DEE-42F0-9DB6-7943CF61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67" y="233267"/>
            <a:ext cx="344987" cy="372139"/>
          </a:xfrm>
          <a:prstGeom prst="rect">
            <a:avLst/>
          </a:prstGeom>
        </p:spPr>
      </p:pic>
      <p:pic>
        <p:nvPicPr>
          <p:cNvPr id="6" name="Picture 5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23D9D45A-1C72-4B6A-8227-B72FC72E6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9" y="1297967"/>
            <a:ext cx="10132452" cy="4537872"/>
          </a:xfrm>
          <a:prstGeom prst="rect">
            <a:avLst/>
          </a:prstGeom>
        </p:spPr>
      </p:pic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47A31AAE-0D94-4946-8878-8299A3DC4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1" y="328093"/>
            <a:ext cx="18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38" y="403078"/>
            <a:ext cx="484853" cy="249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3C6B3-0EB3-455C-AD74-F716F7E48013}"/>
              </a:ext>
            </a:extLst>
          </p:cNvPr>
          <p:cNvSpPr txBox="1"/>
          <p:nvPr/>
        </p:nvSpPr>
        <p:spPr>
          <a:xfrm>
            <a:off x="3770775" y="1643107"/>
            <a:ext cx="428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Software Development Lifecycle(SDLC)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75472-D7AD-4588-8C2D-FEF8219DE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621" y="2449045"/>
            <a:ext cx="3467617" cy="3331739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41CE33-FE4A-4E40-B97C-C0B1AF6D11DA}"/>
              </a:ext>
            </a:extLst>
          </p:cNvPr>
          <p:cNvSpPr txBox="1"/>
          <p:nvPr/>
        </p:nvSpPr>
        <p:spPr>
          <a:xfrm>
            <a:off x="640115" y="2015427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Waterfall Model</a:t>
            </a:r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E3BFB89F-295F-46D1-93A3-4DE316237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12" y="2435642"/>
            <a:ext cx="6380825" cy="26586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C703D1-DC27-4A18-8DA2-7AD3EC994CC9}"/>
              </a:ext>
            </a:extLst>
          </p:cNvPr>
          <p:cNvSpPr txBox="1"/>
          <p:nvPr/>
        </p:nvSpPr>
        <p:spPr>
          <a:xfrm>
            <a:off x="6012117" y="5320414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Each sprint duration – 2 to 6 weeks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24125-FEFF-456D-8CAA-F5E31FABA88A}"/>
              </a:ext>
            </a:extLst>
          </p:cNvPr>
          <p:cNvSpPr txBox="1"/>
          <p:nvPr/>
        </p:nvSpPr>
        <p:spPr>
          <a:xfrm>
            <a:off x="1211972" y="1144946"/>
            <a:ext cx="8533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“DevOps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 is the </a:t>
            </a:r>
            <a:r>
              <a:rPr lang="en-IN" sz="1600" b="1" i="1" dirty="0">
                <a:solidFill>
                  <a:srgbClr val="202124"/>
                </a:solidFill>
              </a:rPr>
              <a:t>union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 of 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people, process, and 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</a:rPr>
              <a:t>Technology 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to enable continuous delivery of value to </a:t>
            </a:r>
          </a:p>
          <a:p>
            <a:r>
              <a:rPr lang="en-IN" sz="1600" b="1" i="1" dirty="0">
                <a:solidFill>
                  <a:srgbClr val="202124"/>
                </a:solidFill>
              </a:rPr>
              <a:t>		Customers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”</a:t>
            </a:r>
            <a:endParaRPr lang="en-IN" sz="1600" i="1" dirty="0"/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E3470896-6157-45AF-A349-6EC64F31B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1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2" y="328093"/>
            <a:ext cx="200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08" y="403078"/>
            <a:ext cx="562584" cy="289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9BDCE-2B14-455F-8730-9E9BFB0266CD}"/>
              </a:ext>
            </a:extLst>
          </p:cNvPr>
          <p:cNvSpPr txBox="1"/>
          <p:nvPr/>
        </p:nvSpPr>
        <p:spPr>
          <a:xfrm>
            <a:off x="3129253" y="1059691"/>
            <a:ext cx="429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in DevOps(Development + Operations)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DEA3A-4FDC-4689-B32D-9FA1FFB113F4}"/>
              </a:ext>
            </a:extLst>
          </p:cNvPr>
          <p:cNvSpPr txBox="1"/>
          <p:nvPr/>
        </p:nvSpPr>
        <p:spPr>
          <a:xfrm>
            <a:off x="912834" y="2210997"/>
            <a:ext cx="2239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 Repository –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Build –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 Analysis –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Test  --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Artifactory --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80CA61-E003-4AA8-9131-03384558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42" y="2093475"/>
            <a:ext cx="460598" cy="46059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3D5CB79-8299-4932-ACDB-F5DA45245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23" y="1976169"/>
            <a:ext cx="1100106" cy="73207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58ECAE3-126F-4D3A-91B7-A32703B70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36" y="2141474"/>
            <a:ext cx="802940" cy="449647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5C47BFF4-A8AC-400C-80EF-0D5C7AEF3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0" y="2123863"/>
            <a:ext cx="606540" cy="523830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AFE0D967-4D24-41E1-9660-262E414D9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19" y="2144029"/>
            <a:ext cx="1614633" cy="484390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9F4258-15CC-4516-9639-DC25135B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00" y="2108185"/>
            <a:ext cx="891815" cy="5831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396B83-B401-4AB8-860C-3516096E97D3}"/>
              </a:ext>
            </a:extLst>
          </p:cNvPr>
          <p:cNvSpPr txBox="1"/>
          <p:nvPr/>
        </p:nvSpPr>
        <p:spPr>
          <a:xfrm>
            <a:off x="912834" y="1656999"/>
            <a:ext cx="152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Development: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06D8DEE6-E44F-4D79-AEE3-61BDAC384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37" y="2731748"/>
            <a:ext cx="712825" cy="442702"/>
          </a:xfrm>
          <a:prstGeom prst="rect">
            <a:avLst/>
          </a:prstGeom>
        </p:spPr>
      </p:pic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3BA187DC-3270-4C3F-886F-A3D0AAC50F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44" y="2691295"/>
            <a:ext cx="507532" cy="523608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D2A6282C-5F12-441A-899D-4734BAF8E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2583253"/>
            <a:ext cx="672132" cy="672132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5281EF7F-3ABD-4D13-A27F-6FC352E9C8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57" y="2800470"/>
            <a:ext cx="1145063" cy="414433"/>
          </a:xfrm>
          <a:prstGeom prst="rect">
            <a:avLst/>
          </a:prstGeom>
        </p:spPr>
      </p:pic>
      <p:pic>
        <p:nvPicPr>
          <p:cNvPr id="41" name="Picture 40" descr="Logo, company name&#10;&#10;Description automatically generated">
            <a:extLst>
              <a:ext uri="{FF2B5EF4-FFF2-40B4-BE49-F238E27FC236}">
                <a16:creationId xmlns:a16="http://schemas.microsoft.com/office/drawing/2014/main" id="{F622D709-43D9-4800-BB7E-7FC0DF1D64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25" y="3278447"/>
            <a:ext cx="1327844" cy="485448"/>
          </a:xfrm>
          <a:prstGeom prst="rect">
            <a:avLst/>
          </a:prstGeom>
        </p:spPr>
      </p:pic>
      <p:pic>
        <p:nvPicPr>
          <p:cNvPr id="43" name="Picture 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49E7A0-A906-4808-931A-EE5368925B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28" y="3866778"/>
            <a:ext cx="988682" cy="335538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6529E29A-82BA-4430-83A7-ADDB8AE885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71" y="3685328"/>
            <a:ext cx="579598" cy="579598"/>
          </a:xfrm>
          <a:prstGeom prst="rect">
            <a:avLst/>
          </a:prstGeom>
        </p:spPr>
      </p:pic>
      <p:pic>
        <p:nvPicPr>
          <p:cNvPr id="47" name="Picture 46" descr="Logo&#10;&#10;Description automatically generated with medium confidence">
            <a:extLst>
              <a:ext uri="{FF2B5EF4-FFF2-40B4-BE49-F238E27FC236}">
                <a16:creationId xmlns:a16="http://schemas.microsoft.com/office/drawing/2014/main" id="{F96F40E0-F125-45C1-B094-A95FD77833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06" y="3804369"/>
            <a:ext cx="894084" cy="511765"/>
          </a:xfrm>
          <a:prstGeom prst="rect">
            <a:avLst/>
          </a:prstGeom>
        </p:spPr>
      </p:pic>
      <p:pic>
        <p:nvPicPr>
          <p:cNvPr id="49" name="Picture 48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DB18D264-B8E7-40A5-BC40-072F4C547B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08" y="3763895"/>
            <a:ext cx="579598" cy="520906"/>
          </a:xfrm>
          <a:prstGeom prst="rect">
            <a:avLst/>
          </a:prstGeom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FC3D9484-6B7C-43CA-B9DA-3D11E1F312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7" y="4400553"/>
            <a:ext cx="672744" cy="492534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EFB5A98-EED6-42D2-AEC9-2718130C5D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47" y="4395884"/>
            <a:ext cx="808455" cy="502093"/>
          </a:xfrm>
          <a:prstGeom prst="rect">
            <a:avLst/>
          </a:prstGeom>
        </p:spPr>
      </p:pic>
      <p:pic>
        <p:nvPicPr>
          <p:cNvPr id="55" name="Picture 54" descr="Shape&#10;&#10;Description automatically generated with medium confidence">
            <a:extLst>
              <a:ext uri="{FF2B5EF4-FFF2-40B4-BE49-F238E27FC236}">
                <a16:creationId xmlns:a16="http://schemas.microsoft.com/office/drawing/2014/main" id="{57F05255-44BF-4F4D-8178-33B3A5257A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86" y="4522638"/>
            <a:ext cx="935706" cy="375340"/>
          </a:xfrm>
          <a:prstGeom prst="rect">
            <a:avLst/>
          </a:prstGeom>
        </p:spPr>
      </p:pic>
      <p:pic>
        <p:nvPicPr>
          <p:cNvPr id="60" name="Picture 59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F5CD2013-80EE-4435-B5D5-62E4C294F2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34" y="3394096"/>
            <a:ext cx="1010990" cy="274445"/>
          </a:xfrm>
          <a:prstGeom prst="rect">
            <a:avLst/>
          </a:prstGeom>
        </p:spPr>
      </p:pic>
      <p:pic>
        <p:nvPicPr>
          <p:cNvPr id="62" name="Picture 61" descr="A picture containing circle&#10;&#10;Description automatically generated">
            <a:extLst>
              <a:ext uri="{FF2B5EF4-FFF2-40B4-BE49-F238E27FC236}">
                <a16:creationId xmlns:a16="http://schemas.microsoft.com/office/drawing/2014/main" id="{61C2BA41-545E-49BC-B066-FFF8BEC6CE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06" y="3190280"/>
            <a:ext cx="1166534" cy="583267"/>
          </a:xfrm>
          <a:prstGeom prst="rect">
            <a:avLst/>
          </a:prstGeom>
        </p:spPr>
      </p:pic>
      <p:pic>
        <p:nvPicPr>
          <p:cNvPr id="63" name="Picture 62" descr="Logo, company name&#10;&#10;Description automatically generated">
            <a:extLst>
              <a:ext uri="{FF2B5EF4-FFF2-40B4-BE49-F238E27FC236}">
                <a16:creationId xmlns:a16="http://schemas.microsoft.com/office/drawing/2014/main" id="{96F978BF-3F12-4EE4-8C69-37E7D38C7D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7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2" y="328093"/>
            <a:ext cx="200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08" y="403078"/>
            <a:ext cx="562584" cy="289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9BDCE-2B14-455F-8730-9E9BFB0266CD}"/>
              </a:ext>
            </a:extLst>
          </p:cNvPr>
          <p:cNvSpPr txBox="1"/>
          <p:nvPr/>
        </p:nvSpPr>
        <p:spPr>
          <a:xfrm>
            <a:off x="3129253" y="1059691"/>
            <a:ext cx="476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 chain in DevOps(Development + Operations)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9F4515-DF67-4E23-8690-18D143331E09}"/>
              </a:ext>
            </a:extLst>
          </p:cNvPr>
          <p:cNvSpPr txBox="1"/>
          <p:nvPr/>
        </p:nvSpPr>
        <p:spPr>
          <a:xfrm>
            <a:off x="921167" y="1714765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Operations: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D11284-9A7B-4CCF-8447-2D99420A9E18}"/>
              </a:ext>
            </a:extLst>
          </p:cNvPr>
          <p:cNvSpPr txBox="1"/>
          <p:nvPr/>
        </p:nvSpPr>
        <p:spPr>
          <a:xfrm>
            <a:off x="921167" y="2231030"/>
            <a:ext cx="33143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Deploy tools --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Configuration Management --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Monitor --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Infrastructure as Code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Scripting --</a:t>
            </a:r>
          </a:p>
          <a:p>
            <a:r>
              <a:rPr lang="en-IN" dirty="0"/>
              <a:t>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EE62B53-AE83-4123-AC5F-4567385F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89" y="1972178"/>
            <a:ext cx="536683" cy="53668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AE3A6E1-B5EC-4AF4-A681-4EF02F2B8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37" y="2139582"/>
            <a:ext cx="1178321" cy="34913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54D6448-CB97-4D4F-9534-331E79EE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6" y="1952031"/>
            <a:ext cx="874640" cy="656485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low confidence">
            <a:extLst>
              <a:ext uri="{FF2B5EF4-FFF2-40B4-BE49-F238E27FC236}">
                <a16:creationId xmlns:a16="http://schemas.microsoft.com/office/drawing/2014/main" id="{650CAB00-7B70-4116-BA7C-2B1B05F6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05" y="2002352"/>
            <a:ext cx="1418623" cy="497632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extLst>
              <a:ext uri="{FF2B5EF4-FFF2-40B4-BE49-F238E27FC236}">
                <a16:creationId xmlns:a16="http://schemas.microsoft.com/office/drawing/2014/main" id="{B54D9541-D951-4D44-BFC6-086BB0C2E5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89" y="2002352"/>
            <a:ext cx="956491" cy="656484"/>
          </a:xfrm>
          <a:prstGeom prst="rect">
            <a:avLst/>
          </a:prstGeom>
        </p:spPr>
      </p:pic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069DB46A-D19E-4430-A995-B82414925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76538"/>
            <a:ext cx="971205" cy="296775"/>
          </a:xfrm>
          <a:prstGeom prst="rect">
            <a:avLst/>
          </a:prstGeom>
        </p:spPr>
      </p:pic>
      <p:pic>
        <p:nvPicPr>
          <p:cNvPr id="40" name="Picture 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DADE07-5E5A-401D-A054-2C7A2DBF6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48" y="2767174"/>
            <a:ext cx="827409" cy="294874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6ECBBF43-F292-4AAE-9C9E-60560D1C29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29" y="2541682"/>
            <a:ext cx="728380" cy="656485"/>
          </a:xfrm>
          <a:prstGeom prst="rect">
            <a:avLst/>
          </a:prstGeom>
        </p:spPr>
      </p:pic>
      <p:pic>
        <p:nvPicPr>
          <p:cNvPr id="48" name="Picture 4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C0811A-E5D0-45F3-9FAC-84CA1F8E5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17" y="2846503"/>
            <a:ext cx="818850" cy="271547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ACD9E0E5-A3C7-4F80-B3DE-8E556D527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65" y="2730390"/>
            <a:ext cx="437518" cy="439471"/>
          </a:xfrm>
          <a:prstGeom prst="rect">
            <a:avLst/>
          </a:prstGeom>
        </p:spPr>
      </p:pic>
      <p:pic>
        <p:nvPicPr>
          <p:cNvPr id="57" name="Picture 56" descr="Logo&#10;&#10;Description automatically generated">
            <a:extLst>
              <a:ext uri="{FF2B5EF4-FFF2-40B4-BE49-F238E27FC236}">
                <a16:creationId xmlns:a16="http://schemas.microsoft.com/office/drawing/2014/main" id="{EE210D93-9B4F-4F6F-A3EB-5D46252A3A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37" y="3241335"/>
            <a:ext cx="518133" cy="518133"/>
          </a:xfrm>
          <a:prstGeom prst="rect">
            <a:avLst/>
          </a:prstGeom>
        </p:spPr>
      </p:pic>
      <p:pic>
        <p:nvPicPr>
          <p:cNvPr id="60" name="Picture 59" descr="Text&#10;&#10;Description automatically generated with medium confidence">
            <a:extLst>
              <a:ext uri="{FF2B5EF4-FFF2-40B4-BE49-F238E27FC236}">
                <a16:creationId xmlns:a16="http://schemas.microsoft.com/office/drawing/2014/main" id="{063A2A54-DBB9-42E0-A8B6-4500B0AEA1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78" y="3106328"/>
            <a:ext cx="956491" cy="607135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608D1A6F-7120-44CC-952A-F93550F51C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83" y="3164874"/>
            <a:ext cx="1097180" cy="548590"/>
          </a:xfrm>
          <a:prstGeom prst="rect">
            <a:avLst/>
          </a:prstGeom>
        </p:spPr>
      </p:pic>
      <p:pic>
        <p:nvPicPr>
          <p:cNvPr id="64" name="Picture 63" descr="Logo, company name&#10;&#10;Description automatically generated">
            <a:extLst>
              <a:ext uri="{FF2B5EF4-FFF2-40B4-BE49-F238E27FC236}">
                <a16:creationId xmlns:a16="http://schemas.microsoft.com/office/drawing/2014/main" id="{E3AC8559-3B71-43FC-AA65-9517B2B3CA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28" y="3137893"/>
            <a:ext cx="621575" cy="621575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858CF9EC-94BD-434B-ABFD-1D606FE984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25" y="3952371"/>
            <a:ext cx="614814" cy="508968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B20D4640-933C-4F4A-9216-7C34C51FC7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7" y="3925565"/>
            <a:ext cx="1071548" cy="535774"/>
          </a:xfrm>
          <a:prstGeom prst="rect">
            <a:avLst/>
          </a:prstGeom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4CD81F67-F541-4885-8E0A-A875BC7284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07" y="3886045"/>
            <a:ext cx="614814" cy="61481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E4E843B6-E4DE-4CCE-A1ED-5359CFD5CA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41" y="4608998"/>
            <a:ext cx="536789" cy="536789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1F551636-9C37-43AA-9EC4-8536FA18F4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65" y="4569986"/>
            <a:ext cx="614814" cy="614814"/>
          </a:xfrm>
          <a:prstGeom prst="rect">
            <a:avLst/>
          </a:prstGeom>
        </p:spPr>
      </p:pic>
      <p:pic>
        <p:nvPicPr>
          <p:cNvPr id="76" name="Picture 75" descr="Logo&#10;&#10;Description automatically generated with medium confidence">
            <a:extLst>
              <a:ext uri="{FF2B5EF4-FFF2-40B4-BE49-F238E27FC236}">
                <a16:creationId xmlns:a16="http://schemas.microsoft.com/office/drawing/2014/main" id="{C0377BE8-5059-4647-8516-0EABE6E13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7" y="4667287"/>
            <a:ext cx="479258" cy="535774"/>
          </a:xfrm>
          <a:prstGeom prst="rect">
            <a:avLst/>
          </a:prstGeom>
        </p:spPr>
      </p:pic>
      <p:pic>
        <p:nvPicPr>
          <p:cNvPr id="77" name="Picture 76" descr="Logo, company name&#10;&#10;Description automatically generated">
            <a:extLst>
              <a:ext uri="{FF2B5EF4-FFF2-40B4-BE49-F238E27FC236}">
                <a16:creationId xmlns:a16="http://schemas.microsoft.com/office/drawing/2014/main" id="{2D4CF442-BB05-4E2B-A068-5303292808D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2" y="328093"/>
            <a:ext cx="200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08" y="403078"/>
            <a:ext cx="562584" cy="289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9BDCE-2B14-455F-8730-9E9BFB0266CD}"/>
              </a:ext>
            </a:extLst>
          </p:cNvPr>
          <p:cNvSpPr txBox="1"/>
          <p:nvPr/>
        </p:nvSpPr>
        <p:spPr>
          <a:xfrm>
            <a:off x="3129253" y="1059691"/>
            <a:ext cx="470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Integration and Deployment(CI&amp;CD)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DFAB-F976-4598-8162-1BFA02AA607C}"/>
              </a:ext>
            </a:extLst>
          </p:cNvPr>
          <p:cNvSpPr txBox="1"/>
          <p:nvPr/>
        </p:nvSpPr>
        <p:spPr>
          <a:xfrm>
            <a:off x="985421" y="1671651"/>
            <a:ext cx="24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</a:rPr>
              <a:t>Continuous Integration: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226986-095D-45E2-B21A-301F96A6D3D9}"/>
              </a:ext>
            </a:extLst>
          </p:cNvPr>
          <p:cNvSpPr txBox="1"/>
          <p:nvPr/>
        </p:nvSpPr>
        <p:spPr>
          <a:xfrm>
            <a:off x="985421" y="4097654"/>
            <a:ext cx="256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</a:rPr>
              <a:t>Continuous Deployment: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DF1B958-A4D4-41F6-8E4F-5525E038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" y="2378791"/>
            <a:ext cx="763110" cy="763110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7124B04D-EC66-4A1C-9B6E-80A5C2B2A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2" y="3068251"/>
            <a:ext cx="763110" cy="7631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23C2E5-DF80-4D95-841B-B5959584AD06}"/>
              </a:ext>
            </a:extLst>
          </p:cNvPr>
          <p:cNvCxnSpPr>
            <a:cxnSpLocks/>
          </p:cNvCxnSpPr>
          <p:nvPr/>
        </p:nvCxnSpPr>
        <p:spPr>
          <a:xfrm>
            <a:off x="1553592" y="3141901"/>
            <a:ext cx="878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BD5ECD-EAD6-43EE-80AF-29E03F2475F9}"/>
              </a:ext>
            </a:extLst>
          </p:cNvPr>
          <p:cNvSpPr txBox="1"/>
          <p:nvPr/>
        </p:nvSpPr>
        <p:spPr>
          <a:xfrm>
            <a:off x="1440518" y="2839334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Code check-in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EB7F86-6A1F-48FE-87EB-2B12899973EE}"/>
              </a:ext>
            </a:extLst>
          </p:cNvPr>
          <p:cNvCxnSpPr>
            <a:cxnSpLocks/>
          </p:cNvCxnSpPr>
          <p:nvPr/>
        </p:nvCxnSpPr>
        <p:spPr>
          <a:xfrm>
            <a:off x="3305531" y="3077400"/>
            <a:ext cx="956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D3547E-0AE2-472B-9E2B-627AD550F55C}"/>
              </a:ext>
            </a:extLst>
          </p:cNvPr>
          <p:cNvSpPr txBox="1"/>
          <p:nvPr/>
        </p:nvSpPr>
        <p:spPr>
          <a:xfrm>
            <a:off x="3189135" y="284819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Build/Compile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4432E5-09D4-4CBC-B560-B68E138472D6}"/>
              </a:ext>
            </a:extLst>
          </p:cNvPr>
          <p:cNvCxnSpPr>
            <a:cxnSpLocks/>
          </p:cNvCxnSpPr>
          <p:nvPr/>
        </p:nvCxnSpPr>
        <p:spPr>
          <a:xfrm>
            <a:off x="5992427" y="3106647"/>
            <a:ext cx="982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278DA1-90D5-4620-9487-A017649C34FC}"/>
              </a:ext>
            </a:extLst>
          </p:cNvPr>
          <p:cNvSpPr txBox="1"/>
          <p:nvPr/>
        </p:nvSpPr>
        <p:spPr>
          <a:xfrm>
            <a:off x="6009454" y="2826894"/>
            <a:ext cx="735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Unit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1A4489-0A7A-406E-83B3-0209437E3025}"/>
              </a:ext>
            </a:extLst>
          </p:cNvPr>
          <p:cNvCxnSpPr>
            <a:cxnSpLocks/>
          </p:cNvCxnSpPr>
          <p:nvPr/>
        </p:nvCxnSpPr>
        <p:spPr>
          <a:xfrm>
            <a:off x="8124825" y="3184773"/>
            <a:ext cx="1613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81BAFD-F34F-4286-A517-265AB81293D6}"/>
              </a:ext>
            </a:extLst>
          </p:cNvPr>
          <p:cNvSpPr txBox="1"/>
          <p:nvPr/>
        </p:nvSpPr>
        <p:spPr>
          <a:xfrm>
            <a:off x="8051548" y="2658097"/>
            <a:ext cx="168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Push packages/binaries </a:t>
            </a:r>
          </a:p>
          <a:p>
            <a:r>
              <a:rPr lang="en-IN" sz="1200" dirty="0"/>
              <a:t>to storage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06123CE9-671E-417A-8AD6-2EAB4AA5E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27" y="2794532"/>
            <a:ext cx="530991" cy="53099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3B4640-4DA9-4B5D-9659-7A36086909F9}"/>
              </a:ext>
            </a:extLst>
          </p:cNvPr>
          <p:cNvSpPr txBox="1"/>
          <p:nvPr/>
        </p:nvSpPr>
        <p:spPr>
          <a:xfrm>
            <a:off x="2310167" y="3391489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Code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59A1D8-43CC-4E78-A682-2A56913BEF00}"/>
              </a:ext>
            </a:extLst>
          </p:cNvPr>
          <p:cNvSpPr txBox="1"/>
          <p:nvPr/>
        </p:nvSpPr>
        <p:spPr>
          <a:xfrm>
            <a:off x="4737532" y="3371931"/>
            <a:ext cx="855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Build Tools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D05205-0EC5-47FA-B4E1-27084881ED94}"/>
              </a:ext>
            </a:extLst>
          </p:cNvPr>
          <p:cNvSpPr txBox="1"/>
          <p:nvPr/>
        </p:nvSpPr>
        <p:spPr>
          <a:xfrm>
            <a:off x="7032629" y="3370407"/>
            <a:ext cx="799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Test Plans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A0C478-AB4B-4B3A-860C-E5595DAAB227}"/>
              </a:ext>
            </a:extLst>
          </p:cNvPr>
          <p:cNvSpPr txBox="1"/>
          <p:nvPr/>
        </p:nvSpPr>
        <p:spPr>
          <a:xfrm>
            <a:off x="9923319" y="3370406"/>
            <a:ext cx="851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Artifactory</a:t>
            </a:r>
          </a:p>
        </p:txBody>
      </p:sp>
      <p:pic>
        <p:nvPicPr>
          <p:cNvPr id="69" name="Picture 68" descr="Logo, company name&#10;&#10;Description automatically generated">
            <a:extLst>
              <a:ext uri="{FF2B5EF4-FFF2-40B4-BE49-F238E27FC236}">
                <a16:creationId xmlns:a16="http://schemas.microsoft.com/office/drawing/2014/main" id="{1FA5BC28-869E-4E0D-9E4D-EFD006BD5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17" y="2826894"/>
            <a:ext cx="1275562" cy="46166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69017F1D-7B95-4F9D-96EE-C40AED2B1DA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9" y="2718238"/>
            <a:ext cx="524012" cy="570320"/>
          </a:xfrm>
          <a:prstGeom prst="rect">
            <a:avLst/>
          </a:prstGeom>
        </p:spPr>
      </p:pic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FB662250-E5E1-46AA-A45C-7A335F2F8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79" y="2777019"/>
            <a:ext cx="698703" cy="511539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8BE07F1C-843D-4141-8BB4-56ABC04A2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6" y="4529544"/>
            <a:ext cx="1699537" cy="1447754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E5E76-3260-4ECF-BAFD-4120401EE6A2}"/>
              </a:ext>
            </a:extLst>
          </p:cNvPr>
          <p:cNvCxnSpPr>
            <a:cxnSpLocks/>
          </p:cNvCxnSpPr>
          <p:nvPr/>
        </p:nvCxnSpPr>
        <p:spPr>
          <a:xfrm>
            <a:off x="2310167" y="5353921"/>
            <a:ext cx="1241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E2108F-6EEB-492D-82A7-8C885B2D9825}"/>
              </a:ext>
            </a:extLst>
          </p:cNvPr>
          <p:cNvSpPr txBox="1"/>
          <p:nvPr/>
        </p:nvSpPr>
        <p:spPr>
          <a:xfrm>
            <a:off x="3830222" y="5992877"/>
            <a:ext cx="1259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Dev Environment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06FDD3-D7E6-49E1-A31D-D49C333B749A}"/>
              </a:ext>
            </a:extLst>
          </p:cNvPr>
          <p:cNvSpPr txBox="1"/>
          <p:nvPr/>
        </p:nvSpPr>
        <p:spPr>
          <a:xfrm>
            <a:off x="555513" y="6115501"/>
            <a:ext cx="15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rgbClr val="7030A0"/>
                </a:solidFill>
              </a:rPr>
              <a:t>Ops/</a:t>
            </a:r>
            <a:r>
              <a:rPr lang="en-IN" sz="1200" b="1" dirty="0" err="1">
                <a:solidFill>
                  <a:srgbClr val="7030A0"/>
                </a:solidFill>
              </a:rPr>
              <a:t>Infra.Build</a:t>
            </a:r>
            <a:r>
              <a:rPr lang="en-IN" sz="1200" b="1" dirty="0">
                <a:solidFill>
                  <a:srgbClr val="7030A0"/>
                </a:solidFill>
              </a:rPr>
              <a:t> Team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4FF820-4BAE-4601-B248-BFE03C0297B8}"/>
              </a:ext>
            </a:extLst>
          </p:cNvPr>
          <p:cNvSpPr txBox="1"/>
          <p:nvPr/>
        </p:nvSpPr>
        <p:spPr>
          <a:xfrm>
            <a:off x="609161" y="3769914"/>
            <a:ext cx="90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rgbClr val="7030A0"/>
                </a:solidFill>
              </a:rPr>
              <a:t>Developers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6F775-C488-4950-AA2C-DA81CC841AF0}"/>
              </a:ext>
            </a:extLst>
          </p:cNvPr>
          <p:cNvSpPr txBox="1"/>
          <p:nvPr/>
        </p:nvSpPr>
        <p:spPr>
          <a:xfrm>
            <a:off x="2170379" y="4976422"/>
            <a:ext cx="13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Automation Scripts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044BAB4-AD9C-412F-84AC-3E9E4FA49678}"/>
              </a:ext>
            </a:extLst>
          </p:cNvPr>
          <p:cNvCxnSpPr/>
          <p:nvPr/>
        </p:nvCxnSpPr>
        <p:spPr>
          <a:xfrm>
            <a:off x="4604092" y="38313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A picture containing text&#10;&#10;Description automatically generated">
            <a:extLst>
              <a:ext uri="{FF2B5EF4-FFF2-40B4-BE49-F238E27FC236}">
                <a16:creationId xmlns:a16="http://schemas.microsoft.com/office/drawing/2014/main" id="{26E8834B-85BF-4B86-B6BF-DC7FBD04CA8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16" y="4548090"/>
            <a:ext cx="1410661" cy="1410661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D78634-9C12-41AA-96DA-609EC70367CC}"/>
              </a:ext>
            </a:extLst>
          </p:cNvPr>
          <p:cNvCxnSpPr>
            <a:cxnSpLocks/>
          </p:cNvCxnSpPr>
          <p:nvPr/>
        </p:nvCxnSpPr>
        <p:spPr>
          <a:xfrm>
            <a:off x="5242321" y="5289617"/>
            <a:ext cx="1241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E1787C5-764C-445F-A2D2-CF3D63DB2BC3}"/>
              </a:ext>
            </a:extLst>
          </p:cNvPr>
          <p:cNvSpPr txBox="1"/>
          <p:nvPr/>
        </p:nvSpPr>
        <p:spPr>
          <a:xfrm>
            <a:off x="5177198" y="4941717"/>
            <a:ext cx="1123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Functional Test</a:t>
            </a:r>
          </a:p>
        </p:txBody>
      </p: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E275BDC0-E3A8-40FE-9D4F-433E85258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85" y="4572078"/>
            <a:ext cx="1315727" cy="131572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398C513-A904-4E76-9466-DF83EE754F64}"/>
              </a:ext>
            </a:extLst>
          </p:cNvPr>
          <p:cNvSpPr txBox="1"/>
          <p:nvPr/>
        </p:nvSpPr>
        <p:spPr>
          <a:xfrm>
            <a:off x="6628411" y="5957404"/>
            <a:ext cx="1268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Test Environment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7331D78-5978-4F3D-8962-821131A6C358}"/>
              </a:ext>
            </a:extLst>
          </p:cNvPr>
          <p:cNvCxnSpPr>
            <a:cxnSpLocks/>
          </p:cNvCxnSpPr>
          <p:nvPr/>
        </p:nvCxnSpPr>
        <p:spPr>
          <a:xfrm>
            <a:off x="7920712" y="5229941"/>
            <a:ext cx="1241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2DAC634-3050-4D7C-9215-96B4A0C7594D}"/>
              </a:ext>
            </a:extLst>
          </p:cNvPr>
          <p:cNvSpPr txBox="1"/>
          <p:nvPr/>
        </p:nvSpPr>
        <p:spPr>
          <a:xfrm>
            <a:off x="8051548" y="4939579"/>
            <a:ext cx="763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Final Test</a:t>
            </a:r>
          </a:p>
        </p:txBody>
      </p:sp>
      <p:pic>
        <p:nvPicPr>
          <p:cNvPr id="102" name="Picture 101" descr="Application&#10;&#10;Description automatically generated">
            <a:extLst>
              <a:ext uri="{FF2B5EF4-FFF2-40B4-BE49-F238E27FC236}">
                <a16:creationId xmlns:a16="http://schemas.microsoft.com/office/drawing/2014/main" id="{91F811D5-FF34-4EA1-8F83-81C220090D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4848173"/>
            <a:ext cx="1483296" cy="92968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CA496CD-C2B6-420E-B1E9-38CA8C348585}"/>
              </a:ext>
            </a:extLst>
          </p:cNvPr>
          <p:cNvSpPr txBox="1"/>
          <p:nvPr/>
        </p:nvSpPr>
        <p:spPr>
          <a:xfrm>
            <a:off x="9549916" y="5872017"/>
            <a:ext cx="131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Prod Environment</a:t>
            </a:r>
          </a:p>
        </p:txBody>
      </p:sp>
      <p:pic>
        <p:nvPicPr>
          <p:cNvPr id="104" name="Picture 103" descr="Logo, company name&#10;&#10;Description automatically generated">
            <a:extLst>
              <a:ext uri="{FF2B5EF4-FFF2-40B4-BE49-F238E27FC236}">
                <a16:creationId xmlns:a16="http://schemas.microsoft.com/office/drawing/2014/main" id="{C02CC313-3C0F-4470-981A-F20703CB10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9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13CD2-2587-4C2D-BE88-B100C0EB4E20}"/>
              </a:ext>
            </a:extLst>
          </p:cNvPr>
          <p:cNvSpPr txBox="1"/>
          <p:nvPr/>
        </p:nvSpPr>
        <p:spPr>
          <a:xfrm>
            <a:off x="568493" y="159682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Launched in 2010 as</a:t>
            </a:r>
          </a:p>
        </p:txBody>
      </p:sp>
      <p:pic>
        <p:nvPicPr>
          <p:cNvPr id="19" name="Picture 1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1D0B0F72-D9E7-4A4B-A540-AE3BA4C3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97" y="1251523"/>
            <a:ext cx="1196211" cy="11962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D6425E-6A47-4862-80FF-235E8B3A1C1F}"/>
              </a:ext>
            </a:extLst>
          </p:cNvPr>
          <p:cNvSpPr txBox="1"/>
          <p:nvPr/>
        </p:nvSpPr>
        <p:spPr>
          <a:xfrm>
            <a:off x="568493" y="2099484"/>
            <a:ext cx="21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Renamed in 2014 as </a:t>
            </a: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165F80B-76C2-4193-A241-44B7A646F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36" y="1942276"/>
            <a:ext cx="1215552" cy="6837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E3A4F6-39D7-4073-ABDE-DFA3CD9CD521}"/>
              </a:ext>
            </a:extLst>
          </p:cNvPr>
          <p:cNvSpPr txBox="1"/>
          <p:nvPr/>
        </p:nvSpPr>
        <p:spPr>
          <a:xfrm>
            <a:off x="6348984" y="4802638"/>
            <a:ext cx="4749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URL For azure cloud -- </a:t>
            </a:r>
            <a:r>
              <a:rPr lang="en-IN" sz="1400" dirty="0">
                <a:hlinkClick r:id="rId5"/>
              </a:rPr>
              <a:t>https://portal.azure.com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Azure Regions - </a:t>
            </a:r>
            <a:r>
              <a:rPr lang="en-IN" sz="1400" dirty="0">
                <a:hlinkClick r:id="rId6"/>
              </a:rPr>
              <a:t>https://azure.microsoft.com/en-us/global-infrastructure/geographies/#geographies</a:t>
            </a:r>
            <a:endParaRPr lang="en-IN" sz="1400" dirty="0"/>
          </a:p>
          <a:p>
            <a:endParaRPr lang="en-IN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62D232-D8D9-4D7A-96A3-5BE0BF03F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63" y="3429000"/>
            <a:ext cx="4777119" cy="27479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93016C-1647-4C7A-B375-5040804D9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396" y="1725843"/>
            <a:ext cx="4510270" cy="27479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E57465-71C6-4A77-A368-E3044F2CA2EE}"/>
              </a:ext>
            </a:extLst>
          </p:cNvPr>
          <p:cNvSpPr txBox="1"/>
          <p:nvPr/>
        </p:nvSpPr>
        <p:spPr>
          <a:xfrm>
            <a:off x="3063494" y="92901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Why Microsoft Azure?</a:t>
            </a:r>
          </a:p>
        </p:txBody>
      </p:sp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A8371A7D-BC66-431C-8337-8061568B6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494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</vt:lpstr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138</cp:revision>
  <dcterms:created xsi:type="dcterms:W3CDTF">2022-05-04T17:17:33Z</dcterms:created>
  <dcterms:modified xsi:type="dcterms:W3CDTF">2022-05-12T01:29:59Z</dcterms:modified>
</cp:coreProperties>
</file>