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Repos" id="{9480F359-CF75-46FF-91D2-F8A59E7F078F}">
          <p14:sldIdLst>
            <p14:sldId id="256"/>
            <p14:sldId id="272"/>
            <p14:sldId id="273"/>
            <p14:sldId id="274"/>
          </p14:sldIdLst>
        </p14:section>
        <p14:section name="Pipelines" id="{7C4AD2B6-8820-47AE-9126-B378F51B6931}">
          <p14:sldIdLst>
            <p14:sldId id="275"/>
            <p14:sldId id="276"/>
            <p14:sldId id="277"/>
            <p14:sldId id="278"/>
            <p14:sldId id="279"/>
            <p14:sldId id="280"/>
            <p14:sldId id="281"/>
            <p14:sldId id="282"/>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BC7B85-2C7B-4CEA-AA60-76843FF186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2A63054-A37A-4709-BC85-9AB03E274A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E1DBC8-23A8-42A7-B2FD-E5AAA12F60B4}" type="datetimeFigureOut">
              <a:rPr lang="en-IN" smtClean="0"/>
              <a:t>13-06-2022</a:t>
            </a:fld>
            <a:endParaRPr lang="en-IN"/>
          </a:p>
        </p:txBody>
      </p:sp>
      <p:sp>
        <p:nvSpPr>
          <p:cNvPr id="4" name="Footer Placeholder 3">
            <a:extLst>
              <a:ext uri="{FF2B5EF4-FFF2-40B4-BE49-F238E27FC236}">
                <a16:creationId xmlns:a16="http://schemas.microsoft.com/office/drawing/2014/main" id="{968A26E8-655B-4890-815E-0F2E04E0EA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A69CB37-625A-41E6-8222-DE195D573C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ED16AF-6C01-477E-84B0-DE6244E8413C}" type="slidenum">
              <a:rPr lang="en-IN" smtClean="0"/>
              <a:t>‹#›</a:t>
            </a:fld>
            <a:endParaRPr lang="en-IN"/>
          </a:p>
        </p:txBody>
      </p:sp>
      <p:pic>
        <p:nvPicPr>
          <p:cNvPr id="7" name="Picture 6">
            <a:extLst>
              <a:ext uri="{FF2B5EF4-FFF2-40B4-BE49-F238E27FC236}">
                <a16:creationId xmlns:a16="http://schemas.microsoft.com/office/drawing/2014/main" id="{E5B3983E-69C0-480B-A025-EC821A3567D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7971692"/>
            <a:ext cx="1172308" cy="1172308"/>
          </a:xfrm>
          <a:prstGeom prst="rect">
            <a:avLst/>
          </a:prstGeom>
        </p:spPr>
      </p:pic>
    </p:spTree>
    <p:extLst>
      <p:ext uri="{BB962C8B-B14F-4D97-AF65-F5344CB8AC3E}">
        <p14:creationId xmlns:p14="http://schemas.microsoft.com/office/powerpoint/2010/main" val="3857966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922C80-6E11-4D98-AA0B-1CAA7CE08F22}" type="datetimeFigureOut">
              <a:rPr lang="en-IN" smtClean="0"/>
              <a:t>13-06-2022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E5801-4C97-44A8-BFBB-F2F3448E4BC5}" type="slidenum">
              <a:rPr lang="en-IN" smtClean="0"/>
              <a:t>‹#›</a:t>
            </a:fld>
            <a:endParaRPr lang="en-IN"/>
          </a:p>
        </p:txBody>
      </p:sp>
    </p:spTree>
    <p:extLst>
      <p:ext uri="{BB962C8B-B14F-4D97-AF65-F5344CB8AC3E}">
        <p14:creationId xmlns:p14="http://schemas.microsoft.com/office/powerpoint/2010/main" val="1888921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2E57-0219-4995-98B6-C18237F42F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B2A5D1-22E1-4E26-B595-B691A2B56E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EEF6A1-7678-4F3D-ACE0-EB113E5A6FCF}"/>
              </a:ext>
            </a:extLst>
          </p:cNvPr>
          <p:cNvSpPr>
            <a:spLocks noGrp="1"/>
          </p:cNvSpPr>
          <p:nvPr>
            <p:ph type="dt" sz="half" idx="10"/>
          </p:nvPr>
        </p:nvSpPr>
        <p:spPr/>
        <p:txBody>
          <a:bodyPr/>
          <a:lstStyle/>
          <a:p>
            <a:fld id="{E6BA112A-52B1-4D4D-8A4A-C999F6D4724A}" type="datetime1">
              <a:rPr lang="en-IN" smtClean="0"/>
              <a:t>13-06-2022</a:t>
            </a:fld>
            <a:endParaRPr lang="en-IN"/>
          </a:p>
        </p:txBody>
      </p:sp>
      <p:sp>
        <p:nvSpPr>
          <p:cNvPr id="5" name="Footer Placeholder 4">
            <a:extLst>
              <a:ext uri="{FF2B5EF4-FFF2-40B4-BE49-F238E27FC236}">
                <a16:creationId xmlns:a16="http://schemas.microsoft.com/office/drawing/2014/main" id="{9F47988B-4B02-4715-81A6-D6FE78804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FAD9DA-F044-4F0B-A102-67BA9AAE963C}"/>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373432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C5F7-1ED6-4679-9E43-A2FBC13502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3ABD77-9E54-41F2-8119-B21E627037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22B1A9-2EC1-4DFB-B2A3-F426706DA713}"/>
              </a:ext>
            </a:extLst>
          </p:cNvPr>
          <p:cNvSpPr>
            <a:spLocks noGrp="1"/>
          </p:cNvSpPr>
          <p:nvPr>
            <p:ph type="dt" sz="half" idx="10"/>
          </p:nvPr>
        </p:nvSpPr>
        <p:spPr/>
        <p:txBody>
          <a:bodyPr/>
          <a:lstStyle/>
          <a:p>
            <a:fld id="{C6436444-5DED-4F85-903F-3ABFCE1C71A2}" type="datetime1">
              <a:rPr lang="en-IN" smtClean="0"/>
              <a:t>13-06-2022</a:t>
            </a:fld>
            <a:endParaRPr lang="en-IN"/>
          </a:p>
        </p:txBody>
      </p:sp>
      <p:sp>
        <p:nvSpPr>
          <p:cNvPr id="5" name="Footer Placeholder 4">
            <a:extLst>
              <a:ext uri="{FF2B5EF4-FFF2-40B4-BE49-F238E27FC236}">
                <a16:creationId xmlns:a16="http://schemas.microsoft.com/office/drawing/2014/main" id="{ADD5B507-0FFB-4C9B-ACE7-555EB8ADA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6614BE-5FFA-40C5-9287-D40661F7A59E}"/>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51024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6309B-5907-4BBA-BAF1-14F4BEAC69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DA299F-4F08-42A0-981D-173B31295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8CEAC0-067B-45C7-9A50-8F1F44D401BF}"/>
              </a:ext>
            </a:extLst>
          </p:cNvPr>
          <p:cNvSpPr>
            <a:spLocks noGrp="1"/>
          </p:cNvSpPr>
          <p:nvPr>
            <p:ph type="dt" sz="half" idx="10"/>
          </p:nvPr>
        </p:nvSpPr>
        <p:spPr/>
        <p:txBody>
          <a:bodyPr/>
          <a:lstStyle/>
          <a:p>
            <a:fld id="{85941C61-722E-459F-9080-D81B6C49B3CC}" type="datetime1">
              <a:rPr lang="en-IN" smtClean="0"/>
              <a:t>13-06-2022</a:t>
            </a:fld>
            <a:endParaRPr lang="en-IN"/>
          </a:p>
        </p:txBody>
      </p:sp>
      <p:sp>
        <p:nvSpPr>
          <p:cNvPr id="5" name="Footer Placeholder 4">
            <a:extLst>
              <a:ext uri="{FF2B5EF4-FFF2-40B4-BE49-F238E27FC236}">
                <a16:creationId xmlns:a16="http://schemas.microsoft.com/office/drawing/2014/main" id="{E49A14EC-87D6-497C-BB4C-CC2EF4B12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96D86D-FC7C-4C59-9E34-4FBB85FD5391}"/>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9445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E911-1295-4C3F-A615-9B454250C6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D11567-BB1C-4E61-A0B4-D526822CB5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26116-F3E9-4E79-9956-F83035466CC7}"/>
              </a:ext>
            </a:extLst>
          </p:cNvPr>
          <p:cNvSpPr>
            <a:spLocks noGrp="1"/>
          </p:cNvSpPr>
          <p:nvPr>
            <p:ph type="dt" sz="half" idx="10"/>
          </p:nvPr>
        </p:nvSpPr>
        <p:spPr/>
        <p:txBody>
          <a:bodyPr/>
          <a:lstStyle/>
          <a:p>
            <a:fld id="{EC3EE996-5B1B-4A56-B7A5-B33970CAB36D}" type="datetime1">
              <a:rPr lang="en-IN" smtClean="0"/>
              <a:t>13-06-2022</a:t>
            </a:fld>
            <a:endParaRPr lang="en-IN"/>
          </a:p>
        </p:txBody>
      </p:sp>
      <p:sp>
        <p:nvSpPr>
          <p:cNvPr id="5" name="Footer Placeholder 4">
            <a:extLst>
              <a:ext uri="{FF2B5EF4-FFF2-40B4-BE49-F238E27FC236}">
                <a16:creationId xmlns:a16="http://schemas.microsoft.com/office/drawing/2014/main" id="{629C4D2E-C3FA-4F7D-85B0-897D24429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AE4BE-BD3F-4318-A783-35119C81FED1}"/>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94510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0E94-6C96-4B14-A078-7EE39152A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DED0A9-9C88-4F7C-8958-5DE75E1B0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C66F34-6FFA-4416-B5B2-060F77B82AA9}"/>
              </a:ext>
            </a:extLst>
          </p:cNvPr>
          <p:cNvSpPr>
            <a:spLocks noGrp="1"/>
          </p:cNvSpPr>
          <p:nvPr>
            <p:ph type="dt" sz="half" idx="10"/>
          </p:nvPr>
        </p:nvSpPr>
        <p:spPr/>
        <p:txBody>
          <a:bodyPr/>
          <a:lstStyle/>
          <a:p>
            <a:fld id="{8C8AE83B-3D17-4ED7-9D08-9FB60CE10B2A}" type="datetime1">
              <a:rPr lang="en-IN" smtClean="0"/>
              <a:t>13-06-2022</a:t>
            </a:fld>
            <a:endParaRPr lang="en-IN"/>
          </a:p>
        </p:txBody>
      </p:sp>
      <p:sp>
        <p:nvSpPr>
          <p:cNvPr id="5" name="Footer Placeholder 4">
            <a:extLst>
              <a:ext uri="{FF2B5EF4-FFF2-40B4-BE49-F238E27FC236}">
                <a16:creationId xmlns:a16="http://schemas.microsoft.com/office/drawing/2014/main" id="{203A5743-308C-4AF9-BB53-54C0A5602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3D126F-2F8D-4F91-A825-8CF5EF4A2515}"/>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186447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3BB8-FDA7-435C-B439-D4B575BA23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7FFB93-2732-442D-883C-857093469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7E7D7B-D6DC-44D3-9FD0-154D9FB56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6E9B3A-B69A-4366-94B5-458DED4996EF}"/>
              </a:ext>
            </a:extLst>
          </p:cNvPr>
          <p:cNvSpPr>
            <a:spLocks noGrp="1"/>
          </p:cNvSpPr>
          <p:nvPr>
            <p:ph type="dt" sz="half" idx="10"/>
          </p:nvPr>
        </p:nvSpPr>
        <p:spPr/>
        <p:txBody>
          <a:bodyPr/>
          <a:lstStyle/>
          <a:p>
            <a:fld id="{ADAC01FB-4B30-44DD-8EAE-2A7638980843}" type="datetime1">
              <a:rPr lang="en-IN" smtClean="0"/>
              <a:t>13-06-2022</a:t>
            </a:fld>
            <a:endParaRPr lang="en-IN"/>
          </a:p>
        </p:txBody>
      </p:sp>
      <p:sp>
        <p:nvSpPr>
          <p:cNvPr id="6" name="Footer Placeholder 5">
            <a:extLst>
              <a:ext uri="{FF2B5EF4-FFF2-40B4-BE49-F238E27FC236}">
                <a16:creationId xmlns:a16="http://schemas.microsoft.com/office/drawing/2014/main" id="{27B8F697-E4D8-4A36-AE91-36EDF131CA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9458EC-2D25-44F4-B2CC-E53DEBCABA6F}"/>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149929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34C7-27C0-4DC2-B75F-2EB65A9CBF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542CB7-C161-4FEC-B633-14E2E5B28E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3AA297-EA9E-44DC-A5D8-1E43776DDE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AFAF20-5891-4E2C-BEF5-0B45024753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BF85B7-06E7-422A-8E7D-9A85D9A8F4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48BA47-70C1-4626-9513-C36454F2E7A5}"/>
              </a:ext>
            </a:extLst>
          </p:cNvPr>
          <p:cNvSpPr>
            <a:spLocks noGrp="1"/>
          </p:cNvSpPr>
          <p:nvPr>
            <p:ph type="dt" sz="half" idx="10"/>
          </p:nvPr>
        </p:nvSpPr>
        <p:spPr/>
        <p:txBody>
          <a:bodyPr/>
          <a:lstStyle/>
          <a:p>
            <a:fld id="{EFFBD672-3DA4-4D0E-9BDC-49BBFB13B5F6}" type="datetime1">
              <a:rPr lang="en-IN" smtClean="0"/>
              <a:t>13-06-2022</a:t>
            </a:fld>
            <a:endParaRPr lang="en-IN"/>
          </a:p>
        </p:txBody>
      </p:sp>
      <p:sp>
        <p:nvSpPr>
          <p:cNvPr id="8" name="Footer Placeholder 7">
            <a:extLst>
              <a:ext uri="{FF2B5EF4-FFF2-40B4-BE49-F238E27FC236}">
                <a16:creationId xmlns:a16="http://schemas.microsoft.com/office/drawing/2014/main" id="{40748991-F098-455F-8C37-428FDBC996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1A9C34-9FAA-46B0-AD6C-6DEA3AC8FDFA}"/>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2825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55DA-F5FD-4C38-B62E-8F76A71EBC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5A7DAC-587A-4561-9C55-F1BFC9E37A4C}"/>
              </a:ext>
            </a:extLst>
          </p:cNvPr>
          <p:cNvSpPr>
            <a:spLocks noGrp="1"/>
          </p:cNvSpPr>
          <p:nvPr>
            <p:ph type="dt" sz="half" idx="10"/>
          </p:nvPr>
        </p:nvSpPr>
        <p:spPr/>
        <p:txBody>
          <a:bodyPr/>
          <a:lstStyle/>
          <a:p>
            <a:fld id="{80763A9B-9F99-4B2B-BE3E-98C84384B7F8}" type="datetime1">
              <a:rPr lang="en-IN" smtClean="0"/>
              <a:t>13-06-2022</a:t>
            </a:fld>
            <a:endParaRPr lang="en-IN"/>
          </a:p>
        </p:txBody>
      </p:sp>
      <p:sp>
        <p:nvSpPr>
          <p:cNvPr id="4" name="Footer Placeholder 3">
            <a:extLst>
              <a:ext uri="{FF2B5EF4-FFF2-40B4-BE49-F238E27FC236}">
                <a16:creationId xmlns:a16="http://schemas.microsoft.com/office/drawing/2014/main" id="{D5831E7C-833F-4130-B500-4BBB25EC4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71922C-A798-4B4E-A6B4-524FE0C7D276}"/>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97363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08088A-76FC-4400-85E3-EB3F529842DD}"/>
              </a:ext>
            </a:extLst>
          </p:cNvPr>
          <p:cNvSpPr>
            <a:spLocks noGrp="1"/>
          </p:cNvSpPr>
          <p:nvPr>
            <p:ph type="dt" sz="half" idx="10"/>
          </p:nvPr>
        </p:nvSpPr>
        <p:spPr/>
        <p:txBody>
          <a:bodyPr/>
          <a:lstStyle/>
          <a:p>
            <a:fld id="{5D511AE9-535C-4B43-BA68-5DE6CDEE9E3C}" type="datetime1">
              <a:rPr lang="en-IN" smtClean="0"/>
              <a:t>13-06-2022</a:t>
            </a:fld>
            <a:endParaRPr lang="en-IN"/>
          </a:p>
        </p:txBody>
      </p:sp>
      <p:sp>
        <p:nvSpPr>
          <p:cNvPr id="3" name="Footer Placeholder 2">
            <a:extLst>
              <a:ext uri="{FF2B5EF4-FFF2-40B4-BE49-F238E27FC236}">
                <a16:creationId xmlns:a16="http://schemas.microsoft.com/office/drawing/2014/main" id="{4E0BA12C-3319-472C-BCA4-62CBB8CBFA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4636C0-F782-4556-B4E2-DC43F71BF1B4}"/>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49259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4D47-8FD7-4E54-9291-E8D7998B4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2FD76A-B5B5-40A4-A212-599F39BB8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DC9AF8-8703-4DC4-A5DA-ABF80AC1C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E7A81-F763-48C8-A0C6-78281F063EF4}"/>
              </a:ext>
            </a:extLst>
          </p:cNvPr>
          <p:cNvSpPr>
            <a:spLocks noGrp="1"/>
          </p:cNvSpPr>
          <p:nvPr>
            <p:ph type="dt" sz="half" idx="10"/>
          </p:nvPr>
        </p:nvSpPr>
        <p:spPr/>
        <p:txBody>
          <a:bodyPr/>
          <a:lstStyle/>
          <a:p>
            <a:fld id="{BF28005D-A40D-4C01-AD77-FACFE810AF96}" type="datetime1">
              <a:rPr lang="en-IN" smtClean="0"/>
              <a:t>13-06-2022</a:t>
            </a:fld>
            <a:endParaRPr lang="en-IN"/>
          </a:p>
        </p:txBody>
      </p:sp>
      <p:sp>
        <p:nvSpPr>
          <p:cNvPr id="6" name="Footer Placeholder 5">
            <a:extLst>
              <a:ext uri="{FF2B5EF4-FFF2-40B4-BE49-F238E27FC236}">
                <a16:creationId xmlns:a16="http://schemas.microsoft.com/office/drawing/2014/main" id="{F2A6F7D5-E8F1-48E3-9D6C-199108C552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08AD50-6667-4BE9-A886-A8DAB8E2A7C2}"/>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58872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DA84-0443-481B-94FE-6C7005767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3EBFC7-1311-4636-921B-53B40C0C2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607320-757D-4701-8583-EB756099A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C7B6CA-E51A-4EBB-8709-EBFF239F5B54}"/>
              </a:ext>
            </a:extLst>
          </p:cNvPr>
          <p:cNvSpPr>
            <a:spLocks noGrp="1"/>
          </p:cNvSpPr>
          <p:nvPr>
            <p:ph type="dt" sz="half" idx="10"/>
          </p:nvPr>
        </p:nvSpPr>
        <p:spPr/>
        <p:txBody>
          <a:bodyPr/>
          <a:lstStyle/>
          <a:p>
            <a:fld id="{12CE1FEC-ACC6-410B-9E6F-6D4F497BEAF9}" type="datetime1">
              <a:rPr lang="en-IN" smtClean="0"/>
              <a:t>13-06-2022</a:t>
            </a:fld>
            <a:endParaRPr lang="en-IN"/>
          </a:p>
        </p:txBody>
      </p:sp>
      <p:sp>
        <p:nvSpPr>
          <p:cNvPr id="6" name="Footer Placeholder 5">
            <a:extLst>
              <a:ext uri="{FF2B5EF4-FFF2-40B4-BE49-F238E27FC236}">
                <a16:creationId xmlns:a16="http://schemas.microsoft.com/office/drawing/2014/main" id="{93807E28-0EEF-461B-97D9-5D7C0B7089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7947C4-17A0-484E-A23B-86124204214B}"/>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176400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BF4AED-6BB1-438B-91A8-293A90E00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731FF6-5179-4169-8EBF-2591B700F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3787B7-9E93-4138-949A-6ABB4B8D2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B4BB8-FD4B-49F4-9679-861DA2D5CF14}" type="datetime1">
              <a:rPr lang="en-IN" smtClean="0"/>
              <a:t>13-06-2022</a:t>
            </a:fld>
            <a:endParaRPr lang="en-IN"/>
          </a:p>
        </p:txBody>
      </p:sp>
      <p:sp>
        <p:nvSpPr>
          <p:cNvPr id="5" name="Footer Placeholder 4">
            <a:extLst>
              <a:ext uri="{FF2B5EF4-FFF2-40B4-BE49-F238E27FC236}">
                <a16:creationId xmlns:a16="http://schemas.microsoft.com/office/drawing/2014/main" id="{A9102793-2873-4E88-8252-0D0D20C5E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2435C2-38D4-4821-AA25-6CCF00B4C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6F55E-B2F8-46C6-958B-87902B1FD1A5}" type="slidenum">
              <a:rPr lang="en-IN" smtClean="0"/>
              <a:t>‹#›</a:t>
            </a:fld>
            <a:endParaRPr lang="en-IN"/>
          </a:p>
        </p:txBody>
      </p:sp>
    </p:spTree>
    <p:extLst>
      <p:ext uri="{BB962C8B-B14F-4D97-AF65-F5344CB8AC3E}">
        <p14:creationId xmlns:p14="http://schemas.microsoft.com/office/powerpoint/2010/main" val="2619941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s://docs.microsoft.com/en-us/azure/devops/pipelines/get-started/key-pipelines-concepts?view=azure-devops#trigger" TargetMode="External"/><Relationship Id="rId18" Type="http://schemas.openxmlformats.org/officeDocument/2006/relationships/hyperlink" Target="https://docs.microsoft.com/en-us/azure/devops/pipelines/get-started/key-pipelines-concepts?view=azure-devops#agent" TargetMode="External"/><Relationship Id="rId3" Type="http://schemas.openxmlformats.org/officeDocument/2006/relationships/image" Target="../media/image4.png"/><Relationship Id="rId21" Type="http://schemas.openxmlformats.org/officeDocument/2006/relationships/hyperlink" Target="https://docs.microsoft.com/en-us/azure/devops/pipelines/get-started/key-pipelines-concepts?view=azure-devops#script" TargetMode="External"/><Relationship Id="rId7" Type="http://schemas.openxmlformats.org/officeDocument/2006/relationships/image" Target="../media/image8.png"/><Relationship Id="rId12" Type="http://schemas.openxmlformats.org/officeDocument/2006/relationships/image" Target="../media/image15.png"/><Relationship Id="rId17" Type="http://schemas.openxmlformats.org/officeDocument/2006/relationships/hyperlink" Target="https://docs.microsoft.com/en-us/azure/devops/pipelines/get-started/key-pipelines-concepts?view=azure-devops#job" TargetMode="External"/><Relationship Id="rId2" Type="http://schemas.openxmlformats.org/officeDocument/2006/relationships/image" Target="../media/image3.png"/><Relationship Id="rId16" Type="http://schemas.openxmlformats.org/officeDocument/2006/relationships/hyperlink" Target="https://docs.microsoft.com/en-us/azure/devops/pipelines/get-started/key-pipelines-concepts?view=azure-devops#environment" TargetMode="External"/><Relationship Id="rId20" Type="http://schemas.openxmlformats.org/officeDocument/2006/relationships/hyperlink" Target="https://docs.microsoft.com/en-us/azure/devops/pipelines/get-started/key-pipelines-concepts?view=azure-devops#task" TargetMode="Externa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5" Type="http://schemas.openxmlformats.org/officeDocument/2006/relationships/hyperlink" Target="https://docs.microsoft.com/en-us/azure/devops/pipelines/get-started/key-pipelines-concepts?view=azure-devops#stage" TargetMode="External"/><Relationship Id="rId23" Type="http://schemas.openxmlformats.org/officeDocument/2006/relationships/hyperlink" Target="https://docs.microsoft.com/en-us/azure/devops/pipelines/get-started/key-pipelines-concepts?view=azure-devops#run" TargetMode="External"/><Relationship Id="rId10" Type="http://schemas.openxmlformats.org/officeDocument/2006/relationships/image" Target="../media/image11.png"/><Relationship Id="rId19" Type="http://schemas.openxmlformats.org/officeDocument/2006/relationships/hyperlink" Target="https://docs.microsoft.com/en-us/azure/devops/pipelines/get-started/key-pipelines-concepts?view=azure-devops#step" TargetMode="External"/><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hyperlink" Target="https://docs.microsoft.com/en-us/azure/devops/pipelines/get-started/key-pipelines-concepts?view=azure-devops#pipeline" TargetMode="External"/><Relationship Id="rId22" Type="http://schemas.openxmlformats.org/officeDocument/2006/relationships/hyperlink" Target="https://docs.microsoft.com/en-us/azure/devops/pipelines/get-started/key-pipelines-concepts?view=azure-devops#artifact"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s://docs.microsoft.com/en-us/azure/devops/pipelines/process/deployment-group-phases?view=azure-devops" TargetMode="External"/><Relationship Id="rId18" Type="http://schemas.openxmlformats.org/officeDocument/2006/relationships/hyperlink" Target="https://docs.microsoft.com/en-us/azure/devops/pipelines/tasks/utility/publish-to-azure-service-bus?view=azure-devops"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hyperlink" Target="https://docs.microsoft.com/en-us/azure/devops/pipelines/process/container-phases?view=azure-devops" TargetMode="External"/><Relationship Id="rId17" Type="http://schemas.openxmlformats.org/officeDocument/2006/relationships/hyperlink" Target="https://docs.microsoft.com/en-us/azure/devops/pipelines/tasks/utility/manual-validation?view=azure-devops" TargetMode="External"/><Relationship Id="rId2" Type="http://schemas.openxmlformats.org/officeDocument/2006/relationships/image" Target="../media/image3.png"/><Relationship Id="rId16" Type="http://schemas.openxmlformats.org/officeDocument/2006/relationships/hyperlink" Target="https://docs.microsoft.com/en-us/azure/devops/pipelines/tasks/utility/http-rest-api?view=azure-devops" TargetMode="External"/><Relationship Id="rId20" Type="http://schemas.openxmlformats.org/officeDocument/2006/relationships/hyperlink" Target="https://docs.microsoft.com/en-us/azure/devops/pipelines/tasks/utility/work-item-query?view=azure-devops" TargetMode="Externa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5" Type="http://schemas.openxmlformats.org/officeDocument/2006/relationships/hyperlink" Target="https://docs.microsoft.com/en-us/azure/devops/pipelines/tasks/utility/azure-function?view=azure-devops" TargetMode="External"/><Relationship Id="rId10" Type="http://schemas.openxmlformats.org/officeDocument/2006/relationships/image" Target="../media/image11.png"/><Relationship Id="rId19" Type="http://schemas.openxmlformats.org/officeDocument/2006/relationships/hyperlink" Target="https://docs.microsoft.com/en-us/azure/devops/pipelines/tasks/utility/azure-monitor?view=azure-devops" TargetMode="External"/><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hyperlink" Target="https://docs.microsoft.com/en-us/azure/devops/pipelines/tasks/utility/delay?view=azure-devops"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1</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7299A437-A261-446D-95F9-A5CC2045D6C6}"/>
              </a:ext>
            </a:extLst>
          </p:cNvPr>
          <p:cNvSpPr txBox="1"/>
          <p:nvPr/>
        </p:nvSpPr>
        <p:spPr>
          <a:xfrm>
            <a:off x="2760185" y="2441742"/>
            <a:ext cx="5859293" cy="523220"/>
          </a:xfrm>
          <a:prstGeom prst="rect">
            <a:avLst/>
          </a:prstGeom>
          <a:noFill/>
        </p:spPr>
        <p:txBody>
          <a:bodyPr wrap="square" rtlCol="0">
            <a:spAutoFit/>
          </a:bodyPr>
          <a:lstStyle/>
          <a:p>
            <a:r>
              <a:rPr lang="en-IN" sz="2800" b="1" i="1" dirty="0">
                <a:solidFill>
                  <a:schemeClr val="accent2">
                    <a:lumMod val="75000"/>
                  </a:schemeClr>
                </a:solidFill>
                <a:latin typeface="+mj-lt"/>
              </a:rPr>
              <a:t>Azure DevOps Services - Detailed</a:t>
            </a:r>
          </a:p>
        </p:txBody>
      </p:sp>
    </p:spTree>
    <p:extLst>
      <p:ext uri="{BB962C8B-B14F-4D97-AF65-F5344CB8AC3E}">
        <p14:creationId xmlns:p14="http://schemas.microsoft.com/office/powerpoint/2010/main" val="2582585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10</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7299A437-A261-446D-95F9-A5CC2045D6C6}"/>
              </a:ext>
            </a:extLst>
          </p:cNvPr>
          <p:cNvSpPr txBox="1"/>
          <p:nvPr/>
        </p:nvSpPr>
        <p:spPr>
          <a:xfrm>
            <a:off x="3199678" y="322423"/>
            <a:ext cx="5859293" cy="523220"/>
          </a:xfrm>
          <a:prstGeom prst="rect">
            <a:avLst/>
          </a:prstGeom>
          <a:noFill/>
        </p:spPr>
        <p:txBody>
          <a:bodyPr wrap="square" rtlCol="0">
            <a:spAutoFit/>
          </a:bodyPr>
          <a:lstStyle/>
          <a:p>
            <a:r>
              <a:rPr lang="en-IN" sz="2800" b="1" i="1" dirty="0">
                <a:solidFill>
                  <a:schemeClr val="accent2">
                    <a:lumMod val="75000"/>
                  </a:schemeClr>
                </a:solidFill>
                <a:latin typeface="+mj-lt"/>
              </a:rPr>
              <a:t>Azure DevOps Services – Pipelines</a:t>
            </a:r>
          </a:p>
        </p:txBody>
      </p:sp>
      <p:sp>
        <p:nvSpPr>
          <p:cNvPr id="5" name="TextBox 4">
            <a:extLst>
              <a:ext uri="{FF2B5EF4-FFF2-40B4-BE49-F238E27FC236}">
                <a16:creationId xmlns:a16="http://schemas.microsoft.com/office/drawing/2014/main" id="{0695F56E-99BA-43F7-955B-EC20749F6D9D}"/>
              </a:ext>
            </a:extLst>
          </p:cNvPr>
          <p:cNvSpPr txBox="1"/>
          <p:nvPr/>
        </p:nvSpPr>
        <p:spPr>
          <a:xfrm>
            <a:off x="1535837" y="970028"/>
            <a:ext cx="1817833" cy="307777"/>
          </a:xfrm>
          <a:prstGeom prst="rect">
            <a:avLst/>
          </a:prstGeom>
          <a:noFill/>
        </p:spPr>
        <p:txBody>
          <a:bodyPr wrap="square" rtlCol="0">
            <a:spAutoFit/>
          </a:bodyPr>
          <a:lstStyle/>
          <a:p>
            <a:r>
              <a:rPr lang="en-IN" sz="1400" b="1" i="1" dirty="0">
                <a:solidFill>
                  <a:schemeClr val="accent2">
                    <a:lumMod val="75000"/>
                  </a:schemeClr>
                </a:solidFill>
                <a:latin typeface="+mj-lt"/>
              </a:rPr>
              <a:t>YAML pipeline Editor</a:t>
            </a:r>
          </a:p>
        </p:txBody>
      </p:sp>
      <p:sp>
        <p:nvSpPr>
          <p:cNvPr id="25" name="TextBox 24">
            <a:extLst>
              <a:ext uri="{FF2B5EF4-FFF2-40B4-BE49-F238E27FC236}">
                <a16:creationId xmlns:a16="http://schemas.microsoft.com/office/drawing/2014/main" id="{A0106F84-D7D3-424F-806A-9EC545D24060}"/>
              </a:ext>
            </a:extLst>
          </p:cNvPr>
          <p:cNvSpPr txBox="1"/>
          <p:nvPr/>
        </p:nvSpPr>
        <p:spPr>
          <a:xfrm>
            <a:off x="1523957" y="1307850"/>
            <a:ext cx="8377144" cy="523220"/>
          </a:xfrm>
          <a:prstGeom prst="rect">
            <a:avLst/>
          </a:prstGeom>
          <a:noFill/>
        </p:spPr>
        <p:txBody>
          <a:bodyPr wrap="square">
            <a:spAutoFit/>
          </a:bodyPr>
          <a:lstStyle/>
          <a:p>
            <a:r>
              <a:rPr lang="en-IN" sz="1400" b="0" i="1" dirty="0">
                <a:solidFill>
                  <a:schemeClr val="accent1">
                    <a:lumMod val="75000"/>
                  </a:schemeClr>
                </a:solidFill>
                <a:effectLst/>
              </a:rPr>
              <a:t>Azure Pipelines provides a YAML pipeline editor that you can use to author and edit your pipelines. The editor provides tools like </a:t>
            </a:r>
            <a:r>
              <a:rPr lang="en-IN" sz="1400" b="0" i="1" dirty="0" err="1">
                <a:solidFill>
                  <a:schemeClr val="accent1">
                    <a:lumMod val="75000"/>
                  </a:schemeClr>
                </a:solidFill>
                <a:effectLst/>
              </a:rPr>
              <a:t>Intellisense</a:t>
            </a:r>
            <a:r>
              <a:rPr lang="en-IN" sz="1400" b="0" i="1" dirty="0">
                <a:solidFill>
                  <a:schemeClr val="accent1">
                    <a:lumMod val="75000"/>
                  </a:schemeClr>
                </a:solidFill>
                <a:effectLst/>
              </a:rPr>
              <a:t> support and a task assistant to provide guidance while you edit a pipeline.</a:t>
            </a:r>
            <a:endParaRPr lang="en-IN" sz="1400" i="1" dirty="0">
              <a:solidFill>
                <a:schemeClr val="accent1">
                  <a:lumMod val="75000"/>
                </a:schemeClr>
              </a:solidFill>
            </a:endParaRPr>
          </a:p>
        </p:txBody>
      </p:sp>
      <p:sp>
        <p:nvSpPr>
          <p:cNvPr id="28" name="TextBox 27">
            <a:extLst>
              <a:ext uri="{FF2B5EF4-FFF2-40B4-BE49-F238E27FC236}">
                <a16:creationId xmlns:a16="http://schemas.microsoft.com/office/drawing/2014/main" id="{800969F2-1CDB-453D-924C-FEF7B681BF54}"/>
              </a:ext>
            </a:extLst>
          </p:cNvPr>
          <p:cNvSpPr txBox="1"/>
          <p:nvPr/>
        </p:nvSpPr>
        <p:spPr>
          <a:xfrm>
            <a:off x="1502510" y="1911463"/>
            <a:ext cx="6098958" cy="307777"/>
          </a:xfrm>
          <a:prstGeom prst="rect">
            <a:avLst/>
          </a:prstGeom>
          <a:noFill/>
        </p:spPr>
        <p:txBody>
          <a:bodyPr wrap="square">
            <a:spAutoFit/>
          </a:bodyPr>
          <a:lstStyle/>
          <a:p>
            <a:r>
              <a:rPr lang="en-IN" sz="1400" b="1" i="1" dirty="0">
                <a:solidFill>
                  <a:schemeClr val="accent2">
                    <a:lumMod val="75000"/>
                  </a:schemeClr>
                </a:solidFill>
                <a:latin typeface="+mj-lt"/>
              </a:rPr>
              <a:t>Use keyboard shortcuts</a:t>
            </a:r>
          </a:p>
        </p:txBody>
      </p:sp>
      <p:sp>
        <p:nvSpPr>
          <p:cNvPr id="30" name="TextBox 29">
            <a:extLst>
              <a:ext uri="{FF2B5EF4-FFF2-40B4-BE49-F238E27FC236}">
                <a16:creationId xmlns:a16="http://schemas.microsoft.com/office/drawing/2014/main" id="{FA7D3418-240B-4ADA-9DD0-489775A06992}"/>
              </a:ext>
            </a:extLst>
          </p:cNvPr>
          <p:cNvSpPr txBox="1"/>
          <p:nvPr/>
        </p:nvSpPr>
        <p:spPr>
          <a:xfrm>
            <a:off x="1502510" y="2219240"/>
            <a:ext cx="6098958" cy="307777"/>
          </a:xfrm>
          <a:prstGeom prst="rect">
            <a:avLst/>
          </a:prstGeom>
          <a:noFill/>
        </p:spPr>
        <p:txBody>
          <a:bodyPr wrap="square">
            <a:spAutoFit/>
          </a:bodyPr>
          <a:lstStyle/>
          <a:p>
            <a:pPr algn="l"/>
            <a:r>
              <a:rPr lang="en-IN" sz="1400" b="0" i="1" dirty="0">
                <a:solidFill>
                  <a:schemeClr val="accent1">
                    <a:lumMod val="75000"/>
                  </a:schemeClr>
                </a:solidFill>
                <a:effectLst/>
              </a:rPr>
              <a:t>Choose </a:t>
            </a:r>
            <a:r>
              <a:rPr lang="en-IN" sz="1400" b="1" i="1" dirty="0" err="1">
                <a:solidFill>
                  <a:schemeClr val="accent1">
                    <a:lumMod val="75000"/>
                  </a:schemeClr>
                </a:solidFill>
                <a:effectLst/>
              </a:rPr>
              <a:t>Ctrl</a:t>
            </a:r>
            <a:r>
              <a:rPr lang="en-IN" sz="1400" b="0" i="1" dirty="0" err="1">
                <a:solidFill>
                  <a:schemeClr val="accent1">
                    <a:lumMod val="75000"/>
                  </a:schemeClr>
                </a:solidFill>
                <a:effectLst/>
              </a:rPr>
              <a:t>+</a:t>
            </a:r>
            <a:r>
              <a:rPr lang="en-IN" sz="1400" b="1" i="1" dirty="0" err="1">
                <a:solidFill>
                  <a:schemeClr val="accent1">
                    <a:lumMod val="75000"/>
                  </a:schemeClr>
                </a:solidFill>
                <a:effectLst/>
              </a:rPr>
              <a:t>Space</a:t>
            </a:r>
            <a:r>
              <a:rPr lang="en-IN" sz="1400" b="0" i="1" dirty="0">
                <a:solidFill>
                  <a:schemeClr val="accent1">
                    <a:lumMod val="75000"/>
                  </a:schemeClr>
                </a:solidFill>
                <a:effectLst/>
              </a:rPr>
              <a:t> for </a:t>
            </a:r>
            <a:r>
              <a:rPr lang="en-IN" sz="1400" b="0" i="1" dirty="0" err="1">
                <a:solidFill>
                  <a:schemeClr val="accent1">
                    <a:lumMod val="75000"/>
                  </a:schemeClr>
                </a:solidFill>
                <a:effectLst/>
              </a:rPr>
              <a:t>Intellisense</a:t>
            </a:r>
            <a:r>
              <a:rPr lang="en-IN" sz="1400" b="0" i="1" dirty="0">
                <a:solidFill>
                  <a:schemeClr val="accent1">
                    <a:lumMod val="75000"/>
                  </a:schemeClr>
                </a:solidFill>
                <a:effectLst/>
              </a:rPr>
              <a:t> support while you're editing the YAML pipeline.</a:t>
            </a:r>
            <a:endParaRPr lang="en-IN" sz="1400" i="1" dirty="0">
              <a:solidFill>
                <a:schemeClr val="accent1">
                  <a:lumMod val="75000"/>
                </a:schemeClr>
              </a:solidFill>
            </a:endParaRPr>
          </a:p>
        </p:txBody>
      </p:sp>
      <p:pic>
        <p:nvPicPr>
          <p:cNvPr id="19" name="Picture 18">
            <a:extLst>
              <a:ext uri="{FF2B5EF4-FFF2-40B4-BE49-F238E27FC236}">
                <a16:creationId xmlns:a16="http://schemas.microsoft.com/office/drawing/2014/main" id="{319B6798-0EF8-450F-9680-5DDF7737F748}"/>
              </a:ext>
            </a:extLst>
          </p:cNvPr>
          <p:cNvPicPr>
            <a:picLocks noChangeAspect="1"/>
          </p:cNvPicPr>
          <p:nvPr/>
        </p:nvPicPr>
        <p:blipFill>
          <a:blip r:embed="rId12"/>
          <a:stretch>
            <a:fillRect/>
          </a:stretch>
        </p:blipFill>
        <p:spPr>
          <a:xfrm>
            <a:off x="1677406" y="2556882"/>
            <a:ext cx="5180421" cy="3443227"/>
          </a:xfrm>
          <a:prstGeom prst="rect">
            <a:avLst/>
          </a:prstGeom>
        </p:spPr>
      </p:pic>
    </p:spTree>
    <p:extLst>
      <p:ext uri="{BB962C8B-B14F-4D97-AF65-F5344CB8AC3E}">
        <p14:creationId xmlns:p14="http://schemas.microsoft.com/office/powerpoint/2010/main" val="295360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11</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7299A437-A261-446D-95F9-A5CC2045D6C6}"/>
              </a:ext>
            </a:extLst>
          </p:cNvPr>
          <p:cNvSpPr txBox="1"/>
          <p:nvPr/>
        </p:nvSpPr>
        <p:spPr>
          <a:xfrm>
            <a:off x="3199678" y="322423"/>
            <a:ext cx="5859293" cy="523220"/>
          </a:xfrm>
          <a:prstGeom prst="rect">
            <a:avLst/>
          </a:prstGeom>
          <a:noFill/>
        </p:spPr>
        <p:txBody>
          <a:bodyPr wrap="square" rtlCol="0">
            <a:spAutoFit/>
          </a:bodyPr>
          <a:lstStyle/>
          <a:p>
            <a:r>
              <a:rPr lang="en-IN" sz="2800" b="1" i="1" dirty="0">
                <a:solidFill>
                  <a:schemeClr val="accent2">
                    <a:lumMod val="75000"/>
                  </a:schemeClr>
                </a:solidFill>
                <a:latin typeface="+mj-lt"/>
              </a:rPr>
              <a:t>Azure DevOps Services – Pipelines</a:t>
            </a:r>
          </a:p>
        </p:txBody>
      </p:sp>
      <p:sp>
        <p:nvSpPr>
          <p:cNvPr id="28" name="TextBox 27">
            <a:extLst>
              <a:ext uri="{FF2B5EF4-FFF2-40B4-BE49-F238E27FC236}">
                <a16:creationId xmlns:a16="http://schemas.microsoft.com/office/drawing/2014/main" id="{800969F2-1CDB-453D-924C-FEF7B681BF54}"/>
              </a:ext>
            </a:extLst>
          </p:cNvPr>
          <p:cNvSpPr txBox="1"/>
          <p:nvPr/>
        </p:nvSpPr>
        <p:spPr>
          <a:xfrm>
            <a:off x="1420947" y="1184229"/>
            <a:ext cx="6098958" cy="307777"/>
          </a:xfrm>
          <a:prstGeom prst="rect">
            <a:avLst/>
          </a:prstGeom>
          <a:noFill/>
        </p:spPr>
        <p:txBody>
          <a:bodyPr wrap="square">
            <a:spAutoFit/>
          </a:bodyPr>
          <a:lstStyle/>
          <a:p>
            <a:r>
              <a:rPr lang="en-IN" sz="1400" b="1" i="1" dirty="0">
                <a:solidFill>
                  <a:schemeClr val="accent2">
                    <a:lumMod val="75000"/>
                  </a:schemeClr>
                </a:solidFill>
                <a:latin typeface="+mj-lt"/>
              </a:rPr>
              <a:t>Use keyboard shortcuts</a:t>
            </a:r>
          </a:p>
        </p:txBody>
      </p:sp>
      <p:sp>
        <p:nvSpPr>
          <p:cNvPr id="30" name="TextBox 29">
            <a:extLst>
              <a:ext uri="{FF2B5EF4-FFF2-40B4-BE49-F238E27FC236}">
                <a16:creationId xmlns:a16="http://schemas.microsoft.com/office/drawing/2014/main" id="{FA7D3418-240B-4ADA-9DD0-489775A06992}"/>
              </a:ext>
            </a:extLst>
          </p:cNvPr>
          <p:cNvSpPr txBox="1"/>
          <p:nvPr/>
        </p:nvSpPr>
        <p:spPr>
          <a:xfrm>
            <a:off x="1451111" y="1636623"/>
            <a:ext cx="6098958" cy="523220"/>
          </a:xfrm>
          <a:prstGeom prst="rect">
            <a:avLst/>
          </a:prstGeom>
          <a:noFill/>
        </p:spPr>
        <p:txBody>
          <a:bodyPr wrap="square">
            <a:spAutoFit/>
          </a:bodyPr>
          <a:lstStyle/>
          <a:p>
            <a:pPr algn="l"/>
            <a:r>
              <a:rPr lang="en-IN" sz="1400" b="0" i="1" dirty="0">
                <a:solidFill>
                  <a:schemeClr val="accent1">
                    <a:lumMod val="75000"/>
                  </a:schemeClr>
                </a:solidFill>
                <a:effectLst/>
              </a:rPr>
              <a:t>Choose </a:t>
            </a:r>
            <a:r>
              <a:rPr lang="en-IN" sz="1400" b="1" i="1" dirty="0">
                <a:solidFill>
                  <a:schemeClr val="accent1">
                    <a:lumMod val="75000"/>
                  </a:schemeClr>
                </a:solidFill>
                <a:effectLst/>
              </a:rPr>
              <a:t>F1</a:t>
            </a:r>
            <a:r>
              <a:rPr lang="en-IN" sz="1400" b="0" i="1" dirty="0">
                <a:solidFill>
                  <a:schemeClr val="accent1">
                    <a:lumMod val="75000"/>
                  </a:schemeClr>
                </a:solidFill>
                <a:effectLst/>
              </a:rPr>
              <a:t> (</a:t>
            </a:r>
            <a:r>
              <a:rPr lang="en-IN" sz="1400" b="1" i="1" dirty="0">
                <a:solidFill>
                  <a:schemeClr val="accent1">
                    <a:lumMod val="75000"/>
                  </a:schemeClr>
                </a:solidFill>
                <a:effectLst/>
              </a:rPr>
              <a:t>Fn+F1</a:t>
            </a:r>
            <a:r>
              <a:rPr lang="en-IN" sz="1400" b="0" i="1" dirty="0">
                <a:solidFill>
                  <a:schemeClr val="accent1">
                    <a:lumMod val="75000"/>
                  </a:schemeClr>
                </a:solidFill>
                <a:effectLst/>
              </a:rPr>
              <a:t> on Mac) to display the command palette and view the available keyboard shortcuts..</a:t>
            </a:r>
            <a:endParaRPr lang="en-IN" sz="1400" i="1" dirty="0">
              <a:solidFill>
                <a:schemeClr val="accent1">
                  <a:lumMod val="75000"/>
                </a:schemeClr>
              </a:solidFill>
            </a:endParaRPr>
          </a:p>
        </p:txBody>
      </p:sp>
      <p:pic>
        <p:nvPicPr>
          <p:cNvPr id="6" name="Picture 5">
            <a:extLst>
              <a:ext uri="{FF2B5EF4-FFF2-40B4-BE49-F238E27FC236}">
                <a16:creationId xmlns:a16="http://schemas.microsoft.com/office/drawing/2014/main" id="{B9C4E327-728E-4E44-B8C5-BDB244C52F28}"/>
              </a:ext>
            </a:extLst>
          </p:cNvPr>
          <p:cNvPicPr>
            <a:picLocks noChangeAspect="1"/>
          </p:cNvPicPr>
          <p:nvPr/>
        </p:nvPicPr>
        <p:blipFill>
          <a:blip r:embed="rId12"/>
          <a:stretch>
            <a:fillRect/>
          </a:stretch>
        </p:blipFill>
        <p:spPr>
          <a:xfrm>
            <a:off x="1578224" y="2362651"/>
            <a:ext cx="7153275" cy="3752850"/>
          </a:xfrm>
          <a:prstGeom prst="rect">
            <a:avLst/>
          </a:prstGeom>
        </p:spPr>
      </p:pic>
    </p:spTree>
    <p:extLst>
      <p:ext uri="{BB962C8B-B14F-4D97-AF65-F5344CB8AC3E}">
        <p14:creationId xmlns:p14="http://schemas.microsoft.com/office/powerpoint/2010/main" val="101093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12</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7299A437-A261-446D-95F9-A5CC2045D6C6}"/>
              </a:ext>
            </a:extLst>
          </p:cNvPr>
          <p:cNvSpPr txBox="1"/>
          <p:nvPr/>
        </p:nvSpPr>
        <p:spPr>
          <a:xfrm>
            <a:off x="3199678" y="322423"/>
            <a:ext cx="5859293" cy="523220"/>
          </a:xfrm>
          <a:prstGeom prst="rect">
            <a:avLst/>
          </a:prstGeom>
          <a:noFill/>
        </p:spPr>
        <p:txBody>
          <a:bodyPr wrap="square" rtlCol="0">
            <a:spAutoFit/>
          </a:bodyPr>
          <a:lstStyle/>
          <a:p>
            <a:r>
              <a:rPr lang="en-IN" sz="2800" b="1" i="1" dirty="0">
                <a:solidFill>
                  <a:schemeClr val="accent2">
                    <a:lumMod val="75000"/>
                  </a:schemeClr>
                </a:solidFill>
                <a:latin typeface="+mj-lt"/>
              </a:rPr>
              <a:t>Azure DevOps Services – Pipelines</a:t>
            </a:r>
          </a:p>
        </p:txBody>
      </p:sp>
      <p:sp>
        <p:nvSpPr>
          <p:cNvPr id="28" name="TextBox 27">
            <a:extLst>
              <a:ext uri="{FF2B5EF4-FFF2-40B4-BE49-F238E27FC236}">
                <a16:creationId xmlns:a16="http://schemas.microsoft.com/office/drawing/2014/main" id="{800969F2-1CDB-453D-924C-FEF7B681BF54}"/>
              </a:ext>
            </a:extLst>
          </p:cNvPr>
          <p:cNvSpPr txBox="1"/>
          <p:nvPr/>
        </p:nvSpPr>
        <p:spPr>
          <a:xfrm>
            <a:off x="1420947" y="1184229"/>
            <a:ext cx="6098958" cy="307777"/>
          </a:xfrm>
          <a:prstGeom prst="rect">
            <a:avLst/>
          </a:prstGeom>
          <a:noFill/>
        </p:spPr>
        <p:txBody>
          <a:bodyPr wrap="square">
            <a:spAutoFit/>
          </a:bodyPr>
          <a:lstStyle/>
          <a:p>
            <a:r>
              <a:rPr lang="en-IN" sz="1400" b="1" i="1" dirty="0">
                <a:solidFill>
                  <a:schemeClr val="accent2">
                    <a:lumMod val="75000"/>
                  </a:schemeClr>
                </a:solidFill>
                <a:latin typeface="+mj-lt"/>
              </a:rPr>
              <a:t>Use keyboard shortcuts</a:t>
            </a:r>
          </a:p>
        </p:txBody>
      </p:sp>
      <p:sp>
        <p:nvSpPr>
          <p:cNvPr id="30" name="TextBox 29">
            <a:extLst>
              <a:ext uri="{FF2B5EF4-FFF2-40B4-BE49-F238E27FC236}">
                <a16:creationId xmlns:a16="http://schemas.microsoft.com/office/drawing/2014/main" id="{FA7D3418-240B-4ADA-9DD0-489775A06992}"/>
              </a:ext>
            </a:extLst>
          </p:cNvPr>
          <p:cNvSpPr txBox="1"/>
          <p:nvPr/>
        </p:nvSpPr>
        <p:spPr>
          <a:xfrm>
            <a:off x="1451111" y="1636623"/>
            <a:ext cx="6098958" cy="307777"/>
          </a:xfrm>
          <a:prstGeom prst="rect">
            <a:avLst/>
          </a:prstGeom>
          <a:noFill/>
        </p:spPr>
        <p:txBody>
          <a:bodyPr wrap="square">
            <a:spAutoFit/>
          </a:bodyPr>
          <a:lstStyle/>
          <a:p>
            <a:pPr algn="l"/>
            <a:r>
              <a:rPr lang="en-IN" sz="1400" b="0" i="1" dirty="0">
                <a:solidFill>
                  <a:schemeClr val="accent1">
                    <a:lumMod val="75000"/>
                  </a:schemeClr>
                </a:solidFill>
                <a:effectLst/>
              </a:rPr>
              <a:t>To display the task assistant, edit your YAML pipeline and choose </a:t>
            </a:r>
            <a:r>
              <a:rPr lang="en-IN" sz="1400" b="1" i="1" dirty="0">
                <a:solidFill>
                  <a:schemeClr val="accent1">
                    <a:lumMod val="75000"/>
                  </a:schemeClr>
                </a:solidFill>
                <a:effectLst/>
              </a:rPr>
              <a:t>Show assistant</a:t>
            </a:r>
            <a:endParaRPr lang="en-IN" sz="1400" i="1" dirty="0">
              <a:solidFill>
                <a:schemeClr val="accent1">
                  <a:lumMod val="75000"/>
                </a:schemeClr>
              </a:solidFill>
            </a:endParaRPr>
          </a:p>
        </p:txBody>
      </p:sp>
      <p:pic>
        <p:nvPicPr>
          <p:cNvPr id="5" name="Picture 4">
            <a:extLst>
              <a:ext uri="{FF2B5EF4-FFF2-40B4-BE49-F238E27FC236}">
                <a16:creationId xmlns:a16="http://schemas.microsoft.com/office/drawing/2014/main" id="{69ADA2A5-68A0-47FB-9061-25D0BEC41499}"/>
              </a:ext>
            </a:extLst>
          </p:cNvPr>
          <p:cNvPicPr>
            <a:picLocks noChangeAspect="1"/>
          </p:cNvPicPr>
          <p:nvPr/>
        </p:nvPicPr>
        <p:blipFill>
          <a:blip r:embed="rId12"/>
          <a:stretch>
            <a:fillRect/>
          </a:stretch>
        </p:blipFill>
        <p:spPr>
          <a:xfrm>
            <a:off x="1420947" y="2150773"/>
            <a:ext cx="8191500" cy="3781425"/>
          </a:xfrm>
          <a:prstGeom prst="rect">
            <a:avLst/>
          </a:prstGeom>
        </p:spPr>
      </p:pic>
    </p:spTree>
    <p:extLst>
      <p:ext uri="{BB962C8B-B14F-4D97-AF65-F5344CB8AC3E}">
        <p14:creationId xmlns:p14="http://schemas.microsoft.com/office/powerpoint/2010/main" val="197783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13</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160A88C6-5C6A-45EC-A97B-1A6441707965}"/>
              </a:ext>
            </a:extLst>
          </p:cNvPr>
          <p:cNvSpPr txBox="1"/>
          <p:nvPr/>
        </p:nvSpPr>
        <p:spPr>
          <a:xfrm>
            <a:off x="3684232" y="2847686"/>
            <a:ext cx="3213717" cy="646331"/>
          </a:xfrm>
          <a:prstGeom prst="rect">
            <a:avLst/>
          </a:prstGeom>
          <a:noFill/>
        </p:spPr>
        <p:txBody>
          <a:bodyPr wrap="square" rtlCol="0">
            <a:spAutoFit/>
          </a:bodyPr>
          <a:lstStyle/>
          <a:p>
            <a:r>
              <a:rPr lang="en-IN" sz="3600" b="1" i="1" dirty="0">
                <a:solidFill>
                  <a:schemeClr val="accent6">
                    <a:lumMod val="50000"/>
                  </a:schemeClr>
                </a:solidFill>
              </a:rPr>
              <a:t>Thank you…!!!</a:t>
            </a:r>
          </a:p>
        </p:txBody>
      </p:sp>
    </p:spTree>
    <p:extLst>
      <p:ext uri="{BB962C8B-B14F-4D97-AF65-F5344CB8AC3E}">
        <p14:creationId xmlns:p14="http://schemas.microsoft.com/office/powerpoint/2010/main" val="23313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2</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7299A437-A261-446D-95F9-A5CC2045D6C6}"/>
              </a:ext>
            </a:extLst>
          </p:cNvPr>
          <p:cNvSpPr txBox="1"/>
          <p:nvPr/>
        </p:nvSpPr>
        <p:spPr>
          <a:xfrm>
            <a:off x="3199678" y="322423"/>
            <a:ext cx="5859293" cy="523220"/>
          </a:xfrm>
          <a:prstGeom prst="rect">
            <a:avLst/>
          </a:prstGeom>
          <a:noFill/>
        </p:spPr>
        <p:txBody>
          <a:bodyPr wrap="square" rtlCol="0">
            <a:spAutoFit/>
          </a:bodyPr>
          <a:lstStyle/>
          <a:p>
            <a:r>
              <a:rPr lang="en-IN" sz="2800" b="1" i="1" dirty="0">
                <a:solidFill>
                  <a:schemeClr val="accent2">
                    <a:lumMod val="75000"/>
                  </a:schemeClr>
                </a:solidFill>
                <a:latin typeface="+mj-lt"/>
              </a:rPr>
              <a:t>Azure DevOps Services</a:t>
            </a:r>
          </a:p>
        </p:txBody>
      </p:sp>
      <p:pic>
        <p:nvPicPr>
          <p:cNvPr id="21" name="Picture 20" descr="A picture containing diagram&#10;&#10;Description automatically generated">
            <a:extLst>
              <a:ext uri="{FF2B5EF4-FFF2-40B4-BE49-F238E27FC236}">
                <a16:creationId xmlns:a16="http://schemas.microsoft.com/office/drawing/2014/main" id="{0F012B3A-3EEE-40FB-A564-E020FB7F543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77289" y="2039443"/>
            <a:ext cx="7449655" cy="3751351"/>
          </a:xfrm>
          <a:prstGeom prst="rect">
            <a:avLst/>
          </a:prstGeom>
        </p:spPr>
      </p:pic>
      <p:sp>
        <p:nvSpPr>
          <p:cNvPr id="24" name="TextBox 23">
            <a:extLst>
              <a:ext uri="{FF2B5EF4-FFF2-40B4-BE49-F238E27FC236}">
                <a16:creationId xmlns:a16="http://schemas.microsoft.com/office/drawing/2014/main" id="{0D9FB363-A4C4-46A1-AB0B-289829214B42}"/>
              </a:ext>
            </a:extLst>
          </p:cNvPr>
          <p:cNvSpPr txBox="1"/>
          <p:nvPr/>
        </p:nvSpPr>
        <p:spPr>
          <a:xfrm>
            <a:off x="1561035" y="1139298"/>
            <a:ext cx="6098958" cy="461665"/>
          </a:xfrm>
          <a:prstGeom prst="rect">
            <a:avLst/>
          </a:prstGeom>
          <a:noFill/>
        </p:spPr>
        <p:txBody>
          <a:bodyPr wrap="square">
            <a:spAutoFit/>
          </a:bodyPr>
          <a:lstStyle/>
          <a:p>
            <a:r>
              <a:rPr lang="en-IN" sz="1200" b="1" i="1" dirty="0">
                <a:solidFill>
                  <a:schemeClr val="accent1">
                    <a:lumMod val="75000"/>
                  </a:schemeClr>
                </a:solidFill>
                <a:effectLst/>
              </a:rPr>
              <a:t>Azure DevOps provides developer services for allowing teams to plan work, collaborate on code development, and build and deploy applications</a:t>
            </a:r>
            <a:endParaRPr lang="en-IN" sz="1200" b="1" i="1" dirty="0">
              <a:solidFill>
                <a:schemeClr val="accent1">
                  <a:lumMod val="75000"/>
                </a:schemeClr>
              </a:solidFill>
            </a:endParaRPr>
          </a:p>
        </p:txBody>
      </p:sp>
    </p:spTree>
    <p:extLst>
      <p:ext uri="{BB962C8B-B14F-4D97-AF65-F5344CB8AC3E}">
        <p14:creationId xmlns:p14="http://schemas.microsoft.com/office/powerpoint/2010/main" val="140281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3</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7299A437-A261-446D-95F9-A5CC2045D6C6}"/>
              </a:ext>
            </a:extLst>
          </p:cNvPr>
          <p:cNvSpPr txBox="1"/>
          <p:nvPr/>
        </p:nvSpPr>
        <p:spPr>
          <a:xfrm>
            <a:off x="3199678" y="322423"/>
            <a:ext cx="5859293" cy="523220"/>
          </a:xfrm>
          <a:prstGeom prst="rect">
            <a:avLst/>
          </a:prstGeom>
          <a:noFill/>
        </p:spPr>
        <p:txBody>
          <a:bodyPr wrap="square" rtlCol="0">
            <a:spAutoFit/>
          </a:bodyPr>
          <a:lstStyle/>
          <a:p>
            <a:r>
              <a:rPr lang="en-IN" sz="2800" b="1" i="1" dirty="0">
                <a:solidFill>
                  <a:schemeClr val="accent2">
                    <a:lumMod val="75000"/>
                  </a:schemeClr>
                </a:solidFill>
                <a:latin typeface="+mj-lt"/>
              </a:rPr>
              <a:t>Azure DevOps Services – Azure Repos</a:t>
            </a:r>
          </a:p>
        </p:txBody>
      </p:sp>
      <p:sp>
        <p:nvSpPr>
          <p:cNvPr id="4" name="TextBox 3">
            <a:extLst>
              <a:ext uri="{FF2B5EF4-FFF2-40B4-BE49-F238E27FC236}">
                <a16:creationId xmlns:a16="http://schemas.microsoft.com/office/drawing/2014/main" id="{254113BF-6C93-4663-9479-AC226B686512}"/>
              </a:ext>
            </a:extLst>
          </p:cNvPr>
          <p:cNvSpPr txBox="1"/>
          <p:nvPr/>
        </p:nvSpPr>
        <p:spPr>
          <a:xfrm>
            <a:off x="1762751" y="911802"/>
            <a:ext cx="6276783" cy="307777"/>
          </a:xfrm>
          <a:prstGeom prst="rect">
            <a:avLst/>
          </a:prstGeom>
          <a:noFill/>
        </p:spPr>
        <p:txBody>
          <a:bodyPr wrap="none" rtlCol="0">
            <a:spAutoFit/>
          </a:bodyPr>
          <a:lstStyle/>
          <a:p>
            <a:r>
              <a:rPr lang="en-IN" sz="1400" b="1" i="1" dirty="0">
                <a:solidFill>
                  <a:schemeClr val="accent1">
                    <a:lumMod val="75000"/>
                  </a:schemeClr>
                </a:solidFill>
                <a:effectLst/>
              </a:rPr>
              <a:t>Azure Repos is a set of version control tools that you can use to manage your code</a:t>
            </a:r>
            <a:endParaRPr lang="en-IN" sz="1400" b="1" i="1" dirty="0">
              <a:solidFill>
                <a:schemeClr val="accent1">
                  <a:lumMod val="75000"/>
                </a:schemeClr>
              </a:solidFill>
            </a:endParaRPr>
          </a:p>
        </p:txBody>
      </p:sp>
      <p:sp>
        <p:nvSpPr>
          <p:cNvPr id="25" name="TextBox 24">
            <a:extLst>
              <a:ext uri="{FF2B5EF4-FFF2-40B4-BE49-F238E27FC236}">
                <a16:creationId xmlns:a16="http://schemas.microsoft.com/office/drawing/2014/main" id="{6FB6F55A-4940-4893-9329-3BD92CCCEEA8}"/>
              </a:ext>
            </a:extLst>
          </p:cNvPr>
          <p:cNvSpPr txBox="1"/>
          <p:nvPr/>
        </p:nvSpPr>
        <p:spPr>
          <a:xfrm>
            <a:off x="1347871" y="1525527"/>
            <a:ext cx="6098958" cy="1169551"/>
          </a:xfrm>
          <a:prstGeom prst="rect">
            <a:avLst/>
          </a:prstGeom>
          <a:noFill/>
        </p:spPr>
        <p:txBody>
          <a:bodyPr wrap="square">
            <a:spAutoFit/>
          </a:bodyPr>
          <a:lstStyle/>
          <a:p>
            <a:pPr algn="l"/>
            <a:r>
              <a:rPr lang="en-IN" sz="1400" b="1" i="0" dirty="0">
                <a:solidFill>
                  <a:srgbClr val="212121"/>
                </a:solidFill>
                <a:effectLst/>
              </a:rPr>
              <a:t>Files</a:t>
            </a:r>
            <a:r>
              <a:rPr lang="en-IN" sz="1400" b="0" i="0" dirty="0">
                <a:solidFill>
                  <a:srgbClr val="212121"/>
                </a:solidFill>
                <a:effectLst/>
              </a:rPr>
              <a:t> </a:t>
            </a:r>
          </a:p>
          <a:p>
            <a:pPr algn="l"/>
            <a:endParaRPr lang="en-IN" sz="1400" b="0" i="0" dirty="0">
              <a:solidFill>
                <a:srgbClr val="212121"/>
              </a:solidFill>
              <a:effectLst/>
            </a:endParaRPr>
          </a:p>
          <a:p>
            <a:pPr algn="l"/>
            <a:r>
              <a:rPr lang="en-IN" sz="1400" b="0" i="0" dirty="0">
                <a:solidFill>
                  <a:srgbClr val="212121"/>
                </a:solidFill>
                <a:effectLst/>
              </a:rPr>
              <a:t>In Files, your project solutions will be available in this section. Repositories can create, manage, and import the solutions. Now we’ll see how to upload new solutions in Azure DevOps repos</a:t>
            </a:r>
          </a:p>
        </p:txBody>
      </p:sp>
      <p:pic>
        <p:nvPicPr>
          <p:cNvPr id="7" name="Picture 6">
            <a:extLst>
              <a:ext uri="{FF2B5EF4-FFF2-40B4-BE49-F238E27FC236}">
                <a16:creationId xmlns:a16="http://schemas.microsoft.com/office/drawing/2014/main" id="{D649BE01-5F47-4756-B704-CBB913E1CC1A}"/>
              </a:ext>
            </a:extLst>
          </p:cNvPr>
          <p:cNvPicPr>
            <a:picLocks noChangeAspect="1"/>
          </p:cNvPicPr>
          <p:nvPr/>
        </p:nvPicPr>
        <p:blipFill>
          <a:blip r:embed="rId12"/>
          <a:stretch>
            <a:fillRect/>
          </a:stretch>
        </p:blipFill>
        <p:spPr>
          <a:xfrm>
            <a:off x="8190344" y="1159740"/>
            <a:ext cx="3114675" cy="3419475"/>
          </a:xfrm>
          <a:prstGeom prst="rect">
            <a:avLst/>
          </a:prstGeom>
        </p:spPr>
      </p:pic>
      <p:sp>
        <p:nvSpPr>
          <p:cNvPr id="30" name="TextBox 29">
            <a:extLst>
              <a:ext uri="{FF2B5EF4-FFF2-40B4-BE49-F238E27FC236}">
                <a16:creationId xmlns:a16="http://schemas.microsoft.com/office/drawing/2014/main" id="{9D7B7E61-20AE-4707-B90F-A606AF2212C9}"/>
              </a:ext>
            </a:extLst>
          </p:cNvPr>
          <p:cNvSpPr txBox="1"/>
          <p:nvPr/>
        </p:nvSpPr>
        <p:spPr>
          <a:xfrm>
            <a:off x="1314426" y="2896054"/>
            <a:ext cx="6098958" cy="954107"/>
          </a:xfrm>
          <a:prstGeom prst="rect">
            <a:avLst/>
          </a:prstGeom>
          <a:noFill/>
        </p:spPr>
        <p:txBody>
          <a:bodyPr wrap="square">
            <a:spAutoFit/>
          </a:bodyPr>
          <a:lstStyle/>
          <a:p>
            <a:r>
              <a:rPr lang="en-IN" sz="1400" b="1" dirty="0">
                <a:solidFill>
                  <a:srgbClr val="212121"/>
                </a:solidFill>
              </a:rPr>
              <a:t>Commits </a:t>
            </a:r>
          </a:p>
          <a:p>
            <a:endParaRPr lang="en-IN" sz="1400" b="1" dirty="0">
              <a:solidFill>
                <a:srgbClr val="212121"/>
              </a:solidFill>
            </a:endParaRPr>
          </a:p>
          <a:p>
            <a:r>
              <a:rPr lang="en-IN" sz="1400" dirty="0">
                <a:solidFill>
                  <a:srgbClr val="212121"/>
                </a:solidFill>
              </a:rPr>
              <a:t>In commits section we can manage commits history for your repositories with authors details from branches.</a:t>
            </a:r>
          </a:p>
        </p:txBody>
      </p:sp>
      <p:sp>
        <p:nvSpPr>
          <p:cNvPr id="32" name="TextBox 31">
            <a:extLst>
              <a:ext uri="{FF2B5EF4-FFF2-40B4-BE49-F238E27FC236}">
                <a16:creationId xmlns:a16="http://schemas.microsoft.com/office/drawing/2014/main" id="{51860E87-E38D-4ED7-AE20-D1ED7706F94B}"/>
              </a:ext>
            </a:extLst>
          </p:cNvPr>
          <p:cNvSpPr txBox="1"/>
          <p:nvPr/>
        </p:nvSpPr>
        <p:spPr>
          <a:xfrm>
            <a:off x="1336773" y="3946897"/>
            <a:ext cx="6098958" cy="954107"/>
          </a:xfrm>
          <a:prstGeom prst="rect">
            <a:avLst/>
          </a:prstGeom>
          <a:noFill/>
        </p:spPr>
        <p:txBody>
          <a:bodyPr wrap="square">
            <a:spAutoFit/>
          </a:bodyPr>
          <a:lstStyle/>
          <a:p>
            <a:pPr algn="l"/>
            <a:r>
              <a:rPr lang="en-IN" sz="1400" b="1" i="0" dirty="0">
                <a:solidFill>
                  <a:srgbClr val="212121"/>
                </a:solidFill>
                <a:effectLst/>
              </a:rPr>
              <a:t>Pushes</a:t>
            </a:r>
            <a:r>
              <a:rPr lang="en-IN" sz="1400" b="0" i="0" dirty="0">
                <a:solidFill>
                  <a:srgbClr val="212121"/>
                </a:solidFill>
                <a:effectLst/>
              </a:rPr>
              <a:t> </a:t>
            </a:r>
          </a:p>
          <a:p>
            <a:pPr algn="l"/>
            <a:endParaRPr lang="en-IN" sz="1400" b="0" i="0" dirty="0">
              <a:solidFill>
                <a:srgbClr val="212121"/>
              </a:solidFill>
              <a:effectLst/>
            </a:endParaRPr>
          </a:p>
          <a:p>
            <a:pPr algn="l"/>
            <a:r>
              <a:rPr lang="en-IN" sz="1400" b="0" i="0" dirty="0">
                <a:solidFill>
                  <a:srgbClr val="212121"/>
                </a:solidFill>
                <a:effectLst/>
              </a:rPr>
              <a:t>Push histories are available in this section from each Pull requests done by the developers.</a:t>
            </a:r>
          </a:p>
        </p:txBody>
      </p:sp>
    </p:spTree>
    <p:extLst>
      <p:ext uri="{BB962C8B-B14F-4D97-AF65-F5344CB8AC3E}">
        <p14:creationId xmlns:p14="http://schemas.microsoft.com/office/powerpoint/2010/main" val="40864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4</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7299A437-A261-446D-95F9-A5CC2045D6C6}"/>
              </a:ext>
            </a:extLst>
          </p:cNvPr>
          <p:cNvSpPr txBox="1"/>
          <p:nvPr/>
        </p:nvSpPr>
        <p:spPr>
          <a:xfrm>
            <a:off x="3199678" y="322423"/>
            <a:ext cx="5859293" cy="523220"/>
          </a:xfrm>
          <a:prstGeom prst="rect">
            <a:avLst/>
          </a:prstGeom>
          <a:noFill/>
        </p:spPr>
        <p:txBody>
          <a:bodyPr wrap="square" rtlCol="0">
            <a:spAutoFit/>
          </a:bodyPr>
          <a:lstStyle/>
          <a:p>
            <a:r>
              <a:rPr lang="en-IN" sz="2800" b="1" i="1" dirty="0">
                <a:solidFill>
                  <a:schemeClr val="accent2">
                    <a:lumMod val="75000"/>
                  </a:schemeClr>
                </a:solidFill>
                <a:latin typeface="+mj-lt"/>
              </a:rPr>
              <a:t>Azure DevOps Services – Azure Repos</a:t>
            </a:r>
          </a:p>
        </p:txBody>
      </p:sp>
      <p:sp>
        <p:nvSpPr>
          <p:cNvPr id="4" name="TextBox 3">
            <a:extLst>
              <a:ext uri="{FF2B5EF4-FFF2-40B4-BE49-F238E27FC236}">
                <a16:creationId xmlns:a16="http://schemas.microsoft.com/office/drawing/2014/main" id="{254113BF-6C93-4663-9479-AC226B686512}"/>
              </a:ext>
            </a:extLst>
          </p:cNvPr>
          <p:cNvSpPr txBox="1"/>
          <p:nvPr/>
        </p:nvSpPr>
        <p:spPr>
          <a:xfrm>
            <a:off x="1762751" y="911802"/>
            <a:ext cx="6276783" cy="307777"/>
          </a:xfrm>
          <a:prstGeom prst="rect">
            <a:avLst/>
          </a:prstGeom>
          <a:noFill/>
        </p:spPr>
        <p:txBody>
          <a:bodyPr wrap="none" rtlCol="0">
            <a:spAutoFit/>
          </a:bodyPr>
          <a:lstStyle/>
          <a:p>
            <a:r>
              <a:rPr lang="en-IN" sz="1400" b="1" i="1" dirty="0">
                <a:solidFill>
                  <a:schemeClr val="accent1">
                    <a:lumMod val="75000"/>
                  </a:schemeClr>
                </a:solidFill>
                <a:effectLst/>
              </a:rPr>
              <a:t>Azure Repos is a set of version control tools that you can use to manage your code</a:t>
            </a:r>
            <a:endParaRPr lang="en-IN" sz="1400" b="1" i="1" dirty="0">
              <a:solidFill>
                <a:schemeClr val="accent1">
                  <a:lumMod val="75000"/>
                </a:schemeClr>
              </a:solidFill>
            </a:endParaRPr>
          </a:p>
        </p:txBody>
      </p:sp>
      <p:pic>
        <p:nvPicPr>
          <p:cNvPr id="7" name="Picture 6">
            <a:extLst>
              <a:ext uri="{FF2B5EF4-FFF2-40B4-BE49-F238E27FC236}">
                <a16:creationId xmlns:a16="http://schemas.microsoft.com/office/drawing/2014/main" id="{D649BE01-5F47-4756-B704-CBB913E1CC1A}"/>
              </a:ext>
            </a:extLst>
          </p:cNvPr>
          <p:cNvPicPr>
            <a:picLocks noChangeAspect="1"/>
          </p:cNvPicPr>
          <p:nvPr/>
        </p:nvPicPr>
        <p:blipFill>
          <a:blip r:embed="rId12"/>
          <a:stretch>
            <a:fillRect/>
          </a:stretch>
        </p:blipFill>
        <p:spPr>
          <a:xfrm>
            <a:off x="8190344" y="1159740"/>
            <a:ext cx="3114675" cy="3419475"/>
          </a:xfrm>
          <a:prstGeom prst="rect">
            <a:avLst/>
          </a:prstGeom>
        </p:spPr>
      </p:pic>
      <p:sp>
        <p:nvSpPr>
          <p:cNvPr id="34" name="TextBox 33">
            <a:extLst>
              <a:ext uri="{FF2B5EF4-FFF2-40B4-BE49-F238E27FC236}">
                <a16:creationId xmlns:a16="http://schemas.microsoft.com/office/drawing/2014/main" id="{EE103F54-A3F7-4E9C-AE9D-8B005C3A012A}"/>
              </a:ext>
            </a:extLst>
          </p:cNvPr>
          <p:cNvSpPr txBox="1"/>
          <p:nvPr/>
        </p:nvSpPr>
        <p:spPr>
          <a:xfrm>
            <a:off x="1390482" y="1573499"/>
            <a:ext cx="6098958" cy="1169551"/>
          </a:xfrm>
          <a:prstGeom prst="rect">
            <a:avLst/>
          </a:prstGeom>
          <a:noFill/>
        </p:spPr>
        <p:txBody>
          <a:bodyPr wrap="square">
            <a:spAutoFit/>
          </a:bodyPr>
          <a:lstStyle/>
          <a:p>
            <a:pPr algn="l"/>
            <a:r>
              <a:rPr lang="en-IN" sz="1400" b="1" i="0" dirty="0">
                <a:solidFill>
                  <a:srgbClr val="212121"/>
                </a:solidFill>
                <a:effectLst/>
              </a:rPr>
              <a:t>Branches</a:t>
            </a:r>
            <a:r>
              <a:rPr lang="en-IN" sz="1400" b="0" i="0" dirty="0">
                <a:solidFill>
                  <a:srgbClr val="212121"/>
                </a:solidFill>
                <a:effectLst/>
              </a:rPr>
              <a:t> </a:t>
            </a:r>
          </a:p>
          <a:p>
            <a:pPr algn="l"/>
            <a:endParaRPr lang="en-IN" sz="1400" b="0" i="0" dirty="0">
              <a:solidFill>
                <a:srgbClr val="212121"/>
              </a:solidFill>
              <a:effectLst/>
            </a:endParaRPr>
          </a:p>
          <a:p>
            <a:pPr algn="l"/>
            <a:r>
              <a:rPr lang="en-IN" sz="1400" b="0" i="0" dirty="0">
                <a:solidFill>
                  <a:srgbClr val="212121"/>
                </a:solidFill>
                <a:effectLst/>
              </a:rPr>
              <a:t>We can manage multiple branching information in this section. You can create your release branches from master to Dev, QA &amp; Prod environments and also users (employees) branching information available in this section.</a:t>
            </a:r>
          </a:p>
        </p:txBody>
      </p:sp>
      <p:sp>
        <p:nvSpPr>
          <p:cNvPr id="36" name="TextBox 35">
            <a:extLst>
              <a:ext uri="{FF2B5EF4-FFF2-40B4-BE49-F238E27FC236}">
                <a16:creationId xmlns:a16="http://schemas.microsoft.com/office/drawing/2014/main" id="{3863EC27-D460-4437-9D19-9AE2377E3B41}"/>
              </a:ext>
            </a:extLst>
          </p:cNvPr>
          <p:cNvSpPr txBox="1"/>
          <p:nvPr/>
        </p:nvSpPr>
        <p:spPr>
          <a:xfrm>
            <a:off x="1336773" y="2781755"/>
            <a:ext cx="6098958" cy="1169551"/>
          </a:xfrm>
          <a:prstGeom prst="rect">
            <a:avLst/>
          </a:prstGeom>
          <a:noFill/>
        </p:spPr>
        <p:txBody>
          <a:bodyPr wrap="square">
            <a:spAutoFit/>
          </a:bodyPr>
          <a:lstStyle/>
          <a:p>
            <a:pPr algn="l"/>
            <a:r>
              <a:rPr lang="en-IN" sz="1400" b="1" i="0" dirty="0">
                <a:solidFill>
                  <a:srgbClr val="212121"/>
                </a:solidFill>
                <a:effectLst/>
              </a:rPr>
              <a:t>Tags</a:t>
            </a:r>
            <a:r>
              <a:rPr lang="en-IN" sz="1400" b="0" i="0" dirty="0">
                <a:solidFill>
                  <a:srgbClr val="212121"/>
                </a:solidFill>
                <a:effectLst/>
              </a:rPr>
              <a:t> </a:t>
            </a:r>
          </a:p>
          <a:p>
            <a:pPr algn="l"/>
            <a:endParaRPr lang="en-IN" sz="1400" b="0" i="0" dirty="0">
              <a:solidFill>
                <a:srgbClr val="212121"/>
              </a:solidFill>
              <a:effectLst/>
            </a:endParaRPr>
          </a:p>
          <a:p>
            <a:pPr algn="l"/>
            <a:r>
              <a:rPr lang="en-IN" sz="1400" b="0" i="0" dirty="0">
                <a:solidFill>
                  <a:srgbClr val="212121"/>
                </a:solidFill>
                <a:effectLst/>
              </a:rPr>
              <a:t>Tags are used to point out specific commits, like giving message tags and data information to branches. You can create your naming conventions to branches by using commit tags.</a:t>
            </a:r>
          </a:p>
        </p:txBody>
      </p:sp>
      <p:sp>
        <p:nvSpPr>
          <p:cNvPr id="38" name="TextBox 37">
            <a:extLst>
              <a:ext uri="{FF2B5EF4-FFF2-40B4-BE49-F238E27FC236}">
                <a16:creationId xmlns:a16="http://schemas.microsoft.com/office/drawing/2014/main" id="{ACEA1631-7829-42A3-A038-1FF581419F84}"/>
              </a:ext>
            </a:extLst>
          </p:cNvPr>
          <p:cNvSpPr txBox="1"/>
          <p:nvPr/>
        </p:nvSpPr>
        <p:spPr>
          <a:xfrm>
            <a:off x="1336773" y="3884250"/>
            <a:ext cx="6098958" cy="1384995"/>
          </a:xfrm>
          <a:prstGeom prst="rect">
            <a:avLst/>
          </a:prstGeom>
          <a:noFill/>
        </p:spPr>
        <p:txBody>
          <a:bodyPr wrap="square">
            <a:spAutoFit/>
          </a:bodyPr>
          <a:lstStyle/>
          <a:p>
            <a:pPr algn="l"/>
            <a:r>
              <a:rPr lang="en-IN" sz="1400" b="1" dirty="0">
                <a:solidFill>
                  <a:srgbClr val="212121"/>
                </a:solidFill>
              </a:rPr>
              <a:t>Pull Requests</a:t>
            </a:r>
          </a:p>
          <a:p>
            <a:pPr algn="l"/>
            <a:endParaRPr lang="en-IN" sz="1400" b="1" dirty="0">
              <a:solidFill>
                <a:srgbClr val="212121"/>
              </a:solidFill>
            </a:endParaRPr>
          </a:p>
          <a:p>
            <a:r>
              <a:rPr lang="en-IN" sz="1400" dirty="0">
                <a:solidFill>
                  <a:srgbClr val="212121"/>
                </a:solidFill>
              </a:rPr>
              <a:t>Pull requests (PRs) are a way to change, review, and merge code in a Git repository on Azure Repos. PRs can come from branches within the same repository or from branches in forks of the repository. Teams use PRs to review code and give feedback on changes before merging the code into the main branch</a:t>
            </a:r>
          </a:p>
        </p:txBody>
      </p:sp>
    </p:spTree>
    <p:extLst>
      <p:ext uri="{BB962C8B-B14F-4D97-AF65-F5344CB8AC3E}">
        <p14:creationId xmlns:p14="http://schemas.microsoft.com/office/powerpoint/2010/main" val="401044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5</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7299A437-A261-446D-95F9-A5CC2045D6C6}"/>
              </a:ext>
            </a:extLst>
          </p:cNvPr>
          <p:cNvSpPr txBox="1"/>
          <p:nvPr/>
        </p:nvSpPr>
        <p:spPr>
          <a:xfrm>
            <a:off x="3199678" y="322423"/>
            <a:ext cx="5859293" cy="523220"/>
          </a:xfrm>
          <a:prstGeom prst="rect">
            <a:avLst/>
          </a:prstGeom>
          <a:noFill/>
        </p:spPr>
        <p:txBody>
          <a:bodyPr wrap="square" rtlCol="0">
            <a:spAutoFit/>
          </a:bodyPr>
          <a:lstStyle/>
          <a:p>
            <a:r>
              <a:rPr lang="en-IN" sz="2800" b="1" i="1" dirty="0">
                <a:solidFill>
                  <a:schemeClr val="accent2">
                    <a:lumMod val="75000"/>
                  </a:schemeClr>
                </a:solidFill>
                <a:latin typeface="+mj-lt"/>
              </a:rPr>
              <a:t>Azure DevOps Services – Pipelines</a:t>
            </a:r>
          </a:p>
        </p:txBody>
      </p:sp>
      <p:sp>
        <p:nvSpPr>
          <p:cNvPr id="28" name="TextBox 27">
            <a:extLst>
              <a:ext uri="{FF2B5EF4-FFF2-40B4-BE49-F238E27FC236}">
                <a16:creationId xmlns:a16="http://schemas.microsoft.com/office/drawing/2014/main" id="{CBCCA04B-1382-4AC2-B7FE-B743E2F713CF}"/>
              </a:ext>
            </a:extLst>
          </p:cNvPr>
          <p:cNvSpPr txBox="1"/>
          <p:nvPr/>
        </p:nvSpPr>
        <p:spPr>
          <a:xfrm>
            <a:off x="1535837" y="1108697"/>
            <a:ext cx="7417897" cy="738664"/>
          </a:xfrm>
          <a:prstGeom prst="rect">
            <a:avLst/>
          </a:prstGeom>
          <a:noFill/>
        </p:spPr>
        <p:txBody>
          <a:bodyPr wrap="square">
            <a:spAutoFit/>
          </a:bodyPr>
          <a:lstStyle/>
          <a:p>
            <a:r>
              <a:rPr lang="en-IN" sz="1400" b="1" i="1" dirty="0">
                <a:solidFill>
                  <a:schemeClr val="accent1">
                    <a:lumMod val="75000"/>
                  </a:schemeClr>
                </a:solidFill>
              </a:rPr>
              <a:t>Azure Pipeline is a cloud service that we can use to build and test our code project automatically. The Azure pipeline has a lot of capabilities such as continuous integration and continuous delivery to regularly and consistently test and builds our code and ship to any target</a:t>
            </a:r>
          </a:p>
        </p:txBody>
      </p:sp>
      <p:pic>
        <p:nvPicPr>
          <p:cNvPr id="9" name="Picture 8">
            <a:extLst>
              <a:ext uri="{FF2B5EF4-FFF2-40B4-BE49-F238E27FC236}">
                <a16:creationId xmlns:a16="http://schemas.microsoft.com/office/drawing/2014/main" id="{A504025C-8CF3-4BF3-8AD7-A1A189767858}"/>
              </a:ext>
            </a:extLst>
          </p:cNvPr>
          <p:cNvPicPr>
            <a:picLocks noChangeAspect="1"/>
          </p:cNvPicPr>
          <p:nvPr/>
        </p:nvPicPr>
        <p:blipFill>
          <a:blip r:embed="rId12"/>
          <a:stretch>
            <a:fillRect/>
          </a:stretch>
        </p:blipFill>
        <p:spPr>
          <a:xfrm>
            <a:off x="6245760" y="2395299"/>
            <a:ext cx="5946240" cy="2178633"/>
          </a:xfrm>
          <a:prstGeom prst="rect">
            <a:avLst/>
          </a:prstGeom>
        </p:spPr>
      </p:pic>
      <p:sp>
        <p:nvSpPr>
          <p:cNvPr id="32" name="TextBox 31">
            <a:extLst>
              <a:ext uri="{FF2B5EF4-FFF2-40B4-BE49-F238E27FC236}">
                <a16:creationId xmlns:a16="http://schemas.microsoft.com/office/drawing/2014/main" id="{D7660627-3A21-4C09-B0AA-4E662558A575}"/>
              </a:ext>
            </a:extLst>
          </p:cNvPr>
          <p:cNvSpPr txBox="1"/>
          <p:nvPr/>
        </p:nvSpPr>
        <p:spPr>
          <a:xfrm>
            <a:off x="537663" y="2385060"/>
            <a:ext cx="6098958" cy="2462213"/>
          </a:xfrm>
          <a:prstGeom prst="rect">
            <a:avLst/>
          </a:prstGeom>
          <a:noFill/>
        </p:spPr>
        <p:txBody>
          <a:bodyPr wrap="square">
            <a:spAutoFit/>
          </a:bodyPr>
          <a:lstStyle/>
          <a:p>
            <a:pPr algn="l">
              <a:buFont typeface="Arial" panose="020B0604020202020204" pitchFamily="34" charset="0"/>
              <a:buChar char="•"/>
            </a:pPr>
            <a:r>
              <a:rPr lang="en-IN" sz="1400" b="0" i="1" dirty="0">
                <a:solidFill>
                  <a:schemeClr val="accent1">
                    <a:lumMod val="75000"/>
                  </a:schemeClr>
                </a:solidFill>
                <a:effectLst/>
              </a:rPr>
              <a:t>A </a:t>
            </a:r>
            <a:r>
              <a:rPr lang="en-IN" sz="1400" b="1" i="1" u="none" strike="noStrike" dirty="0">
                <a:solidFill>
                  <a:schemeClr val="accent1">
                    <a:lumMod val="75000"/>
                  </a:schemeClr>
                </a:solidFill>
                <a:effectLst/>
                <a:hlinkClick r:id="rId13">
                  <a:extLst>
                    <a:ext uri="{A12FA001-AC4F-418D-AE19-62706E023703}">
                      <ahyp:hlinkClr xmlns:ahyp="http://schemas.microsoft.com/office/drawing/2018/hyperlinkcolor" val="tx"/>
                    </a:ext>
                  </a:extLst>
                </a:hlinkClick>
              </a:rPr>
              <a:t>trigger</a:t>
            </a:r>
            <a:r>
              <a:rPr lang="en-IN" sz="1400" b="1" i="1" dirty="0">
                <a:solidFill>
                  <a:schemeClr val="accent1">
                    <a:lumMod val="75000"/>
                  </a:schemeClr>
                </a:solidFill>
                <a:effectLst/>
              </a:rPr>
              <a:t> </a:t>
            </a:r>
            <a:r>
              <a:rPr lang="en-IN" sz="1400" b="0" i="1" dirty="0">
                <a:solidFill>
                  <a:schemeClr val="accent1">
                    <a:lumMod val="75000"/>
                  </a:schemeClr>
                </a:solidFill>
                <a:effectLst/>
              </a:rPr>
              <a:t>tells a Pipeline to run.</a:t>
            </a:r>
          </a:p>
          <a:p>
            <a:pPr algn="l">
              <a:buFont typeface="Arial" panose="020B0604020202020204" pitchFamily="34" charset="0"/>
              <a:buChar char="•"/>
            </a:pPr>
            <a:r>
              <a:rPr lang="en-IN" sz="1400" b="0" i="1" dirty="0">
                <a:solidFill>
                  <a:schemeClr val="accent1">
                    <a:lumMod val="75000"/>
                  </a:schemeClr>
                </a:solidFill>
                <a:effectLst/>
              </a:rPr>
              <a:t>A </a:t>
            </a:r>
            <a:r>
              <a:rPr lang="en-IN" sz="1400" b="1" i="1" u="none" strike="noStrike" dirty="0">
                <a:solidFill>
                  <a:schemeClr val="accent1">
                    <a:lumMod val="75000"/>
                  </a:schemeClr>
                </a:solidFill>
                <a:effectLst/>
                <a:hlinkClick r:id="rId14">
                  <a:extLst>
                    <a:ext uri="{A12FA001-AC4F-418D-AE19-62706E023703}">
                      <ahyp:hlinkClr xmlns:ahyp="http://schemas.microsoft.com/office/drawing/2018/hyperlinkcolor" val="tx"/>
                    </a:ext>
                  </a:extLst>
                </a:hlinkClick>
              </a:rPr>
              <a:t>pipeline</a:t>
            </a:r>
            <a:r>
              <a:rPr lang="en-IN" sz="1400" b="1" i="1" dirty="0">
                <a:solidFill>
                  <a:schemeClr val="accent1">
                    <a:lumMod val="75000"/>
                  </a:schemeClr>
                </a:solidFill>
                <a:effectLst/>
              </a:rPr>
              <a:t> </a:t>
            </a:r>
            <a:r>
              <a:rPr lang="en-IN" sz="1400" b="0" i="1" dirty="0">
                <a:solidFill>
                  <a:schemeClr val="accent1">
                    <a:lumMod val="75000"/>
                  </a:schemeClr>
                </a:solidFill>
                <a:effectLst/>
              </a:rPr>
              <a:t>is made up of one or more </a:t>
            </a:r>
            <a:r>
              <a:rPr lang="en-IN" sz="1400" b="1" i="1" u="none" strike="noStrike" dirty="0">
                <a:solidFill>
                  <a:schemeClr val="accent1">
                    <a:lumMod val="75000"/>
                  </a:schemeClr>
                </a:solidFill>
                <a:effectLst/>
                <a:hlinkClick r:id="rId15">
                  <a:extLst>
                    <a:ext uri="{A12FA001-AC4F-418D-AE19-62706E023703}">
                      <ahyp:hlinkClr xmlns:ahyp="http://schemas.microsoft.com/office/drawing/2018/hyperlinkcolor" val="tx"/>
                    </a:ext>
                  </a:extLst>
                </a:hlinkClick>
              </a:rPr>
              <a:t>stages</a:t>
            </a:r>
            <a:r>
              <a:rPr lang="en-IN" sz="1400" b="0" i="1" dirty="0">
                <a:solidFill>
                  <a:schemeClr val="accent1">
                    <a:lumMod val="75000"/>
                  </a:schemeClr>
                </a:solidFill>
                <a:effectLst/>
              </a:rPr>
              <a:t>. A pipeline can deploy to one or more </a:t>
            </a:r>
            <a:r>
              <a:rPr lang="en-IN" sz="1400" b="1" i="1" u="none" strike="noStrike" dirty="0">
                <a:solidFill>
                  <a:schemeClr val="accent1">
                    <a:lumMod val="75000"/>
                  </a:schemeClr>
                </a:solidFill>
                <a:effectLst/>
                <a:hlinkClick r:id="rId16">
                  <a:extLst>
                    <a:ext uri="{A12FA001-AC4F-418D-AE19-62706E023703}">
                      <ahyp:hlinkClr xmlns:ahyp="http://schemas.microsoft.com/office/drawing/2018/hyperlinkcolor" val="tx"/>
                    </a:ext>
                  </a:extLst>
                </a:hlinkClick>
              </a:rPr>
              <a:t>environments</a:t>
            </a:r>
            <a:r>
              <a:rPr lang="en-IN" sz="1400" b="1" i="1" dirty="0">
                <a:solidFill>
                  <a:schemeClr val="accent1">
                    <a:lumMod val="75000"/>
                  </a:schemeClr>
                </a:solidFill>
                <a:effectLst/>
              </a:rPr>
              <a:t>.</a:t>
            </a:r>
          </a:p>
          <a:p>
            <a:pPr algn="l">
              <a:buFont typeface="Arial" panose="020B0604020202020204" pitchFamily="34" charset="0"/>
              <a:buChar char="•"/>
            </a:pPr>
            <a:r>
              <a:rPr lang="en-IN" sz="1400" b="0" i="1" dirty="0">
                <a:solidFill>
                  <a:schemeClr val="accent1">
                    <a:lumMod val="75000"/>
                  </a:schemeClr>
                </a:solidFill>
                <a:effectLst/>
              </a:rPr>
              <a:t>A </a:t>
            </a:r>
            <a:r>
              <a:rPr lang="en-IN" sz="1400" b="1" i="1" u="none" strike="noStrike" dirty="0">
                <a:solidFill>
                  <a:schemeClr val="accent1">
                    <a:lumMod val="75000"/>
                  </a:schemeClr>
                </a:solidFill>
                <a:effectLst/>
                <a:hlinkClick r:id="rId15">
                  <a:extLst>
                    <a:ext uri="{A12FA001-AC4F-418D-AE19-62706E023703}">
                      <ahyp:hlinkClr xmlns:ahyp="http://schemas.microsoft.com/office/drawing/2018/hyperlinkcolor" val="tx"/>
                    </a:ext>
                  </a:extLst>
                </a:hlinkClick>
              </a:rPr>
              <a:t>stage</a:t>
            </a:r>
            <a:r>
              <a:rPr lang="en-IN" sz="1400" b="1" i="1" dirty="0">
                <a:solidFill>
                  <a:schemeClr val="accent1">
                    <a:lumMod val="75000"/>
                  </a:schemeClr>
                </a:solidFill>
                <a:effectLst/>
              </a:rPr>
              <a:t> </a:t>
            </a:r>
            <a:r>
              <a:rPr lang="en-IN" sz="1400" b="0" i="1" dirty="0">
                <a:solidFill>
                  <a:schemeClr val="accent1">
                    <a:lumMod val="75000"/>
                  </a:schemeClr>
                </a:solidFill>
                <a:effectLst/>
              </a:rPr>
              <a:t>is a way of organizing </a:t>
            </a:r>
            <a:r>
              <a:rPr lang="en-IN" sz="1400" b="0" i="1" u="none" strike="noStrike" dirty="0">
                <a:solidFill>
                  <a:schemeClr val="accent1">
                    <a:lumMod val="75000"/>
                  </a:schemeClr>
                </a:solidFill>
                <a:effectLst/>
                <a:hlinkClick r:id="rId17">
                  <a:extLst>
                    <a:ext uri="{A12FA001-AC4F-418D-AE19-62706E023703}">
                      <ahyp:hlinkClr xmlns:ahyp="http://schemas.microsoft.com/office/drawing/2018/hyperlinkcolor" val="tx"/>
                    </a:ext>
                  </a:extLst>
                </a:hlinkClick>
              </a:rPr>
              <a:t>jobs</a:t>
            </a:r>
            <a:r>
              <a:rPr lang="en-IN" sz="1400" b="0" i="1" dirty="0">
                <a:solidFill>
                  <a:schemeClr val="accent1">
                    <a:lumMod val="75000"/>
                  </a:schemeClr>
                </a:solidFill>
                <a:effectLst/>
              </a:rPr>
              <a:t> in a pipeline and each stage can have one or more jobs.</a:t>
            </a:r>
          </a:p>
          <a:p>
            <a:pPr algn="l">
              <a:buFont typeface="Arial" panose="020B0604020202020204" pitchFamily="34" charset="0"/>
              <a:buChar char="•"/>
            </a:pPr>
            <a:r>
              <a:rPr lang="en-IN" sz="1400" b="0" i="1" dirty="0">
                <a:solidFill>
                  <a:schemeClr val="accent1">
                    <a:lumMod val="75000"/>
                  </a:schemeClr>
                </a:solidFill>
                <a:effectLst/>
              </a:rPr>
              <a:t>Each </a:t>
            </a:r>
            <a:r>
              <a:rPr lang="en-IN" sz="1400" b="1" i="1" u="none" strike="noStrike" dirty="0">
                <a:solidFill>
                  <a:schemeClr val="accent1">
                    <a:lumMod val="75000"/>
                  </a:schemeClr>
                </a:solidFill>
                <a:effectLst/>
                <a:hlinkClick r:id="rId17">
                  <a:extLst>
                    <a:ext uri="{A12FA001-AC4F-418D-AE19-62706E023703}">
                      <ahyp:hlinkClr xmlns:ahyp="http://schemas.microsoft.com/office/drawing/2018/hyperlinkcolor" val="tx"/>
                    </a:ext>
                  </a:extLst>
                </a:hlinkClick>
              </a:rPr>
              <a:t>job</a:t>
            </a:r>
            <a:r>
              <a:rPr lang="en-IN" sz="1400" b="1" i="1" dirty="0">
                <a:solidFill>
                  <a:schemeClr val="accent1">
                    <a:lumMod val="75000"/>
                  </a:schemeClr>
                </a:solidFill>
                <a:effectLst/>
              </a:rPr>
              <a:t> </a:t>
            </a:r>
            <a:r>
              <a:rPr lang="en-IN" sz="1400" b="0" i="1" dirty="0">
                <a:solidFill>
                  <a:schemeClr val="accent1">
                    <a:lumMod val="75000"/>
                  </a:schemeClr>
                </a:solidFill>
                <a:effectLst/>
              </a:rPr>
              <a:t>runs on one </a:t>
            </a:r>
            <a:r>
              <a:rPr lang="en-IN" sz="1400" b="1" i="1" u="none" strike="noStrike" dirty="0">
                <a:solidFill>
                  <a:schemeClr val="accent1">
                    <a:lumMod val="75000"/>
                  </a:schemeClr>
                </a:solidFill>
                <a:effectLst/>
                <a:hlinkClick r:id="rId18">
                  <a:extLst>
                    <a:ext uri="{A12FA001-AC4F-418D-AE19-62706E023703}">
                      <ahyp:hlinkClr xmlns:ahyp="http://schemas.microsoft.com/office/drawing/2018/hyperlinkcolor" val="tx"/>
                    </a:ext>
                  </a:extLst>
                </a:hlinkClick>
              </a:rPr>
              <a:t>agent</a:t>
            </a:r>
            <a:r>
              <a:rPr lang="en-IN" sz="1400" b="0" i="1" dirty="0">
                <a:solidFill>
                  <a:schemeClr val="accent1">
                    <a:lumMod val="75000"/>
                  </a:schemeClr>
                </a:solidFill>
                <a:effectLst/>
              </a:rPr>
              <a:t>. A job can also be agentless.</a:t>
            </a:r>
          </a:p>
          <a:p>
            <a:pPr algn="l">
              <a:buFont typeface="Arial" panose="020B0604020202020204" pitchFamily="34" charset="0"/>
              <a:buChar char="•"/>
            </a:pPr>
            <a:r>
              <a:rPr lang="en-IN" sz="1400" b="0" i="1" dirty="0">
                <a:solidFill>
                  <a:schemeClr val="accent1">
                    <a:lumMod val="75000"/>
                  </a:schemeClr>
                </a:solidFill>
                <a:effectLst/>
              </a:rPr>
              <a:t>Each </a:t>
            </a:r>
            <a:r>
              <a:rPr lang="en-IN" sz="1400" b="1" i="1" u="none" strike="noStrike" dirty="0">
                <a:solidFill>
                  <a:schemeClr val="accent1">
                    <a:lumMod val="75000"/>
                  </a:schemeClr>
                </a:solidFill>
                <a:effectLst/>
                <a:hlinkClick r:id="rId18">
                  <a:extLst>
                    <a:ext uri="{A12FA001-AC4F-418D-AE19-62706E023703}">
                      <ahyp:hlinkClr xmlns:ahyp="http://schemas.microsoft.com/office/drawing/2018/hyperlinkcolor" val="tx"/>
                    </a:ext>
                  </a:extLst>
                </a:hlinkClick>
              </a:rPr>
              <a:t>agent</a:t>
            </a:r>
            <a:r>
              <a:rPr lang="en-IN" sz="1400" b="0" i="1" dirty="0">
                <a:solidFill>
                  <a:schemeClr val="accent1">
                    <a:lumMod val="75000"/>
                  </a:schemeClr>
                </a:solidFill>
                <a:effectLst/>
              </a:rPr>
              <a:t> runs a job that contains one or more </a:t>
            </a:r>
            <a:r>
              <a:rPr lang="en-IN" sz="1400" b="1" i="1" u="none" strike="noStrike" dirty="0">
                <a:solidFill>
                  <a:schemeClr val="accent1">
                    <a:lumMod val="75000"/>
                  </a:schemeClr>
                </a:solidFill>
                <a:effectLst/>
                <a:hlinkClick r:id="rId19">
                  <a:extLst>
                    <a:ext uri="{A12FA001-AC4F-418D-AE19-62706E023703}">
                      <ahyp:hlinkClr xmlns:ahyp="http://schemas.microsoft.com/office/drawing/2018/hyperlinkcolor" val="tx"/>
                    </a:ext>
                  </a:extLst>
                </a:hlinkClick>
              </a:rPr>
              <a:t>steps</a:t>
            </a:r>
            <a:r>
              <a:rPr lang="en-IN" sz="1400" b="0" i="1" dirty="0">
                <a:solidFill>
                  <a:schemeClr val="accent1">
                    <a:lumMod val="75000"/>
                  </a:schemeClr>
                </a:solidFill>
                <a:effectLst/>
              </a:rPr>
              <a:t>.</a:t>
            </a:r>
          </a:p>
          <a:p>
            <a:pPr algn="l">
              <a:buFont typeface="Arial" panose="020B0604020202020204" pitchFamily="34" charset="0"/>
              <a:buChar char="•"/>
            </a:pPr>
            <a:r>
              <a:rPr lang="en-IN" sz="1400" b="0" i="1" dirty="0">
                <a:solidFill>
                  <a:schemeClr val="accent1">
                    <a:lumMod val="75000"/>
                  </a:schemeClr>
                </a:solidFill>
                <a:effectLst/>
              </a:rPr>
              <a:t>A </a:t>
            </a:r>
            <a:r>
              <a:rPr lang="en-IN" sz="1400" b="1" i="1" u="none" strike="noStrike" dirty="0">
                <a:solidFill>
                  <a:schemeClr val="accent1">
                    <a:lumMod val="75000"/>
                  </a:schemeClr>
                </a:solidFill>
                <a:effectLst/>
                <a:hlinkClick r:id="rId19">
                  <a:extLst>
                    <a:ext uri="{A12FA001-AC4F-418D-AE19-62706E023703}">
                      <ahyp:hlinkClr xmlns:ahyp="http://schemas.microsoft.com/office/drawing/2018/hyperlinkcolor" val="tx"/>
                    </a:ext>
                  </a:extLst>
                </a:hlinkClick>
              </a:rPr>
              <a:t>step</a:t>
            </a:r>
            <a:r>
              <a:rPr lang="en-IN" sz="1400" b="1" i="1" dirty="0">
                <a:solidFill>
                  <a:schemeClr val="accent1">
                    <a:lumMod val="75000"/>
                  </a:schemeClr>
                </a:solidFill>
                <a:effectLst/>
              </a:rPr>
              <a:t> </a:t>
            </a:r>
            <a:r>
              <a:rPr lang="en-IN" sz="1400" b="0" i="1" dirty="0">
                <a:solidFill>
                  <a:schemeClr val="accent1">
                    <a:lumMod val="75000"/>
                  </a:schemeClr>
                </a:solidFill>
                <a:effectLst/>
              </a:rPr>
              <a:t>can be a </a:t>
            </a:r>
            <a:r>
              <a:rPr lang="en-IN" sz="1400" b="1" i="1" u="none" strike="noStrike" dirty="0">
                <a:solidFill>
                  <a:schemeClr val="accent1">
                    <a:lumMod val="75000"/>
                  </a:schemeClr>
                </a:solidFill>
                <a:effectLst/>
                <a:hlinkClick r:id="rId20">
                  <a:extLst>
                    <a:ext uri="{A12FA001-AC4F-418D-AE19-62706E023703}">
                      <ahyp:hlinkClr xmlns:ahyp="http://schemas.microsoft.com/office/drawing/2018/hyperlinkcolor" val="tx"/>
                    </a:ext>
                  </a:extLst>
                </a:hlinkClick>
              </a:rPr>
              <a:t>task</a:t>
            </a:r>
            <a:r>
              <a:rPr lang="en-IN" sz="1400" b="1" i="1" dirty="0">
                <a:solidFill>
                  <a:schemeClr val="accent1">
                    <a:lumMod val="75000"/>
                  </a:schemeClr>
                </a:solidFill>
                <a:effectLst/>
              </a:rPr>
              <a:t> </a:t>
            </a:r>
            <a:r>
              <a:rPr lang="en-IN" sz="1400" b="0" i="1" dirty="0">
                <a:solidFill>
                  <a:schemeClr val="accent1">
                    <a:lumMod val="75000"/>
                  </a:schemeClr>
                </a:solidFill>
                <a:effectLst/>
              </a:rPr>
              <a:t>or </a:t>
            </a:r>
            <a:r>
              <a:rPr lang="en-IN" sz="1400" b="1" i="1" u="none" strike="noStrike" dirty="0">
                <a:solidFill>
                  <a:schemeClr val="accent1">
                    <a:lumMod val="75000"/>
                  </a:schemeClr>
                </a:solidFill>
                <a:effectLst/>
                <a:hlinkClick r:id="rId21">
                  <a:extLst>
                    <a:ext uri="{A12FA001-AC4F-418D-AE19-62706E023703}">
                      <ahyp:hlinkClr xmlns:ahyp="http://schemas.microsoft.com/office/drawing/2018/hyperlinkcolor" val="tx"/>
                    </a:ext>
                  </a:extLst>
                </a:hlinkClick>
              </a:rPr>
              <a:t>script</a:t>
            </a:r>
            <a:r>
              <a:rPr lang="en-IN" sz="1400" b="1" i="1" dirty="0">
                <a:solidFill>
                  <a:schemeClr val="accent1">
                    <a:lumMod val="75000"/>
                  </a:schemeClr>
                </a:solidFill>
                <a:effectLst/>
              </a:rPr>
              <a:t> </a:t>
            </a:r>
            <a:r>
              <a:rPr lang="en-IN" sz="1400" b="0" i="1" dirty="0">
                <a:solidFill>
                  <a:schemeClr val="accent1">
                    <a:lumMod val="75000"/>
                  </a:schemeClr>
                </a:solidFill>
                <a:effectLst/>
              </a:rPr>
              <a:t>and is the smallest building block of a pipeline.</a:t>
            </a:r>
          </a:p>
          <a:p>
            <a:pPr algn="l">
              <a:buFont typeface="Arial" panose="020B0604020202020204" pitchFamily="34" charset="0"/>
              <a:buChar char="•"/>
            </a:pPr>
            <a:r>
              <a:rPr lang="en-IN" sz="1400" b="0" i="1" dirty="0">
                <a:solidFill>
                  <a:schemeClr val="accent1">
                    <a:lumMod val="75000"/>
                  </a:schemeClr>
                </a:solidFill>
                <a:effectLst/>
              </a:rPr>
              <a:t>A </a:t>
            </a:r>
            <a:r>
              <a:rPr lang="en-IN" sz="1400" b="1" i="1" u="none" strike="noStrike" dirty="0">
                <a:solidFill>
                  <a:schemeClr val="accent1">
                    <a:lumMod val="75000"/>
                  </a:schemeClr>
                </a:solidFill>
                <a:effectLst/>
                <a:hlinkClick r:id="rId20">
                  <a:extLst>
                    <a:ext uri="{A12FA001-AC4F-418D-AE19-62706E023703}">
                      <ahyp:hlinkClr xmlns:ahyp="http://schemas.microsoft.com/office/drawing/2018/hyperlinkcolor" val="tx"/>
                    </a:ext>
                  </a:extLst>
                </a:hlinkClick>
              </a:rPr>
              <a:t>task</a:t>
            </a:r>
            <a:r>
              <a:rPr lang="en-IN" sz="1400" b="1" i="1" dirty="0">
                <a:solidFill>
                  <a:schemeClr val="accent1">
                    <a:lumMod val="75000"/>
                  </a:schemeClr>
                </a:solidFill>
                <a:effectLst/>
              </a:rPr>
              <a:t> </a:t>
            </a:r>
            <a:r>
              <a:rPr lang="en-IN" sz="1400" b="0" i="1" dirty="0">
                <a:solidFill>
                  <a:schemeClr val="accent1">
                    <a:lumMod val="75000"/>
                  </a:schemeClr>
                </a:solidFill>
                <a:effectLst/>
              </a:rPr>
              <a:t>is a pre-packaged script that performs an action, such as invoking a REST API or publishing a build artifact.</a:t>
            </a:r>
          </a:p>
          <a:p>
            <a:pPr algn="l">
              <a:buFont typeface="Arial" panose="020B0604020202020204" pitchFamily="34" charset="0"/>
              <a:buChar char="•"/>
            </a:pPr>
            <a:r>
              <a:rPr lang="en-IN" sz="1400" b="0" i="1" dirty="0">
                <a:solidFill>
                  <a:schemeClr val="accent1">
                    <a:lumMod val="75000"/>
                  </a:schemeClr>
                </a:solidFill>
                <a:effectLst/>
              </a:rPr>
              <a:t>An </a:t>
            </a:r>
            <a:r>
              <a:rPr lang="en-IN" sz="1400" b="1" i="1" u="none" strike="noStrike" dirty="0">
                <a:solidFill>
                  <a:schemeClr val="accent1">
                    <a:lumMod val="75000"/>
                  </a:schemeClr>
                </a:solidFill>
                <a:effectLst/>
                <a:hlinkClick r:id="rId22">
                  <a:extLst>
                    <a:ext uri="{A12FA001-AC4F-418D-AE19-62706E023703}">
                      <ahyp:hlinkClr xmlns:ahyp="http://schemas.microsoft.com/office/drawing/2018/hyperlinkcolor" val="tx"/>
                    </a:ext>
                  </a:extLst>
                </a:hlinkClick>
              </a:rPr>
              <a:t>artifact</a:t>
            </a:r>
            <a:r>
              <a:rPr lang="en-IN" sz="1400" b="1" i="1" dirty="0">
                <a:solidFill>
                  <a:schemeClr val="accent1">
                    <a:lumMod val="75000"/>
                  </a:schemeClr>
                </a:solidFill>
                <a:effectLst/>
              </a:rPr>
              <a:t> </a:t>
            </a:r>
            <a:r>
              <a:rPr lang="en-IN" sz="1400" b="0" i="1" dirty="0">
                <a:solidFill>
                  <a:schemeClr val="accent1">
                    <a:lumMod val="75000"/>
                  </a:schemeClr>
                </a:solidFill>
                <a:effectLst/>
              </a:rPr>
              <a:t>is a collection of files or packages published by a </a:t>
            </a:r>
            <a:r>
              <a:rPr lang="en-IN" sz="1400" b="0" i="1" u="none" strike="noStrike" dirty="0">
                <a:solidFill>
                  <a:schemeClr val="accent1">
                    <a:lumMod val="75000"/>
                  </a:schemeClr>
                </a:solidFill>
                <a:effectLst/>
                <a:hlinkClick r:id="rId23">
                  <a:extLst>
                    <a:ext uri="{A12FA001-AC4F-418D-AE19-62706E023703}">
                      <ahyp:hlinkClr xmlns:ahyp="http://schemas.microsoft.com/office/drawing/2018/hyperlinkcolor" val="tx"/>
                    </a:ext>
                  </a:extLst>
                </a:hlinkClick>
              </a:rPr>
              <a:t>run</a:t>
            </a:r>
            <a:r>
              <a:rPr lang="en-IN" sz="1400" b="0" i="1" dirty="0">
                <a:solidFill>
                  <a:schemeClr val="accent1">
                    <a:lumMod val="75000"/>
                  </a:schemeClr>
                </a:solidFill>
                <a:effectLst/>
              </a:rPr>
              <a:t>.</a:t>
            </a:r>
          </a:p>
        </p:txBody>
      </p:sp>
    </p:spTree>
    <p:extLst>
      <p:ext uri="{BB962C8B-B14F-4D97-AF65-F5344CB8AC3E}">
        <p14:creationId xmlns:p14="http://schemas.microsoft.com/office/powerpoint/2010/main" val="230241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6</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7299A437-A261-446D-95F9-A5CC2045D6C6}"/>
              </a:ext>
            </a:extLst>
          </p:cNvPr>
          <p:cNvSpPr txBox="1"/>
          <p:nvPr/>
        </p:nvSpPr>
        <p:spPr>
          <a:xfrm>
            <a:off x="3199678" y="322423"/>
            <a:ext cx="5859293" cy="523220"/>
          </a:xfrm>
          <a:prstGeom prst="rect">
            <a:avLst/>
          </a:prstGeom>
          <a:noFill/>
        </p:spPr>
        <p:txBody>
          <a:bodyPr wrap="square" rtlCol="0">
            <a:spAutoFit/>
          </a:bodyPr>
          <a:lstStyle/>
          <a:p>
            <a:r>
              <a:rPr lang="en-IN" sz="2800" b="1" i="1" dirty="0">
                <a:solidFill>
                  <a:schemeClr val="accent2">
                    <a:lumMod val="75000"/>
                  </a:schemeClr>
                </a:solidFill>
                <a:latin typeface="+mj-lt"/>
              </a:rPr>
              <a:t>Azure DevOps Services – Pipelines</a:t>
            </a:r>
          </a:p>
        </p:txBody>
      </p:sp>
      <p:sp>
        <p:nvSpPr>
          <p:cNvPr id="25" name="TextBox 24">
            <a:extLst>
              <a:ext uri="{FF2B5EF4-FFF2-40B4-BE49-F238E27FC236}">
                <a16:creationId xmlns:a16="http://schemas.microsoft.com/office/drawing/2014/main" id="{26B9BB7F-DB60-4859-A197-27FC6C57C60E}"/>
              </a:ext>
            </a:extLst>
          </p:cNvPr>
          <p:cNvSpPr txBox="1"/>
          <p:nvPr/>
        </p:nvSpPr>
        <p:spPr>
          <a:xfrm>
            <a:off x="2025462" y="1847700"/>
            <a:ext cx="6399006" cy="4708981"/>
          </a:xfrm>
          <a:prstGeom prst="rect">
            <a:avLst/>
          </a:prstGeom>
          <a:noFill/>
        </p:spPr>
        <p:txBody>
          <a:bodyPr wrap="square">
            <a:spAutoFit/>
          </a:bodyPr>
          <a:lstStyle/>
          <a:p>
            <a:r>
              <a:rPr lang="en-IN" sz="1200" b="1" dirty="0">
                <a:solidFill>
                  <a:schemeClr val="accent1">
                    <a:lumMod val="75000"/>
                  </a:schemeClr>
                </a:solidFill>
              </a:rPr>
              <a:t>- job: string  </a:t>
            </a:r>
            <a:r>
              <a:rPr lang="en-IN" sz="1200" i="1" dirty="0">
                <a:solidFill>
                  <a:schemeClr val="accent6">
                    <a:lumMod val="75000"/>
                  </a:schemeClr>
                </a:solidFill>
              </a:rPr>
              <a:t># name of the job, A-Z, a-z, 0-9, and underscore</a:t>
            </a:r>
          </a:p>
          <a:p>
            <a:r>
              <a:rPr lang="en-IN" sz="1200" dirty="0"/>
              <a:t>  </a:t>
            </a:r>
            <a:r>
              <a:rPr lang="en-IN" sz="1200" b="1" dirty="0" err="1">
                <a:solidFill>
                  <a:schemeClr val="accent1">
                    <a:lumMod val="75000"/>
                  </a:schemeClr>
                </a:solidFill>
              </a:rPr>
              <a:t>displayName</a:t>
            </a:r>
            <a:r>
              <a:rPr lang="en-IN" sz="1200" b="1" dirty="0">
                <a:solidFill>
                  <a:schemeClr val="accent1">
                    <a:lumMod val="75000"/>
                  </a:schemeClr>
                </a:solidFill>
              </a:rPr>
              <a:t>: string  </a:t>
            </a:r>
            <a:r>
              <a:rPr lang="en-IN" sz="1200" i="1" dirty="0">
                <a:solidFill>
                  <a:schemeClr val="accent6">
                    <a:lumMod val="75000"/>
                  </a:schemeClr>
                </a:solidFill>
              </a:rPr>
              <a:t># friendly name to display in the UI</a:t>
            </a:r>
          </a:p>
          <a:p>
            <a:r>
              <a:rPr lang="en-IN" sz="1200" dirty="0"/>
              <a:t>  </a:t>
            </a:r>
            <a:r>
              <a:rPr lang="en-IN" sz="1200" b="1" dirty="0" err="1">
                <a:solidFill>
                  <a:schemeClr val="accent1">
                    <a:lumMod val="75000"/>
                  </a:schemeClr>
                </a:solidFill>
              </a:rPr>
              <a:t>dependsOn</a:t>
            </a:r>
            <a:r>
              <a:rPr lang="en-IN" sz="1200" b="1" dirty="0">
                <a:solidFill>
                  <a:schemeClr val="accent1">
                    <a:lumMod val="75000"/>
                  </a:schemeClr>
                </a:solidFill>
              </a:rPr>
              <a:t>: string | [ string ]</a:t>
            </a:r>
          </a:p>
          <a:p>
            <a:r>
              <a:rPr lang="en-IN" sz="1200" dirty="0"/>
              <a:t>  </a:t>
            </a:r>
            <a:r>
              <a:rPr lang="en-IN" sz="1200" b="1" dirty="0">
                <a:solidFill>
                  <a:schemeClr val="accent1">
                    <a:lumMod val="75000"/>
                  </a:schemeClr>
                </a:solidFill>
              </a:rPr>
              <a:t>condition: string</a:t>
            </a:r>
          </a:p>
          <a:p>
            <a:r>
              <a:rPr lang="en-IN" sz="1200" dirty="0"/>
              <a:t>  </a:t>
            </a:r>
            <a:r>
              <a:rPr lang="en-IN" sz="1200" b="1" dirty="0">
                <a:solidFill>
                  <a:schemeClr val="accent1">
                    <a:lumMod val="75000"/>
                  </a:schemeClr>
                </a:solidFill>
              </a:rPr>
              <a:t>strategy:</a:t>
            </a:r>
          </a:p>
          <a:p>
            <a:r>
              <a:rPr lang="en-IN" sz="1200" dirty="0"/>
              <a:t>    </a:t>
            </a:r>
            <a:r>
              <a:rPr lang="en-IN" sz="1200" b="1" dirty="0">
                <a:solidFill>
                  <a:schemeClr val="accent1">
                    <a:lumMod val="75000"/>
                  </a:schemeClr>
                </a:solidFill>
              </a:rPr>
              <a:t>parallel: </a:t>
            </a:r>
            <a:r>
              <a:rPr lang="en-IN" sz="1200" i="1" dirty="0">
                <a:solidFill>
                  <a:schemeClr val="accent6">
                    <a:lumMod val="75000"/>
                  </a:schemeClr>
                </a:solidFill>
              </a:rPr>
              <a:t># parallel strategy</a:t>
            </a:r>
          </a:p>
          <a:p>
            <a:r>
              <a:rPr lang="en-IN" sz="1200" dirty="0"/>
              <a:t>    </a:t>
            </a:r>
            <a:r>
              <a:rPr lang="en-IN" sz="1200" b="1" dirty="0">
                <a:solidFill>
                  <a:schemeClr val="accent1">
                    <a:lumMod val="75000"/>
                  </a:schemeClr>
                </a:solidFill>
              </a:rPr>
              <a:t>matrix: </a:t>
            </a:r>
            <a:r>
              <a:rPr lang="en-IN" sz="1200" i="1" dirty="0">
                <a:solidFill>
                  <a:schemeClr val="accent6">
                    <a:lumMod val="75000"/>
                  </a:schemeClr>
                </a:solidFill>
              </a:rPr>
              <a:t># matrix strategy</a:t>
            </a:r>
          </a:p>
          <a:p>
            <a:r>
              <a:rPr lang="en-IN" sz="1200" dirty="0"/>
              <a:t>    </a:t>
            </a:r>
            <a:r>
              <a:rPr lang="en-IN" sz="1200" b="1" dirty="0" err="1">
                <a:solidFill>
                  <a:schemeClr val="accent1">
                    <a:lumMod val="75000"/>
                  </a:schemeClr>
                </a:solidFill>
              </a:rPr>
              <a:t>maxParallel</a:t>
            </a:r>
            <a:r>
              <a:rPr lang="en-IN" sz="1200" b="1" dirty="0">
                <a:solidFill>
                  <a:schemeClr val="accent1">
                    <a:lumMod val="75000"/>
                  </a:schemeClr>
                </a:solidFill>
              </a:rPr>
              <a:t>: number </a:t>
            </a:r>
            <a:r>
              <a:rPr lang="en-IN" sz="1200" i="1" dirty="0">
                <a:solidFill>
                  <a:schemeClr val="accent6">
                    <a:lumMod val="75000"/>
                  </a:schemeClr>
                </a:solidFill>
              </a:rPr>
              <a:t># maximum number simultaneous matrix legs to run</a:t>
            </a:r>
          </a:p>
          <a:p>
            <a:r>
              <a:rPr lang="en-IN" sz="1200" dirty="0"/>
              <a:t>    </a:t>
            </a:r>
            <a:r>
              <a:rPr lang="en-IN" sz="1200" i="1" dirty="0">
                <a:solidFill>
                  <a:schemeClr val="accent6">
                    <a:lumMod val="75000"/>
                  </a:schemeClr>
                </a:solidFill>
              </a:rPr>
              <a:t># note: `parallel` and `matrix` are mutually exclusive</a:t>
            </a:r>
          </a:p>
          <a:p>
            <a:r>
              <a:rPr lang="en-IN" sz="1200" dirty="0"/>
              <a:t>    </a:t>
            </a:r>
            <a:r>
              <a:rPr lang="en-IN" sz="1200" i="1" dirty="0">
                <a:solidFill>
                  <a:schemeClr val="accent6">
                    <a:lumMod val="75000"/>
                  </a:schemeClr>
                </a:solidFill>
              </a:rPr>
              <a:t># you may specify one or the other; including both is an error</a:t>
            </a:r>
          </a:p>
          <a:p>
            <a:r>
              <a:rPr lang="en-IN" sz="1200" dirty="0"/>
              <a:t>    </a:t>
            </a:r>
            <a:r>
              <a:rPr lang="en-IN" sz="1200" i="1" dirty="0">
                <a:solidFill>
                  <a:schemeClr val="accent6">
                    <a:lumMod val="75000"/>
                  </a:schemeClr>
                </a:solidFill>
              </a:rPr>
              <a:t># `</a:t>
            </a:r>
            <a:r>
              <a:rPr lang="en-IN" sz="1200" i="1" dirty="0" err="1">
                <a:solidFill>
                  <a:schemeClr val="accent6">
                    <a:lumMod val="75000"/>
                  </a:schemeClr>
                </a:solidFill>
              </a:rPr>
              <a:t>maxParallel</a:t>
            </a:r>
            <a:r>
              <a:rPr lang="en-IN" sz="1200" i="1" dirty="0">
                <a:solidFill>
                  <a:schemeClr val="accent6">
                    <a:lumMod val="75000"/>
                  </a:schemeClr>
                </a:solidFill>
              </a:rPr>
              <a:t>` is only valid with `matrix`</a:t>
            </a:r>
          </a:p>
          <a:p>
            <a:r>
              <a:rPr lang="en-IN" sz="1200" dirty="0"/>
              <a:t>  </a:t>
            </a:r>
            <a:r>
              <a:rPr lang="en-IN" sz="1200" b="1" dirty="0" err="1">
                <a:solidFill>
                  <a:schemeClr val="accent1">
                    <a:lumMod val="75000"/>
                  </a:schemeClr>
                </a:solidFill>
              </a:rPr>
              <a:t>continueOnError</a:t>
            </a:r>
            <a:r>
              <a:rPr lang="en-IN" sz="1200" b="1" dirty="0">
                <a:solidFill>
                  <a:schemeClr val="accent1">
                    <a:lumMod val="75000"/>
                  </a:schemeClr>
                </a:solidFill>
              </a:rPr>
              <a:t>: </a:t>
            </a:r>
            <a:r>
              <a:rPr lang="en-IN" sz="1200" b="1" dirty="0" err="1">
                <a:solidFill>
                  <a:schemeClr val="accent1">
                    <a:lumMod val="75000"/>
                  </a:schemeClr>
                </a:solidFill>
              </a:rPr>
              <a:t>boolean</a:t>
            </a:r>
            <a:r>
              <a:rPr lang="en-IN" sz="1200" b="1" dirty="0">
                <a:solidFill>
                  <a:schemeClr val="accent1">
                    <a:lumMod val="75000"/>
                  </a:schemeClr>
                </a:solidFill>
              </a:rPr>
              <a:t>  </a:t>
            </a:r>
            <a:r>
              <a:rPr lang="en-IN" sz="1200" i="1" dirty="0">
                <a:solidFill>
                  <a:schemeClr val="accent6">
                    <a:lumMod val="75000"/>
                  </a:schemeClr>
                </a:solidFill>
              </a:rPr>
              <a:t># 'true' if future jobs should run even if this job fails; defaults to 'false'</a:t>
            </a:r>
          </a:p>
          <a:p>
            <a:r>
              <a:rPr lang="en-IN" sz="1200" dirty="0"/>
              <a:t>  </a:t>
            </a:r>
            <a:r>
              <a:rPr lang="en-IN" sz="1200" b="1" dirty="0">
                <a:solidFill>
                  <a:schemeClr val="accent1">
                    <a:lumMod val="75000"/>
                  </a:schemeClr>
                </a:solidFill>
              </a:rPr>
              <a:t>pool: pool </a:t>
            </a:r>
            <a:r>
              <a:rPr lang="en-IN" sz="1200" i="1" dirty="0">
                <a:solidFill>
                  <a:schemeClr val="accent6">
                    <a:lumMod val="75000"/>
                  </a:schemeClr>
                </a:solidFill>
              </a:rPr>
              <a:t># agent pool</a:t>
            </a:r>
          </a:p>
          <a:p>
            <a:r>
              <a:rPr lang="en-IN" sz="1200" dirty="0"/>
              <a:t>  </a:t>
            </a:r>
            <a:r>
              <a:rPr lang="en-IN" sz="1200" b="1" dirty="0">
                <a:solidFill>
                  <a:schemeClr val="accent1">
                    <a:lumMod val="75000"/>
                  </a:schemeClr>
                </a:solidFill>
              </a:rPr>
              <a:t>workspace:</a:t>
            </a:r>
          </a:p>
          <a:p>
            <a:r>
              <a:rPr lang="en-IN" sz="1200" dirty="0"/>
              <a:t>    </a:t>
            </a:r>
            <a:r>
              <a:rPr lang="en-IN" sz="1200" b="1" dirty="0">
                <a:solidFill>
                  <a:schemeClr val="accent1">
                    <a:lumMod val="75000"/>
                  </a:schemeClr>
                </a:solidFill>
              </a:rPr>
              <a:t>clean: outputs | resources | all </a:t>
            </a:r>
            <a:r>
              <a:rPr lang="en-IN" sz="1200" i="1" dirty="0">
                <a:solidFill>
                  <a:schemeClr val="accent6">
                    <a:lumMod val="75000"/>
                  </a:schemeClr>
                </a:solidFill>
              </a:rPr>
              <a:t># what to clean up before the job runs</a:t>
            </a:r>
          </a:p>
          <a:p>
            <a:r>
              <a:rPr lang="en-IN" sz="1200" dirty="0"/>
              <a:t>  </a:t>
            </a:r>
            <a:r>
              <a:rPr lang="en-IN" sz="1200" b="1" dirty="0">
                <a:solidFill>
                  <a:schemeClr val="accent1">
                    <a:lumMod val="75000"/>
                  </a:schemeClr>
                </a:solidFill>
              </a:rPr>
              <a:t>container: </a:t>
            </a:r>
            <a:r>
              <a:rPr lang="en-IN" sz="1200" b="1" dirty="0" err="1">
                <a:solidFill>
                  <a:schemeClr val="accent1">
                    <a:lumMod val="75000"/>
                  </a:schemeClr>
                </a:solidFill>
              </a:rPr>
              <a:t>containerReference</a:t>
            </a:r>
            <a:r>
              <a:rPr lang="en-IN" sz="1200" b="1" dirty="0">
                <a:solidFill>
                  <a:schemeClr val="accent1">
                    <a:lumMod val="75000"/>
                  </a:schemeClr>
                </a:solidFill>
              </a:rPr>
              <a:t> </a:t>
            </a:r>
            <a:r>
              <a:rPr lang="en-IN" sz="1200" i="1" dirty="0">
                <a:solidFill>
                  <a:schemeClr val="accent6">
                    <a:lumMod val="75000"/>
                  </a:schemeClr>
                </a:solidFill>
              </a:rPr>
              <a:t># container to run this job inside</a:t>
            </a:r>
          </a:p>
          <a:p>
            <a:r>
              <a:rPr lang="en-IN" sz="1200" dirty="0"/>
              <a:t>  </a:t>
            </a:r>
            <a:r>
              <a:rPr lang="en-IN" sz="1200" b="1" dirty="0" err="1">
                <a:solidFill>
                  <a:schemeClr val="accent1">
                    <a:lumMod val="75000"/>
                  </a:schemeClr>
                </a:solidFill>
              </a:rPr>
              <a:t>timeoutInMinutes</a:t>
            </a:r>
            <a:r>
              <a:rPr lang="en-IN" sz="1200" b="1" dirty="0">
                <a:solidFill>
                  <a:schemeClr val="accent1">
                    <a:lumMod val="75000"/>
                  </a:schemeClr>
                </a:solidFill>
              </a:rPr>
              <a:t>: number </a:t>
            </a:r>
            <a:r>
              <a:rPr lang="en-IN" sz="1200" i="1" dirty="0">
                <a:solidFill>
                  <a:schemeClr val="accent6">
                    <a:lumMod val="75000"/>
                  </a:schemeClr>
                </a:solidFill>
              </a:rPr>
              <a:t># how long to run the job before automatically cancelling</a:t>
            </a:r>
          </a:p>
          <a:p>
            <a:r>
              <a:rPr lang="en-IN" sz="1200" dirty="0"/>
              <a:t>  </a:t>
            </a:r>
            <a:r>
              <a:rPr lang="en-IN" sz="1200" dirty="0" err="1"/>
              <a:t>cancelT</a:t>
            </a:r>
            <a:r>
              <a:rPr lang="en-IN" sz="1200" b="1" dirty="0" err="1">
                <a:solidFill>
                  <a:schemeClr val="accent1">
                    <a:lumMod val="75000"/>
                  </a:schemeClr>
                </a:solidFill>
              </a:rPr>
              <a:t>imeoutInMinutes</a:t>
            </a:r>
            <a:r>
              <a:rPr lang="en-IN" sz="1200" b="1" dirty="0">
                <a:solidFill>
                  <a:schemeClr val="accent1">
                    <a:lumMod val="75000"/>
                  </a:schemeClr>
                </a:solidFill>
              </a:rPr>
              <a:t>: number </a:t>
            </a:r>
            <a:r>
              <a:rPr lang="en-IN" sz="1200" i="1" dirty="0">
                <a:solidFill>
                  <a:schemeClr val="accent6">
                    <a:lumMod val="75000"/>
                  </a:schemeClr>
                </a:solidFill>
              </a:rPr>
              <a:t># how much time to give 'run always even if cancelled tasks' before killing them</a:t>
            </a:r>
          </a:p>
          <a:p>
            <a:r>
              <a:rPr lang="en-IN" sz="1200" dirty="0"/>
              <a:t>  </a:t>
            </a:r>
            <a:r>
              <a:rPr lang="en-IN" sz="1200" b="1" dirty="0">
                <a:solidFill>
                  <a:schemeClr val="accent1">
                    <a:lumMod val="75000"/>
                  </a:schemeClr>
                </a:solidFill>
              </a:rPr>
              <a:t>variables: { string: string } | [ variable | </a:t>
            </a:r>
            <a:r>
              <a:rPr lang="en-IN" sz="1200" b="1" dirty="0" err="1">
                <a:solidFill>
                  <a:schemeClr val="accent1">
                    <a:lumMod val="75000"/>
                  </a:schemeClr>
                </a:solidFill>
              </a:rPr>
              <a:t>variableReference</a:t>
            </a:r>
            <a:r>
              <a:rPr lang="en-IN" sz="1200" b="1" dirty="0">
                <a:solidFill>
                  <a:schemeClr val="accent1">
                    <a:lumMod val="75000"/>
                  </a:schemeClr>
                </a:solidFill>
              </a:rPr>
              <a:t> ] </a:t>
            </a:r>
          </a:p>
          <a:p>
            <a:r>
              <a:rPr lang="en-IN" sz="1200" dirty="0"/>
              <a:t>  </a:t>
            </a:r>
            <a:r>
              <a:rPr lang="en-IN" sz="1200" b="1" dirty="0">
                <a:solidFill>
                  <a:schemeClr val="accent1">
                    <a:lumMod val="75000"/>
                  </a:schemeClr>
                </a:solidFill>
              </a:rPr>
              <a:t>steps: [ script | bash | </a:t>
            </a:r>
            <a:r>
              <a:rPr lang="en-IN" sz="1200" b="1" dirty="0" err="1">
                <a:solidFill>
                  <a:schemeClr val="accent1">
                    <a:lumMod val="75000"/>
                  </a:schemeClr>
                </a:solidFill>
              </a:rPr>
              <a:t>pwsh</a:t>
            </a:r>
            <a:r>
              <a:rPr lang="en-IN" sz="1200" b="1" dirty="0">
                <a:solidFill>
                  <a:schemeClr val="accent1">
                    <a:lumMod val="75000"/>
                  </a:schemeClr>
                </a:solidFill>
              </a:rPr>
              <a:t> | </a:t>
            </a:r>
            <a:r>
              <a:rPr lang="en-IN" sz="1200" b="1" dirty="0" err="1">
                <a:solidFill>
                  <a:schemeClr val="accent1">
                    <a:lumMod val="75000"/>
                  </a:schemeClr>
                </a:solidFill>
              </a:rPr>
              <a:t>powershell</a:t>
            </a:r>
            <a:r>
              <a:rPr lang="en-IN" sz="1200" b="1" dirty="0">
                <a:solidFill>
                  <a:schemeClr val="accent1">
                    <a:lumMod val="75000"/>
                  </a:schemeClr>
                </a:solidFill>
              </a:rPr>
              <a:t> | checkout | task | </a:t>
            </a:r>
            <a:r>
              <a:rPr lang="en-IN" sz="1200" b="1" dirty="0" err="1">
                <a:solidFill>
                  <a:schemeClr val="accent1">
                    <a:lumMod val="75000"/>
                  </a:schemeClr>
                </a:solidFill>
              </a:rPr>
              <a:t>templateReference</a:t>
            </a:r>
            <a:r>
              <a:rPr lang="en-IN" sz="1200" b="1" dirty="0">
                <a:solidFill>
                  <a:schemeClr val="accent1">
                    <a:lumMod val="75000"/>
                  </a:schemeClr>
                </a:solidFill>
              </a:rPr>
              <a:t> ]</a:t>
            </a:r>
          </a:p>
          <a:p>
            <a:r>
              <a:rPr lang="en-IN" sz="1200" dirty="0"/>
              <a:t>  </a:t>
            </a:r>
            <a:r>
              <a:rPr lang="en-IN" sz="1200" b="1" dirty="0">
                <a:solidFill>
                  <a:schemeClr val="accent1">
                    <a:lumMod val="75000"/>
                  </a:schemeClr>
                </a:solidFill>
              </a:rPr>
              <a:t>services: { string: string | container } </a:t>
            </a:r>
            <a:r>
              <a:rPr lang="en-IN" sz="1200" i="1" dirty="0">
                <a:solidFill>
                  <a:schemeClr val="accent6">
                    <a:lumMod val="75000"/>
                  </a:schemeClr>
                </a:solidFill>
              </a:rPr>
              <a:t># container resources to run as a service container</a:t>
            </a:r>
          </a:p>
          <a:p>
            <a:r>
              <a:rPr lang="en-IN" sz="1200" dirty="0"/>
              <a:t>  </a:t>
            </a:r>
            <a:r>
              <a:rPr lang="en-IN" sz="1200" b="1" dirty="0">
                <a:solidFill>
                  <a:schemeClr val="accent1">
                    <a:lumMod val="75000"/>
                  </a:schemeClr>
                </a:solidFill>
              </a:rPr>
              <a:t>uses: </a:t>
            </a:r>
            <a:r>
              <a:rPr lang="en-IN" sz="1200" i="1" dirty="0">
                <a:solidFill>
                  <a:schemeClr val="accent6">
                    <a:lumMod val="75000"/>
                  </a:schemeClr>
                </a:solidFill>
              </a:rPr>
              <a:t># Any resources (repos or pools) required by this job that are not already referenced</a:t>
            </a:r>
          </a:p>
          <a:p>
            <a:r>
              <a:rPr lang="en-IN" sz="1200" dirty="0"/>
              <a:t>    </a:t>
            </a:r>
            <a:r>
              <a:rPr lang="en-IN" sz="1200" b="1" dirty="0">
                <a:solidFill>
                  <a:schemeClr val="accent1">
                    <a:lumMod val="75000"/>
                  </a:schemeClr>
                </a:solidFill>
              </a:rPr>
              <a:t>repositories: [ string ] </a:t>
            </a:r>
            <a:r>
              <a:rPr lang="en-IN" sz="1200" i="1" dirty="0">
                <a:solidFill>
                  <a:schemeClr val="accent6">
                    <a:lumMod val="75000"/>
                  </a:schemeClr>
                </a:solidFill>
              </a:rPr>
              <a:t># Repository references to Azure Git repositories</a:t>
            </a:r>
          </a:p>
          <a:p>
            <a:r>
              <a:rPr lang="en-IN" sz="1200" dirty="0"/>
              <a:t>    </a:t>
            </a:r>
            <a:r>
              <a:rPr lang="en-IN" sz="1200" b="1" dirty="0">
                <a:solidFill>
                  <a:schemeClr val="accent1">
                    <a:lumMod val="75000"/>
                  </a:schemeClr>
                </a:solidFill>
              </a:rPr>
              <a:t>pools: [ string ] </a:t>
            </a:r>
            <a:r>
              <a:rPr lang="en-IN" sz="1200" i="1" dirty="0">
                <a:solidFill>
                  <a:schemeClr val="accent6">
                    <a:lumMod val="75000"/>
                  </a:schemeClr>
                </a:solidFill>
              </a:rPr>
              <a:t># Pool names, typically when using a matrix strategy for the job</a:t>
            </a:r>
          </a:p>
        </p:txBody>
      </p:sp>
      <p:sp>
        <p:nvSpPr>
          <p:cNvPr id="5" name="TextBox 4">
            <a:extLst>
              <a:ext uri="{FF2B5EF4-FFF2-40B4-BE49-F238E27FC236}">
                <a16:creationId xmlns:a16="http://schemas.microsoft.com/office/drawing/2014/main" id="{0695F56E-99BA-43F7-955B-EC20749F6D9D}"/>
              </a:ext>
            </a:extLst>
          </p:cNvPr>
          <p:cNvSpPr txBox="1"/>
          <p:nvPr/>
        </p:nvSpPr>
        <p:spPr>
          <a:xfrm>
            <a:off x="2061709" y="1313943"/>
            <a:ext cx="2103204" cy="307777"/>
          </a:xfrm>
          <a:prstGeom prst="rect">
            <a:avLst/>
          </a:prstGeom>
          <a:noFill/>
        </p:spPr>
        <p:txBody>
          <a:bodyPr wrap="none" rtlCol="0">
            <a:spAutoFit/>
          </a:bodyPr>
          <a:lstStyle/>
          <a:p>
            <a:r>
              <a:rPr lang="en-IN" sz="1400" b="1" i="1" dirty="0">
                <a:solidFill>
                  <a:schemeClr val="accent2">
                    <a:lumMod val="75000"/>
                  </a:schemeClr>
                </a:solidFill>
                <a:latin typeface="+mj-lt"/>
              </a:rPr>
              <a:t>Full Syntax to represent Job</a:t>
            </a:r>
          </a:p>
        </p:txBody>
      </p:sp>
    </p:spTree>
    <p:extLst>
      <p:ext uri="{BB962C8B-B14F-4D97-AF65-F5344CB8AC3E}">
        <p14:creationId xmlns:p14="http://schemas.microsoft.com/office/powerpoint/2010/main" val="106670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7</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7299A437-A261-446D-95F9-A5CC2045D6C6}"/>
              </a:ext>
            </a:extLst>
          </p:cNvPr>
          <p:cNvSpPr txBox="1"/>
          <p:nvPr/>
        </p:nvSpPr>
        <p:spPr>
          <a:xfrm>
            <a:off x="3199678" y="322423"/>
            <a:ext cx="5859293" cy="523220"/>
          </a:xfrm>
          <a:prstGeom prst="rect">
            <a:avLst/>
          </a:prstGeom>
          <a:noFill/>
        </p:spPr>
        <p:txBody>
          <a:bodyPr wrap="square" rtlCol="0">
            <a:spAutoFit/>
          </a:bodyPr>
          <a:lstStyle/>
          <a:p>
            <a:r>
              <a:rPr lang="en-IN" sz="2800" b="1" i="1" dirty="0">
                <a:solidFill>
                  <a:schemeClr val="accent2">
                    <a:lumMod val="75000"/>
                  </a:schemeClr>
                </a:solidFill>
                <a:latin typeface="+mj-lt"/>
              </a:rPr>
              <a:t>Azure DevOps Services – Pipelines</a:t>
            </a:r>
          </a:p>
        </p:txBody>
      </p:sp>
      <p:sp>
        <p:nvSpPr>
          <p:cNvPr id="25" name="TextBox 24">
            <a:extLst>
              <a:ext uri="{FF2B5EF4-FFF2-40B4-BE49-F238E27FC236}">
                <a16:creationId xmlns:a16="http://schemas.microsoft.com/office/drawing/2014/main" id="{26B9BB7F-DB60-4859-A197-27FC6C57C60E}"/>
              </a:ext>
            </a:extLst>
          </p:cNvPr>
          <p:cNvSpPr txBox="1"/>
          <p:nvPr/>
        </p:nvSpPr>
        <p:spPr>
          <a:xfrm>
            <a:off x="2025462" y="1847700"/>
            <a:ext cx="6399006" cy="3416320"/>
          </a:xfrm>
          <a:prstGeom prst="rect">
            <a:avLst/>
          </a:prstGeom>
          <a:noFill/>
        </p:spPr>
        <p:txBody>
          <a:bodyPr wrap="square">
            <a:spAutoFit/>
          </a:bodyPr>
          <a:lstStyle/>
          <a:p>
            <a:pPr algn="l">
              <a:buFont typeface="Arial" panose="020B0604020202020204" pitchFamily="34" charset="0"/>
              <a:buChar char="•"/>
            </a:pPr>
            <a:r>
              <a:rPr lang="en-IN" sz="1200" b="1" i="0" dirty="0">
                <a:solidFill>
                  <a:schemeClr val="accent1">
                    <a:lumMod val="75000"/>
                  </a:schemeClr>
                </a:solidFill>
                <a:effectLst/>
              </a:rPr>
              <a:t>Agent pool jobs</a:t>
            </a:r>
            <a:r>
              <a:rPr lang="en-IN" sz="1200" b="0" i="0" dirty="0">
                <a:solidFill>
                  <a:schemeClr val="accent1">
                    <a:lumMod val="75000"/>
                  </a:schemeClr>
                </a:solidFill>
                <a:effectLst/>
              </a:rPr>
              <a:t> run on an agent in an agent pool.</a:t>
            </a:r>
          </a:p>
          <a:p>
            <a:pPr algn="l">
              <a:buFont typeface="Arial" panose="020B0604020202020204" pitchFamily="34" charset="0"/>
              <a:buChar char="•"/>
            </a:pPr>
            <a:r>
              <a:rPr lang="en-IN" sz="1200" b="1" i="0" dirty="0">
                <a:solidFill>
                  <a:schemeClr val="accent1">
                    <a:lumMod val="75000"/>
                  </a:schemeClr>
                </a:solidFill>
                <a:effectLst/>
              </a:rPr>
              <a:t>Server jobs</a:t>
            </a:r>
            <a:r>
              <a:rPr lang="en-IN" sz="1200" b="0" i="0" dirty="0">
                <a:solidFill>
                  <a:schemeClr val="accent1">
                    <a:lumMod val="75000"/>
                  </a:schemeClr>
                </a:solidFill>
                <a:effectLst/>
              </a:rPr>
              <a:t> run on the Azure DevOps Server.</a:t>
            </a:r>
          </a:p>
          <a:p>
            <a:pPr algn="l">
              <a:buFont typeface="Arial" panose="020B0604020202020204" pitchFamily="34" charset="0"/>
              <a:buChar char="•"/>
            </a:pPr>
            <a:r>
              <a:rPr lang="en-IN" sz="1200" b="1" i="0" dirty="0">
                <a:solidFill>
                  <a:schemeClr val="accent1">
                    <a:lumMod val="75000"/>
                  </a:schemeClr>
                </a:solidFill>
                <a:effectLst/>
              </a:rPr>
              <a:t>Container jobs</a:t>
            </a:r>
            <a:r>
              <a:rPr lang="en-IN" sz="1200" b="0" i="0" dirty="0">
                <a:solidFill>
                  <a:schemeClr val="accent1">
                    <a:lumMod val="75000"/>
                  </a:schemeClr>
                </a:solidFill>
                <a:effectLst/>
              </a:rPr>
              <a:t> run in a container on an agent in an agent pool. For more information about choosing containers, see </a:t>
            </a:r>
            <a:r>
              <a:rPr lang="en-IN" sz="1200" b="0" i="0" u="none" strike="noStrike" dirty="0">
                <a:solidFill>
                  <a:schemeClr val="accent1">
                    <a:lumMod val="75000"/>
                  </a:schemeClr>
                </a:solidFill>
                <a:effectLst/>
                <a:hlinkClick r:id="rId12">
                  <a:extLst>
                    <a:ext uri="{A12FA001-AC4F-418D-AE19-62706E023703}">
                      <ahyp:hlinkClr xmlns:ahyp="http://schemas.microsoft.com/office/drawing/2018/hyperlinkcolor" val="tx"/>
                    </a:ext>
                  </a:extLst>
                </a:hlinkClick>
              </a:rPr>
              <a:t>Define container jobs</a:t>
            </a:r>
            <a:r>
              <a:rPr lang="en-IN" sz="1200" b="0" i="0" dirty="0">
                <a:solidFill>
                  <a:schemeClr val="accent1">
                    <a:lumMod val="75000"/>
                  </a:schemeClr>
                </a:solidFill>
                <a:effectLst/>
              </a:rPr>
              <a:t>.</a:t>
            </a:r>
          </a:p>
          <a:p>
            <a:pPr>
              <a:buFont typeface="Arial" panose="020B0604020202020204" pitchFamily="34" charset="0"/>
              <a:buChar char="•"/>
            </a:pPr>
            <a:r>
              <a:rPr lang="en-IN" sz="1200" b="1" i="0" dirty="0">
                <a:solidFill>
                  <a:schemeClr val="accent1">
                    <a:lumMod val="75000"/>
                  </a:schemeClr>
                </a:solidFill>
                <a:effectLst/>
              </a:rPr>
              <a:t>Deployment group jobs</a:t>
            </a:r>
            <a:r>
              <a:rPr lang="en-IN" sz="1200" b="0" i="0" dirty="0">
                <a:solidFill>
                  <a:schemeClr val="accent1">
                    <a:lumMod val="75000"/>
                  </a:schemeClr>
                </a:solidFill>
                <a:effectLst/>
              </a:rPr>
              <a:t> run on machines in a deployment group. These jobs are only available in a release pipeline. For more information about defining groups of target servers for deployment, see </a:t>
            </a:r>
            <a:r>
              <a:rPr lang="en-IN" sz="1200" b="0" i="0" u="none" strike="noStrike" dirty="0">
                <a:solidFill>
                  <a:schemeClr val="accent1">
                    <a:lumMod val="75000"/>
                  </a:schemeClr>
                </a:solidFill>
                <a:effectLst/>
                <a:hlinkClick r:id="rId13">
                  <a:extLst>
                    <a:ext uri="{A12FA001-AC4F-418D-AE19-62706E023703}">
                      <ahyp:hlinkClr xmlns:ahyp="http://schemas.microsoft.com/office/drawing/2018/hyperlinkcolor" val="tx"/>
                    </a:ext>
                  </a:extLst>
                </a:hlinkClick>
              </a:rPr>
              <a:t>Deployment group jobs</a:t>
            </a:r>
            <a:r>
              <a:rPr lang="en-IN" sz="1200" b="0" i="0" dirty="0">
                <a:solidFill>
                  <a:schemeClr val="accent1">
                    <a:lumMod val="75000"/>
                  </a:schemeClr>
                </a:solidFill>
                <a:effectLst/>
              </a:rPr>
              <a:t>.</a:t>
            </a:r>
          </a:p>
          <a:p>
            <a:pPr algn="l">
              <a:buFont typeface="Arial" panose="020B0604020202020204" pitchFamily="34" charset="0"/>
              <a:buChar char="•"/>
            </a:pPr>
            <a:r>
              <a:rPr lang="en-IN" sz="1200" b="1" i="0" dirty="0">
                <a:solidFill>
                  <a:schemeClr val="accent1">
                    <a:lumMod val="75000"/>
                  </a:schemeClr>
                </a:solidFill>
                <a:effectLst/>
              </a:rPr>
              <a:t>Agent less Jobs </a:t>
            </a:r>
            <a:r>
              <a:rPr lang="en-IN" sz="1200" b="0" i="0" dirty="0">
                <a:solidFill>
                  <a:schemeClr val="accent1">
                    <a:lumMod val="75000"/>
                  </a:schemeClr>
                </a:solidFill>
                <a:effectLst/>
              </a:rPr>
              <a:t>run on the infrastructure where Azure </a:t>
            </a:r>
            <a:r>
              <a:rPr lang="en-IN" sz="1200" dirty="0">
                <a:solidFill>
                  <a:schemeClr val="accent1">
                    <a:lumMod val="75000"/>
                  </a:schemeClr>
                </a:solidFill>
              </a:rPr>
              <a:t>D</a:t>
            </a:r>
            <a:r>
              <a:rPr lang="en-IN" sz="1200" b="0" i="0" dirty="0">
                <a:solidFill>
                  <a:schemeClr val="accent1">
                    <a:lumMod val="75000"/>
                  </a:schemeClr>
                </a:solidFill>
                <a:effectLst/>
              </a:rPr>
              <a:t>evOps services are running</a:t>
            </a:r>
            <a:r>
              <a:rPr lang="en-IN" sz="1200" dirty="0">
                <a:solidFill>
                  <a:schemeClr val="accent1">
                    <a:lumMod val="75000"/>
                  </a:schemeClr>
                </a:solidFill>
              </a:rPr>
              <a:t>.</a:t>
            </a:r>
          </a:p>
          <a:p>
            <a:pPr algn="l">
              <a:buFont typeface="Arial" panose="020B0604020202020204" pitchFamily="34" charset="0"/>
              <a:buChar char="•"/>
            </a:pPr>
            <a:endParaRPr lang="en-IN" sz="1200" dirty="0">
              <a:solidFill>
                <a:schemeClr val="accent1">
                  <a:lumMod val="75000"/>
                </a:schemeClr>
              </a:solidFill>
            </a:endParaRPr>
          </a:p>
          <a:p>
            <a:pPr algn="l">
              <a:buFont typeface="Arial" panose="020B0604020202020204" pitchFamily="34" charset="0"/>
              <a:buChar char="•"/>
            </a:pPr>
            <a:r>
              <a:rPr lang="en-IN" sz="1200" dirty="0">
                <a:solidFill>
                  <a:schemeClr val="accent1">
                    <a:lumMod val="75000"/>
                  </a:schemeClr>
                </a:solidFill>
              </a:rPr>
              <a:t>The below tasks are supported by agent less jobs as of now.</a:t>
            </a:r>
          </a:p>
          <a:p>
            <a:pPr lvl="2">
              <a:buFont typeface="Arial" panose="020B0604020202020204" pitchFamily="34" charset="0"/>
              <a:buChar char="•"/>
            </a:pPr>
            <a:r>
              <a:rPr lang="en-IN" sz="1200" b="0" i="0" u="none" strike="noStrike" dirty="0">
                <a:solidFill>
                  <a:schemeClr val="accent1">
                    <a:lumMod val="75000"/>
                  </a:schemeClr>
                </a:solidFill>
                <a:effectLst/>
                <a:hlinkClick r:id="rId14">
                  <a:extLst>
                    <a:ext uri="{A12FA001-AC4F-418D-AE19-62706E023703}">
                      <ahyp:hlinkClr xmlns:ahyp="http://schemas.microsoft.com/office/drawing/2018/hyperlinkcolor" val="tx"/>
                    </a:ext>
                  </a:extLst>
                </a:hlinkClick>
              </a:rPr>
              <a:t>Delay task</a:t>
            </a:r>
            <a:endParaRPr lang="en-IN" sz="1200" b="0" i="0" dirty="0">
              <a:solidFill>
                <a:schemeClr val="accent1">
                  <a:lumMod val="75000"/>
                </a:schemeClr>
              </a:solidFill>
              <a:effectLst/>
            </a:endParaRPr>
          </a:p>
          <a:p>
            <a:pPr lvl="2">
              <a:buFont typeface="Arial" panose="020B0604020202020204" pitchFamily="34" charset="0"/>
              <a:buChar char="•"/>
            </a:pPr>
            <a:r>
              <a:rPr lang="en-IN" sz="1200" b="0" i="0" u="none" strike="noStrike" dirty="0">
                <a:solidFill>
                  <a:schemeClr val="accent1">
                    <a:lumMod val="75000"/>
                  </a:schemeClr>
                </a:solidFill>
                <a:effectLst/>
                <a:hlinkClick r:id="rId15">
                  <a:extLst>
                    <a:ext uri="{A12FA001-AC4F-418D-AE19-62706E023703}">
                      <ahyp:hlinkClr xmlns:ahyp="http://schemas.microsoft.com/office/drawing/2018/hyperlinkcolor" val="tx"/>
                    </a:ext>
                  </a:extLst>
                </a:hlinkClick>
              </a:rPr>
              <a:t>Invoke Azure Function task</a:t>
            </a:r>
            <a:endParaRPr lang="en-IN" sz="1200" b="0" i="0" dirty="0">
              <a:solidFill>
                <a:schemeClr val="accent1">
                  <a:lumMod val="75000"/>
                </a:schemeClr>
              </a:solidFill>
              <a:effectLst/>
            </a:endParaRPr>
          </a:p>
          <a:p>
            <a:pPr lvl="2">
              <a:buFont typeface="Arial" panose="020B0604020202020204" pitchFamily="34" charset="0"/>
              <a:buChar char="•"/>
            </a:pPr>
            <a:r>
              <a:rPr lang="en-IN" sz="1200" b="0" i="0" u="none" strike="noStrike" dirty="0">
                <a:solidFill>
                  <a:schemeClr val="accent1">
                    <a:lumMod val="75000"/>
                  </a:schemeClr>
                </a:solidFill>
                <a:effectLst/>
                <a:hlinkClick r:id="rId16">
                  <a:extLst>
                    <a:ext uri="{A12FA001-AC4F-418D-AE19-62706E023703}">
                      <ahyp:hlinkClr xmlns:ahyp="http://schemas.microsoft.com/office/drawing/2018/hyperlinkcolor" val="tx"/>
                    </a:ext>
                  </a:extLst>
                </a:hlinkClick>
              </a:rPr>
              <a:t>Invoke REST API task</a:t>
            </a:r>
            <a:endParaRPr lang="en-IN" sz="1200" b="0" i="0" dirty="0">
              <a:solidFill>
                <a:schemeClr val="accent1">
                  <a:lumMod val="75000"/>
                </a:schemeClr>
              </a:solidFill>
              <a:effectLst/>
            </a:endParaRPr>
          </a:p>
          <a:p>
            <a:pPr lvl="2">
              <a:buFont typeface="Arial" panose="020B0604020202020204" pitchFamily="34" charset="0"/>
              <a:buChar char="•"/>
            </a:pPr>
            <a:r>
              <a:rPr lang="en-IN" sz="1200" b="0" i="0" u="none" strike="noStrike" dirty="0">
                <a:solidFill>
                  <a:schemeClr val="accent1">
                    <a:lumMod val="75000"/>
                  </a:schemeClr>
                </a:solidFill>
                <a:effectLst/>
                <a:hlinkClick r:id="rId17">
                  <a:extLst>
                    <a:ext uri="{A12FA001-AC4F-418D-AE19-62706E023703}">
                      <ahyp:hlinkClr xmlns:ahyp="http://schemas.microsoft.com/office/drawing/2018/hyperlinkcolor" val="tx"/>
                    </a:ext>
                  </a:extLst>
                </a:hlinkClick>
              </a:rPr>
              <a:t>Manual Validation task</a:t>
            </a:r>
            <a:endParaRPr lang="en-IN" sz="1200" b="0" i="0" dirty="0">
              <a:solidFill>
                <a:schemeClr val="accent1">
                  <a:lumMod val="75000"/>
                </a:schemeClr>
              </a:solidFill>
              <a:effectLst/>
            </a:endParaRPr>
          </a:p>
          <a:p>
            <a:pPr lvl="2">
              <a:buFont typeface="Arial" panose="020B0604020202020204" pitchFamily="34" charset="0"/>
              <a:buChar char="•"/>
            </a:pPr>
            <a:r>
              <a:rPr lang="en-IN" sz="1200" b="0" i="0" u="none" strike="noStrike" dirty="0">
                <a:solidFill>
                  <a:schemeClr val="accent1">
                    <a:lumMod val="75000"/>
                  </a:schemeClr>
                </a:solidFill>
                <a:effectLst/>
                <a:hlinkClick r:id="rId18">
                  <a:extLst>
                    <a:ext uri="{A12FA001-AC4F-418D-AE19-62706E023703}">
                      <ahyp:hlinkClr xmlns:ahyp="http://schemas.microsoft.com/office/drawing/2018/hyperlinkcolor" val="tx"/>
                    </a:ext>
                  </a:extLst>
                </a:hlinkClick>
              </a:rPr>
              <a:t>Publish To Azure Service Bus task</a:t>
            </a:r>
            <a:endParaRPr lang="en-IN" sz="1200" b="0" i="0" dirty="0">
              <a:solidFill>
                <a:schemeClr val="accent1">
                  <a:lumMod val="75000"/>
                </a:schemeClr>
              </a:solidFill>
              <a:effectLst/>
            </a:endParaRPr>
          </a:p>
          <a:p>
            <a:pPr lvl="2">
              <a:buFont typeface="Arial" panose="020B0604020202020204" pitchFamily="34" charset="0"/>
              <a:buChar char="•"/>
            </a:pPr>
            <a:r>
              <a:rPr lang="en-IN" sz="1200" b="0" i="0" u="none" strike="noStrike" dirty="0">
                <a:solidFill>
                  <a:schemeClr val="accent1">
                    <a:lumMod val="75000"/>
                  </a:schemeClr>
                </a:solidFill>
                <a:effectLst/>
                <a:hlinkClick r:id="rId19">
                  <a:extLst>
                    <a:ext uri="{A12FA001-AC4F-418D-AE19-62706E023703}">
                      <ahyp:hlinkClr xmlns:ahyp="http://schemas.microsoft.com/office/drawing/2018/hyperlinkcolor" val="tx"/>
                    </a:ext>
                  </a:extLst>
                </a:hlinkClick>
              </a:rPr>
              <a:t>Query Azure Monitor Alerts task</a:t>
            </a:r>
            <a:endParaRPr lang="en-IN" sz="1200" b="0" i="0" dirty="0">
              <a:solidFill>
                <a:schemeClr val="accent1">
                  <a:lumMod val="75000"/>
                </a:schemeClr>
              </a:solidFill>
              <a:effectLst/>
            </a:endParaRPr>
          </a:p>
          <a:p>
            <a:pPr lvl="2">
              <a:buFont typeface="Arial" panose="020B0604020202020204" pitchFamily="34" charset="0"/>
              <a:buChar char="•"/>
            </a:pPr>
            <a:r>
              <a:rPr lang="en-IN" sz="1200" b="0" i="0" u="none" strike="noStrike" dirty="0">
                <a:solidFill>
                  <a:schemeClr val="accent1">
                    <a:lumMod val="75000"/>
                  </a:schemeClr>
                </a:solidFill>
                <a:effectLst/>
                <a:hlinkClick r:id="rId20">
                  <a:extLst>
                    <a:ext uri="{A12FA001-AC4F-418D-AE19-62706E023703}">
                      <ahyp:hlinkClr xmlns:ahyp="http://schemas.microsoft.com/office/drawing/2018/hyperlinkcolor" val="tx"/>
                    </a:ext>
                  </a:extLst>
                </a:hlinkClick>
              </a:rPr>
              <a:t>Query Work Items task</a:t>
            </a:r>
            <a:endParaRPr lang="en-IN" sz="1200" b="0" i="0" dirty="0">
              <a:solidFill>
                <a:schemeClr val="accent1">
                  <a:lumMod val="75000"/>
                </a:schemeClr>
              </a:solidFill>
              <a:effectLst/>
            </a:endParaRPr>
          </a:p>
          <a:p>
            <a:pPr algn="l"/>
            <a:endParaRPr lang="en-IN" sz="1200" b="0" i="0" dirty="0">
              <a:solidFill>
                <a:srgbClr val="171717"/>
              </a:solidFill>
              <a:effectLst/>
              <a:latin typeface="Segoe UI" panose="020B0502040204020203" pitchFamily="34" charset="0"/>
            </a:endParaRPr>
          </a:p>
        </p:txBody>
      </p:sp>
      <p:sp>
        <p:nvSpPr>
          <p:cNvPr id="5" name="TextBox 4">
            <a:extLst>
              <a:ext uri="{FF2B5EF4-FFF2-40B4-BE49-F238E27FC236}">
                <a16:creationId xmlns:a16="http://schemas.microsoft.com/office/drawing/2014/main" id="{0695F56E-99BA-43F7-955B-EC20749F6D9D}"/>
              </a:ext>
            </a:extLst>
          </p:cNvPr>
          <p:cNvSpPr txBox="1"/>
          <p:nvPr/>
        </p:nvSpPr>
        <p:spPr>
          <a:xfrm>
            <a:off x="2061709" y="1313943"/>
            <a:ext cx="1746697" cy="307777"/>
          </a:xfrm>
          <a:prstGeom prst="rect">
            <a:avLst/>
          </a:prstGeom>
          <a:noFill/>
        </p:spPr>
        <p:txBody>
          <a:bodyPr wrap="none" rtlCol="0">
            <a:spAutoFit/>
          </a:bodyPr>
          <a:lstStyle/>
          <a:p>
            <a:r>
              <a:rPr lang="en-IN" sz="1400" b="1" i="1" dirty="0">
                <a:solidFill>
                  <a:schemeClr val="accent2">
                    <a:lumMod val="75000"/>
                  </a:schemeClr>
                </a:solidFill>
                <a:latin typeface="+mj-lt"/>
              </a:rPr>
              <a:t>Different types of Jobs</a:t>
            </a:r>
          </a:p>
        </p:txBody>
      </p:sp>
    </p:spTree>
    <p:extLst>
      <p:ext uri="{BB962C8B-B14F-4D97-AF65-F5344CB8AC3E}">
        <p14:creationId xmlns:p14="http://schemas.microsoft.com/office/powerpoint/2010/main" val="188686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8</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7299A437-A261-446D-95F9-A5CC2045D6C6}"/>
              </a:ext>
            </a:extLst>
          </p:cNvPr>
          <p:cNvSpPr txBox="1"/>
          <p:nvPr/>
        </p:nvSpPr>
        <p:spPr>
          <a:xfrm>
            <a:off x="3199678" y="322423"/>
            <a:ext cx="5859293" cy="523220"/>
          </a:xfrm>
          <a:prstGeom prst="rect">
            <a:avLst/>
          </a:prstGeom>
          <a:noFill/>
        </p:spPr>
        <p:txBody>
          <a:bodyPr wrap="square" rtlCol="0">
            <a:spAutoFit/>
          </a:bodyPr>
          <a:lstStyle/>
          <a:p>
            <a:r>
              <a:rPr lang="en-IN" sz="2800" b="1" i="1" dirty="0">
                <a:solidFill>
                  <a:schemeClr val="accent2">
                    <a:lumMod val="75000"/>
                  </a:schemeClr>
                </a:solidFill>
                <a:latin typeface="+mj-lt"/>
              </a:rPr>
              <a:t>Azure DevOps Services – Pipelines</a:t>
            </a:r>
          </a:p>
        </p:txBody>
      </p:sp>
      <p:sp>
        <p:nvSpPr>
          <p:cNvPr id="5" name="TextBox 4">
            <a:extLst>
              <a:ext uri="{FF2B5EF4-FFF2-40B4-BE49-F238E27FC236}">
                <a16:creationId xmlns:a16="http://schemas.microsoft.com/office/drawing/2014/main" id="{0695F56E-99BA-43F7-955B-EC20749F6D9D}"/>
              </a:ext>
            </a:extLst>
          </p:cNvPr>
          <p:cNvSpPr txBox="1"/>
          <p:nvPr/>
        </p:nvSpPr>
        <p:spPr>
          <a:xfrm>
            <a:off x="2061709" y="1313943"/>
            <a:ext cx="4303580" cy="307777"/>
          </a:xfrm>
          <a:prstGeom prst="rect">
            <a:avLst/>
          </a:prstGeom>
          <a:noFill/>
        </p:spPr>
        <p:txBody>
          <a:bodyPr wrap="square" rtlCol="0">
            <a:spAutoFit/>
          </a:bodyPr>
          <a:lstStyle/>
          <a:p>
            <a:r>
              <a:rPr lang="en-IN" sz="1400" b="1" i="1" dirty="0">
                <a:solidFill>
                  <a:schemeClr val="accent2">
                    <a:lumMod val="75000"/>
                  </a:schemeClr>
                </a:solidFill>
                <a:latin typeface="+mj-lt"/>
              </a:rPr>
              <a:t>Communication to deploy to target servers</a:t>
            </a:r>
          </a:p>
        </p:txBody>
      </p:sp>
      <p:pic>
        <p:nvPicPr>
          <p:cNvPr id="6" name="Picture 5">
            <a:extLst>
              <a:ext uri="{FF2B5EF4-FFF2-40B4-BE49-F238E27FC236}">
                <a16:creationId xmlns:a16="http://schemas.microsoft.com/office/drawing/2014/main" id="{3F02A998-C027-470B-8756-E5123185C807}"/>
              </a:ext>
            </a:extLst>
          </p:cNvPr>
          <p:cNvPicPr>
            <a:picLocks noChangeAspect="1"/>
          </p:cNvPicPr>
          <p:nvPr/>
        </p:nvPicPr>
        <p:blipFill>
          <a:blip r:embed="rId12"/>
          <a:stretch>
            <a:fillRect/>
          </a:stretch>
        </p:blipFill>
        <p:spPr>
          <a:xfrm>
            <a:off x="5812933" y="1836730"/>
            <a:ext cx="6314044" cy="3168204"/>
          </a:xfrm>
          <a:prstGeom prst="rect">
            <a:avLst/>
          </a:prstGeom>
        </p:spPr>
      </p:pic>
      <p:pic>
        <p:nvPicPr>
          <p:cNvPr id="9" name="Picture 8">
            <a:extLst>
              <a:ext uri="{FF2B5EF4-FFF2-40B4-BE49-F238E27FC236}">
                <a16:creationId xmlns:a16="http://schemas.microsoft.com/office/drawing/2014/main" id="{3CAE232B-2390-4FA0-8CE4-9DC10DBD8B61}"/>
              </a:ext>
            </a:extLst>
          </p:cNvPr>
          <p:cNvPicPr>
            <a:picLocks noChangeAspect="1"/>
          </p:cNvPicPr>
          <p:nvPr/>
        </p:nvPicPr>
        <p:blipFill>
          <a:blip r:embed="rId13"/>
          <a:stretch>
            <a:fillRect/>
          </a:stretch>
        </p:blipFill>
        <p:spPr>
          <a:xfrm>
            <a:off x="425941" y="2135868"/>
            <a:ext cx="5386992" cy="2298273"/>
          </a:xfrm>
          <a:prstGeom prst="rect">
            <a:avLst/>
          </a:prstGeom>
        </p:spPr>
      </p:pic>
    </p:spTree>
    <p:extLst>
      <p:ext uri="{BB962C8B-B14F-4D97-AF65-F5344CB8AC3E}">
        <p14:creationId xmlns:p14="http://schemas.microsoft.com/office/powerpoint/2010/main" val="265305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9</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7299A437-A261-446D-95F9-A5CC2045D6C6}"/>
              </a:ext>
            </a:extLst>
          </p:cNvPr>
          <p:cNvSpPr txBox="1"/>
          <p:nvPr/>
        </p:nvSpPr>
        <p:spPr>
          <a:xfrm>
            <a:off x="3199678" y="322423"/>
            <a:ext cx="5859293" cy="523220"/>
          </a:xfrm>
          <a:prstGeom prst="rect">
            <a:avLst/>
          </a:prstGeom>
          <a:noFill/>
        </p:spPr>
        <p:txBody>
          <a:bodyPr wrap="square" rtlCol="0">
            <a:spAutoFit/>
          </a:bodyPr>
          <a:lstStyle/>
          <a:p>
            <a:r>
              <a:rPr lang="en-IN" sz="2800" b="1" i="1" dirty="0">
                <a:solidFill>
                  <a:schemeClr val="accent2">
                    <a:lumMod val="75000"/>
                  </a:schemeClr>
                </a:solidFill>
                <a:latin typeface="+mj-lt"/>
              </a:rPr>
              <a:t>Azure DevOps Services – Pipelines</a:t>
            </a:r>
          </a:p>
        </p:txBody>
      </p:sp>
      <p:sp>
        <p:nvSpPr>
          <p:cNvPr id="5" name="TextBox 4">
            <a:extLst>
              <a:ext uri="{FF2B5EF4-FFF2-40B4-BE49-F238E27FC236}">
                <a16:creationId xmlns:a16="http://schemas.microsoft.com/office/drawing/2014/main" id="{0695F56E-99BA-43F7-955B-EC20749F6D9D}"/>
              </a:ext>
            </a:extLst>
          </p:cNvPr>
          <p:cNvSpPr txBox="1"/>
          <p:nvPr/>
        </p:nvSpPr>
        <p:spPr>
          <a:xfrm>
            <a:off x="2061709" y="1313943"/>
            <a:ext cx="4303580" cy="307777"/>
          </a:xfrm>
          <a:prstGeom prst="rect">
            <a:avLst/>
          </a:prstGeom>
          <a:noFill/>
        </p:spPr>
        <p:txBody>
          <a:bodyPr wrap="square" rtlCol="0">
            <a:spAutoFit/>
          </a:bodyPr>
          <a:lstStyle/>
          <a:p>
            <a:r>
              <a:rPr lang="en-IN" sz="1400" b="1" i="1" dirty="0">
                <a:solidFill>
                  <a:schemeClr val="accent2">
                    <a:lumMod val="75000"/>
                  </a:schemeClr>
                </a:solidFill>
                <a:latin typeface="+mj-lt"/>
              </a:rPr>
              <a:t>Communication to deploy to target servers</a:t>
            </a:r>
          </a:p>
        </p:txBody>
      </p:sp>
      <p:pic>
        <p:nvPicPr>
          <p:cNvPr id="6" name="Picture 5">
            <a:extLst>
              <a:ext uri="{FF2B5EF4-FFF2-40B4-BE49-F238E27FC236}">
                <a16:creationId xmlns:a16="http://schemas.microsoft.com/office/drawing/2014/main" id="{3F02A998-C027-470B-8756-E5123185C807}"/>
              </a:ext>
            </a:extLst>
          </p:cNvPr>
          <p:cNvPicPr>
            <a:picLocks noChangeAspect="1"/>
          </p:cNvPicPr>
          <p:nvPr/>
        </p:nvPicPr>
        <p:blipFill>
          <a:blip r:embed="rId12"/>
          <a:stretch>
            <a:fillRect/>
          </a:stretch>
        </p:blipFill>
        <p:spPr>
          <a:xfrm>
            <a:off x="5812933" y="1836730"/>
            <a:ext cx="6314044" cy="3168204"/>
          </a:xfrm>
          <a:prstGeom prst="rect">
            <a:avLst/>
          </a:prstGeom>
        </p:spPr>
      </p:pic>
      <p:pic>
        <p:nvPicPr>
          <p:cNvPr id="9" name="Picture 8">
            <a:extLst>
              <a:ext uri="{FF2B5EF4-FFF2-40B4-BE49-F238E27FC236}">
                <a16:creationId xmlns:a16="http://schemas.microsoft.com/office/drawing/2014/main" id="{3CAE232B-2390-4FA0-8CE4-9DC10DBD8B61}"/>
              </a:ext>
            </a:extLst>
          </p:cNvPr>
          <p:cNvPicPr>
            <a:picLocks noChangeAspect="1"/>
          </p:cNvPicPr>
          <p:nvPr/>
        </p:nvPicPr>
        <p:blipFill>
          <a:blip r:embed="rId13"/>
          <a:stretch>
            <a:fillRect/>
          </a:stretch>
        </p:blipFill>
        <p:spPr>
          <a:xfrm>
            <a:off x="425941" y="2135868"/>
            <a:ext cx="5386992" cy="2298273"/>
          </a:xfrm>
          <a:prstGeom prst="rect">
            <a:avLst/>
          </a:prstGeom>
        </p:spPr>
      </p:pic>
    </p:spTree>
    <p:extLst>
      <p:ext uri="{BB962C8B-B14F-4D97-AF65-F5344CB8AC3E}">
        <p14:creationId xmlns:p14="http://schemas.microsoft.com/office/powerpoint/2010/main" val="3367374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5881</TotalTime>
  <Words>1085</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RamanaReddy, Buchepalli</dc:creator>
  <cp:lastModifiedBy>RamanaReddy, Buchepalli</cp:lastModifiedBy>
  <cp:revision>212</cp:revision>
  <dcterms:created xsi:type="dcterms:W3CDTF">2022-05-04T17:17:33Z</dcterms:created>
  <dcterms:modified xsi:type="dcterms:W3CDTF">2022-06-14T01:58:00Z</dcterms:modified>
</cp:coreProperties>
</file>