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76" r:id="rId3"/>
    <p:sldId id="380" r:id="rId4"/>
    <p:sldId id="406" r:id="rId5"/>
    <p:sldId id="407" r:id="rId6"/>
    <p:sldId id="409" r:id="rId7"/>
    <p:sldId id="410" r:id="rId8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173B"/>
    <a:srgbClr val="CC0000"/>
    <a:srgbClr val="BC0404"/>
    <a:srgbClr val="9ED3D7"/>
    <a:srgbClr val="BC0406"/>
    <a:srgbClr val="003300"/>
    <a:srgbClr val="A8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édio 1 - Destaqu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Estilo Médio 1 - Destaqu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Estilo Médio 2 - Destaqu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07" autoAdjust="0"/>
    <p:restoredTop sz="99283" autoAdjust="0"/>
  </p:normalViewPr>
  <p:slideViewPr>
    <p:cSldViewPr>
      <p:cViewPr>
        <p:scale>
          <a:sx n="66" d="100"/>
          <a:sy n="66" d="100"/>
        </p:scale>
        <p:origin x="-1296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18"/>
    </p:cViewPr>
  </p:sorterViewPr>
  <p:notesViewPr>
    <p:cSldViewPr>
      <p:cViewPr varScale="1">
        <p:scale>
          <a:sx n="73" d="100"/>
          <a:sy n="73" d="100"/>
        </p:scale>
        <p:origin x="-2742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CF922208-E5D9-4263-B9FB-78A8D4824C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552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89C2D-2F71-46A5-84B2-AB4091625722}" type="datetimeFigureOut">
              <a:rPr lang="pt-BR"/>
              <a:pPr>
                <a:defRPr/>
              </a:pPr>
              <a:t>27/09/2017</a:t>
            </a:fld>
            <a:endParaRPr lang="pt-BR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536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7536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61094B7-70E9-4F1A-80E1-803B2DCC0E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300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 smtClean="0"/>
              <a:t>Faça clique para editar o estilo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BBAED-F231-4374-90A5-01E7AD02031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16680-8C08-427B-96A5-4AAD5BEA13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F4F95-8662-4EBF-9CA4-4AB5F2C9DA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6667A-2B17-4077-9A01-4DB69B502D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0CE84-818A-4325-9CEE-70EE1A0BFD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177B6-2A4A-4DC1-8413-CAF24CFE65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48D4C-C44C-4EA9-B1A0-FA44216EE78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4432A-15AD-45DE-B954-DA9D1DF427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090D9-381F-48B4-B4F3-7A25AACAF5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0428E-12BD-4151-9511-102E6D7EBB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19A0A-0FC9-407D-A122-E43D0E42CB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3048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9572E79-7532-498E-AD23-97978A5D0CF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cxnSp>
        <p:nvCxnSpPr>
          <p:cNvPr id="33799" name="AutoShape 9"/>
          <p:cNvCxnSpPr>
            <a:cxnSpLocks noChangeShapeType="1"/>
          </p:cNvCxnSpPr>
          <p:nvPr userDrawn="1"/>
        </p:nvCxnSpPr>
        <p:spPr bwMode="auto">
          <a:xfrm>
            <a:off x="1258888" y="1484313"/>
            <a:ext cx="7416800" cy="0"/>
          </a:xfrm>
          <a:prstGeom prst="straightConnector1">
            <a:avLst/>
          </a:prstGeom>
          <a:noFill/>
          <a:ln w="28575">
            <a:solidFill>
              <a:srgbClr val="003300"/>
            </a:solidFill>
            <a:round/>
            <a:headEnd/>
            <a:tailEnd/>
          </a:ln>
        </p:spPr>
      </p:cxn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pt-BR"/>
          </a:p>
        </p:txBody>
      </p:sp>
      <p:pic>
        <p:nvPicPr>
          <p:cNvPr id="33801" name="Picture 12" descr="C:\Documents and Settings\user\Favorites\My Documents\My Pictures\udesc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152400"/>
            <a:ext cx="14478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00"/>
          </a:solidFill>
          <a:latin typeface="Times New Roman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1484784"/>
            <a:ext cx="6934200" cy="1470025"/>
          </a:xfrm>
        </p:spPr>
        <p:txBody>
          <a:bodyPr/>
          <a:lstStyle/>
          <a:p>
            <a:pPr eaLnBrk="1" hangingPunct="1"/>
            <a:r>
              <a:rPr lang="pt-BR" dirty="0" smtClean="0"/>
              <a:t>Reconstrução de Curvas/Superfícies através de Nuvem de Pontos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7584" y="3284984"/>
            <a:ext cx="6400800" cy="1944216"/>
          </a:xfrm>
        </p:spPr>
        <p:txBody>
          <a:bodyPr/>
          <a:lstStyle/>
          <a:p>
            <a:pPr eaLnBrk="1" hangingPunct="1"/>
            <a:r>
              <a:rPr lang="pt-BR" sz="2000" dirty="0" smtClean="0"/>
              <a:t>Diego </a:t>
            </a:r>
            <a:r>
              <a:rPr lang="pt-BR" sz="2000" dirty="0" err="1" smtClean="0"/>
              <a:t>Buchinger</a:t>
            </a:r>
            <a:endParaRPr lang="pt-BR" sz="2000" dirty="0" smtClean="0"/>
          </a:p>
          <a:p>
            <a:pPr eaLnBrk="1" hangingPunct="1"/>
            <a:r>
              <a:rPr lang="pt-BR" sz="1800" dirty="0" smtClean="0"/>
              <a:t>diego.buchinger@outlook.com</a:t>
            </a:r>
          </a:p>
          <a:p>
            <a:pPr eaLnBrk="1" hangingPunct="1"/>
            <a:endParaRPr lang="pt-BR" sz="1800" dirty="0" smtClean="0"/>
          </a:p>
          <a:p>
            <a:pPr eaLnBrk="1" hangingPunct="1"/>
            <a:r>
              <a:rPr lang="pt-BR" sz="2000" dirty="0" smtClean="0"/>
              <a:t>Computação Natural</a:t>
            </a:r>
          </a:p>
          <a:p>
            <a:pPr eaLnBrk="1" hangingPunct="1"/>
            <a:r>
              <a:rPr lang="pt-BR" sz="2000" dirty="0" smtClean="0"/>
              <a:t>Prof.</a:t>
            </a:r>
            <a:r>
              <a:rPr lang="pt-BR" sz="2000" b="1" dirty="0" smtClean="0"/>
              <a:t> </a:t>
            </a:r>
            <a:r>
              <a:rPr lang="pt-BR" sz="2000" dirty="0" smtClean="0"/>
              <a:t>Rafael </a:t>
            </a:r>
            <a:r>
              <a:rPr lang="pt-BR" sz="2000" dirty="0" err="1" smtClean="0"/>
              <a:t>Stubs</a:t>
            </a:r>
            <a:r>
              <a:rPr lang="pt-BR" sz="2000" dirty="0" smtClean="0"/>
              <a:t> </a:t>
            </a:r>
            <a:r>
              <a:rPr lang="pt-BR" sz="2000" dirty="0" err="1" smtClean="0"/>
              <a:t>Parpinelli</a:t>
            </a:r>
            <a:endParaRPr lang="pt-BR" sz="2000" dirty="0" smtClean="0"/>
          </a:p>
        </p:txBody>
      </p:sp>
      <p:cxnSp>
        <p:nvCxnSpPr>
          <p:cNvPr id="34820" name="AutoShape 8"/>
          <p:cNvCxnSpPr>
            <a:cxnSpLocks noChangeShapeType="1"/>
          </p:cNvCxnSpPr>
          <p:nvPr/>
        </p:nvCxnSpPr>
        <p:spPr bwMode="auto">
          <a:xfrm>
            <a:off x="1295400" y="5157192"/>
            <a:ext cx="7416800" cy="0"/>
          </a:xfrm>
          <a:prstGeom prst="straightConnector1">
            <a:avLst/>
          </a:prstGeom>
          <a:noFill/>
          <a:ln w="28575">
            <a:solidFill>
              <a:srgbClr val="003300"/>
            </a:solidFill>
            <a:round/>
            <a:headEnd/>
            <a:tailEnd/>
          </a:ln>
        </p:spPr>
      </p:cxn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38" y="5207113"/>
            <a:ext cx="1188635" cy="160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278789"/>
            <a:ext cx="151077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Conector de seta reta 11"/>
          <p:cNvCxnSpPr>
            <a:stCxn id="5" idx="3"/>
          </p:cNvCxnSpPr>
          <p:nvPr/>
        </p:nvCxnSpPr>
        <p:spPr>
          <a:xfrm flipV="1">
            <a:off x="1520873" y="5992143"/>
            <a:ext cx="530847" cy="1810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sultado de imagem para cloud point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53090"/>
            <a:ext cx="2682723" cy="162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653136"/>
            <a:ext cx="1827490" cy="206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 descr="Imagem relacionad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3200"/>
            <a:ext cx="1864817" cy="122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30772"/>
            <a:ext cx="1152128" cy="122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370" y="130772"/>
            <a:ext cx="1247014" cy="122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Conector de seta reta 27"/>
          <p:cNvCxnSpPr>
            <a:stCxn id="1036" idx="3"/>
            <a:endCxn id="1037" idx="1"/>
          </p:cNvCxnSpPr>
          <p:nvPr/>
        </p:nvCxnSpPr>
        <p:spPr>
          <a:xfrm>
            <a:off x="6300192" y="740822"/>
            <a:ext cx="481178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Problema</a:t>
            </a:r>
            <a:br>
              <a:rPr lang="pt-BR" dirty="0" smtClean="0"/>
            </a:br>
            <a:r>
              <a:rPr lang="pt-BR" sz="2500" dirty="0" smtClean="0"/>
              <a:t>(o que / por quê?)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833"/>
            <a:ext cx="8229600" cy="4752528"/>
          </a:xfrm>
        </p:spPr>
        <p:txBody>
          <a:bodyPr/>
          <a:lstStyle/>
          <a:p>
            <a:pPr eaLnBrk="1" hangingPunct="1"/>
            <a:r>
              <a:rPr lang="pt-BR" sz="2400" dirty="0"/>
              <a:t>Engenharia </a:t>
            </a:r>
            <a:r>
              <a:rPr lang="pt-BR" sz="2400" dirty="0" smtClean="0"/>
              <a:t>Reversa</a:t>
            </a:r>
          </a:p>
          <a:p>
            <a:pPr eaLnBrk="1" hangingPunct="1"/>
            <a:r>
              <a:rPr lang="pt-BR" sz="2200" dirty="0" smtClean="0"/>
              <a:t>Interpolação   vs.  Aproximação</a:t>
            </a:r>
          </a:p>
        </p:txBody>
      </p:sp>
      <p:sp>
        <p:nvSpPr>
          <p:cNvPr id="3" name="Retângulo de cantos arredondados 2"/>
          <p:cNvSpPr/>
          <p:nvPr/>
        </p:nvSpPr>
        <p:spPr>
          <a:xfrm>
            <a:off x="6984268" y="1628800"/>
            <a:ext cx="1584176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b="1" dirty="0" smtClean="0">
                <a:solidFill>
                  <a:schemeClr val="bg1"/>
                </a:solidFill>
              </a:rPr>
              <a:t>Captura dos dados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6516216" y="2852936"/>
            <a:ext cx="2520280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b="1" dirty="0" smtClean="0">
                <a:solidFill>
                  <a:schemeClr val="bg1"/>
                </a:solidFill>
              </a:rPr>
              <a:t>Pré-processamento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6660232" y="4077072"/>
            <a:ext cx="2232248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b="1" dirty="0" smtClean="0">
                <a:solidFill>
                  <a:schemeClr val="bg1"/>
                </a:solidFill>
              </a:rPr>
              <a:t>Segmentação e reconstrução de superfícies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6822250" y="5229200"/>
            <a:ext cx="1908212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b="1" dirty="0" smtClean="0">
                <a:solidFill>
                  <a:schemeClr val="bg1"/>
                </a:solidFill>
              </a:rPr>
              <a:t>Criação de modelo CAD</a:t>
            </a:r>
          </a:p>
        </p:txBody>
      </p:sp>
      <p:cxnSp>
        <p:nvCxnSpPr>
          <p:cNvPr id="5" name="Conector de seta reta 4"/>
          <p:cNvCxnSpPr>
            <a:stCxn id="3" idx="2"/>
            <a:endCxn id="7" idx="0"/>
          </p:cNvCxnSpPr>
          <p:nvPr/>
        </p:nvCxnSpPr>
        <p:spPr>
          <a:xfrm>
            <a:off x="7776356" y="256490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7" idx="2"/>
            <a:endCxn id="8" idx="0"/>
          </p:cNvCxnSpPr>
          <p:nvPr/>
        </p:nvCxnSpPr>
        <p:spPr>
          <a:xfrm>
            <a:off x="7776356" y="378904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8" idx="2"/>
            <a:endCxn id="9" idx="0"/>
          </p:cNvCxnSpPr>
          <p:nvPr/>
        </p:nvCxnSpPr>
        <p:spPr>
          <a:xfrm>
            <a:off x="7776356" y="501317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35052"/>
            <a:ext cx="4303931" cy="2914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CaixaDeTexto 33"/>
          <p:cNvSpPr txBox="1"/>
          <p:nvPr/>
        </p:nvSpPr>
        <p:spPr>
          <a:xfrm>
            <a:off x="467544" y="5981218"/>
            <a:ext cx="580639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rgbClr val="C00000"/>
                </a:solidFill>
              </a:rPr>
              <a:t>Minimizar distância entre os pontos e a curva!</a:t>
            </a:r>
            <a:endParaRPr lang="pt-BR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9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Questões do Problemas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93" y="4831991"/>
            <a:ext cx="8381379" cy="1477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620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75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Questões do Problema</a:t>
            </a:r>
            <a:br>
              <a:rPr lang="pt-BR" dirty="0" smtClean="0"/>
            </a:br>
            <a:r>
              <a:rPr lang="pt-BR" sz="2500" dirty="0" smtClean="0"/>
              <a:t>(como?)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229600" cy="4752528"/>
          </a:xfrm>
        </p:spPr>
        <p:txBody>
          <a:bodyPr/>
          <a:lstStyle/>
          <a:p>
            <a:pPr eaLnBrk="1" hangingPunct="1"/>
            <a:r>
              <a:rPr lang="pt-BR" sz="2400" dirty="0" smtClean="0"/>
              <a:t>Existem diversos métodos para criar curvas</a:t>
            </a:r>
            <a:endParaRPr lang="pt-BR" sz="2200" dirty="0"/>
          </a:p>
          <a:p>
            <a:pPr lvl="1" eaLnBrk="1" hangingPunct="1"/>
            <a:r>
              <a:rPr lang="pt-BR" sz="2200" dirty="0" smtClean="0"/>
              <a:t>Curva de </a:t>
            </a:r>
            <a:r>
              <a:rPr lang="pt-BR" sz="2200" dirty="0" err="1" smtClean="0"/>
              <a:t>Hermite</a:t>
            </a:r>
            <a:r>
              <a:rPr lang="pt-BR" sz="2200" dirty="0" smtClean="0"/>
              <a:t>, </a:t>
            </a:r>
            <a:r>
              <a:rPr lang="pt-BR" sz="2200" dirty="0" err="1" smtClean="0"/>
              <a:t>Bèzier</a:t>
            </a:r>
            <a:r>
              <a:rPr lang="pt-BR" sz="2200" dirty="0" smtClean="0"/>
              <a:t>, B-</a:t>
            </a:r>
            <a:r>
              <a:rPr lang="pt-BR" sz="2200" dirty="0" err="1" smtClean="0"/>
              <a:t>Splines</a:t>
            </a:r>
            <a:r>
              <a:rPr lang="pt-BR" sz="2200" dirty="0" smtClean="0"/>
              <a:t>, NURBS, T-</a:t>
            </a:r>
            <a:r>
              <a:rPr lang="pt-BR" sz="2200" dirty="0" err="1" smtClean="0"/>
              <a:t>Splines</a:t>
            </a:r>
            <a:endParaRPr lang="pt-BR" sz="2200" dirty="0" smtClean="0"/>
          </a:p>
          <a:p>
            <a:pPr lvl="1" eaLnBrk="1" hangingPunct="1"/>
            <a:r>
              <a:rPr lang="pt-BR" sz="2200" dirty="0" smtClean="0"/>
              <a:t>Baseadas em pontos de controle, vetores e/ou pesos</a:t>
            </a:r>
          </a:p>
          <a:p>
            <a:pPr lvl="1" eaLnBrk="1" hangingPunct="1"/>
            <a:r>
              <a:rPr lang="pt-BR" sz="2200" dirty="0" smtClean="0"/>
              <a:t>Prós: gerar curvas suaves	   /   Contas: problemas com pontas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45024"/>
            <a:ext cx="2160240" cy="218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645024"/>
            <a:ext cx="2430270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3418175"/>
            <a:ext cx="3312368" cy="3323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17" y="5984867"/>
            <a:ext cx="45910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7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Análise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6833"/>
            <a:ext cx="8229600" cy="475252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t-BR" sz="2300" b="1" dirty="0" smtClean="0"/>
              <a:t>Função Objetivo:</a:t>
            </a:r>
          </a:p>
          <a:p>
            <a:pPr eaLnBrk="1" hangingPunct="1"/>
            <a:endParaRPr lang="pt-BR" sz="2200" dirty="0"/>
          </a:p>
          <a:p>
            <a:pPr eaLnBrk="1" hangingPunct="1"/>
            <a:endParaRPr lang="pt-BR" sz="2200" dirty="0" smtClean="0"/>
          </a:p>
          <a:p>
            <a:pPr marL="0" indent="0" eaLnBrk="1" hangingPunct="1">
              <a:buNone/>
            </a:pPr>
            <a:endParaRPr lang="pt-BR" sz="2400" b="1" dirty="0" smtClean="0"/>
          </a:p>
          <a:p>
            <a:pPr marL="0" indent="0" eaLnBrk="1" hangingPunct="1">
              <a:buNone/>
            </a:pPr>
            <a:endParaRPr lang="pt-BR" sz="2400" b="1" dirty="0" smtClean="0"/>
          </a:p>
          <a:p>
            <a:pPr marL="0" indent="0" eaLnBrk="1" hangingPunct="1">
              <a:buNone/>
            </a:pPr>
            <a:r>
              <a:rPr lang="pt-BR" sz="2300" b="1" dirty="0" smtClean="0"/>
              <a:t>Função Fitness: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3532905" y="1628800"/>
                <a:ext cx="3343351" cy="1380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600" b="0" i="1" smtClean="0">
                          <a:latin typeface="Cambria Math"/>
                          <a:ea typeface="Cambria Math" pitchFamily="18" charset="0"/>
                        </a:rPr>
                        <m:t>𝑓</m:t>
                      </m:r>
                      <m:r>
                        <a:rPr lang="pt-BR" sz="2600" b="0" i="1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6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sz="260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600" b="0" i="1" smtClean="0">
                                  <a:latin typeface="Cambria Math"/>
                                  <a:ea typeface="Cambria Math" pitchFamily="18" charset="0"/>
                                </a:rPr>
                                <m:t>𝑖</m:t>
                              </m:r>
                              <m:r>
                                <a:rPr lang="pt-BR" sz="2600" b="0" i="1" smtClean="0">
                                  <a:latin typeface="Cambria Math"/>
                                  <a:ea typeface="Cambria Math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600" b="0" i="1" smtClean="0">
                                  <a:latin typeface="Cambria Math"/>
                                  <a:ea typeface="Cambria Math" pitchFamily="18" charset="0"/>
                                </a:rPr>
                                <m:t>𝑛</m:t>
                              </m:r>
                              <m:r>
                                <a:rPr lang="pt-BR" sz="2600" b="0" i="1" smtClean="0">
                                  <a:latin typeface="Cambria Math"/>
                                  <a:ea typeface="Cambria Math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pt-BR" sz="2600" b="0" i="1" smtClean="0">
                                  <a:latin typeface="Cambria Math"/>
                                  <a:ea typeface="Cambria Math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pt-BR" sz="26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600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600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2600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6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,</m:t>
                                  </m:r>
                                  <m:r>
                                    <a:rPr lang="pt-BR" sz="26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pt-BR" sz="2600" b="0" i="1" smtClean="0">
                          <a:latin typeface="Cambria Math"/>
                          <a:ea typeface="Cambria Math" pitchFamily="18" charset="0"/>
                        </a:rPr>
                        <m:t>/</m:t>
                      </m:r>
                      <m:r>
                        <a:rPr lang="pt-BR" sz="2600" b="0" i="1" smtClean="0">
                          <a:latin typeface="Cambria Math"/>
                          <a:ea typeface="Cambria Math" pitchFamily="18" charset="0"/>
                        </a:rPr>
                        <m:t>𝑛</m:t>
                      </m:r>
                    </m:oMath>
                  </m:oMathPara>
                </a14:m>
                <a:endParaRPr lang="pt-BR" sz="26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05" y="1628800"/>
                <a:ext cx="3343351" cy="1380443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1552751" y="4502994"/>
                <a:ext cx="5688632" cy="1380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600" b="0" i="1" smtClean="0">
                          <a:latin typeface="Cambria Math"/>
                          <a:ea typeface="Cambria Math" pitchFamily="18" charset="0"/>
                        </a:rPr>
                        <m:t>𝑓𝑖𝑡𝑛𝑒𝑠𝑠</m:t>
                      </m:r>
                      <m:r>
                        <a:rPr lang="pt-BR" sz="2600" b="0" i="1" smtClean="0">
                          <a:latin typeface="Cambria Math"/>
                          <a:ea typeface="Cambria Math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600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sz="260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600" b="0" i="1" smtClean="0">
                                  <a:latin typeface="Cambria Math"/>
                                  <a:ea typeface="Cambria Math" pitchFamily="18" charset="0"/>
                                </a:rPr>
                                <m:t>𝑖</m:t>
                              </m:r>
                              <m:r>
                                <a:rPr lang="pt-BR" sz="2600" b="0" i="1" smtClean="0">
                                  <a:latin typeface="Cambria Math"/>
                                  <a:ea typeface="Cambria Math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600" b="0" i="1" smtClean="0">
                                  <a:latin typeface="Cambria Math"/>
                                  <a:ea typeface="Cambria Math" pitchFamily="18" charset="0"/>
                                </a:rPr>
                                <m:t>𝑛</m:t>
                              </m:r>
                              <m:r>
                                <a:rPr lang="pt-BR" sz="2600" b="0" i="1" smtClean="0">
                                  <a:latin typeface="Cambria Math"/>
                                  <a:ea typeface="Cambria Math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pt-BR" sz="2600" b="0" i="1" smtClean="0">
                                  <a:latin typeface="Cambria Math"/>
                                  <a:ea typeface="Cambria Math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pt-BR" sz="26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600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600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2600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6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,</m:t>
                                  </m:r>
                                  <m:r>
                                    <a:rPr lang="pt-BR" sz="2600" b="0" i="1" smtClean="0">
                                      <a:latin typeface="Cambria Math"/>
                                      <a:ea typeface="Cambria Math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pt-BR" sz="2600" b="0" i="1" smtClean="0">
                          <a:latin typeface="Cambria Math"/>
                          <a:ea typeface="Cambria Math" pitchFamily="18" charset="0"/>
                        </a:rPr>
                        <m:t>/</m:t>
                      </m:r>
                      <m:r>
                        <a:rPr lang="pt-BR" sz="2600" b="0" i="1" smtClean="0">
                          <a:latin typeface="Cambria Math"/>
                          <a:ea typeface="Cambria Math" pitchFamily="18" charset="0"/>
                        </a:rPr>
                        <m:t>𝑛</m:t>
                      </m:r>
                      <m:r>
                        <a:rPr lang="pt-BR" sz="2600" b="0" i="1" smtClean="0">
                          <a:latin typeface="Cambria Math"/>
                          <a:ea typeface="Cambria Math" pitchFamily="18" charset="0"/>
                        </a:rPr>
                        <m:t>+</m:t>
                      </m:r>
                      <m:r>
                        <a:rPr lang="pt-BR" sz="26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pt-BR" sz="2600" b="0" i="1" smtClean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pt-BR" sz="2600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sz="2600" b="0" i="1" smtClean="0">
                          <a:latin typeface="Cambria Math"/>
                          <a:ea typeface="Cambria Math"/>
                        </a:rPr>
                        <m:t>|</m:t>
                      </m:r>
                    </m:oMath>
                  </m:oMathPara>
                </a14:m>
                <a:endParaRPr lang="pt-BR" sz="26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751" y="4502994"/>
                <a:ext cx="5688632" cy="1380443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1043608" y="2924944"/>
            <a:ext cx="72860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>
                <a:latin typeface="Cambria Math" pitchFamily="18" charset="0"/>
                <a:ea typeface="Cambria Math" pitchFamily="18" charset="0"/>
              </a:rPr>
              <a:t>n = número de pontos</a:t>
            </a:r>
          </a:p>
          <a:p>
            <a:r>
              <a:rPr lang="pt-BR" sz="2200" dirty="0">
                <a:latin typeface="Cambria Math" pitchFamily="18" charset="0"/>
                <a:ea typeface="Cambria Math" pitchFamily="18" charset="0"/>
              </a:rPr>
              <a:t>d</a:t>
            </a:r>
            <a:r>
              <a:rPr lang="pt-BR" sz="22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pt-BR" sz="2200" dirty="0" err="1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pt-BR" sz="2200" baseline="-25000" dirty="0" err="1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pt-BR" sz="2200" dirty="0" smtClean="0">
                <a:latin typeface="Cambria Math" pitchFamily="18" charset="0"/>
                <a:ea typeface="Cambria Math" pitchFamily="18" charset="0"/>
              </a:rPr>
              <a:t>, c) = menor distância (euclidiana) entre ponto e curva</a:t>
            </a:r>
            <a:endParaRPr lang="pt-BR" sz="22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043608" y="5958442"/>
            <a:ext cx="7674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 smtClean="0">
                <a:latin typeface="Cambria Math" pitchFamily="18" charset="0"/>
                <a:ea typeface="Cambria Math" pitchFamily="18" charset="0"/>
              </a:rPr>
              <a:t>|C| = número de pontos de controle</a:t>
            </a:r>
          </a:p>
          <a:p>
            <a:r>
              <a:rPr lang="el-GR" sz="2200" dirty="0" smtClean="0">
                <a:latin typeface="Cambria Math" pitchFamily="18" charset="0"/>
                <a:ea typeface="Cambria Math" pitchFamily="18" charset="0"/>
              </a:rPr>
              <a:t>α</a:t>
            </a:r>
            <a:r>
              <a:rPr lang="pt-BR" sz="2200" dirty="0" smtClean="0">
                <a:latin typeface="Cambria Math" pitchFamily="18" charset="0"/>
                <a:ea typeface="Cambria Math" pitchFamily="18" charset="0"/>
              </a:rPr>
              <a:t> = peso da inclusão de pontos de </a:t>
            </a:r>
            <a:r>
              <a:rPr lang="pt-BR" sz="2200" dirty="0" smtClean="0">
                <a:latin typeface="Cambria Math" pitchFamily="18" charset="0"/>
                <a:ea typeface="Cambria Math" pitchFamily="18" charset="0"/>
              </a:rPr>
              <a:t>controle (precisão scanner)</a:t>
            </a:r>
            <a:endParaRPr lang="pt-BR" sz="22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Análise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8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916833"/>
                <a:ext cx="8229600" cy="4752528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pt-BR" sz="2200" b="1" dirty="0" smtClean="0"/>
                  <a:t>Curva</a:t>
                </a:r>
                <a:r>
                  <a:rPr lang="pt-BR" sz="2200" b="1" dirty="0" smtClean="0"/>
                  <a:t>: </a:t>
                </a:r>
                <a:r>
                  <a:rPr lang="pt-BR" sz="2200" dirty="0" err="1" smtClean="0"/>
                  <a:t>Bèzier</a:t>
                </a:r>
                <a:r>
                  <a:rPr lang="pt-BR" sz="2200" dirty="0" smtClean="0"/>
                  <a:t> cúbica  </a:t>
                </a:r>
                <a:r>
                  <a:rPr lang="pt-BR" sz="2200" dirty="0" smtClean="0"/>
                  <a:t>=&gt;  4  </a:t>
                </a:r>
                <a:r>
                  <a:rPr lang="pt-BR" sz="2200" dirty="0" err="1" smtClean="0"/>
                  <a:t>pts</a:t>
                </a:r>
                <a:r>
                  <a:rPr lang="pt-BR" sz="2200" dirty="0" smtClean="0"/>
                  <a:t> </a:t>
                </a:r>
                <a:r>
                  <a:rPr lang="pt-BR" sz="2200" dirty="0" smtClean="0"/>
                  <a:t>de controle </a:t>
                </a:r>
                <a:r>
                  <a:rPr lang="pt-BR" sz="2200" dirty="0" smtClean="0"/>
                  <a:t>p/ curv</a:t>
                </a:r>
                <a:r>
                  <a:rPr lang="pt-BR" sz="2200" dirty="0" smtClean="0"/>
                  <a:t>a =&gt;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2400" dirty="0">
                        <a:latin typeface="Cambria Math" pitchFamily="18" charset="0"/>
                        <a:ea typeface="Cambria Math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pt-BR" sz="2400" dirty="0">
                        <a:latin typeface="Cambria Math" pitchFamily="18" charset="0"/>
                        <a:ea typeface="Cambria Math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pt-BR" sz="2400" dirty="0">
                        <a:latin typeface="Cambria Math" pitchFamily="18" charset="0"/>
                        <a:ea typeface="Cambria Math" pitchFamily="18" charset="0"/>
                      </a:rPr>
                      <m:t>| = 4 + 3</m:t>
                    </m:r>
                    <m:r>
                      <m:rPr>
                        <m:nor/>
                      </m:rPr>
                      <a:rPr lang="pt-BR" sz="2400" dirty="0">
                        <a:latin typeface="Cambria Math" pitchFamily="18" charset="0"/>
                        <a:ea typeface="Cambria Math" pitchFamily="18" charset="0"/>
                      </a:rPr>
                      <m:t>k</m:t>
                    </m:r>
                  </m:oMath>
                </a14:m>
                <a:endParaRPr lang="pt-BR" sz="2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 eaLnBrk="1" hangingPunct="1">
                  <a:buNone/>
                </a:pPr>
                <a:endParaRPr lang="pt-BR" sz="24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0" indent="0" eaLnBrk="1" hangingPunct="1">
                  <a:buNone/>
                </a:pPr>
                <a:endParaRPr lang="pt-BR" sz="1000" b="1" dirty="0" smtClean="0"/>
              </a:p>
              <a:p>
                <a:pPr marL="0" indent="0" eaLnBrk="1" hangingPunct="1">
                  <a:buNone/>
                </a:pPr>
                <a:r>
                  <a:rPr lang="pt-BR" sz="2200" b="1" dirty="0" smtClean="0"/>
                  <a:t>Representação: </a:t>
                </a:r>
                <a:r>
                  <a:rPr lang="pt-BR" sz="2200" dirty="0" smtClean="0"/>
                  <a:t>vetor de coordenadas 2D/3D (pontos de controle)</a:t>
                </a:r>
                <a:endParaRPr lang="pt-BR" sz="2200" dirty="0"/>
              </a:p>
              <a:p>
                <a:pPr marL="0" indent="0" eaLnBrk="1" hangingPunct="1">
                  <a:buNone/>
                </a:pPr>
                <a:r>
                  <a:rPr lang="pt-BR" sz="2200" dirty="0" smtClean="0"/>
                  <a:t>	(B</a:t>
                </a:r>
                <a:r>
                  <a:rPr lang="pt-BR" sz="2200" baseline="-25000" dirty="0" smtClean="0"/>
                  <a:t>0</a:t>
                </a:r>
                <a:r>
                  <a:rPr lang="pt-BR" sz="2200" dirty="0" smtClean="0"/>
                  <a:t>x</a:t>
                </a:r>
                <a:r>
                  <a:rPr lang="pt-BR" sz="2200" dirty="0" smtClean="0"/>
                  <a:t>, B</a:t>
                </a:r>
                <a:r>
                  <a:rPr lang="pt-BR" sz="2200" baseline="-25000" dirty="0" smtClean="0"/>
                  <a:t>0</a:t>
                </a:r>
                <a:r>
                  <a:rPr lang="pt-BR" sz="2200" dirty="0" smtClean="0"/>
                  <a:t>y), </a:t>
                </a:r>
                <a:r>
                  <a:rPr lang="pt-BR" sz="2200" dirty="0"/>
                  <a:t>(</a:t>
                </a:r>
                <a:r>
                  <a:rPr lang="pt-BR" sz="2200" dirty="0" smtClean="0"/>
                  <a:t>B</a:t>
                </a:r>
                <a:r>
                  <a:rPr lang="pt-BR" sz="2200" baseline="-25000" dirty="0" smtClean="0"/>
                  <a:t>1</a:t>
                </a:r>
                <a:r>
                  <a:rPr lang="pt-BR" sz="2200" dirty="0" smtClean="0"/>
                  <a:t>x</a:t>
                </a:r>
                <a:r>
                  <a:rPr lang="pt-BR" sz="2200" dirty="0"/>
                  <a:t>, </a:t>
                </a:r>
                <a:r>
                  <a:rPr lang="pt-BR" sz="2200" dirty="0" smtClean="0"/>
                  <a:t>B</a:t>
                </a:r>
                <a:r>
                  <a:rPr lang="pt-BR" sz="2200" baseline="-25000" dirty="0" smtClean="0"/>
                  <a:t>1</a:t>
                </a:r>
                <a:r>
                  <a:rPr lang="pt-BR" sz="2200" dirty="0" smtClean="0"/>
                  <a:t>y</a:t>
                </a:r>
                <a:r>
                  <a:rPr lang="pt-BR" sz="2200" dirty="0"/>
                  <a:t>)</a:t>
                </a:r>
                <a:r>
                  <a:rPr lang="pt-BR" sz="2200" dirty="0" smtClean="0"/>
                  <a:t>, ... , </a:t>
                </a:r>
                <a:r>
                  <a:rPr lang="pt-BR" sz="2200" dirty="0"/>
                  <a:t>(</a:t>
                </a:r>
                <a:r>
                  <a:rPr lang="pt-BR" sz="2200" dirty="0" smtClean="0"/>
                  <a:t>B</a:t>
                </a:r>
                <a:r>
                  <a:rPr lang="pt-BR" sz="2200" baseline="-25000" dirty="0" smtClean="0"/>
                  <a:t>n-1</a:t>
                </a:r>
                <a:r>
                  <a:rPr lang="pt-BR" sz="2200" dirty="0" smtClean="0"/>
                  <a:t>x</a:t>
                </a:r>
                <a:r>
                  <a:rPr lang="pt-BR" sz="2200" dirty="0"/>
                  <a:t>, </a:t>
                </a:r>
                <a:r>
                  <a:rPr lang="pt-BR" sz="2200" dirty="0" smtClean="0"/>
                  <a:t>B</a:t>
                </a:r>
                <a:r>
                  <a:rPr lang="pt-BR" sz="2200" baseline="-25000" dirty="0" smtClean="0"/>
                  <a:t>n-1</a:t>
                </a:r>
                <a:r>
                  <a:rPr lang="pt-BR" sz="2200" dirty="0" smtClean="0"/>
                  <a:t>y)</a:t>
                </a:r>
                <a:endParaRPr lang="pt-BR" sz="2200" dirty="0" smtClean="0"/>
              </a:p>
              <a:p>
                <a:pPr marL="0" indent="0" eaLnBrk="1" hangingPunct="1">
                  <a:buNone/>
                </a:pPr>
                <a:endParaRPr lang="pt-BR" sz="1000" dirty="0" smtClean="0"/>
              </a:p>
              <a:p>
                <a:pPr marL="0" indent="0" eaLnBrk="1" hangingPunct="1">
                  <a:buNone/>
                </a:pPr>
                <a:r>
                  <a:rPr lang="pt-BR" sz="2200" b="1" dirty="0" smtClean="0"/>
                  <a:t>Restrições:</a:t>
                </a:r>
              </a:p>
              <a:p>
                <a:pPr eaLnBrk="1" hangingPunct="1"/>
                <a:r>
                  <a:rPr lang="pt-BR" sz="2200" dirty="0" smtClean="0"/>
                  <a:t>Garantir continuidade C¹ (curvas com um ponto em comum e a tangente da junção é a mesma)</a:t>
                </a:r>
              </a:p>
              <a:p>
                <a:pPr marL="0" indent="0" eaLnBrk="1" hangingPunct="1">
                  <a:buNone/>
                </a:pPr>
                <a:r>
                  <a:rPr lang="pt-BR" sz="2200" dirty="0"/>
                  <a:t>	</a:t>
                </a:r>
                <a:r>
                  <a:rPr lang="pt-BR" sz="2200" dirty="0" smtClean="0"/>
                  <a:t>Pontos de controle (c</a:t>
                </a:r>
                <a:r>
                  <a:rPr lang="pt-BR" sz="2200" baseline="-25000" dirty="0" smtClean="0"/>
                  <a:t>i-1</a:t>
                </a:r>
                <a:r>
                  <a:rPr lang="pt-BR" sz="2200" dirty="0" smtClean="0"/>
                  <a:t>, </a:t>
                </a:r>
                <a:r>
                  <a:rPr lang="pt-BR" sz="2200" dirty="0" err="1" smtClean="0"/>
                  <a:t>c</a:t>
                </a:r>
                <a:r>
                  <a:rPr lang="pt-BR" sz="2200" baseline="-25000" dirty="0" err="1" smtClean="0"/>
                  <a:t>i</a:t>
                </a:r>
                <a:r>
                  <a:rPr lang="pt-BR" sz="2200" dirty="0" smtClean="0"/>
                  <a:t>, c</a:t>
                </a:r>
                <a:r>
                  <a:rPr lang="pt-BR" sz="2200" baseline="-25000" dirty="0" smtClean="0"/>
                  <a:t>i+1</a:t>
                </a:r>
                <a:r>
                  <a:rPr lang="pt-BR" sz="2200" dirty="0" smtClean="0"/>
                  <a:t>) colineares,</a:t>
                </a:r>
                <a:br>
                  <a:rPr lang="pt-BR" sz="2200" dirty="0" smtClean="0"/>
                </a:br>
                <a:r>
                  <a:rPr lang="pt-BR" sz="2200" dirty="0" smtClean="0"/>
                  <a:t>	onde </a:t>
                </a:r>
                <a:r>
                  <a:rPr lang="pt-BR" sz="2200" dirty="0" err="1" smtClean="0"/>
                  <a:t>c</a:t>
                </a:r>
                <a:r>
                  <a:rPr lang="pt-BR" sz="2200" baseline="-25000" dirty="0" err="1" smtClean="0"/>
                  <a:t>i</a:t>
                </a:r>
                <a:r>
                  <a:rPr lang="pt-BR" sz="2200" dirty="0" smtClean="0"/>
                  <a:t> é um ponto de </a:t>
                </a:r>
                <a:r>
                  <a:rPr lang="pt-BR" sz="2200" dirty="0" smtClean="0"/>
                  <a:t>junção</a:t>
                </a:r>
                <a:endParaRPr lang="pt-BR" sz="2200" dirty="0" smtClean="0"/>
              </a:p>
              <a:p>
                <a:pPr eaLnBrk="1" hangingPunct="1"/>
                <a:r>
                  <a:rPr lang="pt-BR" sz="2200" dirty="0" smtClean="0"/>
                  <a:t>Problema contínuo</a:t>
                </a:r>
              </a:p>
            </p:txBody>
          </p:sp>
        </mc:Choice>
        <mc:Fallback>
          <p:sp>
            <p:nvSpPr>
              <p:cNvPr id="36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916833"/>
                <a:ext cx="8229600" cy="4752528"/>
              </a:xfrm>
              <a:blipFill rotWithShape="1">
                <a:blip r:embed="rId2"/>
                <a:stretch>
                  <a:fillRect l="-889" t="-1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7231119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013176"/>
            <a:ext cx="2745895" cy="157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9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Análise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2816"/>
            <a:ext cx="8229600" cy="475252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pt-BR" sz="2200" b="1" dirty="0" smtClean="0"/>
              <a:t>Desafios:</a:t>
            </a:r>
            <a:endParaRPr lang="pt-BR" sz="2200" dirty="0" smtClean="0"/>
          </a:p>
          <a:p>
            <a:pPr eaLnBrk="1" hangingPunct="1"/>
            <a:endParaRPr lang="pt-BR" sz="1500" dirty="0" smtClean="0"/>
          </a:p>
          <a:p>
            <a:pPr eaLnBrk="1" hangingPunct="1"/>
            <a:r>
              <a:rPr lang="pt-BR" sz="2400" dirty="0" smtClean="0"/>
              <a:t>População inicial próxima/sobre os pontos da </a:t>
            </a:r>
            <a:r>
              <a:rPr lang="pt-BR" sz="2400" dirty="0" smtClean="0"/>
              <a:t>nuvem</a:t>
            </a:r>
            <a:endParaRPr lang="pt-BR" sz="1000" dirty="0" smtClean="0"/>
          </a:p>
          <a:p>
            <a:pPr eaLnBrk="1" hangingPunct="1"/>
            <a:r>
              <a:rPr lang="pt-BR" sz="2400" dirty="0" smtClean="0"/>
              <a:t>Qual a quantidade de pontos de controle (|C|) adequada?</a:t>
            </a:r>
            <a:br>
              <a:rPr lang="pt-BR" sz="2400" dirty="0" smtClean="0"/>
            </a:br>
            <a:r>
              <a:rPr lang="pt-BR" sz="2400" dirty="0" smtClean="0"/>
              <a:t>Dinâmica - gerar </a:t>
            </a:r>
            <a:r>
              <a:rPr lang="pt-BR" sz="2400" dirty="0"/>
              <a:t>pontos </a:t>
            </a:r>
            <a:r>
              <a:rPr lang="pt-BR" sz="2400" dirty="0" smtClean="0"/>
              <a:t>nas </a:t>
            </a:r>
            <a:r>
              <a:rPr lang="pt-BR" sz="2400" dirty="0"/>
              <a:t>regiões com maiores  </a:t>
            </a:r>
            <a:r>
              <a:rPr lang="pt-BR" sz="2400" dirty="0">
                <a:latin typeface="Cambria Math" pitchFamily="18" charset="0"/>
                <a:ea typeface="Cambria Math" pitchFamily="18" charset="0"/>
              </a:rPr>
              <a:t>d(</a:t>
            </a:r>
            <a:r>
              <a:rPr lang="pt-BR" sz="2400" dirty="0" err="1">
                <a:latin typeface="Cambria Math" pitchFamily="18" charset="0"/>
                <a:ea typeface="Cambria Math" pitchFamily="18" charset="0"/>
              </a:rPr>
              <a:t>p</a:t>
            </a:r>
            <a:r>
              <a:rPr lang="pt-BR" sz="2400" baseline="-25000" dirty="0" err="1">
                <a:latin typeface="Cambria Math" pitchFamily="18" charset="0"/>
                <a:ea typeface="Cambria Math" pitchFamily="18" charset="0"/>
              </a:rPr>
              <a:t>i</a:t>
            </a:r>
            <a:r>
              <a:rPr lang="pt-BR" sz="2400" dirty="0">
                <a:latin typeface="Cambria Math" pitchFamily="18" charset="0"/>
                <a:ea typeface="Cambria Math" pitchFamily="18" charset="0"/>
              </a:rPr>
              <a:t>, c</a:t>
            </a:r>
            <a:r>
              <a:rPr lang="pt-BR" sz="2400" dirty="0" smtClean="0">
                <a:latin typeface="Cambria Math" pitchFamily="18" charset="0"/>
                <a:ea typeface="Cambria Math" pitchFamily="18" charset="0"/>
              </a:rPr>
              <a:t>)</a:t>
            </a:r>
            <a:endParaRPr lang="pt-BR" sz="1000" dirty="0" smtClean="0"/>
          </a:p>
          <a:p>
            <a:pPr eaLnBrk="1" hangingPunct="1"/>
            <a:r>
              <a:rPr lang="pt-BR" sz="2400" dirty="0" smtClean="0"/>
              <a:t>|C|   vs.  crossover</a:t>
            </a:r>
          </a:p>
          <a:p>
            <a:pPr lvl="1" eaLnBrk="1" hangingPunct="1"/>
            <a:r>
              <a:rPr lang="pt-BR" sz="2200" dirty="0" smtClean="0"/>
              <a:t>Crossover entre indivíduos com diferente |C| é </a:t>
            </a:r>
            <a:r>
              <a:rPr lang="pt-BR" sz="2200" dirty="0" smtClean="0"/>
              <a:t>problemático</a:t>
            </a:r>
          </a:p>
          <a:p>
            <a:pPr lvl="1" eaLnBrk="1" hangingPunct="1"/>
            <a:r>
              <a:rPr lang="pt-BR" sz="2200" dirty="0" smtClean="0"/>
              <a:t>Usar um valor inicial de nós de controle, mas pode haver </a:t>
            </a:r>
            <a:r>
              <a:rPr lang="pt-BR" sz="2200" dirty="0" err="1" smtClean="0"/>
              <a:t>subnós</a:t>
            </a:r>
            <a:endParaRPr lang="pt-BR" sz="1000" dirty="0">
              <a:latin typeface="Cambria Math" pitchFamily="18" charset="0"/>
              <a:ea typeface="Cambria Math" pitchFamily="18" charset="0"/>
            </a:endParaRPr>
          </a:p>
          <a:p>
            <a:pPr eaLnBrk="1" hangingPunct="1"/>
            <a:r>
              <a:rPr lang="pt-BR" sz="2400" dirty="0" smtClean="0">
                <a:ea typeface="Cambria Math" pitchFamily="18" charset="0"/>
                <a:cs typeface="Times New Roman" pitchFamily="18" charset="0"/>
              </a:rPr>
              <a:t>Necessário testar a distância de um ponto para todas as curvas?</a:t>
            </a:r>
          </a:p>
          <a:p>
            <a:pPr eaLnBrk="1" hangingPunct="1"/>
            <a:endParaRPr lang="pt-BR" sz="24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511120"/>
            <a:ext cx="3096171" cy="118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591852"/>
            <a:ext cx="24479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75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29684</TotalTime>
  <Words>229</Words>
  <Application>Microsoft Office PowerPoint</Application>
  <PresentationFormat>Apresentação na tela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Design padrão</vt:lpstr>
      <vt:lpstr>Reconstrução de Curvas/Superfícies através de Nuvem de Pontos</vt:lpstr>
      <vt:lpstr>Problema (o que / por quê?)</vt:lpstr>
      <vt:lpstr>Questões do Problemas</vt:lpstr>
      <vt:lpstr>Questões do Problema (como?)</vt:lpstr>
      <vt:lpstr>Análise</vt:lpstr>
      <vt:lpstr>Análise</vt:lpstr>
      <vt:lpstr>Análise</vt:lpstr>
    </vt:vector>
  </TitlesOfParts>
  <Company>UDESC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Reconstrução de Superfícies</dc:title>
  <dc:subject>Sistemas Computacionais na Manufatura</dc:subject>
  <dc:creator>Diego Buchinger</dc:creator>
  <cp:lastModifiedBy>UDESC</cp:lastModifiedBy>
  <cp:revision>1032</cp:revision>
  <dcterms:created xsi:type="dcterms:W3CDTF">2005-03-15T13:47:03Z</dcterms:created>
  <dcterms:modified xsi:type="dcterms:W3CDTF">2017-09-27T14:03:05Z</dcterms:modified>
</cp:coreProperties>
</file>