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76" r:id="rId3"/>
    <p:sldId id="409" r:id="rId4"/>
    <p:sldId id="412" r:id="rId5"/>
    <p:sldId id="411" r:id="rId6"/>
    <p:sldId id="408" r:id="rId7"/>
    <p:sldId id="413" r:id="rId8"/>
    <p:sldId id="410" r:id="rId9"/>
    <p:sldId id="415" r:id="rId10"/>
    <p:sldId id="416" r:id="rId11"/>
    <p:sldId id="417" r:id="rId12"/>
    <p:sldId id="419" r:id="rId13"/>
    <p:sldId id="424" r:id="rId14"/>
    <p:sldId id="425" r:id="rId15"/>
    <p:sldId id="421" r:id="rId16"/>
    <p:sldId id="422" r:id="rId17"/>
    <p:sldId id="423" r:id="rId18"/>
    <p:sldId id="418" r:id="rId19"/>
    <p:sldId id="420" r:id="rId20"/>
    <p:sldId id="414" r:id="rId21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B173B"/>
    <a:srgbClr val="CC0000"/>
    <a:srgbClr val="BC0404"/>
    <a:srgbClr val="9ED3D7"/>
    <a:srgbClr val="BC0406"/>
    <a:srgbClr val="003300"/>
    <a:srgbClr val="A8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édio 1 - Destaqu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Estilo Médio 1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07" autoAdjust="0"/>
    <p:restoredTop sz="99283" autoAdjust="0"/>
  </p:normalViewPr>
  <p:slideViewPr>
    <p:cSldViewPr>
      <p:cViewPr varScale="1">
        <p:scale>
          <a:sx n="50" d="100"/>
          <a:sy n="50" d="100"/>
        </p:scale>
        <p:origin x="-84" y="-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18"/>
    </p:cViewPr>
  </p:sorterViewPr>
  <p:notesViewPr>
    <p:cSldViewPr>
      <p:cViewPr varScale="1">
        <p:scale>
          <a:sx n="73" d="100"/>
          <a:sy n="73" d="100"/>
        </p:scale>
        <p:origin x="-2742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CF922208-E5D9-4263-B9FB-78A8D4824C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552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89C2D-2F71-46A5-84B2-AB4091625722}" type="datetimeFigureOut">
              <a:rPr lang="pt-BR"/>
              <a:pPr>
                <a:defRPr/>
              </a:pPr>
              <a:t>29/11/2017</a:t>
            </a:fld>
            <a:endParaRPr lang="pt-BR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536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7536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61094B7-70E9-4F1A-80E1-803B2DCC0E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300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 smtClean="0"/>
              <a:t>Faça clique para editar o estilo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BBAED-F231-4374-90A5-01E7AD02031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16680-8C08-427B-96A5-4AAD5BEA13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F4F95-8662-4EBF-9CA4-4AB5F2C9DA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6667A-2B17-4077-9A01-4DB69B502D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0CE84-818A-4325-9CEE-70EE1A0BFD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177B6-2A4A-4DC1-8413-CAF24CFE65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48D4C-C44C-4EA9-B1A0-FA44216EE78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4432A-15AD-45DE-B954-DA9D1DF427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090D9-381F-48B4-B4F3-7A25AACAF5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0428E-12BD-4151-9511-102E6D7EBB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19A0A-0FC9-407D-A122-E43D0E42CB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3048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9572E79-7532-498E-AD23-97978A5D0C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cxnSp>
        <p:nvCxnSpPr>
          <p:cNvPr id="33799" name="AutoShape 9"/>
          <p:cNvCxnSpPr>
            <a:cxnSpLocks noChangeShapeType="1"/>
          </p:cNvCxnSpPr>
          <p:nvPr userDrawn="1"/>
        </p:nvCxnSpPr>
        <p:spPr bwMode="auto">
          <a:xfrm>
            <a:off x="1258888" y="1484313"/>
            <a:ext cx="7416800" cy="0"/>
          </a:xfrm>
          <a:prstGeom prst="straightConnector1">
            <a:avLst/>
          </a:prstGeom>
          <a:noFill/>
          <a:ln w="28575">
            <a:solidFill>
              <a:srgbClr val="003300"/>
            </a:solidFill>
            <a:round/>
            <a:headEnd/>
            <a:tailEnd/>
          </a:ln>
        </p:spPr>
      </p:cxn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pt-BR"/>
          </a:p>
        </p:txBody>
      </p:sp>
      <p:pic>
        <p:nvPicPr>
          <p:cNvPr id="33801" name="Picture 12" descr="C:\Documents and Settings\user\Favorites\My Documents\My Pictures\udesc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152400"/>
            <a:ext cx="14478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00"/>
          </a:solidFill>
          <a:latin typeface="Times New Roman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484784"/>
            <a:ext cx="6934200" cy="1470025"/>
          </a:xfrm>
        </p:spPr>
        <p:txBody>
          <a:bodyPr/>
          <a:lstStyle/>
          <a:p>
            <a:pPr eaLnBrk="1" hangingPunct="1"/>
            <a:r>
              <a:rPr lang="pt-BR" dirty="0" smtClean="0"/>
              <a:t>Aproximação de contornos por NURBS e Evolução Diferencial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7584" y="3284984"/>
            <a:ext cx="6400800" cy="1944216"/>
          </a:xfrm>
        </p:spPr>
        <p:txBody>
          <a:bodyPr/>
          <a:lstStyle/>
          <a:p>
            <a:pPr eaLnBrk="1" hangingPunct="1"/>
            <a:r>
              <a:rPr lang="pt-BR" sz="2000" dirty="0" smtClean="0"/>
              <a:t>Diego </a:t>
            </a:r>
            <a:r>
              <a:rPr lang="pt-BR" sz="2000" dirty="0" err="1" smtClean="0"/>
              <a:t>Buchinger</a:t>
            </a:r>
            <a:endParaRPr lang="pt-BR" sz="2000" dirty="0" smtClean="0"/>
          </a:p>
          <a:p>
            <a:pPr eaLnBrk="1" hangingPunct="1"/>
            <a:r>
              <a:rPr lang="pt-BR" sz="1800" dirty="0" smtClean="0"/>
              <a:t>diego.buchinger@outlook.com</a:t>
            </a:r>
          </a:p>
          <a:p>
            <a:pPr eaLnBrk="1" hangingPunct="1"/>
            <a:endParaRPr lang="pt-BR" sz="1800" dirty="0" smtClean="0"/>
          </a:p>
          <a:p>
            <a:pPr eaLnBrk="1" hangingPunct="1"/>
            <a:r>
              <a:rPr lang="pt-BR" sz="2000" dirty="0" smtClean="0"/>
              <a:t>Computação Natural</a:t>
            </a:r>
          </a:p>
          <a:p>
            <a:pPr eaLnBrk="1" hangingPunct="1"/>
            <a:r>
              <a:rPr lang="pt-BR" sz="2000" dirty="0" smtClean="0"/>
              <a:t>Prof.</a:t>
            </a:r>
            <a:r>
              <a:rPr lang="pt-BR" sz="2000" b="1" dirty="0" smtClean="0"/>
              <a:t> </a:t>
            </a:r>
            <a:r>
              <a:rPr lang="pt-BR" sz="2000" dirty="0" smtClean="0"/>
              <a:t>Rafael </a:t>
            </a:r>
            <a:r>
              <a:rPr lang="pt-BR" sz="2000" dirty="0" err="1" smtClean="0"/>
              <a:t>Stubs</a:t>
            </a:r>
            <a:r>
              <a:rPr lang="pt-BR" sz="2000" dirty="0" smtClean="0"/>
              <a:t> </a:t>
            </a:r>
            <a:r>
              <a:rPr lang="pt-BR" sz="2000" dirty="0" err="1" smtClean="0"/>
              <a:t>Parpinelli</a:t>
            </a:r>
            <a:endParaRPr lang="pt-BR" sz="2000" dirty="0" smtClean="0"/>
          </a:p>
        </p:txBody>
      </p:sp>
      <p:cxnSp>
        <p:nvCxnSpPr>
          <p:cNvPr id="34820" name="AutoShape 8"/>
          <p:cNvCxnSpPr>
            <a:cxnSpLocks noChangeShapeType="1"/>
          </p:cNvCxnSpPr>
          <p:nvPr/>
        </p:nvCxnSpPr>
        <p:spPr bwMode="auto">
          <a:xfrm>
            <a:off x="1295400" y="5157192"/>
            <a:ext cx="7416800" cy="0"/>
          </a:xfrm>
          <a:prstGeom prst="straightConnector1">
            <a:avLst/>
          </a:prstGeom>
          <a:noFill/>
          <a:ln w="28575">
            <a:solidFill>
              <a:srgbClr val="0033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Protocolo de Experimentos</a:t>
            </a:r>
            <a:endParaRPr lang="pt-BR" sz="2500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229600" cy="4752528"/>
          </a:xfrm>
        </p:spPr>
        <p:txBody>
          <a:bodyPr/>
          <a:lstStyle/>
          <a:p>
            <a:pPr eaLnBrk="1" hangingPunct="1"/>
            <a:r>
              <a:rPr lang="pt-BR" sz="2400" dirty="0" smtClean="0"/>
              <a:t>Benchmark:</a:t>
            </a:r>
          </a:p>
          <a:p>
            <a:pPr eaLnBrk="1" hangingPunct="1"/>
            <a:endParaRPr lang="pt-BR" sz="2400" dirty="0"/>
          </a:p>
          <a:p>
            <a:pPr eaLnBrk="1" hangingPunct="1"/>
            <a:endParaRPr lang="pt-BR" sz="2400" dirty="0" smtClean="0"/>
          </a:p>
          <a:p>
            <a:pPr eaLnBrk="1" hangingPunct="1"/>
            <a:endParaRPr lang="pt-BR" sz="2400" dirty="0"/>
          </a:p>
          <a:p>
            <a:pPr marL="0" indent="0" eaLnBrk="1" hangingPunct="1">
              <a:buNone/>
            </a:pPr>
            <a:endParaRPr lang="pt-BR" sz="2400" dirty="0" smtClean="0"/>
          </a:p>
          <a:p>
            <a:pPr eaLnBrk="1" hangingPunct="1"/>
            <a:r>
              <a:rPr lang="pt-BR" sz="2400" dirty="0" smtClean="0"/>
              <a:t>Comparação </a:t>
            </a:r>
            <a:r>
              <a:rPr lang="pt-BR" sz="2400" dirty="0"/>
              <a:t>com:</a:t>
            </a:r>
          </a:p>
          <a:p>
            <a:pPr lvl="1" eaLnBrk="1" hangingPunct="1"/>
            <a:r>
              <a:rPr lang="pt-BR" sz="2200" dirty="0"/>
              <a:t>Heurística DCPA </a:t>
            </a:r>
            <a:r>
              <a:rPr lang="pt-BR" sz="2000" dirty="0"/>
              <a:t>[Liu et al., 2012]</a:t>
            </a:r>
          </a:p>
          <a:p>
            <a:pPr lvl="1" eaLnBrk="1" hangingPunct="1"/>
            <a:r>
              <a:rPr lang="pt-BR" sz="2200" dirty="0" err="1"/>
              <a:t>iPSO</a:t>
            </a:r>
            <a:r>
              <a:rPr lang="pt-BR" sz="2200" dirty="0"/>
              <a:t> </a:t>
            </a:r>
            <a:r>
              <a:rPr lang="pt-BR" sz="2000" dirty="0"/>
              <a:t>[Wang et al., 2014]</a:t>
            </a:r>
          </a:p>
          <a:p>
            <a:pPr lvl="1" eaLnBrk="1" hangingPunct="1"/>
            <a:endParaRPr lang="pt-BR" sz="2000" dirty="0"/>
          </a:p>
          <a:p>
            <a:pPr eaLnBrk="1" hangingPunct="1"/>
            <a:r>
              <a:rPr lang="pt-BR" sz="2200" dirty="0"/>
              <a:t>Teste estatístico de </a:t>
            </a:r>
            <a:r>
              <a:rPr lang="pt-BR" sz="2200" dirty="0" err="1"/>
              <a:t>Wilcoxon</a:t>
            </a:r>
            <a:endParaRPr lang="pt-BR" sz="2200" dirty="0"/>
          </a:p>
          <a:p>
            <a:pPr eaLnBrk="1" hangingPunct="1"/>
            <a:endParaRPr lang="pt-BR" sz="2400" dirty="0" smtClean="0"/>
          </a:p>
        </p:txBody>
      </p:sp>
      <p:sp>
        <p:nvSpPr>
          <p:cNvPr id="2" name="CaixaDeTexto 1"/>
          <p:cNvSpPr txBox="1"/>
          <p:nvPr/>
        </p:nvSpPr>
        <p:spPr>
          <a:xfrm>
            <a:off x="916223" y="2716803"/>
            <a:ext cx="26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Teste de escalabilidade:</a:t>
            </a:r>
            <a:endParaRPr lang="pt-BR" dirty="0"/>
          </a:p>
        </p:txBody>
      </p:sp>
      <p:pic>
        <p:nvPicPr>
          <p:cNvPr id="6146" name="Picture 2" descr="C:\Users\udesc\Desktop\cn-referencias\imgs\nurburgr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968" y="2716803"/>
            <a:ext cx="1944216" cy="169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udesc\Desktop\cn-referencias\imgs\silversto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31" y="2795323"/>
            <a:ext cx="2502002" cy="178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udesc\Desktop\cn-referencias\imgs\laguna-sec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09221"/>
            <a:ext cx="1571280" cy="157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4144423" y="3429000"/>
            <a:ext cx="20072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00" dirty="0" err="1" smtClean="0"/>
              <a:t>Nurburgring</a:t>
            </a:r>
            <a:r>
              <a:rPr lang="pt-BR" sz="1700" dirty="0" smtClean="0"/>
              <a:t> 1887p</a:t>
            </a:r>
            <a:endParaRPr lang="pt-BR" sz="17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813319" y="2564904"/>
            <a:ext cx="193514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00" dirty="0" smtClean="0"/>
              <a:t>Silverstone 1955p</a:t>
            </a:r>
            <a:endParaRPr lang="pt-BR" sz="17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578989" y="1778913"/>
            <a:ext cx="214513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00" dirty="0" smtClean="0"/>
              <a:t>Laguna Seca 1463p</a:t>
            </a:r>
            <a:endParaRPr lang="pt-BR" sz="1700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148064" y="4386808"/>
            <a:ext cx="2376264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Ambas atacando versão discreta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9117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que foi Implementado</a:t>
            </a:r>
            <a:endParaRPr lang="pt-BR" sz="2500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229600" cy="4752528"/>
          </a:xfrm>
        </p:spPr>
        <p:txBody>
          <a:bodyPr/>
          <a:lstStyle/>
          <a:p>
            <a:pPr eaLnBrk="1" hangingPunct="1"/>
            <a:r>
              <a:rPr lang="pt-BR" sz="2400" dirty="0" smtClean="0"/>
              <a:t>Gerador, leitor e interpretador de </a:t>
            </a:r>
            <a:r>
              <a:rPr lang="pt-BR" sz="2400" dirty="0" err="1" smtClean="0"/>
              <a:t>chain-codes</a:t>
            </a:r>
            <a:endParaRPr lang="pt-BR" sz="2400" dirty="0" smtClean="0"/>
          </a:p>
          <a:p>
            <a:pPr eaLnBrk="1" hangingPunct="1"/>
            <a:endParaRPr lang="pt-BR" sz="2400" dirty="0"/>
          </a:p>
          <a:p>
            <a:pPr eaLnBrk="1" hangingPunct="1"/>
            <a:endParaRPr lang="pt-BR" sz="2400" dirty="0" smtClean="0"/>
          </a:p>
          <a:p>
            <a:pPr eaLnBrk="1" hangingPunct="1"/>
            <a:endParaRPr lang="pt-BR" sz="2400" dirty="0"/>
          </a:p>
          <a:p>
            <a:pPr eaLnBrk="1" hangingPunct="1"/>
            <a:r>
              <a:rPr lang="pt-BR" sz="2400" dirty="0" smtClean="0"/>
              <a:t>Versão com algoritmos canônico e adaptativo implementados com </a:t>
            </a:r>
            <a:r>
              <a:rPr lang="pt-BR" sz="2400" dirty="0" err="1" smtClean="0"/>
              <a:t>multithreading</a:t>
            </a:r>
            <a:endParaRPr lang="pt-BR" sz="2400" dirty="0"/>
          </a:p>
          <a:p>
            <a:pPr eaLnBrk="1" hangingPunct="1"/>
            <a:endParaRPr lang="pt-BR" sz="2400" dirty="0" smtClean="0"/>
          </a:p>
          <a:p>
            <a:pPr eaLnBrk="1" hangingPunct="1"/>
            <a:r>
              <a:rPr lang="pt-BR" sz="2400" dirty="0" smtClean="0"/>
              <a:t>Interface gráfica para ajustes de opções e parâmetros além de visualização parcial dos resultados.</a:t>
            </a:r>
          </a:p>
          <a:p>
            <a:pPr eaLnBrk="1" hangingPunct="1"/>
            <a:endParaRPr lang="pt-BR" sz="24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643" y="2348880"/>
            <a:ext cx="6107821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139952" y="609329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Vídeos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4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Resultados Obtidos</a:t>
            </a:r>
            <a:endParaRPr lang="pt-BR" sz="2500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229600" cy="4752528"/>
          </a:xfrm>
        </p:spPr>
        <p:txBody>
          <a:bodyPr/>
          <a:lstStyle/>
          <a:p>
            <a:pPr marL="0" indent="0" eaLnBrk="1" hangingPunct="1">
              <a:buNone/>
            </a:pPr>
            <a:endParaRPr lang="pt-BR" sz="2400" dirty="0" smtClean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707839"/>
              </p:ext>
            </p:extLst>
          </p:nvPr>
        </p:nvGraphicFramePr>
        <p:xfrm>
          <a:off x="1377078" y="2276872"/>
          <a:ext cx="6507290" cy="39265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0318"/>
                <a:gridCol w="1196743"/>
                <a:gridCol w="1196743"/>
                <a:gridCol w="1196743"/>
                <a:gridCol w="1196743"/>
              </a:tblGrid>
              <a:tr h="634667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Benchmark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Algorit</a:t>
                      </a:r>
                      <a:r>
                        <a:rPr lang="pt-BR" dirty="0" smtClean="0"/>
                        <a:t>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</a:t>
                      </a:r>
                      <a:r>
                        <a:rPr lang="pt-BR" baseline="-25000" dirty="0" smtClean="0"/>
                        <a:t>DP</a:t>
                      </a:r>
                      <a:endParaRPr lang="pt-BR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ISE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FOM</a:t>
                      </a:r>
                      <a:endParaRPr lang="pt-BR" dirty="0"/>
                    </a:p>
                  </a:txBody>
                  <a:tcPr anchor="ctr"/>
                </a:tc>
              </a:tr>
              <a:tr h="362667">
                <a:tc rowSpan="3"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Chromosome</a:t>
                      </a:r>
                      <a:endParaRPr lang="pt-BR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(60p)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DCPA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4.93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1.013</a:t>
                      </a:r>
                      <a:endParaRPr lang="pt-BR" dirty="0"/>
                    </a:p>
                  </a:txBody>
                  <a:tcPr anchor="ctr"/>
                </a:tc>
              </a:tr>
              <a:tr h="362667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NDE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7.60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0.658</a:t>
                      </a:r>
                      <a:endParaRPr lang="pt-BR" dirty="0"/>
                    </a:p>
                  </a:txBody>
                  <a:tcPr anchor="ctr"/>
                </a:tc>
              </a:tr>
              <a:tr h="362667">
                <a:tc v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NDEa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4.62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1.082</a:t>
                      </a:r>
                      <a:endParaRPr lang="pt-BR" dirty="0"/>
                    </a:p>
                  </a:txBody>
                  <a:tcPr anchor="ctr"/>
                </a:tc>
              </a:tr>
              <a:tr h="362667">
                <a:tc rowSpan="3"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Leaf</a:t>
                      </a:r>
                      <a:endParaRPr lang="pt-BR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(120p)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iPSO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26.8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0.280</a:t>
                      </a:r>
                      <a:endParaRPr lang="pt-BR" dirty="0"/>
                    </a:p>
                  </a:txBody>
                  <a:tcPr anchor="ctr"/>
                </a:tc>
              </a:tr>
              <a:tr h="362667">
                <a:tc vMerge="1">
                  <a:txBody>
                    <a:bodyPr/>
                    <a:lstStyle/>
                    <a:p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NDE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71.41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0.105</a:t>
                      </a:r>
                      <a:endParaRPr lang="pt-BR" dirty="0"/>
                    </a:p>
                  </a:txBody>
                  <a:tcPr anchor="ctr"/>
                </a:tc>
              </a:tr>
              <a:tr h="362667">
                <a:tc vMerge="1">
                  <a:txBody>
                    <a:bodyPr/>
                    <a:lstStyle/>
                    <a:p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NDEa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37.61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0.199</a:t>
                      </a:r>
                      <a:endParaRPr lang="pt-BR" dirty="0"/>
                    </a:p>
                  </a:txBody>
                  <a:tcPr anchor="ctr"/>
                </a:tc>
              </a:tr>
              <a:tr h="362667">
                <a:tc rowSpan="3"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Semicircle</a:t>
                      </a:r>
                      <a:endParaRPr lang="pt-BR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(102p)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DCPA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5.71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0.744</a:t>
                      </a:r>
                      <a:endParaRPr lang="pt-BR" dirty="0"/>
                    </a:p>
                  </a:txBody>
                  <a:tcPr anchor="ctr"/>
                </a:tc>
              </a:tr>
              <a:tr h="362667">
                <a:tc vMerge="1">
                  <a:txBody>
                    <a:bodyPr/>
                    <a:lstStyle/>
                    <a:p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NDE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8.76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0.485</a:t>
                      </a:r>
                      <a:endParaRPr lang="pt-BR" dirty="0"/>
                    </a:p>
                  </a:txBody>
                  <a:tcPr anchor="ctr"/>
                </a:tc>
              </a:tr>
              <a:tr h="362667">
                <a:tc vMerge="1">
                  <a:txBody>
                    <a:bodyPr/>
                    <a:lstStyle/>
                    <a:p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NDEa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6.35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0.669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42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Resultados Obtidos</a:t>
            </a:r>
            <a:endParaRPr lang="pt-BR" sz="2500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229600" cy="4752528"/>
          </a:xfrm>
        </p:spPr>
        <p:txBody>
          <a:bodyPr/>
          <a:lstStyle/>
          <a:p>
            <a:pPr marL="0" indent="0" eaLnBrk="1" hangingPunct="1">
              <a:buNone/>
            </a:pPr>
            <a:endParaRPr lang="pt-BR" sz="2400" dirty="0" smtClean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859232"/>
              </p:ext>
            </p:extLst>
          </p:nvPr>
        </p:nvGraphicFramePr>
        <p:xfrm>
          <a:off x="1377078" y="1717581"/>
          <a:ext cx="6507290" cy="50237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0318"/>
                <a:gridCol w="1196743"/>
                <a:gridCol w="1196743"/>
                <a:gridCol w="1196743"/>
                <a:gridCol w="1196743"/>
              </a:tblGrid>
              <a:tr h="634667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Benchmark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Algorit</a:t>
                      </a:r>
                      <a:r>
                        <a:rPr lang="pt-BR" dirty="0" smtClean="0"/>
                        <a:t>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</a:t>
                      </a:r>
                      <a:r>
                        <a:rPr lang="pt-BR" baseline="-25000" dirty="0" smtClean="0"/>
                        <a:t>DP</a:t>
                      </a:r>
                      <a:endParaRPr lang="pt-BR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ISE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FOM</a:t>
                      </a:r>
                      <a:endParaRPr lang="pt-BR" dirty="0"/>
                    </a:p>
                  </a:txBody>
                  <a:tcPr anchor="ctr"/>
                </a:tc>
              </a:tr>
              <a:tr h="362667">
                <a:tc rowSpan="3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Arlington</a:t>
                      </a:r>
                      <a:br>
                        <a:rPr lang="pt-BR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(133 p)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DCPA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9.88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0.408</a:t>
                      </a:r>
                      <a:endParaRPr lang="pt-BR" dirty="0"/>
                    </a:p>
                  </a:txBody>
                  <a:tcPr anchor="ctr"/>
                </a:tc>
              </a:tr>
              <a:tr h="362667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NDE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18,43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0.219</a:t>
                      </a:r>
                      <a:endParaRPr lang="pt-BR" dirty="0"/>
                    </a:p>
                  </a:txBody>
                  <a:tcPr anchor="ctr"/>
                </a:tc>
              </a:tr>
              <a:tr h="362667">
                <a:tc v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NDEa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13,43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0.300</a:t>
                      </a:r>
                      <a:endParaRPr lang="pt-BR" dirty="0"/>
                    </a:p>
                  </a:txBody>
                  <a:tcPr anchor="ctr"/>
                </a:tc>
              </a:tr>
              <a:tr h="362667">
                <a:tc rowSpan="3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Como</a:t>
                      </a: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(124p)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iPSO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9.78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0.528</a:t>
                      </a:r>
                      <a:endParaRPr lang="pt-BR" dirty="0"/>
                    </a:p>
                  </a:txBody>
                  <a:tcPr anchor="ctr"/>
                </a:tc>
              </a:tr>
              <a:tr h="362667">
                <a:tc vMerge="1">
                  <a:txBody>
                    <a:bodyPr/>
                    <a:lstStyle/>
                    <a:p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NDE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21,41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0.241</a:t>
                      </a:r>
                      <a:endParaRPr lang="pt-BR" dirty="0"/>
                    </a:p>
                  </a:txBody>
                  <a:tcPr anchor="ctr"/>
                </a:tc>
              </a:tr>
              <a:tr h="362667">
                <a:tc vMerge="1">
                  <a:txBody>
                    <a:bodyPr/>
                    <a:lstStyle/>
                    <a:p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NDEa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16,62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0.311</a:t>
                      </a:r>
                      <a:endParaRPr lang="pt-BR" dirty="0"/>
                    </a:p>
                  </a:txBody>
                  <a:tcPr anchor="ctr"/>
                </a:tc>
              </a:tr>
              <a:tr h="362667">
                <a:tc rowSpan="3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Managua</a:t>
                      </a: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(120p)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iPSO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9.23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0.520</a:t>
                      </a:r>
                      <a:endParaRPr lang="pt-BR" dirty="0"/>
                    </a:p>
                  </a:txBody>
                  <a:tcPr anchor="ctr"/>
                </a:tc>
              </a:tr>
              <a:tr h="362667">
                <a:tc vMerge="1">
                  <a:txBody>
                    <a:bodyPr/>
                    <a:lstStyle/>
                    <a:p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NDE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16.03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0,312</a:t>
                      </a:r>
                      <a:endParaRPr lang="pt-BR" dirty="0"/>
                    </a:p>
                  </a:txBody>
                  <a:tcPr anchor="ctr"/>
                </a:tc>
              </a:tr>
              <a:tr h="362667">
                <a:tc vMerge="1">
                  <a:txBody>
                    <a:bodyPr/>
                    <a:lstStyle/>
                    <a:p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NDEa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13,03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0,384</a:t>
                      </a:r>
                      <a:endParaRPr lang="pt-BR" dirty="0"/>
                    </a:p>
                  </a:txBody>
                  <a:tcPr anchor="ctr"/>
                </a:tc>
              </a:tr>
              <a:tr h="362667">
                <a:tc rowSpan="3"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Simcoe</a:t>
                      </a:r>
                      <a:endParaRPr lang="pt-BR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(134p)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iPSO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9.72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0.445</a:t>
                      </a:r>
                      <a:endParaRPr lang="pt-BR" dirty="0"/>
                    </a:p>
                  </a:txBody>
                  <a:tcPr anchor="ctr"/>
                </a:tc>
              </a:tr>
              <a:tr h="362667">
                <a:tc v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NDE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19,51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0,222</a:t>
                      </a:r>
                      <a:endParaRPr lang="pt-BR" dirty="0"/>
                    </a:p>
                  </a:txBody>
                  <a:tcPr anchor="ctr"/>
                </a:tc>
              </a:tr>
              <a:tr h="362667">
                <a:tc v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NDEa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17,61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0,245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78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Resultados Obtidos</a:t>
            </a:r>
            <a:endParaRPr lang="pt-BR" sz="2500" dirty="0" smtClean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50239"/>
              </p:ext>
            </p:extLst>
          </p:nvPr>
        </p:nvGraphicFramePr>
        <p:xfrm>
          <a:off x="1259632" y="2276872"/>
          <a:ext cx="6507290" cy="28292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0318"/>
                <a:gridCol w="1196743"/>
                <a:gridCol w="1196743"/>
                <a:gridCol w="1196743"/>
                <a:gridCol w="1196743"/>
              </a:tblGrid>
              <a:tr h="634667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Benchmark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Algorit</a:t>
                      </a:r>
                      <a:r>
                        <a:rPr lang="pt-BR" dirty="0" smtClean="0"/>
                        <a:t>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</a:t>
                      </a:r>
                      <a:r>
                        <a:rPr lang="pt-BR" baseline="-25000" dirty="0" smtClean="0"/>
                        <a:t>DP</a:t>
                      </a:r>
                      <a:endParaRPr lang="pt-BR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ISE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FOM</a:t>
                      </a:r>
                      <a:endParaRPr lang="pt-BR" dirty="0"/>
                    </a:p>
                  </a:txBody>
                  <a:tcPr anchor="ctr"/>
                </a:tc>
              </a:tr>
              <a:tr h="362667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Laguna</a:t>
                      </a:r>
                      <a:r>
                        <a:rPr lang="pt-BR" baseline="0" dirty="0" smtClean="0">
                          <a:solidFill>
                            <a:schemeClr val="bg1"/>
                          </a:solidFill>
                        </a:rPr>
                        <a:t> Seca (1463p)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NDE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2748.26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0.014</a:t>
                      </a:r>
                      <a:endParaRPr lang="pt-BR" dirty="0"/>
                    </a:p>
                  </a:txBody>
                  <a:tcPr anchor="ctr"/>
                </a:tc>
              </a:tr>
              <a:tr h="362667">
                <a:tc v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NDE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398.64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0.025</a:t>
                      </a:r>
                      <a:endParaRPr lang="pt-BR" dirty="0"/>
                    </a:p>
                  </a:txBody>
                  <a:tcPr anchor="ctr"/>
                </a:tc>
              </a:tr>
              <a:tr h="362667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Nürburgring</a:t>
                      </a:r>
                      <a:endParaRPr lang="pt-BR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(1887p)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NDE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8193.54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0,005</a:t>
                      </a:r>
                      <a:endParaRPr lang="pt-BR" dirty="0"/>
                    </a:p>
                  </a:txBody>
                  <a:tcPr anchor="ctr"/>
                </a:tc>
              </a:tr>
              <a:tr h="362667">
                <a:tc vMerge="1">
                  <a:txBody>
                    <a:bodyPr/>
                    <a:lstStyle/>
                    <a:p>
                      <a:pPr algn="ctr"/>
                      <a:endParaRPr lang="pt-BR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NDE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868.47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0,016</a:t>
                      </a:r>
                      <a:endParaRPr lang="pt-BR" dirty="0"/>
                    </a:p>
                  </a:txBody>
                  <a:tcPr anchor="ctr"/>
                </a:tc>
              </a:tr>
              <a:tr h="362667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Silverstone</a:t>
                      </a: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(1955p)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NDE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13179.29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0,003</a:t>
                      </a:r>
                      <a:endParaRPr lang="pt-BR" dirty="0"/>
                    </a:p>
                  </a:txBody>
                  <a:tcPr anchor="ctr"/>
                </a:tc>
              </a:tr>
              <a:tr h="362667">
                <a:tc v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NDE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672.17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0,021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3057896" y="5512246"/>
            <a:ext cx="338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Escolha de N</a:t>
            </a:r>
            <a:r>
              <a:rPr lang="pt-BR" baseline="-25000" dirty="0" smtClean="0"/>
              <a:t>DP </a:t>
            </a:r>
            <a:r>
              <a:rPr lang="pt-BR" dirty="0" smtClean="0"/>
              <a:t> -  n</a:t>
            </a:r>
            <a:r>
              <a:rPr lang="pt-BR" baseline="30000" dirty="0" smtClean="0"/>
              <a:t>0.5</a:t>
            </a:r>
            <a:r>
              <a:rPr lang="pt-BR" dirty="0" smtClean="0"/>
              <a:t>   &amp;   n</a:t>
            </a:r>
            <a:r>
              <a:rPr lang="pt-BR" baseline="30000" dirty="0" smtClean="0"/>
              <a:t>0.65</a:t>
            </a:r>
            <a:endParaRPr lang="pt-BR" baseline="30000" dirty="0"/>
          </a:p>
        </p:txBody>
      </p:sp>
    </p:spTree>
    <p:extLst>
      <p:ext uri="{BB962C8B-B14F-4D97-AF65-F5344CB8AC3E}">
        <p14:creationId xmlns:p14="http://schemas.microsoft.com/office/powerpoint/2010/main" val="268304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Resultados Obtidos</a:t>
            </a:r>
            <a:endParaRPr lang="pt-BR" sz="2500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229600" cy="4752528"/>
          </a:xfrm>
        </p:spPr>
        <p:txBody>
          <a:bodyPr/>
          <a:lstStyle/>
          <a:p>
            <a:pPr eaLnBrk="1" hangingPunct="1"/>
            <a:r>
              <a:rPr lang="pt-BR" sz="2400" dirty="0" smtClean="0"/>
              <a:t>Fitness / Gerações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41029"/>
            <a:ext cx="7419728" cy="415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425495" y="2031103"/>
            <a:ext cx="3749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pt-BR" dirty="0"/>
              <a:t>Instância: Arlington [30 execuções]</a:t>
            </a:r>
          </a:p>
        </p:txBody>
      </p:sp>
    </p:spTree>
    <p:extLst>
      <p:ext uri="{BB962C8B-B14F-4D97-AF65-F5344CB8AC3E}">
        <p14:creationId xmlns:p14="http://schemas.microsoft.com/office/powerpoint/2010/main" val="42343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Resultados Obtidos</a:t>
            </a:r>
            <a:endParaRPr lang="pt-BR" sz="2500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229600" cy="4752528"/>
          </a:xfrm>
        </p:spPr>
        <p:txBody>
          <a:bodyPr/>
          <a:lstStyle/>
          <a:p>
            <a:pPr eaLnBrk="1" hangingPunct="1"/>
            <a:r>
              <a:rPr lang="pt-BR" sz="2400" dirty="0" smtClean="0"/>
              <a:t>Diversidade / Gerações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88" y="2636912"/>
            <a:ext cx="807236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4615925" y="2267580"/>
            <a:ext cx="3749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pt-BR" dirty="0"/>
              <a:t>Instância: Arlington [30 execuções]</a:t>
            </a:r>
          </a:p>
        </p:txBody>
      </p:sp>
    </p:spTree>
    <p:extLst>
      <p:ext uri="{BB962C8B-B14F-4D97-AF65-F5344CB8AC3E}">
        <p14:creationId xmlns:p14="http://schemas.microsoft.com/office/powerpoint/2010/main" val="26324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Resultados Obtidos</a:t>
            </a:r>
            <a:endParaRPr lang="pt-BR" sz="2500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229600" cy="4752528"/>
          </a:xfrm>
        </p:spPr>
        <p:txBody>
          <a:bodyPr/>
          <a:lstStyle/>
          <a:p>
            <a:pPr eaLnBrk="1" hangingPunct="1"/>
            <a:r>
              <a:rPr lang="pt-BR" sz="2400" dirty="0" smtClean="0"/>
              <a:t>Box-</a:t>
            </a:r>
            <a:r>
              <a:rPr lang="pt-BR" sz="2400" dirty="0" err="1" smtClean="0"/>
              <a:t>Plot</a:t>
            </a:r>
            <a:r>
              <a:rPr lang="pt-BR" sz="2400" dirty="0" smtClean="0"/>
              <a:t>		</a:t>
            </a:r>
            <a:endParaRPr lang="pt-BR" sz="24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0888"/>
            <a:ext cx="6068714" cy="416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203848" y="2048193"/>
            <a:ext cx="3749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pt-BR" dirty="0"/>
              <a:t>Instância: Arlington [30 execuções]</a:t>
            </a:r>
          </a:p>
        </p:txBody>
      </p:sp>
    </p:spTree>
    <p:extLst>
      <p:ext uri="{BB962C8B-B14F-4D97-AF65-F5344CB8AC3E}">
        <p14:creationId xmlns:p14="http://schemas.microsoft.com/office/powerpoint/2010/main" val="21509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Considerações e Trabalhos Futuros</a:t>
            </a:r>
            <a:endParaRPr lang="pt-BR" sz="2500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229600" cy="4752528"/>
          </a:xfrm>
        </p:spPr>
        <p:txBody>
          <a:bodyPr/>
          <a:lstStyle/>
          <a:p>
            <a:pPr eaLnBrk="1" hangingPunct="1"/>
            <a:r>
              <a:rPr lang="pt-BR" sz="2400" dirty="0" smtClean="0"/>
              <a:t>Análise Geral:</a:t>
            </a:r>
          </a:p>
          <a:p>
            <a:pPr lvl="1" eaLnBrk="1" hangingPunct="1"/>
            <a:r>
              <a:rPr lang="pt-BR" sz="2200" dirty="0" smtClean="0"/>
              <a:t>resultados obtidos foram promissores</a:t>
            </a:r>
          </a:p>
          <a:p>
            <a:pPr lvl="1" eaLnBrk="1" hangingPunct="1"/>
            <a:r>
              <a:rPr lang="pt-BR" sz="2200" dirty="0" smtClean="0"/>
              <a:t>parece </a:t>
            </a:r>
            <a:r>
              <a:rPr lang="pt-BR" sz="2200" dirty="0"/>
              <a:t>ser </a:t>
            </a:r>
            <a:r>
              <a:rPr lang="pt-BR" sz="2200" dirty="0" smtClean="0"/>
              <a:t>robusto </a:t>
            </a:r>
            <a:r>
              <a:rPr lang="pt-BR" sz="2200" dirty="0"/>
              <a:t>para objetos com contorno curvilíneo e constituído por muitos </a:t>
            </a:r>
            <a:r>
              <a:rPr lang="pt-BR" sz="2200" dirty="0" smtClean="0"/>
              <a:t>pontos</a:t>
            </a:r>
          </a:p>
          <a:p>
            <a:pPr lvl="1" eaLnBrk="1" hangingPunct="1"/>
            <a:endParaRPr lang="pt-BR" sz="2200" dirty="0" smtClean="0"/>
          </a:p>
          <a:p>
            <a:pPr eaLnBrk="1" hangingPunct="1"/>
            <a:r>
              <a:rPr lang="pt-BR" sz="2400" dirty="0" smtClean="0"/>
              <a:t>Limitações da proposta:</a:t>
            </a:r>
          </a:p>
          <a:p>
            <a:pPr lvl="1" eaLnBrk="1" hangingPunct="1"/>
            <a:r>
              <a:rPr lang="pt-BR" sz="2200" dirty="0" smtClean="0"/>
              <a:t>não parece ser muito interessante para objetos de </a:t>
            </a:r>
            <a:br>
              <a:rPr lang="pt-BR" sz="2200" dirty="0" smtClean="0"/>
            </a:br>
            <a:r>
              <a:rPr lang="pt-BR" sz="2200" dirty="0" smtClean="0"/>
              <a:t>superfícies lisas (contorno com muitas retas)</a:t>
            </a:r>
          </a:p>
          <a:p>
            <a:pPr lvl="1" eaLnBrk="1" hangingPunct="1"/>
            <a:r>
              <a:rPr lang="pt-BR" sz="2200" dirty="0" smtClean="0"/>
              <a:t>ISE implementado pode ser enganoso</a:t>
            </a:r>
          </a:p>
        </p:txBody>
      </p:sp>
    </p:spTree>
    <p:extLst>
      <p:ext uri="{BB962C8B-B14F-4D97-AF65-F5344CB8AC3E}">
        <p14:creationId xmlns:p14="http://schemas.microsoft.com/office/powerpoint/2010/main" val="323143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Considerações e Trabalhos Futuros</a:t>
            </a:r>
            <a:endParaRPr lang="pt-BR" sz="2500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229600" cy="4752528"/>
          </a:xfrm>
        </p:spPr>
        <p:txBody>
          <a:bodyPr/>
          <a:lstStyle/>
          <a:p>
            <a:pPr eaLnBrk="1" hangingPunct="1"/>
            <a:endParaRPr lang="pt-BR" sz="2400" dirty="0" smtClean="0"/>
          </a:p>
          <a:p>
            <a:pPr eaLnBrk="1" hangingPunct="1"/>
            <a:r>
              <a:rPr lang="pt-BR" sz="2400" dirty="0" smtClean="0"/>
              <a:t>Trabalhos Futuros:</a:t>
            </a:r>
          </a:p>
          <a:p>
            <a:pPr lvl="1" eaLnBrk="1" hangingPunct="1"/>
            <a:r>
              <a:rPr lang="pt-BR" sz="2200" dirty="0" smtClean="0"/>
              <a:t>separa o contorno em segmentes e resolver cada segmento por vez deve ser mais eficiente em termos de velocidade e resultado</a:t>
            </a:r>
          </a:p>
          <a:p>
            <a:pPr lvl="1" eaLnBrk="1" hangingPunct="1"/>
            <a:r>
              <a:rPr lang="pt-BR" sz="2200" dirty="0" smtClean="0"/>
              <a:t>Comparar resultados com uma técnica mais básica como </a:t>
            </a:r>
            <a:r>
              <a:rPr lang="pt-BR" sz="2200" i="1" dirty="0" err="1" smtClean="0"/>
              <a:t>simulated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annealing</a:t>
            </a:r>
            <a:endParaRPr lang="pt-BR" sz="2400" i="1" dirty="0"/>
          </a:p>
          <a:p>
            <a:pPr eaLnBrk="1" hangingPunct="1"/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07622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509120"/>
            <a:ext cx="3096344" cy="2096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6264" y="1556792"/>
            <a:ext cx="238019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  <a:br>
              <a:rPr lang="pt-BR" dirty="0" smtClean="0"/>
            </a:br>
            <a:r>
              <a:rPr lang="pt-BR" sz="2500" dirty="0" smtClean="0"/>
              <a:t>(Qual é o problema?)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28799"/>
            <a:ext cx="8229600" cy="4976881"/>
          </a:xfrm>
        </p:spPr>
        <p:txBody>
          <a:bodyPr/>
          <a:lstStyle/>
          <a:p>
            <a:pPr eaLnBrk="1" hangingPunct="1"/>
            <a:r>
              <a:rPr lang="pt-BR" sz="2400" dirty="0" smtClean="0"/>
              <a:t>Representação compacta de curvas</a:t>
            </a:r>
          </a:p>
          <a:p>
            <a:pPr lvl="1" eaLnBrk="1" hangingPunct="1"/>
            <a:r>
              <a:rPr lang="pt-BR" sz="2200" dirty="0" smtClean="0"/>
              <a:t>Engenharia Reversa</a:t>
            </a:r>
          </a:p>
          <a:p>
            <a:pPr lvl="1" eaLnBrk="1" hangingPunct="1"/>
            <a:r>
              <a:rPr lang="pt-BR" sz="2200" dirty="0" smtClean="0"/>
              <a:t>Útil para compactar, reduzir memória,</a:t>
            </a:r>
            <a:br>
              <a:rPr lang="pt-BR" sz="2200" dirty="0" smtClean="0"/>
            </a:br>
            <a:r>
              <a:rPr lang="pt-BR" sz="2200" dirty="0" smtClean="0"/>
              <a:t>reconhecimento de padrões, casamento</a:t>
            </a:r>
            <a:br>
              <a:rPr lang="pt-BR" sz="2200" dirty="0" smtClean="0"/>
            </a:br>
            <a:r>
              <a:rPr lang="pt-BR" sz="2200" dirty="0" smtClean="0"/>
              <a:t>de formas e rastreamento em vídeo</a:t>
            </a:r>
          </a:p>
          <a:p>
            <a:pPr lvl="1" eaLnBrk="1" hangingPunct="1"/>
            <a:r>
              <a:rPr lang="pt-BR" sz="2200" dirty="0" smtClean="0"/>
              <a:t>Possui </a:t>
            </a:r>
            <a:r>
              <a:rPr lang="pt-BR" sz="2200" dirty="0" smtClean="0"/>
              <a:t>dois objetivos:</a:t>
            </a:r>
          </a:p>
          <a:p>
            <a:pPr lvl="2" eaLnBrk="1" hangingPunct="1"/>
            <a:r>
              <a:rPr lang="pt-BR" sz="2000" dirty="0" smtClean="0"/>
              <a:t>Minimizar o número de pontos utilizado (#-</a:t>
            </a:r>
            <a:r>
              <a:rPr lang="pt-BR" sz="2000" dirty="0" err="1" smtClean="0"/>
              <a:t>min</a:t>
            </a:r>
            <a:r>
              <a:rPr lang="pt-BR" sz="2000" dirty="0" smtClean="0"/>
              <a:t>)</a:t>
            </a:r>
          </a:p>
          <a:p>
            <a:pPr lvl="2" eaLnBrk="1" hangingPunct="1"/>
            <a:r>
              <a:rPr lang="pt-BR" sz="2000" dirty="0" smtClean="0"/>
              <a:t>Minimizar o erro entre o contorno e a</a:t>
            </a:r>
            <a:br>
              <a:rPr lang="pt-BR" sz="2000" dirty="0" smtClean="0"/>
            </a:br>
            <a:r>
              <a:rPr lang="pt-BR" sz="2000" dirty="0" smtClean="0"/>
              <a:t>nova representação (e-min</a:t>
            </a:r>
            <a:r>
              <a:rPr lang="pt-BR" sz="2000" dirty="0" smtClean="0"/>
              <a:t>)</a:t>
            </a:r>
          </a:p>
          <a:p>
            <a:pPr lvl="2" eaLnBrk="1" hangingPunct="1"/>
            <a:r>
              <a:rPr lang="pt-BR" sz="2000" dirty="0" smtClean="0"/>
              <a:t>Atacado visando apenas um objetivo</a:t>
            </a:r>
            <a:endParaRPr lang="pt-BR" sz="2000" dirty="0" smtClean="0"/>
          </a:p>
          <a:p>
            <a:pPr lvl="1" eaLnBrk="1" hangingPunct="1"/>
            <a:r>
              <a:rPr lang="pt-BR" sz="2200" dirty="0" smtClean="0"/>
              <a:t>Possui duas versões:</a:t>
            </a:r>
          </a:p>
          <a:p>
            <a:pPr lvl="2" eaLnBrk="1" hangingPunct="1"/>
            <a:r>
              <a:rPr lang="pt-BR" sz="2000" dirty="0" smtClean="0"/>
              <a:t>Problema discreto</a:t>
            </a:r>
          </a:p>
          <a:p>
            <a:pPr lvl="2" eaLnBrk="1" hangingPunct="1"/>
            <a:r>
              <a:rPr lang="pt-BR" sz="2000" dirty="0" smtClean="0"/>
              <a:t>Problema </a:t>
            </a:r>
            <a:r>
              <a:rPr lang="pt-BR" sz="2000" dirty="0" smtClean="0"/>
              <a:t>contínuo (polígono / curvas)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0039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Referências</a:t>
            </a:r>
            <a:endParaRPr lang="pt-BR" sz="2500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28799"/>
            <a:ext cx="8229600" cy="4976881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P.Y</a:t>
            </a:r>
            <a:r>
              <a:rPr lang="en-US" sz="2000" dirty="0"/>
              <a:t>. Yin, “A discrete particle swarm algorithm for optimal </a:t>
            </a:r>
            <a:r>
              <a:rPr lang="en-US" sz="2000" dirty="0" smtClean="0"/>
              <a:t>polygonal approximation </a:t>
            </a:r>
            <a:r>
              <a:rPr lang="en-US" sz="2000" dirty="0"/>
              <a:t>of digital curves</a:t>
            </a:r>
            <a:r>
              <a:rPr lang="en-US" sz="2000" dirty="0" smtClean="0"/>
              <a:t>,” Journal </a:t>
            </a:r>
            <a:r>
              <a:rPr lang="en-US" sz="2000" dirty="0"/>
              <a:t>of Visual Communication </a:t>
            </a:r>
            <a:r>
              <a:rPr lang="en-US" sz="2000" dirty="0" smtClean="0"/>
              <a:t>&amp; Image Representation, </a:t>
            </a:r>
            <a:r>
              <a:rPr lang="en-US" sz="2000" dirty="0"/>
              <a:t>vol. 15, pp. 241–260, 2004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A.K. Qin, P.N. </a:t>
            </a:r>
            <a:r>
              <a:rPr lang="en-US" sz="2000" dirty="0" err="1" smtClean="0"/>
              <a:t>Sunganthan</a:t>
            </a:r>
            <a:r>
              <a:rPr lang="en-US" sz="2000" dirty="0"/>
              <a:t>, “Self-adaptive Differential Evolution Algorithm for Numerical </a:t>
            </a:r>
            <a:r>
              <a:rPr lang="en-US" sz="2000" dirty="0" smtClean="0"/>
              <a:t>Optimization”. In the 2005 IEEE Congress of Evolutionary Computation, 2005.</a:t>
            </a:r>
          </a:p>
          <a:p>
            <a:r>
              <a:rPr lang="en-US" sz="2000" dirty="0" smtClean="0"/>
              <a:t>K</a:t>
            </a:r>
            <a:r>
              <a:rPr lang="en-US" sz="2000" dirty="0"/>
              <a:t>. Price, “An introduction to differential evolution,” </a:t>
            </a:r>
            <a:r>
              <a:rPr lang="en-US" sz="2000" dirty="0" smtClean="0"/>
              <a:t>in New </a:t>
            </a:r>
            <a:r>
              <a:rPr lang="en-US" sz="2000" dirty="0"/>
              <a:t>Ideas </a:t>
            </a:r>
            <a:r>
              <a:rPr lang="en-US" sz="2000" dirty="0" smtClean="0"/>
              <a:t>in Optimization, </a:t>
            </a:r>
            <a:r>
              <a:rPr lang="en-US" sz="2000" dirty="0"/>
              <a:t>D. </a:t>
            </a:r>
            <a:r>
              <a:rPr lang="en-US" sz="2000" dirty="0" err="1"/>
              <a:t>Corne</a:t>
            </a:r>
            <a:r>
              <a:rPr lang="en-US" sz="2000" dirty="0"/>
              <a:t>, M. </a:t>
            </a:r>
            <a:r>
              <a:rPr lang="en-US" sz="2000" dirty="0" err="1"/>
              <a:t>Dorigo</a:t>
            </a:r>
            <a:r>
              <a:rPr lang="en-US" sz="2000" dirty="0"/>
              <a:t>, and F. Glover, </a:t>
            </a:r>
            <a:r>
              <a:rPr lang="en-US" sz="2000" dirty="0" smtClean="0"/>
              <a:t>Eds. Berkshire: McGraw-Hill</a:t>
            </a:r>
            <a:r>
              <a:rPr lang="en-US" sz="2000" dirty="0"/>
              <a:t>, 1999, </a:t>
            </a:r>
            <a:r>
              <a:rPr lang="en-US" sz="2000" dirty="0" err="1"/>
              <a:t>ch.</a:t>
            </a:r>
            <a:r>
              <a:rPr lang="en-US" sz="2000" dirty="0"/>
              <a:t> 10, pp. 77–108</a:t>
            </a:r>
            <a:r>
              <a:rPr lang="en-US" sz="2000" dirty="0" smtClean="0"/>
              <a:t>.</a:t>
            </a:r>
          </a:p>
          <a:p>
            <a:r>
              <a:rPr lang="pt-BR" sz="2000" dirty="0"/>
              <a:t>H. Liu, X. Zhang, </a:t>
            </a:r>
            <a:r>
              <a:rPr lang="pt-BR" sz="2000" dirty="0" err="1"/>
              <a:t>and</a:t>
            </a:r>
            <a:r>
              <a:rPr lang="pt-BR" sz="2000" dirty="0"/>
              <a:t> A. </a:t>
            </a:r>
            <a:r>
              <a:rPr lang="pt-BR" sz="2000" dirty="0" err="1"/>
              <a:t>Rockwood</a:t>
            </a:r>
            <a:r>
              <a:rPr lang="pt-BR" sz="2000" dirty="0"/>
              <a:t>, “A </a:t>
            </a:r>
            <a:r>
              <a:rPr lang="pt-BR" sz="2000" dirty="0" err="1"/>
              <a:t>direction</a:t>
            </a:r>
            <a:r>
              <a:rPr lang="pt-BR" sz="2000" dirty="0"/>
              <a:t> </a:t>
            </a:r>
            <a:r>
              <a:rPr lang="pt-BR" sz="2000" dirty="0" err="1"/>
              <a:t>change-based</a:t>
            </a:r>
            <a:r>
              <a:rPr lang="pt-BR" sz="2000" dirty="0"/>
              <a:t> </a:t>
            </a:r>
            <a:r>
              <a:rPr lang="pt-BR" sz="2000" dirty="0" err="1" smtClean="0"/>
              <a:t>algorithm</a:t>
            </a:r>
            <a:r>
              <a:rPr lang="pt-BR" sz="2000" dirty="0" smtClean="0"/>
              <a:t> for </a:t>
            </a:r>
            <a:r>
              <a:rPr lang="pt-BR" sz="2000" dirty="0" err="1"/>
              <a:t>polygonal</a:t>
            </a:r>
            <a:r>
              <a:rPr lang="pt-BR" sz="2000" dirty="0"/>
              <a:t> </a:t>
            </a:r>
            <a:r>
              <a:rPr lang="pt-BR" sz="2000" dirty="0" err="1"/>
              <a:t>approximation</a:t>
            </a:r>
            <a:r>
              <a:rPr lang="pt-BR" sz="2000" dirty="0"/>
              <a:t>,” </a:t>
            </a:r>
            <a:r>
              <a:rPr lang="pt-BR" sz="2000" dirty="0" smtClean="0"/>
              <a:t>in </a:t>
            </a:r>
            <a:r>
              <a:rPr lang="pt-BR" sz="2000" dirty="0" err="1" smtClean="0"/>
              <a:t>International</a:t>
            </a:r>
            <a:r>
              <a:rPr lang="pt-BR" sz="2000" dirty="0" smtClean="0"/>
              <a:t> </a:t>
            </a:r>
            <a:r>
              <a:rPr lang="pt-BR" sz="2000" dirty="0" err="1"/>
              <a:t>Conference</a:t>
            </a:r>
            <a:r>
              <a:rPr lang="pt-BR" sz="2000" dirty="0"/>
              <a:t> </a:t>
            </a:r>
            <a:r>
              <a:rPr lang="pt-BR" sz="2000" dirty="0" err="1"/>
              <a:t>on</a:t>
            </a:r>
            <a:r>
              <a:rPr lang="pt-BR" sz="2000" dirty="0"/>
              <a:t> </a:t>
            </a:r>
            <a:r>
              <a:rPr lang="pt-BR" sz="2000" dirty="0" err="1" smtClean="0"/>
              <a:t>Pattern</a:t>
            </a:r>
            <a:r>
              <a:rPr lang="pt-BR" sz="2000" dirty="0" smtClean="0"/>
              <a:t> </a:t>
            </a:r>
            <a:r>
              <a:rPr lang="pt-BR" sz="2000" dirty="0" err="1" smtClean="0"/>
              <a:t>Recognition</a:t>
            </a:r>
            <a:r>
              <a:rPr lang="pt-BR" sz="2000" dirty="0" smtClean="0"/>
              <a:t> </a:t>
            </a:r>
            <a:r>
              <a:rPr lang="pt-BR" sz="2000" dirty="0"/>
              <a:t>(ICPR 2012</a:t>
            </a:r>
            <a:r>
              <a:rPr lang="pt-BR" sz="2000" dirty="0" smtClean="0"/>
              <a:t>), </a:t>
            </a:r>
            <a:r>
              <a:rPr lang="pt-BR" sz="2000" dirty="0"/>
              <a:t>vol. 21, nov. 2012, pp. 3586–3589</a:t>
            </a:r>
            <a:r>
              <a:rPr lang="pt-BR" sz="2000" dirty="0" smtClean="0"/>
              <a:t>.</a:t>
            </a:r>
            <a:endParaRPr lang="en-US" sz="2000" dirty="0" smtClean="0"/>
          </a:p>
          <a:p>
            <a:endParaRPr lang="en-US" sz="2400" dirty="0"/>
          </a:p>
          <a:p>
            <a:pPr eaLnBrk="1" hangingPunct="1"/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67360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  <a:br>
              <a:rPr lang="pt-BR" dirty="0" smtClean="0"/>
            </a:br>
            <a:r>
              <a:rPr lang="pt-BR" sz="2500" dirty="0"/>
              <a:t>(</a:t>
            </a:r>
            <a:r>
              <a:rPr lang="pt-BR" sz="2500" dirty="0" smtClean="0"/>
              <a:t>Justificativa)</a:t>
            </a:r>
            <a:endParaRPr lang="pt-BR" sz="2500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72816"/>
            <a:ext cx="8229600" cy="4752528"/>
          </a:xfrm>
        </p:spPr>
        <p:txBody>
          <a:bodyPr/>
          <a:lstStyle/>
          <a:p>
            <a:pPr eaLnBrk="1" hangingPunct="1"/>
            <a:r>
              <a:rPr lang="pt-BR" sz="2300" dirty="0" smtClean="0"/>
              <a:t>É um problema </a:t>
            </a:r>
            <a:r>
              <a:rPr lang="pt-BR" sz="2300" dirty="0" err="1" smtClean="0"/>
              <a:t>combinatorial</a:t>
            </a:r>
            <a:r>
              <a:rPr lang="pt-BR" sz="2300" dirty="0" smtClean="0"/>
              <a:t>:</a:t>
            </a:r>
          </a:p>
          <a:p>
            <a:pPr lvl="1" eaLnBrk="1" hangingPunct="1"/>
            <a:r>
              <a:rPr lang="pt-BR" sz="2100" dirty="0" smtClean="0"/>
              <a:t>Versão discreta: algoritmo ótimo O(n</a:t>
            </a:r>
            <a:r>
              <a:rPr lang="pt-BR" sz="2100" baseline="30000" dirty="0" smtClean="0"/>
              <a:t>4</a:t>
            </a:r>
            <a:r>
              <a:rPr lang="pt-BR" sz="2100" dirty="0" smtClean="0"/>
              <a:t>)  [Yin, 2004]</a:t>
            </a:r>
          </a:p>
          <a:p>
            <a:pPr lvl="1" eaLnBrk="1" hangingPunct="1"/>
            <a:r>
              <a:rPr lang="pt-BR" sz="2100" dirty="0" smtClean="0"/>
              <a:t>Versão contínua: maior espaço de busca =&gt; mais complexo</a:t>
            </a:r>
          </a:p>
          <a:p>
            <a:pPr eaLnBrk="1" hangingPunct="1"/>
            <a:r>
              <a:rPr lang="pt-BR" sz="2300" dirty="0" smtClean="0"/>
              <a:t>Por que usar Evolução Diferencial?</a:t>
            </a:r>
            <a:endParaRPr lang="pt-BR" sz="2300" dirty="0" smtClean="0"/>
          </a:p>
          <a:p>
            <a:pPr eaLnBrk="1" hangingPunct="1"/>
            <a:r>
              <a:rPr lang="pt-BR" sz="2400" dirty="0" smtClean="0"/>
              <a:t>Por que usar </a:t>
            </a:r>
            <a:r>
              <a:rPr lang="pt-BR" sz="2400" i="1" dirty="0" smtClean="0"/>
              <a:t>Non-</a:t>
            </a:r>
            <a:r>
              <a:rPr lang="pt-BR" sz="2400" i="1" dirty="0" err="1" smtClean="0"/>
              <a:t>Uniform</a:t>
            </a:r>
            <a:r>
              <a:rPr lang="pt-BR" sz="2400" i="1" dirty="0"/>
              <a:t> </a:t>
            </a:r>
            <a:r>
              <a:rPr lang="pt-BR" sz="2400" i="1" dirty="0" err="1" smtClean="0"/>
              <a:t>Rational</a:t>
            </a:r>
            <a:r>
              <a:rPr lang="pt-BR" sz="2400" i="1" dirty="0" smtClean="0"/>
              <a:t> B-</a:t>
            </a:r>
            <a:r>
              <a:rPr lang="pt-BR" sz="2400" i="1" dirty="0" err="1" smtClean="0"/>
              <a:t>Splines</a:t>
            </a:r>
            <a:r>
              <a:rPr lang="pt-BR" sz="2400" dirty="0" smtClean="0"/>
              <a:t> (NURBS)?</a:t>
            </a:r>
            <a:endParaRPr lang="pt-BR" sz="2400" dirty="0" smtClean="0"/>
          </a:p>
          <a:p>
            <a:pPr lvl="1" eaLnBrk="1" hangingPunct="1"/>
            <a:r>
              <a:rPr lang="pt-BR" sz="2200" dirty="0" smtClean="0"/>
              <a:t>Prós: representação mais poderosa do que outros modelos</a:t>
            </a:r>
            <a:br>
              <a:rPr lang="pt-BR" sz="2200" dirty="0" smtClean="0"/>
            </a:br>
            <a:r>
              <a:rPr lang="pt-BR" sz="2200" dirty="0" smtClean="0"/>
              <a:t>	       uma única curva pode representar um contorno completo</a:t>
            </a:r>
          </a:p>
          <a:p>
            <a:pPr lvl="1" eaLnBrk="1" hangingPunct="1"/>
            <a:r>
              <a:rPr lang="pt-BR" sz="2200" dirty="0" smtClean="0"/>
              <a:t>Contras: contêm mais elementos </a:t>
            </a:r>
            <a:r>
              <a:rPr lang="pt-BR" sz="1800" dirty="0" smtClean="0"/>
              <a:t>(posiçã</a:t>
            </a:r>
            <a:r>
              <a:rPr lang="pt-BR" sz="1800" dirty="0" smtClean="0"/>
              <a:t>o </a:t>
            </a:r>
            <a:r>
              <a:rPr lang="pt-BR" sz="1800" dirty="0" err="1" smtClean="0"/>
              <a:t>CPs</a:t>
            </a:r>
            <a:r>
              <a:rPr lang="pt-BR" sz="1800" dirty="0"/>
              <a:t>,</a:t>
            </a:r>
            <a:r>
              <a:rPr lang="pt-BR" sz="1800" dirty="0" smtClean="0"/>
              <a:t> peso, vetor de nós)</a:t>
            </a:r>
            <a:endParaRPr lang="pt-BR" sz="1800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21" y="5339680"/>
            <a:ext cx="3434183" cy="104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Resultado de imagem para cox de bo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047821"/>
            <a:ext cx="5544616" cy="162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9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  <a:br>
              <a:rPr lang="pt-BR" dirty="0" smtClean="0"/>
            </a:br>
            <a:r>
              <a:rPr lang="pt-BR" sz="2500" dirty="0"/>
              <a:t>(Justificativa </a:t>
            </a:r>
            <a:r>
              <a:rPr lang="pt-BR" sz="2500" dirty="0" smtClean="0"/>
              <a:t>e Medidas)</a:t>
            </a:r>
            <a:endParaRPr lang="pt-BR" sz="2500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72816"/>
            <a:ext cx="8229600" cy="4752528"/>
          </a:xfrm>
        </p:spPr>
        <p:txBody>
          <a:bodyPr/>
          <a:lstStyle/>
          <a:p>
            <a:pPr eaLnBrk="1" hangingPunct="1"/>
            <a:r>
              <a:rPr lang="pt-BR" sz="2400" dirty="0" smtClean="0"/>
              <a:t>Medidas utilizadas:</a:t>
            </a:r>
          </a:p>
          <a:p>
            <a:pPr lvl="1" eaLnBrk="1" hangingPunct="1"/>
            <a:r>
              <a:rPr lang="pt-BR" sz="2200" dirty="0" smtClean="0"/>
              <a:t>ISE: </a:t>
            </a:r>
            <a:r>
              <a:rPr lang="pt-BR" sz="2200" i="1" dirty="0" smtClean="0"/>
              <a:t>Integral </a:t>
            </a:r>
            <a:r>
              <a:rPr lang="pt-BR" sz="2200" i="1" dirty="0" err="1" smtClean="0"/>
              <a:t>Squared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Error</a:t>
            </a:r>
            <a:endParaRPr lang="pt-BR" sz="2200" i="1" dirty="0" smtClean="0"/>
          </a:p>
          <a:p>
            <a:pPr lvl="1" eaLnBrk="1" hangingPunct="1"/>
            <a:r>
              <a:rPr lang="pt-BR" sz="2200" dirty="0" smtClean="0"/>
              <a:t>CR: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Compress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Ratio</a:t>
            </a:r>
            <a:endParaRPr lang="pt-BR" sz="2200" i="1" dirty="0" smtClean="0"/>
          </a:p>
          <a:p>
            <a:pPr lvl="1" eaLnBrk="1" hangingPunct="1"/>
            <a:r>
              <a:rPr lang="pt-BR" sz="2200" dirty="0" smtClean="0"/>
              <a:t>FOM:</a:t>
            </a:r>
            <a:r>
              <a:rPr lang="pt-BR" sz="2200" i="1" dirty="0" smtClean="0"/>
              <a:t> Figure </a:t>
            </a:r>
            <a:r>
              <a:rPr lang="pt-BR" sz="2200" i="1" dirty="0" err="1" smtClean="0"/>
              <a:t>of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Merit</a:t>
            </a:r>
            <a:endParaRPr lang="pt-BR" sz="2200" i="1" dirty="0" smtClean="0"/>
          </a:p>
          <a:p>
            <a:pPr lvl="1" eaLnBrk="1" hangingPunct="1"/>
            <a:r>
              <a:rPr lang="pt-BR" sz="2200" dirty="0" smtClean="0"/>
              <a:t>Outras medidas baseadas na</a:t>
            </a:r>
            <a:br>
              <a:rPr lang="pt-BR" sz="2200" dirty="0" smtClean="0"/>
            </a:br>
            <a:r>
              <a:rPr lang="pt-BR" sz="2200" dirty="0" smtClean="0"/>
              <a:t>comparação com a solução ótima</a:t>
            </a:r>
            <a:br>
              <a:rPr lang="pt-BR" sz="2200" dirty="0" smtClean="0"/>
            </a:br>
            <a:endParaRPr lang="pt-BR" sz="2200" dirty="0" smtClean="0"/>
          </a:p>
          <a:p>
            <a:pPr lvl="1" eaLnBrk="1" hangingPunct="1"/>
            <a:r>
              <a:rPr lang="pt-BR" sz="2200" dirty="0" smtClean="0"/>
              <a:t>OBS: problema discreto sendo analisado por uma característica contínua da solução?!?</a:t>
            </a:r>
          </a:p>
          <a:p>
            <a:pPr lvl="2" eaLnBrk="1" hangingPunct="1"/>
            <a:r>
              <a:rPr lang="pt-BR" sz="2000" dirty="0" smtClean="0"/>
              <a:t>Medida discreta sugerida:</a:t>
            </a:r>
            <a:br>
              <a:rPr lang="pt-BR" sz="2000" dirty="0" smtClean="0"/>
            </a:br>
            <a:r>
              <a:rPr lang="pt-BR" sz="2000" dirty="0" smtClean="0"/>
              <a:t>        distância de pixels em relação a imagem discreta gerada</a:t>
            </a:r>
          </a:p>
          <a:p>
            <a:pPr lvl="1" eaLnBrk="1" hangingPunct="1"/>
            <a:r>
              <a:rPr lang="pt-BR" sz="2200" dirty="0" smtClean="0"/>
              <a:t>OBS</a:t>
            </a:r>
            <a:r>
              <a:rPr lang="pt-BR" sz="2200" baseline="-25000" dirty="0" smtClean="0"/>
              <a:t>2</a:t>
            </a:r>
            <a:r>
              <a:rPr lang="pt-BR" sz="2200" dirty="0" smtClean="0"/>
              <a:t>: como calcular distância entre pontos e NURBS</a:t>
            </a:r>
            <a:endParaRPr lang="pt-BR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083" y="1699013"/>
            <a:ext cx="26003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422" y="2635117"/>
            <a:ext cx="1705729" cy="88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869" y="3656255"/>
            <a:ext cx="1705729" cy="85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54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  <a:br>
              <a:rPr lang="pt-BR" dirty="0" smtClean="0"/>
            </a:br>
            <a:r>
              <a:rPr lang="pt-BR" sz="2500" dirty="0"/>
              <a:t>(Justificativa </a:t>
            </a:r>
            <a:r>
              <a:rPr lang="pt-BR" sz="2500" dirty="0" smtClean="0"/>
              <a:t>e Medidas)</a:t>
            </a:r>
            <a:endParaRPr lang="pt-BR" sz="2500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72816"/>
            <a:ext cx="8229600" cy="475252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t-BR" sz="2200" dirty="0" smtClean="0"/>
              <a:t/>
            </a:r>
            <a:br>
              <a:rPr lang="pt-BR" sz="2200" dirty="0" smtClean="0"/>
            </a:br>
            <a:endParaRPr lang="pt-BR" sz="2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60198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Users\udesc\Desktop\cn-referencias\app-img\distance-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44511"/>
            <a:ext cx="6480720" cy="218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4917604" y="4416519"/>
            <a:ext cx="1454596" cy="1604769"/>
          </a:xfrm>
          <a:prstGeom prst="rect">
            <a:avLst/>
          </a:prstGeom>
          <a:solidFill>
            <a:srgbClr val="FF0000">
              <a:alpha val="9804"/>
            </a:srgbClr>
          </a:solidFill>
          <a:ln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479715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Ponto de controle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104811" y="630932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Amostras curva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411243" y="6300028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Pontos contorno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flipH="1" flipV="1">
            <a:off x="7236296" y="6021288"/>
            <a:ext cx="72008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 flipV="1">
            <a:off x="1811377" y="5877272"/>
            <a:ext cx="192654" cy="453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979712" y="5085184"/>
            <a:ext cx="191705" cy="268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400" dirty="0" smtClean="0"/>
              <a:t>Abordagens / Métodos de Resolução</a:t>
            </a:r>
            <a:endParaRPr lang="pt-BR" sz="3400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105472"/>
            <a:ext cx="8229600" cy="4752528"/>
          </a:xfrm>
        </p:spPr>
        <p:txBody>
          <a:bodyPr/>
          <a:lstStyle/>
          <a:p>
            <a:pPr eaLnBrk="1" hangingPunct="1"/>
            <a:r>
              <a:rPr lang="pt-BR" sz="2400" dirty="0" smtClean="0"/>
              <a:t>Trabalhos Relacionados</a:t>
            </a:r>
            <a:endParaRPr lang="pt-BR" sz="2200" dirty="0" smtClean="0"/>
          </a:p>
          <a:p>
            <a:pPr eaLnBrk="1" hangingPunct="1"/>
            <a:r>
              <a:rPr lang="pt-BR" sz="2400" dirty="0" smtClean="0"/>
              <a:t>Abordagem proposta   -  (NDE)</a:t>
            </a:r>
          </a:p>
          <a:p>
            <a:pPr lvl="1" eaLnBrk="1" hangingPunct="1"/>
            <a:r>
              <a:rPr lang="pt-BR" sz="2200" dirty="0" smtClean="0"/>
              <a:t>Representação da Solução</a:t>
            </a:r>
          </a:p>
          <a:p>
            <a:pPr marL="457200" lvl="1" indent="0" eaLnBrk="1" hangingPunct="1">
              <a:buNone/>
            </a:pPr>
            <a:r>
              <a:rPr lang="pt-BR" sz="2200" dirty="0"/>
              <a:t>	</a:t>
            </a:r>
            <a:r>
              <a:rPr lang="pt-BR" sz="2200" dirty="0" smtClean="0"/>
              <a:t>[ (x</a:t>
            </a:r>
            <a:r>
              <a:rPr lang="pt-BR" sz="2200" baseline="-25000" dirty="0" smtClean="0"/>
              <a:t>0</a:t>
            </a:r>
            <a:r>
              <a:rPr lang="pt-BR" sz="2200" dirty="0" smtClean="0"/>
              <a:t>,y</a:t>
            </a:r>
            <a:r>
              <a:rPr lang="pt-BR" sz="2200" baseline="-25000" dirty="0" smtClean="0"/>
              <a:t>0</a:t>
            </a:r>
            <a:r>
              <a:rPr lang="pt-BR" sz="2200" dirty="0" smtClean="0"/>
              <a:t>,w</a:t>
            </a:r>
            <a:r>
              <a:rPr lang="pt-BR" sz="2200" baseline="-25000" dirty="0" smtClean="0"/>
              <a:t>0</a:t>
            </a:r>
            <a:r>
              <a:rPr lang="pt-BR" sz="2200" dirty="0" smtClean="0"/>
              <a:t>), </a:t>
            </a:r>
            <a:r>
              <a:rPr lang="pt-BR" sz="2200" dirty="0"/>
              <a:t>(</a:t>
            </a:r>
            <a:r>
              <a:rPr lang="pt-BR" sz="2200" dirty="0" smtClean="0"/>
              <a:t>x</a:t>
            </a:r>
            <a:r>
              <a:rPr lang="pt-BR" sz="2200" baseline="-25000" dirty="0" smtClean="0"/>
              <a:t>1</a:t>
            </a:r>
            <a:r>
              <a:rPr lang="pt-BR" sz="2200" dirty="0" smtClean="0"/>
              <a:t>,y</a:t>
            </a:r>
            <a:r>
              <a:rPr lang="pt-BR" sz="2200" baseline="-25000" dirty="0" smtClean="0"/>
              <a:t>1</a:t>
            </a:r>
            <a:r>
              <a:rPr lang="pt-BR" sz="2200" dirty="0" smtClean="0"/>
              <a:t>,w</a:t>
            </a:r>
            <a:r>
              <a:rPr lang="pt-BR" sz="2200" baseline="-25000" dirty="0"/>
              <a:t>1</a:t>
            </a:r>
            <a:r>
              <a:rPr lang="pt-BR" sz="2200" dirty="0" smtClean="0"/>
              <a:t>), ... , (</a:t>
            </a:r>
            <a:r>
              <a:rPr lang="pt-BR" sz="2200" dirty="0" err="1" smtClean="0"/>
              <a:t>x</a:t>
            </a:r>
            <a:r>
              <a:rPr lang="pt-BR" sz="2200" baseline="-25000" dirty="0" err="1" smtClean="0"/>
              <a:t>n</a:t>
            </a:r>
            <a:r>
              <a:rPr lang="pt-BR" sz="2200" dirty="0" err="1" smtClean="0"/>
              <a:t>,y</a:t>
            </a:r>
            <a:r>
              <a:rPr lang="pt-BR" sz="2200" baseline="-25000" dirty="0" err="1" smtClean="0"/>
              <a:t>n</a:t>
            </a:r>
            <a:r>
              <a:rPr lang="pt-BR" sz="2200" dirty="0" err="1" smtClean="0"/>
              <a:t>,w</a:t>
            </a:r>
            <a:r>
              <a:rPr lang="pt-BR" sz="2200" baseline="-25000" dirty="0" err="1"/>
              <a:t>n</a:t>
            </a:r>
            <a:r>
              <a:rPr lang="pt-BR" sz="2200" dirty="0" smtClean="0"/>
              <a:t>) ]  sendo </a:t>
            </a:r>
            <a:r>
              <a:rPr lang="pt-BR" sz="2200" dirty="0" err="1" smtClean="0"/>
              <a:t>x,y</a:t>
            </a:r>
            <a:r>
              <a:rPr lang="pt-BR" sz="2200" dirty="0" smtClean="0"/>
              <a:t> e w reais</a:t>
            </a:r>
            <a:endParaRPr lang="pt-BR" sz="2200" dirty="0"/>
          </a:p>
          <a:p>
            <a:pPr lvl="1" eaLnBrk="1" hangingPunct="1">
              <a:buFont typeface="Times New Roman" panose="02020603050405020304" pitchFamily="18" charset="0"/>
              <a:buChar char="‒"/>
            </a:pPr>
            <a:endParaRPr lang="pt-BR" sz="2200" dirty="0" smtClean="0"/>
          </a:p>
          <a:p>
            <a:pPr lvl="1" eaLnBrk="1" hangingPunct="1">
              <a:buFont typeface="Times New Roman" panose="02020603050405020304" pitchFamily="18" charset="0"/>
              <a:buChar char="‒"/>
            </a:pPr>
            <a:r>
              <a:rPr lang="pt-BR" sz="2200" dirty="0" smtClean="0"/>
              <a:t>Função de Avaliação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97268"/>
            <a:ext cx="2867662" cy="107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285002" y="4697268"/>
            <a:ext cx="467948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Onde  e</a:t>
            </a:r>
            <a:r>
              <a:rPr lang="pt-BR" sz="2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pt-B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 a menor distância entre</a:t>
            </a:r>
            <a:br>
              <a:rPr lang="pt-B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 ponto do contorno e as amostras da</a:t>
            </a:r>
            <a:br>
              <a:rPr lang="pt-B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curva (possibilidade de erros introduzida)</a:t>
            </a:r>
            <a:endParaRPr lang="pt-BR" sz="2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75856" y="6093296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 = slide anterior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39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400" dirty="0" smtClean="0"/>
              <a:t>Abordagens / Métodos de Resolução</a:t>
            </a:r>
            <a:endParaRPr lang="pt-BR" sz="3400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105472"/>
            <a:ext cx="8229600" cy="4491880"/>
          </a:xfrm>
        </p:spPr>
        <p:txBody>
          <a:bodyPr/>
          <a:lstStyle/>
          <a:p>
            <a:pPr eaLnBrk="1" hangingPunct="1"/>
            <a:r>
              <a:rPr lang="pt-BR" sz="2400" dirty="0" smtClean="0"/>
              <a:t>Dados escolhidos previamente</a:t>
            </a:r>
          </a:p>
          <a:p>
            <a:pPr lvl="1" eaLnBrk="1" hangingPunct="1"/>
            <a:r>
              <a:rPr lang="pt-BR" sz="2200" dirty="0" smtClean="0"/>
              <a:t>Quantidade de pontos de controle </a:t>
            </a:r>
            <a:r>
              <a:rPr lang="pt-BR" sz="1800" i="1" dirty="0" smtClean="0"/>
              <a:t>(</a:t>
            </a:r>
            <a:r>
              <a:rPr lang="pt-BR" sz="1800" i="1" dirty="0" err="1" smtClean="0"/>
              <a:t>dominant</a:t>
            </a:r>
            <a:r>
              <a:rPr lang="pt-BR" sz="1800" i="1" dirty="0" smtClean="0"/>
              <a:t> points)</a:t>
            </a:r>
            <a:endParaRPr lang="pt-BR" sz="2200" dirty="0" smtClean="0"/>
          </a:p>
          <a:p>
            <a:pPr lvl="1" eaLnBrk="1" hangingPunct="1"/>
            <a:r>
              <a:rPr lang="pt-BR" sz="2200" dirty="0" smtClean="0"/>
              <a:t>Grau da curva (usado = 3)</a:t>
            </a:r>
          </a:p>
          <a:p>
            <a:pPr lvl="1" eaLnBrk="1" hangingPunct="1"/>
            <a:endParaRPr lang="pt-BR" sz="1800" dirty="0" smtClean="0"/>
          </a:p>
          <a:p>
            <a:pPr eaLnBrk="1" hangingPunct="1"/>
            <a:r>
              <a:rPr lang="pt-BR" sz="2400" dirty="0" smtClean="0"/>
              <a:t>Solução inicial é gerada com base nos pontos do contorno e um possível erro introduzido em cada ponto.</a:t>
            </a:r>
          </a:p>
          <a:p>
            <a:pPr eaLnBrk="1" hangingPunct="1"/>
            <a:endParaRPr lang="pt-BR" sz="2400" dirty="0"/>
          </a:p>
          <a:p>
            <a:pPr eaLnBrk="1" hangingPunct="1"/>
            <a:endParaRPr lang="pt-BR" sz="2400" dirty="0"/>
          </a:p>
          <a:p>
            <a:pPr eaLnBrk="1" hangingPunct="1"/>
            <a:r>
              <a:rPr lang="pt-BR" sz="2400" dirty="0"/>
              <a:t>Utilizada versão canônica e adaptativa </a:t>
            </a:r>
            <a:r>
              <a:rPr lang="pt-BR" sz="2300" dirty="0"/>
              <a:t>[</a:t>
            </a:r>
            <a:r>
              <a:rPr lang="pt-BR" sz="2300" dirty="0" err="1"/>
              <a:t>Qin</a:t>
            </a:r>
            <a:r>
              <a:rPr lang="pt-BR" sz="2300" dirty="0"/>
              <a:t> e </a:t>
            </a:r>
            <a:r>
              <a:rPr lang="pt-BR" sz="2300" dirty="0" err="1"/>
              <a:t>Suganthan</a:t>
            </a:r>
            <a:r>
              <a:rPr lang="pt-BR" sz="2300" dirty="0"/>
              <a:t>, 2005]</a:t>
            </a:r>
          </a:p>
          <a:p>
            <a:pPr lvl="1" eaLnBrk="1" hangingPunct="1"/>
            <a:r>
              <a:rPr lang="pt-BR" sz="2100" dirty="0"/>
              <a:t>Adaptativa: probabilidade de </a:t>
            </a:r>
            <a:r>
              <a:rPr lang="pt-BR" sz="2100" dirty="0" smtClean="0"/>
              <a:t>crossover (CR), peso diferencial (F)</a:t>
            </a:r>
            <a:br>
              <a:rPr lang="pt-BR" sz="2100" dirty="0" smtClean="0"/>
            </a:br>
            <a:r>
              <a:rPr lang="pt-BR" sz="2100" dirty="0" smtClean="0"/>
              <a:t>	e  </a:t>
            </a:r>
            <a:r>
              <a:rPr lang="pt-BR" sz="2100" dirty="0"/>
              <a:t>estratégia de mutação</a:t>
            </a:r>
            <a:endParaRPr lang="pt-BR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491012"/>
            <a:ext cx="4456002" cy="66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64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Protocolo de Experimentos</a:t>
            </a:r>
            <a:endParaRPr lang="pt-BR" sz="2500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229600" cy="4752528"/>
          </a:xfrm>
        </p:spPr>
        <p:txBody>
          <a:bodyPr/>
          <a:lstStyle/>
          <a:p>
            <a:pPr eaLnBrk="1" hangingPunct="1"/>
            <a:r>
              <a:rPr lang="pt-BR" sz="2400" dirty="0" smtClean="0"/>
              <a:t>Arquitetura utilizada:</a:t>
            </a:r>
          </a:p>
          <a:p>
            <a:pPr marL="457200" lvl="1" indent="0" eaLnBrk="1" hangingPunct="1">
              <a:buNone/>
            </a:pPr>
            <a:r>
              <a:rPr lang="pt-BR" sz="2200" dirty="0" smtClean="0"/>
              <a:t>Processador </a:t>
            </a:r>
            <a:r>
              <a:rPr lang="pt-BR" sz="2200" dirty="0" err="1" smtClean="0"/>
              <a:t>intel</a:t>
            </a:r>
            <a:r>
              <a:rPr lang="pt-BR" sz="2200" dirty="0" smtClean="0"/>
              <a:t>® Core™ i7-4770 @ 3.40GHz  </a:t>
            </a:r>
            <a:r>
              <a:rPr lang="pt-BR" sz="2100" dirty="0" smtClean="0"/>
              <a:t>(8 núcleos lógicos)</a:t>
            </a:r>
          </a:p>
          <a:p>
            <a:pPr marL="457200" lvl="1" indent="0" eaLnBrk="1" hangingPunct="1">
              <a:buNone/>
            </a:pPr>
            <a:r>
              <a:rPr lang="pt-BR" sz="2100" dirty="0" smtClean="0"/>
              <a:t>16,0 GB </a:t>
            </a:r>
            <a:r>
              <a:rPr lang="pt-BR" sz="2100" dirty="0" smtClean="0"/>
              <a:t>de </a:t>
            </a:r>
            <a:r>
              <a:rPr lang="pt-BR" sz="2100" dirty="0" smtClean="0"/>
              <a:t>Memória RAM</a:t>
            </a:r>
          </a:p>
          <a:p>
            <a:pPr marL="0" indent="0" eaLnBrk="1" hangingPunct="1">
              <a:buNone/>
            </a:pPr>
            <a:endParaRPr lang="pt-BR" sz="1200" dirty="0" smtClean="0"/>
          </a:p>
          <a:p>
            <a:pPr eaLnBrk="1" hangingPunct="1"/>
            <a:r>
              <a:rPr lang="pt-BR" sz="2400" dirty="0" smtClean="0"/>
              <a:t>Parâmetros:</a:t>
            </a:r>
          </a:p>
          <a:p>
            <a:pPr lvl="1" eaLnBrk="1" hangingPunct="1"/>
            <a:r>
              <a:rPr lang="pt-BR" sz="2200" dirty="0" smtClean="0"/>
              <a:t>População:   min( 20D , 100 )    [</a:t>
            </a:r>
            <a:r>
              <a:rPr lang="pt-BR" sz="2200" dirty="0" err="1" smtClean="0"/>
              <a:t>Price</a:t>
            </a:r>
            <a:r>
              <a:rPr lang="pt-BR" sz="2200" dirty="0" smtClean="0"/>
              <a:t>, 1999]</a:t>
            </a:r>
            <a:endParaRPr lang="pt-BR" sz="2200" dirty="0"/>
          </a:p>
          <a:p>
            <a:pPr lvl="1" eaLnBrk="1" hangingPunct="1"/>
            <a:r>
              <a:rPr lang="pt-BR" sz="2200" dirty="0" smtClean="0"/>
              <a:t>CR = 0.8 / adaptativo</a:t>
            </a:r>
          </a:p>
          <a:p>
            <a:pPr lvl="1" eaLnBrk="1" hangingPunct="1"/>
            <a:r>
              <a:rPr lang="pt-BR" sz="2200" dirty="0" smtClean="0"/>
              <a:t>F = 0.5 / adaptativo</a:t>
            </a:r>
            <a:endParaRPr lang="pt-BR" sz="2200" dirty="0"/>
          </a:p>
          <a:p>
            <a:pPr lvl="1" eaLnBrk="1" hangingPunct="1"/>
            <a:r>
              <a:rPr lang="pt-BR" sz="2200" dirty="0" smtClean="0"/>
              <a:t>Estratégia: DE/</a:t>
            </a:r>
            <a:r>
              <a:rPr lang="pt-BR" sz="2200" dirty="0" err="1" smtClean="0"/>
              <a:t>rand</a:t>
            </a:r>
            <a:r>
              <a:rPr lang="pt-BR" sz="2200" dirty="0" smtClean="0"/>
              <a:t>/1/bin    /   (+ DE/</a:t>
            </a:r>
            <a:r>
              <a:rPr lang="pt-BR" sz="2200" dirty="0" err="1" smtClean="0"/>
              <a:t>cur</a:t>
            </a:r>
            <a:r>
              <a:rPr lang="pt-BR" sz="2200" dirty="0" err="1" smtClean="0"/>
              <a:t>rent</a:t>
            </a:r>
            <a:r>
              <a:rPr lang="pt-BR" sz="2200" dirty="0" smtClean="0"/>
              <a:t> </a:t>
            </a:r>
            <a:r>
              <a:rPr lang="pt-BR" sz="2200" dirty="0" err="1" smtClean="0"/>
              <a:t>to</a:t>
            </a:r>
            <a:r>
              <a:rPr lang="pt-BR" sz="2200" dirty="0" smtClean="0"/>
              <a:t> </a:t>
            </a:r>
            <a:r>
              <a:rPr lang="pt-BR" sz="2200" dirty="0" err="1" smtClean="0"/>
              <a:t>best</a:t>
            </a:r>
            <a:r>
              <a:rPr lang="pt-BR" sz="2200" dirty="0" smtClean="0"/>
              <a:t>/2/bin)</a:t>
            </a: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						</a:t>
            </a:r>
            <a:r>
              <a:rPr lang="pt-BR" sz="2000" dirty="0" smtClean="0"/>
              <a:t>[</a:t>
            </a:r>
            <a:r>
              <a:rPr lang="pt-BR" sz="2000" dirty="0" err="1"/>
              <a:t>Qin</a:t>
            </a:r>
            <a:r>
              <a:rPr lang="pt-BR" sz="2000" dirty="0"/>
              <a:t> e </a:t>
            </a:r>
            <a:r>
              <a:rPr lang="pt-BR" sz="2000" dirty="0" err="1"/>
              <a:t>Suganthan</a:t>
            </a:r>
            <a:r>
              <a:rPr lang="pt-BR" sz="2000" dirty="0"/>
              <a:t>, 2005]</a:t>
            </a:r>
          </a:p>
          <a:p>
            <a:pPr eaLnBrk="1" hangingPunct="1"/>
            <a:endParaRPr lang="pt-BR" sz="1200" dirty="0" smtClean="0"/>
          </a:p>
          <a:p>
            <a:pPr eaLnBrk="1" hangingPunct="1"/>
            <a:r>
              <a:rPr lang="pt-BR" sz="2400" dirty="0" smtClean="0"/>
              <a:t>Critério de Parada: 500 iterações </a:t>
            </a:r>
            <a:r>
              <a:rPr lang="pt-BR" sz="2400" dirty="0"/>
              <a:t>(teste) </a:t>
            </a:r>
            <a:r>
              <a:rPr lang="pt-BR" sz="2400" dirty="0" smtClean="0"/>
              <a:t> /  200 iterações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0039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Protocolo de Experimentos</a:t>
            </a:r>
            <a:endParaRPr lang="pt-BR" sz="2500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72816"/>
            <a:ext cx="8229600" cy="4752528"/>
          </a:xfrm>
        </p:spPr>
        <p:txBody>
          <a:bodyPr/>
          <a:lstStyle/>
          <a:p>
            <a:pPr eaLnBrk="1" hangingPunct="1"/>
            <a:r>
              <a:rPr lang="pt-BR" sz="2400" dirty="0" smtClean="0"/>
              <a:t>Medidas de Desempenho:</a:t>
            </a:r>
            <a:br>
              <a:rPr lang="pt-BR" sz="2400" dirty="0" smtClean="0"/>
            </a:br>
            <a:r>
              <a:rPr lang="pt-BR" sz="2400" dirty="0" smtClean="0"/>
              <a:t>	comparação com outros métodos usando ISE, CR e FOM</a:t>
            </a:r>
          </a:p>
          <a:p>
            <a:pPr eaLnBrk="1" hangingPunct="1"/>
            <a:r>
              <a:rPr lang="pt-BR" sz="2400" dirty="0" smtClean="0"/>
              <a:t>Benchmark:</a:t>
            </a:r>
            <a:endParaRPr lang="pt-BR" sz="2400" dirty="0" smtClean="0"/>
          </a:p>
        </p:txBody>
      </p:sp>
      <p:pic>
        <p:nvPicPr>
          <p:cNvPr id="5122" name="Picture 2" descr="C:\Users\udesc\Desktop\cn-referencias\app-img\benchmark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564904"/>
            <a:ext cx="4320480" cy="204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581128"/>
            <a:ext cx="64674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699236" y="3212976"/>
            <a:ext cx="136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Tradicional: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95536" y="4942909"/>
            <a:ext cx="18441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Lagos:</a:t>
            </a:r>
          </a:p>
          <a:p>
            <a:r>
              <a:rPr lang="pt-BR" sz="1600" dirty="0" smtClean="0"/>
              <a:t>[Wang et al, 2014]</a:t>
            </a:r>
            <a:endParaRPr lang="pt-BR" sz="16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4162405" y="435581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120p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956376" y="436510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102p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084168" y="454977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60p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475656" y="6381328"/>
            <a:ext cx="15953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00" dirty="0" smtClean="0"/>
              <a:t>Arlington 133p</a:t>
            </a:r>
            <a:endParaRPr lang="pt-BR" sz="17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713563" y="6438503"/>
            <a:ext cx="13147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00" dirty="0" smtClean="0"/>
              <a:t>Como 124p</a:t>
            </a:r>
            <a:endParaRPr lang="pt-BR" sz="17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375270" y="6099393"/>
            <a:ext cx="16450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00" dirty="0" smtClean="0"/>
              <a:t>Managua 120p</a:t>
            </a:r>
            <a:endParaRPr lang="pt-BR" sz="17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359816" y="6395233"/>
            <a:ext cx="146065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00" dirty="0" err="1" smtClean="0"/>
              <a:t>Simcoe</a:t>
            </a:r>
            <a:r>
              <a:rPr lang="pt-BR" sz="1700" dirty="0" smtClean="0"/>
              <a:t> 134p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7191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29870</TotalTime>
  <Words>817</Words>
  <Application>Microsoft Office PowerPoint</Application>
  <PresentationFormat>Apresentação na tela (4:3)</PresentationFormat>
  <Paragraphs>281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Design padrão</vt:lpstr>
      <vt:lpstr>Aproximação de contornos por NURBS e Evolução Diferencial</vt:lpstr>
      <vt:lpstr>Introdução (Qual é o problema?)</vt:lpstr>
      <vt:lpstr>Introdução (Justificativa)</vt:lpstr>
      <vt:lpstr>Introdução (Justificativa e Medidas)</vt:lpstr>
      <vt:lpstr>Introdução (Justificativa e Medidas)</vt:lpstr>
      <vt:lpstr>Abordagens / Métodos de Resolução</vt:lpstr>
      <vt:lpstr>Abordagens / Métodos de Resolução</vt:lpstr>
      <vt:lpstr>Protocolo de Experimentos</vt:lpstr>
      <vt:lpstr>Protocolo de Experimentos</vt:lpstr>
      <vt:lpstr>Protocolo de Experimentos</vt:lpstr>
      <vt:lpstr>O que foi Implementado</vt:lpstr>
      <vt:lpstr>Resultados Obtidos</vt:lpstr>
      <vt:lpstr>Resultados Obtidos</vt:lpstr>
      <vt:lpstr>Resultados Obtidos</vt:lpstr>
      <vt:lpstr>Resultados Obtidos</vt:lpstr>
      <vt:lpstr>Resultados Obtidos</vt:lpstr>
      <vt:lpstr>Resultados Obtidos</vt:lpstr>
      <vt:lpstr>Considerações e Trabalhos Futuros</vt:lpstr>
      <vt:lpstr>Considerações e Trabalhos Futuros</vt:lpstr>
      <vt:lpstr>Referências</vt:lpstr>
    </vt:vector>
  </TitlesOfParts>
  <Company>UDESC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Reconstrução de Superfícies</dc:title>
  <dc:subject>Sistemas Computacionais na Manufatura</dc:subject>
  <dc:creator>Diego Buchinger</dc:creator>
  <cp:lastModifiedBy>udesc</cp:lastModifiedBy>
  <cp:revision>1052</cp:revision>
  <dcterms:created xsi:type="dcterms:W3CDTF">2005-03-15T13:47:03Z</dcterms:created>
  <dcterms:modified xsi:type="dcterms:W3CDTF">2017-11-29T17:22:45Z</dcterms:modified>
</cp:coreProperties>
</file>