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4" r:id="rId2"/>
    <p:sldId id="282" r:id="rId3"/>
    <p:sldId id="270" r:id="rId4"/>
    <p:sldId id="277" r:id="rId5"/>
    <p:sldId id="278" r:id="rId6"/>
    <p:sldId id="279" r:id="rId7"/>
    <p:sldId id="280" r:id="rId8"/>
    <p:sldId id="263" r:id="rId9"/>
    <p:sldId id="262" r:id="rId10"/>
    <p:sldId id="264" r:id="rId11"/>
    <p:sldId id="265" r:id="rId12"/>
    <p:sldId id="266" r:id="rId13"/>
    <p:sldId id="267" r:id="rId14"/>
    <p:sldId id="271" r:id="rId15"/>
    <p:sldId id="268" r:id="rId16"/>
    <p:sldId id="273" r:id="rId17"/>
    <p:sldId id="274" r:id="rId18"/>
    <p:sldId id="272" r:id="rId19"/>
    <p:sldId id="275" r:id="rId20"/>
    <p:sldId id="276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menu" id="{F7721F09-D338-4D4B-931F-35D17893D374}">
          <p14:sldIdLst>
            <p14:sldId id="284"/>
            <p14:sldId id="282"/>
          </p14:sldIdLst>
        </p14:section>
        <p14:section name="MRI/PET preprocessing" id="{F87C0FD0-B534-440A-9106-5DE397FCD6A3}">
          <p14:sldIdLst>
            <p14:sldId id="270"/>
            <p14:sldId id="277"/>
            <p14:sldId id="278"/>
            <p14:sldId id="279"/>
            <p14:sldId id="280"/>
          </p14:sldIdLst>
        </p14:section>
        <p14:section name="Machine learning" id="{3F7C47D6-3C95-4ACD-B8FA-EC8E03E34683}">
          <p14:sldIdLst>
            <p14:sldId id="263"/>
            <p14:sldId id="262"/>
            <p14:sldId id="264"/>
            <p14:sldId id="265"/>
            <p14:sldId id="266"/>
            <p14:sldId id="267"/>
            <p14:sldId id="271"/>
          </p14:sldIdLst>
        </p14:section>
        <p14:section name="Cortical thickness" id="{03DFF8D1-770B-4892-B201-4794586AC617}">
          <p14:sldIdLst>
            <p14:sldId id="268"/>
            <p14:sldId id="273"/>
            <p14:sldId id="274"/>
          </p14:sldIdLst>
        </p14:section>
        <p14:section name="Feature analysis" id="{BA4D486A-5766-4587-A5E5-9E66CB19995C}">
          <p14:sldIdLst>
            <p14:sldId id="272"/>
            <p14:sldId id="275"/>
            <p14:sldId id="276"/>
          </p14:sldIdLst>
        </p14:section>
        <p14:section name="References" id="{134852A7-80A6-4A53-8B90-571E7B40114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3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470F-6F77-4F3A-88F7-7765D14181F1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C2740-0E0A-4C05-9F35-04E65740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EAB4-886A-4F30-97CD-4D9393F3AEB2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1673-2E82-4E86-A080-DCA75BA62F09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E249-9BA8-4E2F-88C7-1BAE6F502141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ED2-9EB8-47F7-B91A-E88D2947A97E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A13-5D5C-4DD3-9BB5-3396A895F3E6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2F-DCF2-43F6-A7D5-11B7E804EC6A}" type="datetime1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BCB-990D-4A34-BEBC-EAA96C04CD02}" type="datetime1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B2D8-A6DB-4373-8083-FF10C4847F8F}" type="datetime1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7136-412A-4DF6-8251-A4C7088E8300}" type="datetime1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C1AA-87AA-47C2-84D8-F3390C9E3B5D}" type="datetime1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99BA-6039-414A-BEFF-8E74923A4CAB}" type="datetime1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9547-0681-4569-B0AC-79893FDFA5DB}" type="datetime1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4BDC-3E32-4350-88F9-8C1D975E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nl.cs.ucl.ac.uk/pronto" TargetMode="External"/><Relationship Id="rId2" Type="http://schemas.openxmlformats.org/officeDocument/2006/relationships/hyperlink" Target="http://www.fil.ion.ucl.ac.uk/sp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eesurfer.net/" TargetMode="External"/><Relationship Id="rId4" Type="http://schemas.openxmlformats.org/officeDocument/2006/relationships/hyperlink" Target="http://www.math.mcgill.ca/keith/surfsta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1661" y="3200400"/>
            <a:ext cx="2546496" cy="2007826"/>
            <a:chOff x="-4610100" y="1497840"/>
            <a:chExt cx="4022725" cy="2298701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-3400425" y="2251903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-2573337" y="2328102"/>
              <a:ext cx="119270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 origin to center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-3400425" y="2672590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-2700337" y="2750378"/>
              <a:ext cx="150417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MRI/PET preprocessing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-3400425" y="3105978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-2471737" y="3183765"/>
              <a:ext cx="98252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Tissue volumes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-3400425" y="3528253"/>
              <a:ext cx="2813050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-2165350" y="3604453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-2981324" y="1497840"/>
              <a:ext cx="2142308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Preprocessing (SPM12)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-4610100" y="2251903"/>
              <a:ext cx="1120775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-4470400" y="2328102"/>
              <a:ext cx="886298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Display image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-4610100" y="2672590"/>
              <a:ext cx="1120775" cy="268288"/>
            </a:xfrm>
            <a:prstGeom prst="rect">
              <a:avLst/>
            </a:prstGeom>
            <a:solidFill>
              <a:srgbClr val="CDE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-4381500" y="2750378"/>
              <a:ext cx="698909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Check Reg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-4578350" y="2691640"/>
              <a:ext cx="1057275" cy="0"/>
            </a:xfrm>
            <a:prstGeom prst="line">
              <a:avLst/>
            </a:prstGeom>
            <a:noFill/>
            <a:ln w="12700" cap="flat">
              <a:solidFill>
                <a:srgbClr val="E3E3E3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0" y="3200400"/>
            <a:ext cx="1781743" cy="2583272"/>
            <a:chOff x="1614488" y="1447801"/>
            <a:chExt cx="2814638" cy="2957513"/>
          </a:xfrm>
        </p:grpSpPr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1614488" y="2008188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4" name="Rectangle 71"/>
            <p:cNvSpPr>
              <a:spLocks noChangeArrowheads="1"/>
            </p:cNvSpPr>
            <p:nvPr/>
          </p:nvSpPr>
          <p:spPr bwMode="auto">
            <a:xfrm>
              <a:off x="2582863" y="2085976"/>
              <a:ext cx="896427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 selection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1614488" y="2441576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1741487" y="2519364"/>
              <a:ext cx="2615846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 linear kernels (feature extraction)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90"/>
            <p:cNvSpPr>
              <a:spLocks noChangeArrowheads="1"/>
            </p:cNvSpPr>
            <p:nvPr/>
          </p:nvSpPr>
          <p:spPr bwMode="auto">
            <a:xfrm>
              <a:off x="1614488" y="2862263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8" name="Rectangle 91"/>
            <p:cNvSpPr>
              <a:spLocks noChangeArrowheads="1"/>
            </p:cNvSpPr>
            <p:nvPr/>
          </p:nvSpPr>
          <p:spPr bwMode="auto">
            <a:xfrm>
              <a:off x="2544763" y="2940051"/>
              <a:ext cx="98252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 selection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00"/>
            <p:cNvSpPr>
              <a:spLocks noChangeArrowheads="1"/>
            </p:cNvSpPr>
            <p:nvPr/>
          </p:nvSpPr>
          <p:spPr bwMode="auto">
            <a:xfrm>
              <a:off x="1614488" y="3282951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2365376" y="3359152"/>
              <a:ext cx="1316786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Disply results &amp; stats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auto">
            <a:xfrm>
              <a:off x="1614488" y="3716338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auto">
            <a:xfrm>
              <a:off x="2479676" y="3792538"/>
              <a:ext cx="1093944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Compute weights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1614488" y="4137026"/>
              <a:ext cx="2814638" cy="268288"/>
            </a:xfrm>
            <a:prstGeom prst="rect">
              <a:avLst/>
            </a:prstGeom>
            <a:solidFill>
              <a:srgbClr val="B3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2570162" y="4213226"/>
              <a:ext cx="901492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Disply weights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31"/>
            <p:cNvSpPr>
              <a:spLocks noChangeArrowheads="1"/>
            </p:cNvSpPr>
            <p:nvPr/>
          </p:nvSpPr>
          <p:spPr bwMode="auto">
            <a:xfrm>
              <a:off x="1893888" y="1447801"/>
              <a:ext cx="2501893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Machine learning (PRoNTo)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69587" y="3200400"/>
            <a:ext cx="1780738" cy="2007826"/>
            <a:chOff x="5037140" y="1520826"/>
            <a:chExt cx="2813050" cy="2298701"/>
          </a:xfrm>
        </p:grpSpPr>
        <p:sp>
          <p:nvSpPr>
            <p:cNvPr id="34" name="Rectangle 135"/>
            <p:cNvSpPr>
              <a:spLocks noChangeArrowheads="1"/>
            </p:cNvSpPr>
            <p:nvPr/>
          </p:nvSpPr>
          <p:spPr bwMode="auto">
            <a:xfrm>
              <a:off x="5037140" y="2274889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5" name="Rectangle 136"/>
            <p:cNvSpPr>
              <a:spLocks noChangeArrowheads="1"/>
            </p:cNvSpPr>
            <p:nvPr/>
          </p:nvSpPr>
          <p:spPr bwMode="auto">
            <a:xfrm>
              <a:off x="5953127" y="2351088"/>
              <a:ext cx="957202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Thickness view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45"/>
            <p:cNvSpPr>
              <a:spLocks noChangeArrowheads="1"/>
            </p:cNvSpPr>
            <p:nvPr/>
          </p:nvSpPr>
          <p:spPr bwMode="auto">
            <a:xfrm>
              <a:off x="5037140" y="2695576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7" name="Rectangle 146"/>
            <p:cNvSpPr>
              <a:spLocks noChangeArrowheads="1"/>
            </p:cNvSpPr>
            <p:nvPr/>
          </p:nvSpPr>
          <p:spPr bwMode="auto">
            <a:xfrm>
              <a:off x="5953127" y="2773364"/>
              <a:ext cx="97746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Thickness stats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55"/>
            <p:cNvSpPr>
              <a:spLocks noChangeArrowheads="1"/>
            </p:cNvSpPr>
            <p:nvPr/>
          </p:nvSpPr>
          <p:spPr bwMode="auto">
            <a:xfrm>
              <a:off x="5037140" y="3128964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9" name="Rectangle 156"/>
            <p:cNvSpPr>
              <a:spLocks noChangeArrowheads="1"/>
            </p:cNvSpPr>
            <p:nvPr/>
          </p:nvSpPr>
          <p:spPr bwMode="auto">
            <a:xfrm>
              <a:off x="6411916" y="3206751"/>
              <a:ext cx="4811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65"/>
            <p:cNvSpPr>
              <a:spLocks noChangeArrowheads="1"/>
            </p:cNvSpPr>
            <p:nvPr/>
          </p:nvSpPr>
          <p:spPr bwMode="auto">
            <a:xfrm>
              <a:off x="5037140" y="3551239"/>
              <a:ext cx="2813050" cy="268288"/>
            </a:xfrm>
            <a:prstGeom prst="rect">
              <a:avLst/>
            </a:prstGeom>
            <a:solidFill>
              <a:srgbClr val="67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41" name="Rectangle 166"/>
            <p:cNvSpPr>
              <a:spLocks noChangeArrowheads="1"/>
            </p:cNvSpPr>
            <p:nvPr/>
          </p:nvSpPr>
          <p:spPr bwMode="auto">
            <a:xfrm>
              <a:off x="6272216" y="3627439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76"/>
            <p:cNvSpPr>
              <a:spLocks noChangeArrowheads="1"/>
            </p:cNvSpPr>
            <p:nvPr/>
          </p:nvSpPr>
          <p:spPr bwMode="auto">
            <a:xfrm>
              <a:off x="5316540" y="1520826"/>
              <a:ext cx="2436054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Cortical thickness (surfstat)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14287" y="3200400"/>
            <a:ext cx="1821352" cy="2007826"/>
            <a:chOff x="8486775" y="1520826"/>
            <a:chExt cx="2877209" cy="2298701"/>
          </a:xfrm>
        </p:grpSpPr>
        <p:sp>
          <p:nvSpPr>
            <p:cNvPr id="27" name="Rectangle 180"/>
            <p:cNvSpPr>
              <a:spLocks noChangeArrowheads="1"/>
            </p:cNvSpPr>
            <p:nvPr/>
          </p:nvSpPr>
          <p:spPr bwMode="auto">
            <a:xfrm>
              <a:off x="8486775" y="2274889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" name="Rectangle 181"/>
            <p:cNvSpPr>
              <a:spLocks noChangeArrowheads="1"/>
            </p:cNvSpPr>
            <p:nvPr/>
          </p:nvSpPr>
          <p:spPr bwMode="auto">
            <a:xfrm>
              <a:off x="9326563" y="2351088"/>
              <a:ext cx="114459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extraction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90"/>
            <p:cNvSpPr>
              <a:spLocks noChangeArrowheads="1"/>
            </p:cNvSpPr>
            <p:nvPr/>
          </p:nvSpPr>
          <p:spPr bwMode="auto">
            <a:xfrm>
              <a:off x="8486775" y="2695576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" name="Rectangle 191"/>
            <p:cNvSpPr>
              <a:spLocks noChangeArrowheads="1"/>
            </p:cNvSpPr>
            <p:nvPr/>
          </p:nvSpPr>
          <p:spPr bwMode="auto">
            <a:xfrm>
              <a:off x="9047163" y="2773364"/>
              <a:ext cx="171688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selection (ANOVA)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0"/>
            <p:cNvSpPr>
              <a:spLocks noChangeArrowheads="1"/>
            </p:cNvSpPr>
            <p:nvPr/>
          </p:nvSpPr>
          <p:spPr bwMode="auto">
            <a:xfrm>
              <a:off x="8486775" y="3551239"/>
              <a:ext cx="2814638" cy="268288"/>
            </a:xfrm>
            <a:prstGeom prst="rect">
              <a:avLst/>
            </a:prstGeom>
            <a:solidFill>
              <a:srgbClr val="E6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" name="Rectangle 201"/>
            <p:cNvSpPr>
              <a:spLocks noChangeArrowheads="1"/>
            </p:cNvSpPr>
            <p:nvPr/>
          </p:nvSpPr>
          <p:spPr bwMode="auto">
            <a:xfrm>
              <a:off x="9721851" y="3627439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11"/>
            <p:cNvSpPr>
              <a:spLocks noChangeArrowheads="1"/>
            </p:cNvSpPr>
            <p:nvPr/>
          </p:nvSpPr>
          <p:spPr bwMode="auto">
            <a:xfrm>
              <a:off x="8664574" y="1520826"/>
              <a:ext cx="2699410" cy="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analysis (stat toolbox)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56433" y="1091549"/>
            <a:ext cx="1781743" cy="1726341"/>
            <a:chOff x="4102099" y="9412"/>
            <a:chExt cx="2814638" cy="1976438"/>
          </a:xfrm>
        </p:grpSpPr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4102099" y="9412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>
              <a:off x="4700587" y="87200"/>
              <a:ext cx="1709289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MRI &amp; PET preprocesssing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25"/>
            <p:cNvSpPr>
              <a:spLocks noChangeArrowheads="1"/>
            </p:cNvSpPr>
            <p:nvPr/>
          </p:nvSpPr>
          <p:spPr bwMode="auto">
            <a:xfrm>
              <a:off x="4102099" y="442800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226"/>
            <p:cNvSpPr>
              <a:spLocks noChangeArrowheads="1"/>
            </p:cNvSpPr>
            <p:nvPr/>
          </p:nvSpPr>
          <p:spPr bwMode="auto">
            <a:xfrm>
              <a:off x="4992687" y="520587"/>
              <a:ext cx="1076220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Machine learning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35"/>
            <p:cNvSpPr>
              <a:spLocks noChangeArrowheads="1"/>
            </p:cNvSpPr>
            <p:nvPr/>
          </p:nvSpPr>
          <p:spPr bwMode="auto">
            <a:xfrm>
              <a:off x="4102099" y="863487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Rectangle 236"/>
            <p:cNvSpPr>
              <a:spLocks noChangeArrowheads="1"/>
            </p:cNvSpPr>
            <p:nvPr/>
          </p:nvSpPr>
          <p:spPr bwMode="auto">
            <a:xfrm>
              <a:off x="4967288" y="941275"/>
              <a:ext cx="1109138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Cortical thickness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45"/>
            <p:cNvSpPr>
              <a:spLocks noChangeArrowheads="1"/>
            </p:cNvSpPr>
            <p:nvPr/>
          </p:nvSpPr>
          <p:spPr bwMode="auto">
            <a:xfrm>
              <a:off x="4102099" y="1284175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" name="Rectangle 246"/>
            <p:cNvSpPr>
              <a:spLocks noChangeArrowheads="1"/>
            </p:cNvSpPr>
            <p:nvPr/>
          </p:nvSpPr>
          <p:spPr bwMode="auto">
            <a:xfrm>
              <a:off x="4992687" y="1360375"/>
              <a:ext cx="1038235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Feature analysis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5"/>
            <p:cNvSpPr>
              <a:spLocks noChangeArrowheads="1"/>
            </p:cNvSpPr>
            <p:nvPr/>
          </p:nvSpPr>
          <p:spPr bwMode="auto">
            <a:xfrm>
              <a:off x="4102099" y="1717562"/>
              <a:ext cx="2814638" cy="268288"/>
            </a:xfrm>
            <a:prstGeom prst="rect">
              <a:avLst/>
            </a:prstGeom>
            <a:solidFill>
              <a:srgbClr val="E68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" name="Rectangle 256"/>
            <p:cNvSpPr>
              <a:spLocks noChangeArrowheads="1"/>
            </p:cNvSpPr>
            <p:nvPr/>
          </p:nvSpPr>
          <p:spPr bwMode="auto">
            <a:xfrm>
              <a:off x="5337174" y="1793762"/>
              <a:ext cx="359583" cy="1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5" idx="1"/>
            <a:endCxn id="64" idx="0"/>
          </p:cNvCxnSpPr>
          <p:nvPr/>
        </p:nvCxnSpPr>
        <p:spPr>
          <a:xfrm rot="10800000" flipV="1">
            <a:off x="1970791" y="1208718"/>
            <a:ext cx="1985642" cy="19916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55" idx="0"/>
          </p:cNvCxnSpPr>
          <p:nvPr/>
        </p:nvCxnSpPr>
        <p:spPr>
          <a:xfrm rot="10800000" flipH="1" flipV="1">
            <a:off x="3956432" y="1587266"/>
            <a:ext cx="60319" cy="1613134"/>
          </a:xfrm>
          <a:prstGeom prst="bentConnector4">
            <a:avLst>
              <a:gd name="adj1" fmla="val -378985"/>
              <a:gd name="adj2" fmla="val 86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9" idx="3"/>
            <a:endCxn id="42" idx="0"/>
          </p:cNvCxnSpPr>
          <p:nvPr/>
        </p:nvCxnSpPr>
        <p:spPr>
          <a:xfrm>
            <a:off x="5738176" y="1954720"/>
            <a:ext cx="279324" cy="12456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1" idx="3"/>
            <a:endCxn id="33" idx="0"/>
          </p:cNvCxnSpPr>
          <p:nvPr/>
        </p:nvCxnSpPr>
        <p:spPr>
          <a:xfrm>
            <a:off x="5738176" y="2322174"/>
            <a:ext cx="2343063" cy="8782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533400" y="-222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SINEAD                           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(Software Integrating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NEuroimaging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other Data)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223137" y="5947763"/>
            <a:ext cx="800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Wong-Lin, Kongfatt &lt;k.wong-lin@ulster.ac.uk&gt;, </a:t>
            </a:r>
            <a:r>
              <a:rPr lang="en-US" sz="1050" dirty="0"/>
              <a:t>Intelligent Systems Research Centre, Ulster University</a:t>
            </a:r>
          </a:p>
          <a:p>
            <a:r>
              <a:rPr lang="en-US" sz="1050" b="1" dirty="0"/>
              <a:t>Vahab Youssofzadeh &lt;Vahab.Youssofzadeh@cchmc.org&gt;</a:t>
            </a:r>
            <a:r>
              <a:rPr lang="en-US" sz="1050" dirty="0"/>
              <a:t>, Cincinnati Children's Hospital Medical Center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7211" y="643794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June, 2016</a:t>
            </a:r>
          </a:p>
        </p:txBody>
      </p:sp>
    </p:spTree>
    <p:extLst>
      <p:ext uri="{BB962C8B-B14F-4D97-AF65-F5344CB8AC3E}">
        <p14:creationId xmlns:p14="http://schemas.microsoft.com/office/powerpoint/2010/main" val="356529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kernels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5046" y="16518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example of combined PET–MRI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021" y="2014789"/>
            <a:ext cx="7896225" cy="3695222"/>
            <a:chOff x="-2514600" y="1524000"/>
            <a:chExt cx="18133828" cy="804044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14600" y="1524000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503" y="1782521"/>
              <a:ext cx="8848725" cy="77819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507014" cy="1017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508000" y="186973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497886" y="197951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02590" y="41148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03" y="1905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Two-class classification example: AD vs HE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363905"/>
            <a:ext cx="8469298" cy="3679403"/>
            <a:chOff x="-7671120" y="2286000"/>
            <a:chExt cx="32172057" cy="1195387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929" y="2286000"/>
              <a:ext cx="9105899" cy="119538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71120" y="2286000"/>
              <a:ext cx="8934450" cy="9134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437" y="2286000"/>
              <a:ext cx="11620500" cy="117633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results &amp; stat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71425"/>
            <a:ext cx="3727752" cy="4152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91000" y="2371425"/>
            <a:ext cx="4596985" cy="3224600"/>
            <a:chOff x="6934199" y="1752600"/>
            <a:chExt cx="10429876" cy="798194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175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199" y="556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9598" y="5743574"/>
              <a:ext cx="5324475" cy="39909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9600" y="1752600"/>
              <a:ext cx="5324475" cy="399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60103" y="1905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AD vs HE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weight maps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1420903"/>
            <a:ext cx="8305800" cy="5181600"/>
            <a:chOff x="-1295400" y="1733549"/>
            <a:chExt cx="20231100" cy="117633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95400" y="1802026"/>
              <a:ext cx="7239001" cy="6638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733549"/>
              <a:ext cx="11620500" cy="1176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weights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3708" y="1943866"/>
            <a:ext cx="7391400" cy="4495800"/>
            <a:chOff x="-5753100" y="2895600"/>
            <a:chExt cx="23355300" cy="128397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53100" y="2895600"/>
              <a:ext cx="11506200" cy="128397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895600"/>
              <a:ext cx="11506200" cy="128397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086708" y="1577701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9108" y="158134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3637"/>
            <a:ext cx="3705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Cortical thickness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23354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8358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Surfstat</a:t>
            </a:r>
            <a:r>
              <a:rPr lang="en-US" dirty="0"/>
              <a:t> toolbox has to be added to Matlab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8730" y="312420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3"/>
            <a:endCxn id="11266" idx="0"/>
          </p:cNvCxnSpPr>
          <p:nvPr/>
        </p:nvCxnSpPr>
        <p:spPr>
          <a:xfrm flipV="1">
            <a:off x="3707130" y="3023354"/>
            <a:ext cx="2798445" cy="253246"/>
          </a:xfrm>
          <a:prstGeom prst="bentConnector4">
            <a:avLst>
              <a:gd name="adj1" fmla="val 20899"/>
              <a:gd name="adj2" fmla="val 1902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0036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Thickness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1800" dirty="0"/>
              <a:t>Note: the cortical thickness files has to be already calculated by free surfer!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94329" y="2438400"/>
            <a:ext cx="5638800" cy="2590799"/>
            <a:chOff x="-990600" y="2211387"/>
            <a:chExt cx="11125200" cy="48768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90600" y="2286000"/>
              <a:ext cx="5324476" cy="365470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211387"/>
              <a:ext cx="5486400" cy="4876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Thickness stats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03866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 from a single subject or a group of subject can be analyzed.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2425247"/>
            <a:ext cx="4718504" cy="41279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840" y="1981200"/>
            <a:ext cx="7863348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An example of longitudinal analysis: multiple scans of one AD subject in 4 intervals.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RID	SITEID	VISCODE	DXCURREN</a:t>
            </a:r>
          </a:p>
          <a:p>
            <a:endParaRPr lang="en-US" sz="1000" dirty="0"/>
          </a:p>
          <a:p>
            <a:r>
              <a:rPr lang="en-US" sz="1000" dirty="0"/>
              <a:t>5	1	</a:t>
            </a:r>
            <a:r>
              <a:rPr lang="en-US" sz="1000" dirty="0" err="1"/>
              <a:t>bl</a:t>
            </a:r>
            <a:r>
              <a:rPr lang="en-US" sz="1000" dirty="0"/>
              <a:t>	2</a:t>
            </a:r>
          </a:p>
          <a:p>
            <a:r>
              <a:rPr lang="en-US" sz="1000" dirty="0"/>
              <a:t>5	1	m18	1</a:t>
            </a:r>
          </a:p>
          <a:p>
            <a:r>
              <a:rPr lang="en-US" sz="1000" dirty="0"/>
              <a:t>5	1	m36	1</a:t>
            </a:r>
          </a:p>
          <a:p>
            <a:r>
              <a:rPr lang="en-US" sz="1000" dirty="0"/>
              <a:t>5	1	m54	1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RID = </a:t>
            </a:r>
          </a:p>
          <a:p>
            <a:r>
              <a:rPr lang="en-US" sz="1000" dirty="0"/>
              <a:t>Subject ID</a:t>
            </a:r>
          </a:p>
          <a:p>
            <a:endParaRPr lang="en-US" sz="1000" dirty="0"/>
          </a:p>
          <a:p>
            <a:r>
              <a:rPr lang="en-US" sz="1000" dirty="0"/>
              <a:t>VISCODE =</a:t>
            </a:r>
          </a:p>
          <a:p>
            <a:r>
              <a:rPr lang="en-US" sz="1000" dirty="0"/>
              <a:t>time Interval</a:t>
            </a:r>
          </a:p>
          <a:p>
            <a:endParaRPr lang="en-US" sz="1000" dirty="0"/>
          </a:p>
          <a:p>
            <a:r>
              <a:rPr lang="en-US" sz="1000" dirty="0"/>
              <a:t>DXCURREN = </a:t>
            </a:r>
          </a:p>
          <a:p>
            <a:r>
              <a:rPr lang="en-US" sz="1000" dirty="0"/>
              <a:t>3 = AD</a:t>
            </a:r>
          </a:p>
          <a:p>
            <a:r>
              <a:rPr lang="en-US" sz="1000" dirty="0"/>
              <a:t>2 = MCI</a:t>
            </a:r>
          </a:p>
          <a:p>
            <a:r>
              <a:rPr lang="en-US" sz="1000" dirty="0"/>
              <a:t>1 = Healthy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2452" y="563880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Results indicates an improvement: Increased cortical thickness from interval 3 (m36) to interval (m54) e.g. at </a:t>
            </a:r>
            <a:r>
              <a:rPr lang="en-US" sz="1800" dirty="0" err="1"/>
              <a:t>Parahippocampus</a:t>
            </a:r>
            <a:r>
              <a:rPr lang="en-US" sz="1800" dirty="0"/>
              <a:t> area~ transition from MCI to Healthy conditions.</a:t>
            </a:r>
          </a:p>
        </p:txBody>
      </p:sp>
      <p:sp>
        <p:nvSpPr>
          <p:cNvPr id="11" name="Freeform 10"/>
          <p:cNvSpPr/>
          <p:nvPr/>
        </p:nvSpPr>
        <p:spPr>
          <a:xfrm>
            <a:off x="2613415" y="4648200"/>
            <a:ext cx="1882385" cy="990600"/>
          </a:xfrm>
          <a:custGeom>
            <a:avLst/>
            <a:gdLst>
              <a:gd name="connsiteX0" fmla="*/ 0 w 1486637"/>
              <a:gd name="connsiteY0" fmla="*/ 2409862 h 2409862"/>
              <a:gd name="connsiteX1" fmla="*/ 454250 w 1486637"/>
              <a:gd name="connsiteY1" fmla="*/ 356886 h 2409862"/>
              <a:gd name="connsiteX2" fmla="*/ 1486637 w 1486637"/>
              <a:gd name="connsiteY2" fmla="*/ 14724 h 24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6637" h="2409862">
                <a:moveTo>
                  <a:pt x="0" y="2409862"/>
                </a:moveTo>
                <a:cubicBezTo>
                  <a:pt x="103238" y="1582969"/>
                  <a:pt x="206477" y="756076"/>
                  <a:pt x="454250" y="356886"/>
                </a:cubicBezTo>
                <a:cubicBezTo>
                  <a:pt x="702023" y="-42304"/>
                  <a:pt x="1094330" y="-13790"/>
                  <a:pt x="1486637" y="14724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(stat toolbox)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9460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879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283970" y="344424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3"/>
            <a:endCxn id="15362" idx="0"/>
          </p:cNvCxnSpPr>
          <p:nvPr/>
        </p:nvCxnSpPr>
        <p:spPr>
          <a:xfrm flipV="1">
            <a:off x="3722370" y="3299460"/>
            <a:ext cx="2859405" cy="297180"/>
          </a:xfrm>
          <a:prstGeom prst="bentConnector4">
            <a:avLst>
              <a:gd name="adj1" fmla="val 16189"/>
              <a:gd name="adj2" fmla="val 17692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413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Intracranial brain volumes (MRI)</a:t>
            </a:r>
            <a:br>
              <a:rPr lang="en-US" sz="3200" dirty="0"/>
            </a:br>
            <a:r>
              <a:rPr lang="en-US" sz="3200" dirty="0"/>
              <a:t>Average intensity (PET)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828800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4419600"/>
            <a:ext cx="4470753" cy="21907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3126740"/>
            <a:ext cx="2133600" cy="2260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2"/>
            <a:endCxn id="16387" idx="0"/>
          </p:cNvCxnSpPr>
          <p:nvPr/>
        </p:nvCxnSpPr>
        <p:spPr>
          <a:xfrm rot="5400000">
            <a:off x="3335109" y="3030309"/>
            <a:ext cx="1066800" cy="1711783"/>
          </a:xfrm>
          <a:prstGeom prst="bentConnector3">
            <a:avLst>
              <a:gd name="adj1" fmla="val 2214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This Matlab based software provides a GUI framework for conducting machine learning on imaging data and in particular for an AD application. </a:t>
            </a:r>
          </a:p>
          <a:p>
            <a:pPr marL="0" indent="0">
              <a:buNone/>
            </a:pPr>
            <a:r>
              <a:rPr lang="en-US" sz="1800" dirty="0"/>
              <a:t>It integrates, </a:t>
            </a:r>
          </a:p>
          <a:p>
            <a:pPr lvl="1"/>
            <a:r>
              <a:rPr lang="en-US" sz="1400" dirty="0"/>
              <a:t>SPM Toolbox </a:t>
            </a:r>
            <a:r>
              <a:rPr lang="en-GB" sz="1400" dirty="0"/>
              <a:t>(</a:t>
            </a:r>
            <a:r>
              <a:rPr lang="en-GB" sz="1400" dirty="0">
                <a:hlinkClick r:id="rId2"/>
              </a:rPr>
              <a:t>www.fil.ion.ucl.ac.uk/spm/</a:t>
            </a:r>
            <a:r>
              <a:rPr lang="en-GB" sz="1400" dirty="0"/>
              <a:t>) </a:t>
            </a:r>
            <a:r>
              <a:rPr lang="en-US" sz="1400" dirty="0"/>
              <a:t>for preprocessing of imaging data,</a:t>
            </a:r>
            <a:endParaRPr lang="en-GB" sz="1400" dirty="0"/>
          </a:p>
          <a:p>
            <a:pPr lvl="1"/>
            <a:r>
              <a:rPr lang="en-GB" sz="1400" dirty="0" err="1"/>
              <a:t>PRoNTO</a:t>
            </a:r>
            <a:r>
              <a:rPr lang="en-GB" sz="1400" dirty="0"/>
              <a:t> (</a:t>
            </a:r>
            <a:r>
              <a:rPr lang="en-GB" sz="1400" dirty="0">
                <a:hlinkClick r:id="rId3"/>
              </a:rPr>
              <a:t>www.mlnl.cs.ucl.ac.uk/pronto</a:t>
            </a:r>
            <a:r>
              <a:rPr lang="en-GB" sz="1400" dirty="0"/>
              <a:t>) for machine learning and combined analysis of imaging data,</a:t>
            </a:r>
          </a:p>
          <a:p>
            <a:pPr lvl="1"/>
            <a:r>
              <a:rPr lang="en-GB" sz="1400" dirty="0" err="1"/>
              <a:t>Surfstat</a:t>
            </a:r>
            <a:r>
              <a:rPr lang="en-GB" sz="1400" dirty="0"/>
              <a:t> (</a:t>
            </a:r>
            <a:r>
              <a:rPr lang="en-GB" sz="1400" dirty="0">
                <a:hlinkClick r:id="rId4"/>
              </a:rPr>
              <a:t>http://www.math.mcgill.ca/keith/surfstat/</a:t>
            </a:r>
            <a:r>
              <a:rPr lang="en-GB" sz="1400" dirty="0"/>
              <a:t>) and </a:t>
            </a:r>
            <a:r>
              <a:rPr lang="en-GB" sz="1400" dirty="0" err="1"/>
              <a:t>freesurfer</a:t>
            </a:r>
            <a:r>
              <a:rPr lang="en-GB" sz="1400" dirty="0"/>
              <a:t> (</a:t>
            </a:r>
            <a:r>
              <a:rPr lang="en-GB" sz="1400" dirty="0">
                <a:hlinkClick r:id="rId5"/>
              </a:rPr>
              <a:t>http://freesurfer.net/</a:t>
            </a:r>
            <a:r>
              <a:rPr lang="en-GB" sz="1400" dirty="0"/>
              <a:t>) for cortical thickness analysis.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References regarding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r>
              <a:rPr lang="en-US" sz="1800" dirty="0"/>
              <a:t> are listed below:</a:t>
            </a:r>
          </a:p>
          <a:p>
            <a:pPr lvl="1" hangingPunct="0">
              <a:buFont typeface="+mj-lt"/>
              <a:buAutoNum type="arabicPeriod"/>
            </a:pPr>
            <a:r>
              <a:rPr lang="en-GB" sz="1400" dirty="0" err="1"/>
              <a:t>Youssofzadeh</a:t>
            </a:r>
            <a:r>
              <a:rPr lang="en-GB" sz="1400" dirty="0"/>
              <a:t> V, McGuinness B, Maguire L and Wong-Lin K, 2016. A kernel-based Gaussian process for combined MRI and PET in Alzheimer’s disease. In: Alzheimer’s Research UK (ARUK) 2016 Conference, Manchester, UK. 8-9 March 2016. 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GB" sz="1400" dirty="0" err="1"/>
              <a:t>Youssofzadeh</a:t>
            </a:r>
            <a:r>
              <a:rPr lang="en-GB" sz="1400" dirty="0"/>
              <a:t> V, McGuinness B, Maguire L and Wong-Lin K. Multi-kernel learning with </a:t>
            </a:r>
            <a:r>
              <a:rPr lang="en-GB" sz="1400" dirty="0" err="1"/>
              <a:t>Dartel</a:t>
            </a:r>
            <a:r>
              <a:rPr lang="en-GB" sz="1400" dirty="0"/>
              <a:t> enhances MRI-PET classification and prediction of Alzheimer’s disease: group and individual analyses, In preparation.</a:t>
            </a:r>
          </a:p>
          <a:p>
            <a:pPr marL="57150" indent="0">
              <a:buNone/>
            </a:pPr>
            <a:r>
              <a:rPr lang="en-US" sz="1800" dirty="0"/>
              <a:t>Installing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SINEAD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Download </a:t>
            </a:r>
            <a:r>
              <a:rPr lang="en-US" sz="1400" dirty="0" err="1"/>
              <a:t>CADSuM</a:t>
            </a:r>
            <a:r>
              <a:rPr lang="en-US" sz="1400" dirty="0"/>
              <a:t> on your computer and add the directory path with subdirectories to your Matlab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Ensure you have the SPM12, </a:t>
            </a:r>
            <a:r>
              <a:rPr lang="en-GB" sz="1400" dirty="0" err="1"/>
              <a:t>PRoNTO</a:t>
            </a:r>
            <a:r>
              <a:rPr lang="en-GB" sz="1400" dirty="0"/>
              <a:t> </a:t>
            </a:r>
            <a:r>
              <a:rPr lang="en-US" sz="1400" dirty="0"/>
              <a:t>directory in your Matlab path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(statistical analysis)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1676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tests, t-test (2-group analysis) and ANOVA (more than 2 groups) are utilized to analyses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under reconstruction!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pPr lvl="0" hangingPunct="0">
              <a:buFont typeface="+mj-lt"/>
              <a:buAutoNum type="arabicPeriod"/>
            </a:pPr>
            <a:r>
              <a:rPr lang="en-GB" sz="1500" dirty="0" err="1"/>
              <a:t>Youssofzadeh</a:t>
            </a:r>
            <a:r>
              <a:rPr lang="en-GB" sz="1500" dirty="0"/>
              <a:t> V, McGuinness B, Maguire L and Wong-Lin K, 2016. A kernel-based Gaussian process for combined MRI and PET in Alzheimer’s disease. In: Alzheimer’s Research UK (ARUK) 2016 Conference, Manchester, UK. 8-9 March 2016. </a:t>
            </a:r>
            <a:endParaRPr lang="en-US" sz="1500" dirty="0"/>
          </a:p>
          <a:p>
            <a:pPr>
              <a:buFont typeface="+mj-lt"/>
              <a:buAutoNum type="arabicPeriod"/>
            </a:pPr>
            <a:r>
              <a:rPr lang="en-GB" sz="1500" dirty="0" err="1"/>
              <a:t>Youssofzadeh</a:t>
            </a:r>
            <a:r>
              <a:rPr lang="en-GB" sz="1500" dirty="0"/>
              <a:t> V, McGuinness B, Maguire L and Wong-Lin K. Multi-kernel learning with </a:t>
            </a:r>
            <a:r>
              <a:rPr lang="en-GB" sz="1500" dirty="0" err="1"/>
              <a:t>Dartel</a:t>
            </a:r>
            <a:r>
              <a:rPr lang="en-GB" sz="1500" dirty="0"/>
              <a:t> enhances MRI-PET classification and prediction of Alzheimer’s disease: group and individual analyses, In preparation.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scans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96168"/>
            <a:ext cx="3867150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" y="5867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SPM12 toolbox has to be added to Matlab 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219200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90600" y="2209800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8" idx="3"/>
            <a:endCxn id="4" idx="0"/>
          </p:cNvCxnSpPr>
          <p:nvPr/>
        </p:nvCxnSpPr>
        <p:spPr>
          <a:xfrm>
            <a:off x="3429000" y="2362200"/>
            <a:ext cx="3000375" cy="633968"/>
          </a:xfrm>
          <a:prstGeom prst="bentConnector2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27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origin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1356360"/>
            <a:ext cx="7239000" cy="4978400"/>
            <a:chOff x="-1409590" y="-2406210"/>
            <a:chExt cx="16487665" cy="1334452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09590" y="-2365359"/>
              <a:ext cx="5486400" cy="43624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2406210"/>
              <a:ext cx="8982074" cy="133445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2432562" cy="148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1010" y="3079522"/>
            <a:ext cx="2377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origin to AC area was completed!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533400" cy="152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0"/>
            <a:endCxn id="5" idx="1"/>
          </p:cNvCxnSpPr>
          <p:nvPr/>
        </p:nvCxnSpPr>
        <p:spPr>
          <a:xfrm rot="5400000" flipH="1" flipV="1">
            <a:off x="2179815" y="2542045"/>
            <a:ext cx="345440" cy="2952471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35280" y="12192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350520" y="34442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3661130" y="13106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 preprocessing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1349" y="2541032"/>
            <a:ext cx="6743154" cy="3180951"/>
            <a:chOff x="709241" y="1981883"/>
            <a:chExt cx="8697686" cy="447197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41" y="2046887"/>
              <a:ext cx="3881628" cy="44069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299" y="1981883"/>
              <a:ext cx="3881628" cy="44069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187842" y="2133600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 preprocessing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676400"/>
            <a:ext cx="718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Data/scans are selected using batch interface. A sample batch is available in “SPM batch” folder.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>
            <a:stCxn id="5" idx="2"/>
          </p:cNvCxnSpPr>
          <p:nvPr/>
        </p:nvCxnSpPr>
        <p:spPr>
          <a:xfrm rot="16200000" flipH="1">
            <a:off x="2605024" y="1223787"/>
            <a:ext cx="1892538" cy="5565887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Preprocessing, checking results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5262"/>
            <a:ext cx="2432562" cy="148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1650" y="2908062"/>
            <a:ext cx="533400" cy="152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35" y="2095262"/>
            <a:ext cx="2330820" cy="3955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95261"/>
            <a:ext cx="2685692" cy="3955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33275" y="1725929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0905" y="17147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</a:t>
            </a:r>
          </a:p>
        </p:txBody>
      </p:sp>
      <p:cxnSp>
        <p:nvCxnSpPr>
          <p:cNvPr id="12" name="Elbow Connector 11"/>
          <p:cNvCxnSpPr>
            <a:stCxn id="5" idx="2"/>
            <a:endCxn id="7" idx="1"/>
          </p:cNvCxnSpPr>
          <p:nvPr/>
        </p:nvCxnSpPr>
        <p:spPr>
          <a:xfrm rot="16200000" flipH="1">
            <a:off x="1478102" y="2350710"/>
            <a:ext cx="1012547" cy="2432050"/>
          </a:xfrm>
          <a:prstGeom prst="bentConnector2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Tissue volumes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2179320"/>
            <a:ext cx="7615238" cy="2392680"/>
            <a:chOff x="152400" y="1676400"/>
            <a:chExt cx="15459076" cy="43624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76400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00086"/>
              <a:ext cx="9363076" cy="3876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85800" y="5334000"/>
            <a:ext cx="7182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Volume 1: gray matter</a:t>
            </a:r>
          </a:p>
          <a:p>
            <a:r>
              <a:rPr lang="en-US" sz="1200" dirty="0"/>
              <a:t>Volume 2: white matter</a:t>
            </a:r>
          </a:p>
          <a:p>
            <a:r>
              <a:rPr lang="en-US" sz="1200" dirty="0"/>
              <a:t>Volume 3: CSF</a:t>
            </a:r>
          </a:p>
          <a:p>
            <a:r>
              <a:rPr lang="en-US" sz="1200" dirty="0"/>
              <a:t>Total intracranial volume = Volume 1 + Volume  2 + Volume 3</a:t>
            </a:r>
          </a:p>
        </p:txBody>
      </p:sp>
      <p:sp>
        <p:nvSpPr>
          <p:cNvPr id="8" name="Oval 7"/>
          <p:cNvSpPr/>
          <p:nvPr/>
        </p:nvSpPr>
        <p:spPr>
          <a:xfrm>
            <a:off x="679450" y="207264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703968" y="205740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7226" y="1468139"/>
            <a:ext cx="7918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more details about TV, please see, Ashburner 2015 VBM Tutorial that is provided in the Manual folder! </a:t>
            </a:r>
          </a:p>
        </p:txBody>
      </p:sp>
    </p:spTree>
    <p:extLst>
      <p:ext uri="{BB962C8B-B14F-4D97-AF65-F5344CB8AC3E}">
        <p14:creationId xmlns:p14="http://schemas.microsoft.com/office/powerpoint/2010/main" val="35044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10" y="2951644"/>
            <a:ext cx="3257550" cy="25514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" y="574726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PRoNTo</a:t>
            </a:r>
            <a:r>
              <a:rPr lang="en-US" dirty="0"/>
              <a:t> toolbox is utilized for the machine learning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C:\Users\you5fm\Desktop\Pic\CADS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0044"/>
            <a:ext cx="3867150" cy="3028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44930" y="2875444"/>
            <a:ext cx="24384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3"/>
            <a:endCxn id="4" idx="0"/>
          </p:cNvCxnSpPr>
          <p:nvPr/>
        </p:nvCxnSpPr>
        <p:spPr>
          <a:xfrm flipV="1">
            <a:off x="3783330" y="2951644"/>
            <a:ext cx="2916555" cy="76200"/>
          </a:xfrm>
          <a:prstGeom prst="bentConnector4">
            <a:avLst>
              <a:gd name="adj1" fmla="val 31482"/>
              <a:gd name="adj2" fmla="val 50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80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73802"/>
            <a:ext cx="853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 sample batch is available in “</a:t>
            </a:r>
            <a:r>
              <a:rPr lang="en-US" sz="900" dirty="0" err="1"/>
              <a:t>PRoNTo</a:t>
            </a:r>
            <a:r>
              <a:rPr lang="en-US" sz="900" dirty="0"/>
              <a:t> batch” folder. It is related to 3*20 scans from 3 groups of AD, MCI and Healthy elderly subjects 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27674" y="1564872"/>
            <a:ext cx="6457950" cy="3377973"/>
            <a:chOff x="-914400" y="-120196"/>
            <a:chExt cx="12477750" cy="62960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0" y="1201602"/>
              <a:ext cx="5486400" cy="4362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-120196"/>
              <a:ext cx="5391150" cy="62960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7" y="4800600"/>
            <a:ext cx="3839482" cy="12631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374401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Data/scans are selected using batch interface. </a:t>
            </a:r>
          </a:p>
        </p:txBody>
      </p:sp>
      <p:sp>
        <p:nvSpPr>
          <p:cNvPr id="11" name="Oval 10"/>
          <p:cNvSpPr/>
          <p:nvPr/>
        </p:nvSpPr>
        <p:spPr>
          <a:xfrm>
            <a:off x="1290514" y="2144050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893698" y="1427712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80007" y="4668525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4BDC-3E32-4350-88F9-8C1D975E28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731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 SINEAD                             (Software Integrating NEuroimaging And other Data)</vt:lpstr>
      <vt:lpstr>SINEAD</vt:lpstr>
      <vt:lpstr>Pre-processing of scans</vt:lpstr>
      <vt:lpstr>Set origin</vt:lpstr>
      <vt:lpstr>Preprocessing</vt:lpstr>
      <vt:lpstr>Preprocessing, checking results</vt:lpstr>
      <vt:lpstr>Tissue volumes</vt:lpstr>
      <vt:lpstr>Machine learning</vt:lpstr>
      <vt:lpstr>Data Selection</vt:lpstr>
      <vt:lpstr>Building kernels</vt:lpstr>
      <vt:lpstr>Model selection</vt:lpstr>
      <vt:lpstr>Display results &amp; stat</vt:lpstr>
      <vt:lpstr>Compute weight maps</vt:lpstr>
      <vt:lpstr>Display weights</vt:lpstr>
      <vt:lpstr>Cortical thickness</vt:lpstr>
      <vt:lpstr>Thickness view</vt:lpstr>
      <vt:lpstr>Thickness stats</vt:lpstr>
      <vt:lpstr>Feature analysis (stat toolbox)</vt:lpstr>
      <vt:lpstr>Intracranial brain volumes (MRI) Average intensity (PET)</vt:lpstr>
      <vt:lpstr>Feature selection (statistical analysis)</vt:lpstr>
      <vt:lpstr>References</vt:lpstr>
    </vt:vector>
  </TitlesOfParts>
  <Company>CCHMC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Youssofzadeh, Vahab</dc:creator>
  <cp:lastModifiedBy>Youssofzadeh, Vahab</cp:lastModifiedBy>
  <cp:revision>93</cp:revision>
  <dcterms:created xsi:type="dcterms:W3CDTF">2016-06-26T12:58:13Z</dcterms:created>
  <dcterms:modified xsi:type="dcterms:W3CDTF">2016-08-13T14:25:09Z</dcterms:modified>
</cp:coreProperties>
</file>