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9" r:id="rId6"/>
    <p:sldId id="266" r:id="rId7"/>
    <p:sldId id="268" r:id="rId8"/>
    <p:sldId id="264" r:id="rId9"/>
    <p:sldId id="271" r:id="rId10"/>
    <p:sldId id="272" r:id="rId11"/>
    <p:sldId id="270" r:id="rId12"/>
    <p:sldId id="260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38794-9D74-4C04-A0AF-96C6CE445AB5}" type="datetimeFigureOut">
              <a:rPr lang="ro-RO" smtClean="0"/>
              <a:t>01.07.2025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4A5DE-2541-48B0-BAA3-1442060F994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393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4A5DE-2541-48B0-BAA3-1442060F9945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6365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80AE141-656F-483C-A4E9-A89B65FFD7F6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19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A12-CBAD-4FCF-AC42-B4BC6136AA45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1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A298-DC6D-4914-9494-820D8DC7215E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2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75C6-3991-4B3B-B93B-D06A7D20EC22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50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78A28-F28F-4A44-9332-D365C5BC6269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276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9976-2E25-46D4-840E-DDF4FB1F665C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581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FB7F7-82EB-4B98-91F4-153CE01B4FB4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12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836-7C24-4515-B0D7-1C6A97FD1519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56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B41D-D21B-4EFD-9C50-83CDDD63FB47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8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D326E-373C-4EAE-8462-C59051A68904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2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0DE3-9691-453B-A8CC-E941C403E04F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7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2EBA-DDB0-484F-9B16-71BC88F65B2D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60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707A-5A5A-4AE6-9050-CEC9EBEFE101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1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6F85-B072-4FD0-9558-8CEF9FE30039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3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26511-599C-40B0-A9F2-93E049645476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41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7CFB-28B8-449B-8BBD-0C423F86D386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8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09356-EF1C-4769-932C-8DCCE5282005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9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8CC68-653E-4E96-BE45-EF2E006295F2}" type="datetime1">
              <a:rPr lang="en-GB" smtClean="0"/>
              <a:t>01/07/2025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88A5-144A-4A48-B2F6-C04FBE3542A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878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6913-A8F4-6351-3091-B71884A6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655762"/>
          </a:xfrm>
        </p:spPr>
        <p:txBody>
          <a:bodyPr>
            <a:noAutofit/>
          </a:bodyPr>
          <a:lstStyle/>
          <a:p>
            <a:r>
              <a:rPr lang="ro-RO" sz="3200" noProof="0" dirty="0"/>
              <a:t>Conectarea persoanelor bazată pe interese comune folosind sisteme de recomandare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D76AA-DD01-0F87-BCA3-BB854A5E9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424237"/>
            <a:ext cx="8791575" cy="1828800"/>
          </a:xfrm>
        </p:spPr>
        <p:txBody>
          <a:bodyPr>
            <a:normAutofit lnSpcReduction="10000"/>
          </a:bodyPr>
          <a:lstStyle/>
          <a:p>
            <a:r>
              <a:rPr lang="ro-RO" sz="1400" noProof="0" dirty="0">
                <a:solidFill>
                  <a:schemeClr val="tx1"/>
                </a:solidFill>
              </a:rPr>
              <a:t>Coordonatori</a:t>
            </a:r>
          </a:p>
          <a:p>
            <a:r>
              <a:rPr lang="ro-RO" sz="1400" noProof="0" dirty="0">
                <a:solidFill>
                  <a:schemeClr val="tx1"/>
                </a:solidFill>
              </a:rPr>
              <a:t>Asist. Drd. Coste Claudia-Ioana </a:t>
            </a:r>
          </a:p>
          <a:p>
            <a:r>
              <a:rPr lang="ro-RO" sz="1400" noProof="0" dirty="0">
                <a:solidFill>
                  <a:schemeClr val="tx1"/>
                </a:solidFill>
              </a:rPr>
              <a:t>Prof. univ. Dr. Andreica Anca-Mirela</a:t>
            </a:r>
          </a:p>
          <a:p>
            <a:pPr algn="r"/>
            <a:r>
              <a:rPr lang="ro-RO" sz="1400" noProof="0" dirty="0">
                <a:solidFill>
                  <a:schemeClr val="tx1"/>
                </a:solidFill>
              </a:rPr>
              <a:t>Absolvent </a:t>
            </a:r>
          </a:p>
          <a:p>
            <a:pPr algn="r"/>
            <a:r>
              <a:rPr lang="ro-RO" sz="1400" noProof="0" dirty="0">
                <a:solidFill>
                  <a:schemeClr val="tx1"/>
                </a:solidFill>
              </a:rPr>
              <a:t>Bucilă Mihai-Cristian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68238-9356-BFEA-AF6D-ADA7FA21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2454" y="5899150"/>
            <a:ext cx="771089" cy="365125"/>
          </a:xfrm>
        </p:spPr>
        <p:txBody>
          <a:bodyPr/>
          <a:lstStyle/>
          <a:p>
            <a:fld id="{B08188A5-144A-4A48-B2F6-C04FBE3542AB}" type="slidenum">
              <a:rPr lang="ro-RO" sz="1100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ro-RO" sz="11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643AE-1FD2-BD3F-E9EE-35B6BCA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979550" cy="488949"/>
          </a:xfrm>
        </p:spPr>
        <p:txBody>
          <a:bodyPr/>
          <a:lstStyle/>
          <a:p>
            <a:r>
              <a:rPr lang="ro-RO" noProof="0" dirty="0">
                <a:ea typeface="Verdana" panose="020B0604030504040204" pitchFamily="34" charset="0"/>
              </a:rPr>
              <a:t>Universitatea Babeș-Bolyai Cluj-Napoca</a:t>
            </a:r>
          </a:p>
          <a:p>
            <a:r>
              <a:rPr lang="ro-RO" noProof="0" dirty="0">
                <a:ea typeface="Verdana" panose="020B0604030504040204" pitchFamily="34" charset="0"/>
              </a:rPr>
              <a:t>Facultatea de Matematică și Informatică</a:t>
            </a:r>
          </a:p>
          <a:p>
            <a:r>
              <a:rPr lang="ro-RO" noProof="0" dirty="0">
                <a:ea typeface="Verdana" panose="020B0604030504040204" pitchFamily="34" charset="0"/>
              </a:rPr>
              <a:t>2025</a:t>
            </a:r>
          </a:p>
        </p:txBody>
      </p:sp>
      <p:sp>
        <p:nvSpPr>
          <p:cNvPr id="12" name="Oval 11" descr="Facultatea de Matematică și Informatică | Universitatea ...">
            <a:extLst>
              <a:ext uri="{FF2B5EF4-FFF2-40B4-BE49-F238E27FC236}">
                <a16:creationId xmlns:a16="http://schemas.microsoft.com/office/drawing/2014/main" id="{C12E8BCD-61E1-25BD-E922-23D668AF9CCD}"/>
              </a:ext>
            </a:extLst>
          </p:cNvPr>
          <p:cNvSpPr/>
          <p:nvPr/>
        </p:nvSpPr>
        <p:spPr>
          <a:xfrm>
            <a:off x="10370624" y="486223"/>
            <a:ext cx="1365837" cy="1272280"/>
          </a:xfrm>
          <a:prstGeom prst="ellipse">
            <a:avLst/>
          </a:prstGeom>
          <a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073102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4A13-3F7B-EE22-ECBF-580EBC0C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Funcționalități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34CB-E85B-07C3-56E6-1476C54F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noProof="0" dirty="0"/>
              <a:t>Cerințe funcționale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Înregistrarea utilizatorului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dirty="0"/>
              <a:t>Autentificarea utilizatorului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Selectarea hobby-urilor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Căutarea utilizatorilor cu hobby-uri similare</a:t>
            </a:r>
          </a:p>
          <a:p>
            <a:r>
              <a:rPr lang="ro-RO" dirty="0"/>
              <a:t>Cerințe nefuncționale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Interfaț</a:t>
            </a:r>
            <a:r>
              <a:rPr lang="ro-RO" dirty="0"/>
              <a:t>ă utilizator intuitivă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M</a:t>
            </a:r>
            <a:r>
              <a:rPr lang="ro-RO" dirty="0"/>
              <a:t>ecanisme minimale de securitate</a:t>
            </a:r>
            <a:endParaRPr lang="ro-RO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16E15-00BE-B63D-9C54-D2D3881A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10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3456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B567BD-ACC1-0C70-CF02-03248657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Demo aplicație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476E-07AA-57CB-E43C-D93FFC38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11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4025701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164-D4AF-C4C1-CCD1-887D4F66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Concluzii și direcții viitoare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694E-A154-1E6E-4FC9-483A9B85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 lnSpcReduction="10000"/>
          </a:bodyPr>
          <a:lstStyle/>
          <a:p>
            <a:r>
              <a:rPr lang="ro-RO" noProof="0" dirty="0"/>
              <a:t>Concluzii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Aplicarea tehnicilor de recomandare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Folosirea eficientă a similarității Jaccard în contextul dat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Aplicație cu arhitectură funcțională, scalabilă</a:t>
            </a:r>
          </a:p>
          <a:p>
            <a:r>
              <a:rPr lang="ro-RO" noProof="0" dirty="0"/>
              <a:t>Îmbunătățiri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Integrarea datelor demografice (locație, vârstă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Ponderarea hobby-urilor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Utilizarea categoriilor hobby-urilor în calculul similarității</a:t>
            </a:r>
          </a:p>
          <a:p>
            <a:pPr marL="457200" lvl="1" indent="0">
              <a:buNone/>
            </a:pPr>
            <a:endParaRPr lang="ro-RO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66064-7AF7-48BB-715D-ADDFC4BA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12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66167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0F3E-3BB3-9F51-3AF9-4D41CD0D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96C4-636E-099E-2B45-92A2E987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Referințe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8091-1804-2899-B708-DE3020A9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noProof="0" dirty="0"/>
              <a:t>[1] P. Kumar and R. S. Thakur, “Recommendation system techniques and related issues: a survey,” International Journal of Information Technology, 2018.</a:t>
            </a:r>
          </a:p>
          <a:p>
            <a:pPr marL="0" indent="0">
              <a:buNone/>
            </a:pPr>
            <a:r>
              <a:rPr lang="ro-RO" sz="1800" noProof="0" dirty="0"/>
              <a:t>[2] F. Isinkaye, Y. Folajimi, and B. Ojokoh, “Recommendation systems: Principles, methods and evaluation,” Egyptian Informatics Journal, 2015.</a:t>
            </a:r>
          </a:p>
          <a:p>
            <a:pPr marL="0" indent="0">
              <a:buNone/>
            </a:pPr>
            <a:r>
              <a:rPr lang="ro-RO" sz="1800" noProof="0" dirty="0"/>
              <a:t>[3] J. B. Schafer, D. Frankowski, J. Herlocker, and S. Sen, “Collaborative filtering recommender systems,” in The adaptive web: methods and strategies of web personalization, 2007.</a:t>
            </a:r>
          </a:p>
          <a:p>
            <a:pPr marL="0" indent="0">
              <a:buNone/>
            </a:pPr>
            <a:r>
              <a:rPr lang="ro-RO" sz="1800" noProof="0" dirty="0"/>
              <a:t>[4] L. Al Hassanieh, C. Abou Jaoudeh, J. B. Abdo, and J. Demerjian, “Similarity measures for collaborative filtering recommender systems,” in 2018 IEEE Middle East and North Africa Communications Conference,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AA6FA-0C38-64BD-28CF-09B0DC86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13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82440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05BF1-3166-22DD-DC2B-2245F3F0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Vă Mulțumesc pentru atenția acordată!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3C7A6F-E59F-A3D4-C3C0-90798B9BE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o-RO" noProof="0" dirty="0"/>
              <a:t>Aștept întrebările dumneavoastră.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D0FF-0AFD-B007-161A-64FA85A7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14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2251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A0D6-D33C-4235-4346-55C96E17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8D26-9CB2-87FB-D891-06B4F896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3786185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o-RO" sz="2000" noProof="0" dirty="0"/>
              <a:t>Introducere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2000" noProof="0" dirty="0"/>
              <a:t>Soluții similare în domeniul sistemelor de recomandare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2000" noProof="0" dirty="0"/>
              <a:t>Fundamente teoretice în sisteme de recomandare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2000" noProof="0" dirty="0"/>
              <a:t>Aplicație software</a:t>
            </a:r>
          </a:p>
          <a:p>
            <a:pPr marL="457200" lvl="0" indent="-457200">
              <a:buFont typeface="+mj-lt"/>
              <a:buAutoNum type="arabicPeriod"/>
            </a:pPr>
            <a:r>
              <a:rPr lang="ro-RO" sz="2000" noProof="0" dirty="0"/>
              <a:t>Concluzii și direcții viitoare</a:t>
            </a:r>
          </a:p>
          <a:p>
            <a:pPr marL="0" indent="0">
              <a:buNone/>
            </a:pPr>
            <a:endParaRPr lang="ro-RO" sz="1800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FC97-37C2-24BD-68CC-5C59882E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2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0059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A2D1-1B14-0231-E3EE-714009AC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636BD-205F-8413-3555-4A28285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noProof="0" dirty="0"/>
              <a:t>Obiective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Compararea metodelor de recomandare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Metrici de similaritate utilizate în recomandare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Analiza principalelor limitări ale tehnicilor</a:t>
            </a:r>
          </a:p>
          <a:p>
            <a:r>
              <a:rPr lang="ro-RO" noProof="0" dirty="0"/>
              <a:t>Motivație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Dorința de a stimula conexiuni veritabile, bazate pe interese și pasiuni comune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ro-RO" noProof="0" dirty="0"/>
              <a:t>Platforme sociale care nu mai răspund eficient nevoii de a cunoaște persoane noi</a:t>
            </a:r>
          </a:p>
          <a:p>
            <a:pPr marL="457200" lvl="1" indent="0">
              <a:buNone/>
            </a:pPr>
            <a:endParaRPr lang="ro-RO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FC90-16CD-9D67-A9E8-04D21900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3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54661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D5C47-B90A-79B1-D28B-D67AB0EE0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0DC9-D444-F653-85A0-FDF2FEB2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noProof="0" dirty="0"/>
              <a:t>Soluții similare în domeniul sistemelor de recomandare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4254-DB9B-A160-B5E2-8A1348CE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o-RO" noProof="0" dirty="0"/>
              <a:t>Amazon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noProof="0" dirty="0"/>
              <a:t>Netflix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noProof="0" dirty="0"/>
              <a:t>Facebook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noProof="0" dirty="0"/>
              <a:t>EgoSimilar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52705-3757-7AAF-4F45-9CCA854F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4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51777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B8F5EA3-C5DB-637D-04BC-52E150EC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08" y="710738"/>
            <a:ext cx="4878392" cy="976311"/>
          </a:xfrm>
        </p:spPr>
        <p:txBody>
          <a:bodyPr>
            <a:normAutofit/>
          </a:bodyPr>
          <a:lstStyle/>
          <a:p>
            <a:r>
              <a:rPr lang="ro-RO" sz="2800" noProof="0" dirty="0"/>
              <a:t>Filtrare bazată pe conținut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9602C2-5309-D34C-9DD4-35F16282F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0" y="1838633"/>
            <a:ext cx="4878391" cy="3952566"/>
          </a:xfrm>
        </p:spPr>
        <p:txBody>
          <a:bodyPr/>
          <a:lstStyle/>
          <a:p>
            <a:r>
              <a:rPr lang="ro-RO" sz="2200" noProof="0" dirty="0"/>
              <a:t>Recomandări în funcție de preferințele utilizatorului</a:t>
            </a:r>
          </a:p>
          <a:p>
            <a:r>
              <a:rPr lang="ro-RO" sz="2200" noProof="0" dirty="0"/>
              <a:t>Se analizează conținutul itemilor / elementelor</a:t>
            </a:r>
          </a:p>
          <a:p>
            <a:r>
              <a:rPr lang="ro-RO" sz="2200" noProof="0" dirty="0"/>
              <a:t>Nu depinde de alți utilizatori</a:t>
            </a:r>
          </a:p>
          <a:p>
            <a:endParaRPr lang="ro-RO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21371E-C722-1BA8-CED4-EF445F4D6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10739"/>
            <a:ext cx="4878392" cy="976311"/>
          </a:xfrm>
        </p:spPr>
        <p:txBody>
          <a:bodyPr>
            <a:normAutofit/>
          </a:bodyPr>
          <a:lstStyle/>
          <a:p>
            <a:r>
              <a:rPr lang="ro-RO" sz="2800" noProof="0" dirty="0"/>
              <a:t>Filtrare colaborativă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45F4701-6F22-3187-7E07-D9697D351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38633"/>
            <a:ext cx="4875210" cy="3952566"/>
          </a:xfrm>
        </p:spPr>
        <p:txBody>
          <a:bodyPr>
            <a:normAutofit/>
          </a:bodyPr>
          <a:lstStyle/>
          <a:p>
            <a:r>
              <a:rPr lang="ro-RO" sz="2200" noProof="0" dirty="0"/>
              <a:t>Folosește comportamentul altor utilizatori</a:t>
            </a:r>
          </a:p>
          <a:p>
            <a:r>
              <a:rPr lang="ro-RO" sz="2200" noProof="0" dirty="0"/>
              <a:t>Oferă recomandări pe baza preferințelor comune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6C90F-C8A0-D3B3-1B5E-90DCEC68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5</a:t>
            </a:fld>
            <a:endParaRPr lang="ro-RO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63EF33-CA59-BD4F-E4E4-D570CFCBCA21}"/>
              </a:ext>
            </a:extLst>
          </p:cNvPr>
          <p:cNvCxnSpPr>
            <a:cxnSpLocks/>
          </p:cNvCxnSpPr>
          <p:nvPr/>
        </p:nvCxnSpPr>
        <p:spPr>
          <a:xfrm>
            <a:off x="6019800" y="1130710"/>
            <a:ext cx="0" cy="3716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68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C92-6A9A-08A0-6512-3B894159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Metrici de similaritate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4314B-D113-6789-6F4B-5BC00FCA3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o-RO" b="1" noProof="0" dirty="0"/>
                  <a:t>Jaccard</a:t>
                </a:r>
                <a:r>
                  <a:rPr lang="ro-RO" noProof="0" dirty="0"/>
                  <a:t> – compară două seturi și măsoară cât de multe elemente comune au raportat la totalul elementelor distincte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b="1" i="1" noProof="0" smtClean="0">
                          <a:latin typeface="Cambria Math" panose="02040503050406030204" pitchFamily="18" charset="0"/>
                        </a:rPr>
                        <m:t>𝑱𝒂𝒄𝒄𝒂𝒓𝒅</m:t>
                      </m:r>
                      <m:d>
                        <m:dPr>
                          <m:ctrlPr>
                            <a:rPr lang="ro-RO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ro-RO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o-RO" noProof="0" dirty="0"/>
              </a:p>
              <a:p>
                <a:r>
                  <a:rPr lang="ro-RO" i="1" noProof="0" dirty="0"/>
                  <a:t>Cosinus – </a:t>
                </a:r>
                <a:r>
                  <a:rPr lang="ro-RO" noProof="0" dirty="0"/>
                  <a:t>măsoară unghiul dintre doi vectori, util când datele sunt reprezentate vectorial (TF-IDF, embeddings)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o-RO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ro-RO" b="0" i="1" noProof="0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ro-RO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o-RO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o-RO" b="0" i="1" baseline="-25000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𝐵𝑖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ro-RO" b="0" i="1" baseline="-25000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b="0" i="1" baseline="30000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ro-RO" b="0" i="1" noProof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nary>
                                <m:naryPr>
                                  <m:chr m:val="∑"/>
                                  <m:ctrlPr>
                                    <a:rPr lang="ro-RO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ro-RO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o-RO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ro-RO" b="0" i="1" noProof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ro-RO" b="0" i="1" baseline="-25000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b="0" i="1" baseline="3000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o-RO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4314B-D113-6789-6F4B-5BC00FCA3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189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F448-D9A6-80D9-1197-57AD201E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6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2911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C66D-C366-13D8-A962-C3FD46B7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Provocări și limitări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4A6F-1640-2967-C450-81B093B7C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noProof="0" dirty="0"/>
              <a:t>Problema ”Cold Start”</a:t>
            </a:r>
          </a:p>
          <a:p>
            <a:r>
              <a:rPr lang="ro-RO" noProof="0" dirty="0"/>
              <a:t>Sinonimie și polisemie</a:t>
            </a:r>
          </a:p>
          <a:p>
            <a:r>
              <a:rPr lang="ro-RO" noProof="0" dirty="0"/>
              <a:t>Confidențialitate și securitate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43F4-0173-C882-6F8C-B54ECD42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7</a:t>
            </a:fld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374682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7F33D-9FD9-63D1-E3B1-C554E573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F1C0-BCE0-3251-CD3E-867FB4DA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3521"/>
          </a:xfrm>
        </p:spPr>
        <p:txBody>
          <a:bodyPr/>
          <a:lstStyle/>
          <a:p>
            <a:r>
              <a:rPr lang="ro-RO" noProof="0" dirty="0"/>
              <a:t>Arhitectura aplicației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1D637-5F30-9BBC-7F38-EC80A60E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8</a:t>
            </a:fld>
            <a:endParaRPr lang="ro-RO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D4761C-0436-1414-05CB-E4825D058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782039"/>
            <a:ext cx="9905998" cy="4476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Frontend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ro-RO" noProof="0" dirty="0"/>
              <a:t>Dezvoltat în Ionic React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ro-RO" noProof="0" dirty="0"/>
              <a:t>Aplicație cross-platform (web, mobile, desktop)</a:t>
            </a:r>
            <a:endParaRPr kumimoji="0" lang="ro-RO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o-RO" noProof="0" dirty="0"/>
              <a:t>Backend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ro-RO" noProof="0" dirty="0"/>
              <a:t>Scris în Java cu Spring Boot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ro-RO" noProof="0" dirty="0"/>
              <a:t>Gestionează API-uri REST și logica aplicației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o-RO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</a:rPr>
              <a:t>Sistem de recomandare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ro-RO" noProof="0" dirty="0"/>
              <a:t>Implementat în Python cu Flask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ro-RO" noProof="0" dirty="0"/>
              <a:t>Procesează date și calculează similarități între utilizatori</a:t>
            </a:r>
            <a:endParaRPr kumimoji="0" lang="ro-RO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205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9189-1F09-013B-B38A-2C51EC4E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Diagrama de clase (model)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C5AA7-EAEC-034B-D85C-06302D66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88A5-144A-4A48-B2F6-C04FBE3542AB}" type="slidenum">
              <a:rPr lang="ro-RO" noProof="0" smtClean="0"/>
              <a:t>9</a:t>
            </a:fld>
            <a:endParaRPr lang="ro-RO" noProof="0" dirty="0"/>
          </a:p>
        </p:txBody>
      </p:sp>
      <p:pic>
        <p:nvPicPr>
          <p:cNvPr id="26" name="Content Placeholder 25" descr="A yellow box with black text&#10;&#10;AI-generated content may be incorrect.">
            <a:extLst>
              <a:ext uri="{FF2B5EF4-FFF2-40B4-BE49-F238E27FC236}">
                <a16:creationId xmlns:a16="http://schemas.microsoft.com/office/drawing/2014/main" id="{BC7D54F3-668B-457F-43AF-AE7CE6D3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430681"/>
            <a:ext cx="9000000" cy="2183326"/>
          </a:xfrm>
        </p:spPr>
      </p:pic>
    </p:spTree>
    <p:extLst>
      <p:ext uri="{BB962C8B-B14F-4D97-AF65-F5344CB8AC3E}">
        <p14:creationId xmlns:p14="http://schemas.microsoft.com/office/powerpoint/2010/main" val="3941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599</TotalTime>
  <Words>502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Tw Cen MT</vt:lpstr>
      <vt:lpstr>Verdana</vt:lpstr>
      <vt:lpstr>Wingdings</vt:lpstr>
      <vt:lpstr>Circuit</vt:lpstr>
      <vt:lpstr>Conectarea persoanelor bazată pe interese comune folosind sisteme de recomandare</vt:lpstr>
      <vt:lpstr>cuprins</vt:lpstr>
      <vt:lpstr>introducere</vt:lpstr>
      <vt:lpstr>Soluții similare în domeniul sistemelor de recomandare</vt:lpstr>
      <vt:lpstr>PowerPoint Presentation</vt:lpstr>
      <vt:lpstr>Metrici de similaritate</vt:lpstr>
      <vt:lpstr>Provocări și limitări</vt:lpstr>
      <vt:lpstr>Arhitectura aplicației software</vt:lpstr>
      <vt:lpstr>Diagrama de clase (model)</vt:lpstr>
      <vt:lpstr>Funcționalități</vt:lpstr>
      <vt:lpstr>Demo aplicație</vt:lpstr>
      <vt:lpstr>Concluzii și direcții viitoare</vt:lpstr>
      <vt:lpstr>Referințe</vt:lpstr>
      <vt:lpstr>Vă Mulțumesc pentru atenția acordată!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Mihai Bucilă</dc:creator>
  <cp:lastModifiedBy>Mihai Bucilă</cp:lastModifiedBy>
  <cp:revision>23</cp:revision>
  <dcterms:created xsi:type="dcterms:W3CDTF">2025-06-25T11:34:17Z</dcterms:created>
  <dcterms:modified xsi:type="dcterms:W3CDTF">2025-07-01T17:20:30Z</dcterms:modified>
</cp:coreProperties>
</file>