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4.xml" ContentType="application/vnd.openxmlformats-officedocument.customXmlPropertie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2.xml" ContentType="application/vnd.openxmlformats-officedocument.presentationml.tags+xml"/>
  <Override PartName="/ppt/tags/tag157.xml" ContentType="application/vnd.openxmlformats-officedocument.presentationml.tags+xml"/>
  <Override PartName="/ppt/tags/tag150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51.xml" ContentType="application/vnd.openxmlformats-officedocument.presentationml.tags+xml"/>
  <Override PartName="/ppt/tags/tag138.xml" ContentType="application/vnd.openxmlformats-officedocument.presentationml.tags+xml"/>
  <Override PartName="/ppt/tags/tag159.xml" ContentType="application/vnd.openxmlformats-officedocument.presentationml.tags+xml"/>
  <Override PartName="/docProps/custom.xml" ContentType="application/vnd.openxmlformats-officedocument.custom-properties+xml"/>
  <Override PartName="/customXml/itemProps7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92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58.xml" ContentType="application/vnd.openxmlformats-officedocument.presentationml.tags+xml"/>
  <Override PartName="/ppt/tags/tag117.xml" ContentType="application/vnd.openxmlformats-officedocument.presentationml.tags+xml"/>
  <Override PartName="/ppt/tags/tag136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customXml/itemProps11.xml" ContentType="application/vnd.openxmlformats-officedocument.customXmlProperties+xml"/>
  <Override PartName="/customXml/itemProps10.xml" ContentType="application/vnd.openxmlformats-officedocument.customXmlProperties+xml"/>
  <Override PartName="/customXml/itemProps9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8.xml" ContentType="application/vnd.openxmlformats-officedocument.customXml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137.xml" ContentType="application/vnd.openxmlformats-officedocument.presentationml.tags+xml"/>
  <Override PartName="/customXml/itemProps19.xml" ContentType="application/vnd.openxmlformats-officedocument.customXmlProperties+xml"/>
  <Override PartName="/customXml/itemProps18.xml" ContentType="application/vnd.openxmlformats-officedocument.customXmlProperties+xml"/>
  <Override PartName="/customXml/itemProps20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8"/>
  </p:sldMasterIdLst>
  <p:notesMasterIdLst>
    <p:notesMasterId r:id="rId31"/>
  </p:notesMasterIdLst>
  <p:sldIdLst>
    <p:sldId id="256" r:id="rId19"/>
    <p:sldId id="274" r:id="rId20"/>
    <p:sldId id="286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4" r:id="rId30"/>
  </p:sldIdLst>
  <p:sldSz cx="1219835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75" autoAdjust="0"/>
  </p:normalViewPr>
  <p:slideViewPr>
    <p:cSldViewPr>
      <p:cViewPr>
        <p:scale>
          <a:sx n="90" d="100"/>
          <a:sy n="90" d="100"/>
        </p:scale>
        <p:origin x="-72" y="54"/>
      </p:cViewPr>
      <p:guideLst>
        <p:guide orient="horz" pos="890"/>
        <p:guide pos="7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21" Type="http://schemas.openxmlformats.org/officeDocument/2006/relationships/slide" Target="slides/slide3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viewProps" Target="viewProps.xml"/><Relationship Id="rId38" Type="http://schemas.openxmlformats.org/officeDocument/2006/relationships/customXml" Target="../customXml/item2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presProps" Target="presProps.xml"/><Relationship Id="rId37" Type="http://schemas.openxmlformats.org/officeDocument/2006/relationships/customXml" Target="../customXml/item19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customXml" Target="../customXml/item18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7AA26-C075-46D9-B803-903DE04ED7E6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0E281-C13C-4841-946B-91AA74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eaLnBrk="1" hangingPunct="1"/>
            <a:fld id="{47FC99A7-2B06-417C-97FC-A8AF37535EB7}" type="slidenum">
              <a:rPr/>
              <a:pPr algn="l" rtl="0" eaLnBrk="1" hangingPunct="1"/>
              <a:t>2</a:t>
            </a:fld>
            <a:endParaRPr lang="en-US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2013" y="457200"/>
            <a:ext cx="3317875" cy="186531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Autofit/>
          </a:bodyPr>
          <a:lstStyle/>
          <a:p>
            <a:pPr algn="l" rtl="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872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lang="en-US" b="0" i="0" u="none" baseline="0">
                <a:latin typeface="Arial" pitchFamily="34" charset="0"/>
              </a:rPr>
              <a:t>Notes </a:t>
            </a:r>
            <a:fld id="{AD141568-5488-4AC9-B82D-9F5CE1225E2A}" type="slidenum">
              <a:rPr>
                <a:latin typeface="Arial" pitchFamily="34" charset="0"/>
              </a:rPr>
              <a:pPr algn="l" rtl="0"/>
              <a:t>12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4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29000"/>
          </a:xfrm>
          <a:noFill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04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lang="en-US" b="0" i="0" u="none" baseline="0">
                <a:latin typeface="Arial" pitchFamily="34" charset="0"/>
              </a:rPr>
              <a:t>Notes </a:t>
            </a:r>
            <a:fld id="{AD141568-5488-4AC9-B82D-9F5CE1225E2A}" type="slidenum">
              <a:rPr>
                <a:latin typeface="Arial" pitchFamily="34" charset="0"/>
              </a:rPr>
              <a:pPr algn="l" rtl="0"/>
              <a:t>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9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74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lang="en-US" b="0" i="0" u="none" baseline="0">
                <a:latin typeface="Arial" pitchFamily="34" charset="0"/>
              </a:rPr>
              <a:t>Notes </a:t>
            </a:r>
            <a:fld id="{AD141568-5488-4AC9-B82D-9F5CE1225E2A}" type="slidenum">
              <a:rPr>
                <a:latin typeface="Arial" pitchFamily="34" charset="0"/>
              </a:rPr>
              <a:pPr algn="l" rtl="0"/>
              <a:t>7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100762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lang="en-US" b="0" i="0" u="none" baseline="0">
                <a:latin typeface="Arial" pitchFamily="34" charset="0"/>
              </a:rPr>
              <a:t>Notes </a:t>
            </a:r>
            <a:fld id="{AD141568-5488-4AC9-B82D-9F5CE1225E2A}" type="slidenum">
              <a:rPr>
                <a:latin typeface="Arial" pitchFamily="34" charset="0"/>
              </a:rPr>
              <a:pPr algn="l" rtl="0"/>
              <a:t>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lang="en-US" b="0" i="0" u="none" baseline="0">
                <a:latin typeface="Arial" pitchFamily="34" charset="0"/>
              </a:rPr>
              <a:t>Notes </a:t>
            </a:r>
            <a:fld id="{AD141568-5488-4AC9-B82D-9F5CE1225E2A}" type="slidenum">
              <a:rPr>
                <a:latin typeface="Arial" pitchFamily="34" charset="0"/>
              </a:rPr>
              <a:pPr algn="l" rtl="0"/>
              <a:t>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b="0" i="0" u="none" baseline="0"/>
              <a:t>CPUs -&gt; CPUs, CPU modules, PLCs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lang="en-US" b="0" i="0" u="none" baseline="0">
                <a:latin typeface="Arial" pitchFamily="34" charset="0"/>
              </a:rPr>
              <a:t>Notes </a:t>
            </a:r>
            <a:fld id="{AD141568-5488-4AC9-B82D-9F5CE1225E2A}" type="slidenum">
              <a:rPr>
                <a:latin typeface="Arial" pitchFamily="34" charset="0"/>
              </a:rPr>
              <a:pPr algn="l" rtl="0"/>
              <a:t>10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9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based</a:t>
            </a:r>
            <a:r>
              <a:rPr lang="de-DE" dirty="0" smtClean="0"/>
              <a:t> Slide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Notizen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11</a:t>
            </a:fld>
            <a:endParaRPr lang="de-DE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wmf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customXml" Target="../../customXml/item1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customXml" Target="../../customXml/item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customXml" Target="../../customXml/item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1" Type="http://schemas.openxmlformats.org/officeDocument/2006/relationships/customXml" Target="../../customXml/item1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customXml" Target="../../customXml/item9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customXml" Target="../../customXml/item8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customXml" Target="../../customXml/item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customXml" Target="../../customXml/item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customXml" Target="../../customXml/item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4" descr="Z:\NEU\Products\SIMATIC\Controller\SIMATIC_Controller_overall\SIMATIC_Controller_FS.jp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8096" cy="685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grpSp>
          <p:nvGrpSpPr>
            <p:cNvPr id="32" name="Gruppieren 31"/>
            <p:cNvGrpSpPr/>
            <p:nvPr userDrawn="1"/>
          </p:nvGrpSpPr>
          <p:grpSpPr>
            <a:xfrm>
              <a:off x="-216000" y="-216000"/>
              <a:ext cx="12628800" cy="7290000"/>
              <a:chOff x="-216000" y="-216000"/>
              <a:chExt cx="12628800" cy="7290000"/>
            </a:xfrm>
          </p:grpSpPr>
          <p:cxnSp>
            <p:nvCxnSpPr>
              <p:cNvPr id="72" name="Gerade Verbindung 71"/>
              <p:cNvCxnSpPr/>
              <p:nvPr userDrawn="1"/>
            </p:nvCxnSpPr>
            <p:spPr bwMode="auto">
              <a:xfrm>
                <a:off x="627063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Gerade Verbindung 72"/>
              <p:cNvCxnSpPr/>
              <p:nvPr userDrawn="1"/>
            </p:nvCxnSpPr>
            <p:spPr bwMode="auto">
              <a:xfrm>
                <a:off x="6099175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Gerade Verbindung 73"/>
              <p:cNvCxnSpPr/>
              <p:nvPr userDrawn="1"/>
            </p:nvCxnSpPr>
            <p:spPr bwMode="auto">
              <a:xfrm>
                <a:off x="6242050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Gerade Verbindung 74"/>
              <p:cNvCxnSpPr/>
              <p:nvPr userDrawn="1"/>
            </p:nvCxnSpPr>
            <p:spPr bwMode="auto">
              <a:xfrm>
                <a:off x="8835479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Gerade Verbindung 75"/>
              <p:cNvCxnSpPr/>
              <p:nvPr userDrawn="1"/>
            </p:nvCxnSpPr>
            <p:spPr bwMode="auto">
              <a:xfrm>
                <a:off x="11715750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Gerade Verbindung 76"/>
              <p:cNvCxnSpPr/>
              <p:nvPr userDrawn="1"/>
            </p:nvCxnSpPr>
            <p:spPr bwMode="auto">
              <a:xfrm rot="5400000">
                <a:off x="12322800" y="242887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Gerade Verbindung 77"/>
              <p:cNvCxnSpPr/>
              <p:nvPr userDrawn="1"/>
            </p:nvCxnSpPr>
            <p:spPr bwMode="auto">
              <a:xfrm rot="5400000">
                <a:off x="12322800" y="891075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Gerade Verbindung 78"/>
              <p:cNvCxnSpPr/>
              <p:nvPr userDrawn="1"/>
            </p:nvCxnSpPr>
            <p:spPr bwMode="auto">
              <a:xfrm rot="5400000">
                <a:off x="12322800" y="36252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Gerade Verbindung 79"/>
              <p:cNvCxnSpPr/>
              <p:nvPr userDrawn="1"/>
            </p:nvCxnSpPr>
            <p:spPr bwMode="auto">
              <a:xfrm rot="5400000">
                <a:off x="12322800" y="3765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Gerade Verbindung 80"/>
              <p:cNvCxnSpPr/>
              <p:nvPr userDrawn="1"/>
            </p:nvCxnSpPr>
            <p:spPr bwMode="auto">
              <a:xfrm>
                <a:off x="627063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Gerade Verbindung 81"/>
              <p:cNvCxnSpPr/>
              <p:nvPr userDrawn="1"/>
            </p:nvCxnSpPr>
            <p:spPr bwMode="auto">
              <a:xfrm>
                <a:off x="6099175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Gerade Verbindung 82"/>
              <p:cNvCxnSpPr/>
              <p:nvPr userDrawn="1"/>
            </p:nvCxnSpPr>
            <p:spPr bwMode="auto">
              <a:xfrm>
                <a:off x="6242050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Gerade Verbindung 83"/>
              <p:cNvCxnSpPr/>
              <p:nvPr userDrawn="1"/>
            </p:nvCxnSpPr>
            <p:spPr bwMode="auto">
              <a:xfrm>
                <a:off x="8835479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Gerade Verbindung 84"/>
              <p:cNvCxnSpPr/>
              <p:nvPr userDrawn="1"/>
            </p:nvCxnSpPr>
            <p:spPr bwMode="auto">
              <a:xfrm>
                <a:off x="11715750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Gerade Verbindung 85"/>
              <p:cNvCxnSpPr/>
              <p:nvPr userDrawn="1"/>
            </p:nvCxnSpPr>
            <p:spPr bwMode="auto">
              <a:xfrm rot="5400000">
                <a:off x="-126000" y="242887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Gerade Verbindung 86"/>
              <p:cNvCxnSpPr/>
              <p:nvPr userDrawn="1"/>
            </p:nvCxnSpPr>
            <p:spPr bwMode="auto">
              <a:xfrm rot="5400000">
                <a:off x="-126000" y="891075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Gerade Verbindung 87"/>
              <p:cNvCxnSpPr/>
              <p:nvPr userDrawn="1"/>
            </p:nvCxnSpPr>
            <p:spPr bwMode="auto">
              <a:xfrm rot="5400000">
                <a:off x="-126000" y="36252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Gerade Verbindung 88"/>
              <p:cNvCxnSpPr/>
              <p:nvPr userDrawn="1"/>
            </p:nvCxnSpPr>
            <p:spPr bwMode="auto">
              <a:xfrm rot="5400000">
                <a:off x="-126000" y="3765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Gruppieren 32"/>
            <p:cNvGrpSpPr/>
            <p:nvPr userDrawn="1"/>
          </p:nvGrpSpPr>
          <p:grpSpPr>
            <a:xfrm>
              <a:off x="4227513" y="-216000"/>
              <a:ext cx="142875" cy="180000"/>
              <a:chOff x="6251575" y="-63600"/>
              <a:chExt cx="142875" cy="180000"/>
            </a:xfrm>
          </p:grpSpPr>
          <p:cxnSp>
            <p:nvCxnSpPr>
              <p:cNvPr id="70" name="Gerade Verbindung 69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Gerade Verbindung 70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" name="Gruppieren 56"/>
            <p:cNvGrpSpPr/>
            <p:nvPr userDrawn="1"/>
          </p:nvGrpSpPr>
          <p:grpSpPr>
            <a:xfrm>
              <a:off x="4227513" y="6894000"/>
              <a:ext cx="142875" cy="180000"/>
              <a:chOff x="6251575" y="-63600"/>
              <a:chExt cx="142875" cy="180000"/>
            </a:xfrm>
          </p:grpSpPr>
          <p:cxnSp>
            <p:nvCxnSpPr>
              <p:cNvPr id="68" name="Gerade Verbindung 67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Gerade Verbindung 68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8" name="Gruppieren 57"/>
            <p:cNvGrpSpPr/>
            <p:nvPr userDrawn="1"/>
          </p:nvGrpSpPr>
          <p:grpSpPr>
            <a:xfrm>
              <a:off x="7970838" y="-216000"/>
              <a:ext cx="142875" cy="180000"/>
              <a:chOff x="6251575" y="-63600"/>
              <a:chExt cx="142875" cy="180000"/>
            </a:xfrm>
          </p:grpSpPr>
          <p:cxnSp>
            <p:nvCxnSpPr>
              <p:cNvPr id="66" name="Gerade Verbindung 65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Gerade Verbindung 66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9" name="Gruppieren 58"/>
            <p:cNvGrpSpPr/>
            <p:nvPr userDrawn="1"/>
          </p:nvGrpSpPr>
          <p:grpSpPr>
            <a:xfrm>
              <a:off x="7970838" y="6894000"/>
              <a:ext cx="142875" cy="180000"/>
              <a:chOff x="6251575" y="-63600"/>
              <a:chExt cx="142875" cy="180000"/>
            </a:xfrm>
          </p:grpSpPr>
          <p:cxnSp>
            <p:nvCxnSpPr>
              <p:cNvPr id="64" name="Gerade Verbindung 63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Gerade Verbindung 64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41976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8428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URL einfügen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8428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</a:t>
            </a:r>
            <a:r>
              <a:rPr lang="de-DE" dirty="0" err="1" smtClean="0"/>
              <a:t>Confidentiality</a:t>
            </a:r>
            <a:r>
              <a:rPr lang="de-DE" dirty="0" smtClean="0"/>
              <a:t> Note einfügen</a:t>
            </a:r>
          </a:p>
        </p:txBody>
      </p:sp>
    </p:spTree>
    <p:extLst>
      <p:ext uri="{BB962C8B-B14F-4D97-AF65-F5344CB8AC3E}">
        <p14:creationId xmlns:p14="http://schemas.microsoft.com/office/powerpoint/2010/main" val="1786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11294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71024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75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872180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03431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97220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Navigationstext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23285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Navigationstext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683486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Navigationstext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55126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Navigationstext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58544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grpSp>
          <p:nvGrpSpPr>
            <p:cNvPr id="32" name="Gruppieren 31"/>
            <p:cNvGrpSpPr/>
            <p:nvPr userDrawn="1"/>
          </p:nvGrpSpPr>
          <p:grpSpPr>
            <a:xfrm>
              <a:off x="-216000" y="-216000"/>
              <a:ext cx="12628800" cy="7290000"/>
              <a:chOff x="-216000" y="-216000"/>
              <a:chExt cx="12628800" cy="7290000"/>
            </a:xfrm>
          </p:grpSpPr>
          <p:cxnSp>
            <p:nvCxnSpPr>
              <p:cNvPr id="72" name="Gerade Verbindung 71"/>
              <p:cNvCxnSpPr/>
              <p:nvPr userDrawn="1"/>
            </p:nvCxnSpPr>
            <p:spPr bwMode="auto">
              <a:xfrm>
                <a:off x="627063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Gerade Verbindung 72"/>
              <p:cNvCxnSpPr/>
              <p:nvPr userDrawn="1"/>
            </p:nvCxnSpPr>
            <p:spPr bwMode="auto">
              <a:xfrm>
                <a:off x="6099175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Gerade Verbindung 73"/>
              <p:cNvCxnSpPr/>
              <p:nvPr userDrawn="1"/>
            </p:nvCxnSpPr>
            <p:spPr bwMode="auto">
              <a:xfrm>
                <a:off x="6242050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Gerade Verbindung 74"/>
              <p:cNvCxnSpPr/>
              <p:nvPr userDrawn="1"/>
            </p:nvCxnSpPr>
            <p:spPr bwMode="auto">
              <a:xfrm>
                <a:off x="8835479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Gerade Verbindung 75"/>
              <p:cNvCxnSpPr/>
              <p:nvPr userDrawn="1"/>
            </p:nvCxnSpPr>
            <p:spPr bwMode="auto">
              <a:xfrm>
                <a:off x="11715750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Gerade Verbindung 76"/>
              <p:cNvCxnSpPr/>
              <p:nvPr userDrawn="1"/>
            </p:nvCxnSpPr>
            <p:spPr bwMode="auto">
              <a:xfrm rot="5400000">
                <a:off x="12322800" y="242887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Gerade Verbindung 77"/>
              <p:cNvCxnSpPr/>
              <p:nvPr userDrawn="1"/>
            </p:nvCxnSpPr>
            <p:spPr bwMode="auto">
              <a:xfrm rot="5400000">
                <a:off x="12322800" y="891075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Gerade Verbindung 78"/>
              <p:cNvCxnSpPr/>
              <p:nvPr userDrawn="1"/>
            </p:nvCxnSpPr>
            <p:spPr bwMode="auto">
              <a:xfrm rot="5400000">
                <a:off x="12322800" y="36252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Gerade Verbindung 79"/>
              <p:cNvCxnSpPr/>
              <p:nvPr userDrawn="1"/>
            </p:nvCxnSpPr>
            <p:spPr bwMode="auto">
              <a:xfrm rot="5400000">
                <a:off x="12322800" y="3765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Gerade Verbindung 80"/>
              <p:cNvCxnSpPr/>
              <p:nvPr userDrawn="1"/>
            </p:nvCxnSpPr>
            <p:spPr bwMode="auto">
              <a:xfrm>
                <a:off x="627063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Gerade Verbindung 81"/>
              <p:cNvCxnSpPr/>
              <p:nvPr userDrawn="1"/>
            </p:nvCxnSpPr>
            <p:spPr bwMode="auto">
              <a:xfrm>
                <a:off x="6099175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Gerade Verbindung 82"/>
              <p:cNvCxnSpPr/>
              <p:nvPr userDrawn="1"/>
            </p:nvCxnSpPr>
            <p:spPr bwMode="auto">
              <a:xfrm>
                <a:off x="6242050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Gerade Verbindung 83"/>
              <p:cNvCxnSpPr/>
              <p:nvPr userDrawn="1"/>
            </p:nvCxnSpPr>
            <p:spPr bwMode="auto">
              <a:xfrm>
                <a:off x="8835479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Gerade Verbindung 84"/>
              <p:cNvCxnSpPr/>
              <p:nvPr userDrawn="1"/>
            </p:nvCxnSpPr>
            <p:spPr bwMode="auto">
              <a:xfrm>
                <a:off x="11715750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Gerade Verbindung 85"/>
              <p:cNvCxnSpPr/>
              <p:nvPr userDrawn="1"/>
            </p:nvCxnSpPr>
            <p:spPr bwMode="auto">
              <a:xfrm rot="5400000">
                <a:off x="-126000" y="242887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Gerade Verbindung 86"/>
              <p:cNvCxnSpPr/>
              <p:nvPr userDrawn="1"/>
            </p:nvCxnSpPr>
            <p:spPr bwMode="auto">
              <a:xfrm rot="5400000">
                <a:off x="-126000" y="891075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Gerade Verbindung 87"/>
              <p:cNvCxnSpPr/>
              <p:nvPr userDrawn="1"/>
            </p:nvCxnSpPr>
            <p:spPr bwMode="auto">
              <a:xfrm rot="5400000">
                <a:off x="-126000" y="36252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Gerade Verbindung 88"/>
              <p:cNvCxnSpPr/>
              <p:nvPr userDrawn="1"/>
            </p:nvCxnSpPr>
            <p:spPr bwMode="auto">
              <a:xfrm rot="5400000">
                <a:off x="-126000" y="3765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6" name="Gruppieren 55"/>
            <p:cNvGrpSpPr/>
            <p:nvPr userDrawn="1"/>
          </p:nvGrpSpPr>
          <p:grpSpPr>
            <a:xfrm>
              <a:off x="4227513" y="-216000"/>
              <a:ext cx="142875" cy="180000"/>
              <a:chOff x="6251575" y="-63600"/>
              <a:chExt cx="142875" cy="180000"/>
            </a:xfrm>
          </p:grpSpPr>
          <p:cxnSp>
            <p:nvCxnSpPr>
              <p:cNvPr id="70" name="Gerade Verbindung 69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Gerade Verbindung 70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" name="Gruppieren 56"/>
            <p:cNvGrpSpPr/>
            <p:nvPr userDrawn="1"/>
          </p:nvGrpSpPr>
          <p:grpSpPr>
            <a:xfrm>
              <a:off x="4227513" y="6894000"/>
              <a:ext cx="142875" cy="180000"/>
              <a:chOff x="6251575" y="-63600"/>
              <a:chExt cx="142875" cy="180000"/>
            </a:xfrm>
          </p:grpSpPr>
          <p:cxnSp>
            <p:nvCxnSpPr>
              <p:cNvPr id="68" name="Gerade Verbindung 67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Gerade Verbindung 68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8" name="Gruppieren 57"/>
            <p:cNvGrpSpPr/>
            <p:nvPr userDrawn="1"/>
          </p:nvGrpSpPr>
          <p:grpSpPr>
            <a:xfrm>
              <a:off x="7970838" y="-216000"/>
              <a:ext cx="142875" cy="180000"/>
              <a:chOff x="6251575" y="-63600"/>
              <a:chExt cx="142875" cy="180000"/>
            </a:xfrm>
          </p:grpSpPr>
          <p:cxnSp>
            <p:nvCxnSpPr>
              <p:cNvPr id="66" name="Gerade Verbindung 65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Gerade Verbindung 66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9" name="Gruppieren 58"/>
            <p:cNvGrpSpPr/>
            <p:nvPr userDrawn="1"/>
          </p:nvGrpSpPr>
          <p:grpSpPr>
            <a:xfrm>
              <a:off x="7970838" y="6894000"/>
              <a:ext cx="142875" cy="180000"/>
              <a:chOff x="6251575" y="-63600"/>
              <a:chExt cx="142875" cy="180000"/>
            </a:xfrm>
          </p:grpSpPr>
          <p:cxnSp>
            <p:nvCxnSpPr>
              <p:cNvPr id="64" name="Gerade Verbindung 63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Gerade Verbindung 64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hteck 1"/>
          <p:cNvSpPr/>
          <p:nvPr/>
        </p:nvSpPr>
        <p:spPr bwMode="auto">
          <a:xfrm>
            <a:off x="0" y="0"/>
            <a:ext cx="1219835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1976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8428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URL einfügen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8428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smtClean="0"/>
              <a:t>Bitte </a:t>
            </a:r>
            <a:r>
              <a:rPr lang="de-DE" dirty="0" err="1" smtClean="0"/>
              <a:t>Confidentiality</a:t>
            </a:r>
            <a:r>
              <a:rPr lang="de-DE" dirty="0" smtClean="0"/>
              <a:t> Note einfügen</a:t>
            </a:r>
          </a:p>
        </p:txBody>
      </p:sp>
    </p:spTree>
    <p:extLst>
      <p:ext uri="{BB962C8B-B14F-4D97-AF65-F5344CB8AC3E}">
        <p14:creationId xmlns:p14="http://schemas.microsoft.com/office/powerpoint/2010/main" val="258203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Navigationstext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218904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Navigationstext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19164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dirty="0" smtClean="0"/>
              <a:t>Navigationstext durch Klicken bearbeiten</a:t>
            </a:r>
          </a:p>
          <a:p>
            <a:pPr lvl="1"/>
            <a:r>
              <a:rPr lang="de-DE" dirty="0" smtClean="0"/>
              <a:t>Aktives Kapitel</a:t>
            </a:r>
          </a:p>
          <a:p>
            <a:pPr lvl="2"/>
            <a:r>
              <a:rPr lang="de-DE" dirty="0" smtClean="0"/>
              <a:t>Unterkapitel</a:t>
            </a:r>
          </a:p>
          <a:p>
            <a:pPr lvl="3"/>
            <a:r>
              <a:rPr lang="de-DE" dirty="0" smtClean="0"/>
              <a:t>Aktives Unterkapitel</a:t>
            </a:r>
          </a:p>
          <a:p>
            <a:pPr lvl="4"/>
            <a:r>
              <a:rPr lang="de-DE" dirty="0" smtClean="0"/>
              <a:t>Unterkapitel</a:t>
            </a:r>
          </a:p>
          <a:p>
            <a:pPr lvl="5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405219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52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cdtRectangle 2 Id5"/>
          <p:cNvSpPr/>
          <p:nvPr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 bwMode="auto">
          <a:xfrm>
            <a:off x="4658996" y="1412875"/>
            <a:ext cx="7539354" cy="4752975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dirty="0" smtClean="0"/>
              <a:t>Inhaltsverzeichnis / 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4799"/>
            <a:ext cx="4514400" cy="4751051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5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0" y="1412873"/>
            <a:ext cx="4514400" cy="47529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b="1" dirty="0" err="1" smtClean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cdtRectangle 2 Id5"/>
          <p:cNvSpPr/>
          <p:nvPr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 bwMode="auto">
          <a:xfrm>
            <a:off x="4658996" y="1412873"/>
            <a:ext cx="7539354" cy="475297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dirty="0" smtClean="0"/>
              <a:t>Inhaltsverzeichnis / 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144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52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12874"/>
            <a:ext cx="3887914" cy="4752976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12874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dirty="0" smtClean="0"/>
              <a:t>Inhaltsverzeichnis / Kontakt durch Klicken bearbeiten</a:t>
            </a:r>
          </a:p>
          <a:p>
            <a:pPr lvl="1"/>
            <a:r>
              <a:rPr lang="de-DE" dirty="0" smtClean="0"/>
              <a:t>Kapitel</a:t>
            </a:r>
          </a:p>
          <a:p>
            <a:pPr lvl="2"/>
            <a:r>
              <a:rPr lang="de-DE" dirty="0" smtClean="0"/>
              <a:t>Aktives Kapitel</a:t>
            </a:r>
          </a:p>
          <a:p>
            <a:pPr lvl="3"/>
            <a:r>
              <a:rPr lang="de-DE" dirty="0" smtClean="0"/>
              <a:t>Unterkapitel</a:t>
            </a:r>
          </a:p>
          <a:p>
            <a:pPr lvl="4"/>
            <a:r>
              <a:rPr lang="de-DE" dirty="0" smtClean="0"/>
              <a:t>Aktives Unterkapitel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29327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51026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80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XX.XX.20XX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 / Abteilung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55214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9" Type="http://schemas.openxmlformats.org/officeDocument/2006/relationships/tags" Target="../tags/tag15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0.xml"/><Relationship Id="rId42" Type="http://schemas.openxmlformats.org/officeDocument/2006/relationships/tags" Target="../tags/tag18.xml"/><Relationship Id="rId47" Type="http://schemas.openxmlformats.org/officeDocument/2006/relationships/tags" Target="../tags/tag23.xml"/><Relationship Id="rId50" Type="http://schemas.openxmlformats.org/officeDocument/2006/relationships/tags" Target="../tags/tag26.xml"/><Relationship Id="rId55" Type="http://schemas.openxmlformats.org/officeDocument/2006/relationships/tags" Target="../tags/tag3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33" Type="http://schemas.openxmlformats.org/officeDocument/2006/relationships/tags" Target="../tags/tag9.xml"/><Relationship Id="rId38" Type="http://schemas.openxmlformats.org/officeDocument/2006/relationships/tags" Target="../tags/tag14.xml"/><Relationship Id="rId46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5.xml"/><Relationship Id="rId41" Type="http://schemas.openxmlformats.org/officeDocument/2006/relationships/tags" Target="../tags/tag17.xml"/><Relationship Id="rId54" Type="http://schemas.openxmlformats.org/officeDocument/2006/relationships/tags" Target="../tags/tag3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32" Type="http://schemas.openxmlformats.org/officeDocument/2006/relationships/tags" Target="../tags/tag8.xml"/><Relationship Id="rId37" Type="http://schemas.openxmlformats.org/officeDocument/2006/relationships/tags" Target="../tags/tag13.xml"/><Relationship Id="rId40" Type="http://schemas.openxmlformats.org/officeDocument/2006/relationships/tags" Target="../tags/tag16.xml"/><Relationship Id="rId45" Type="http://schemas.openxmlformats.org/officeDocument/2006/relationships/tags" Target="../tags/tag21.xml"/><Relationship Id="rId53" Type="http://schemas.openxmlformats.org/officeDocument/2006/relationships/tags" Target="../tags/tag2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4.xml"/><Relationship Id="rId36" Type="http://schemas.openxmlformats.org/officeDocument/2006/relationships/tags" Target="../tags/tag12.xml"/><Relationship Id="rId49" Type="http://schemas.openxmlformats.org/officeDocument/2006/relationships/tags" Target="../tags/tag2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7.xml"/><Relationship Id="rId44" Type="http://schemas.openxmlformats.org/officeDocument/2006/relationships/tags" Target="../tags/tag20.xml"/><Relationship Id="rId52" Type="http://schemas.openxmlformats.org/officeDocument/2006/relationships/tags" Target="../tags/tag2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Relationship Id="rId30" Type="http://schemas.openxmlformats.org/officeDocument/2006/relationships/tags" Target="../tags/tag6.xml"/><Relationship Id="rId35" Type="http://schemas.openxmlformats.org/officeDocument/2006/relationships/tags" Target="../tags/tag11.xml"/><Relationship Id="rId43" Type="http://schemas.openxmlformats.org/officeDocument/2006/relationships/tags" Target="../tags/tag19.xml"/><Relationship Id="rId48" Type="http://schemas.openxmlformats.org/officeDocument/2006/relationships/tags" Target="../tags/tag24.xml"/><Relationship Id="rId56" Type="http://schemas.openxmlformats.org/officeDocument/2006/relationships/image" Target="../media/image1.wmf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7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grpSp>
          <p:nvGrpSpPr>
            <p:cNvPr id="68" name="Gruppieren 67"/>
            <p:cNvGrpSpPr/>
            <p:nvPr userDrawn="1"/>
          </p:nvGrpSpPr>
          <p:grpSpPr>
            <a:xfrm>
              <a:off x="-216000" y="-216000"/>
              <a:ext cx="12628800" cy="7290000"/>
              <a:chOff x="-216000" y="-216000"/>
              <a:chExt cx="12628800" cy="7290000"/>
            </a:xfrm>
          </p:grpSpPr>
          <p:cxnSp>
            <p:nvCxnSpPr>
              <p:cNvPr id="85" name="Gerade Verbindung 84"/>
              <p:cNvCxnSpPr/>
              <p:nvPr userDrawn="1"/>
            </p:nvCxnSpPr>
            <p:spPr bwMode="auto">
              <a:xfrm>
                <a:off x="627063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Gerade Verbindung 85"/>
              <p:cNvCxnSpPr/>
              <p:nvPr userDrawn="1"/>
            </p:nvCxnSpPr>
            <p:spPr bwMode="auto">
              <a:xfrm>
                <a:off x="6099175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Gerade Verbindung 86"/>
              <p:cNvCxnSpPr/>
              <p:nvPr userDrawn="1"/>
            </p:nvCxnSpPr>
            <p:spPr bwMode="auto">
              <a:xfrm>
                <a:off x="6242050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Gerade Verbindung 87"/>
              <p:cNvCxnSpPr/>
              <p:nvPr userDrawn="1"/>
            </p:nvCxnSpPr>
            <p:spPr bwMode="auto">
              <a:xfrm>
                <a:off x="8835479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Gerade Verbindung 88"/>
              <p:cNvCxnSpPr/>
              <p:nvPr userDrawn="1"/>
            </p:nvCxnSpPr>
            <p:spPr bwMode="auto">
              <a:xfrm>
                <a:off x="11715750" y="-216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Gerade Verbindung 89"/>
              <p:cNvCxnSpPr/>
              <p:nvPr userDrawn="1"/>
            </p:nvCxnSpPr>
            <p:spPr bwMode="auto">
              <a:xfrm rot="5400000">
                <a:off x="12322800" y="242887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Gerade Verbindung 90"/>
              <p:cNvCxnSpPr/>
              <p:nvPr userDrawn="1"/>
            </p:nvCxnSpPr>
            <p:spPr bwMode="auto">
              <a:xfrm rot="5400000">
                <a:off x="12322800" y="891075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Gerade Verbindung 91"/>
              <p:cNvCxnSpPr/>
              <p:nvPr userDrawn="1"/>
            </p:nvCxnSpPr>
            <p:spPr bwMode="auto">
              <a:xfrm rot="5400000">
                <a:off x="12322800" y="36252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Gerade Verbindung 92"/>
              <p:cNvCxnSpPr/>
              <p:nvPr userDrawn="1"/>
            </p:nvCxnSpPr>
            <p:spPr bwMode="auto">
              <a:xfrm rot="5400000">
                <a:off x="12322800" y="3765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Gerade Verbindung 93"/>
              <p:cNvCxnSpPr/>
              <p:nvPr userDrawn="1"/>
            </p:nvCxnSpPr>
            <p:spPr bwMode="auto">
              <a:xfrm>
                <a:off x="627063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Gerade Verbindung 94"/>
              <p:cNvCxnSpPr/>
              <p:nvPr userDrawn="1"/>
            </p:nvCxnSpPr>
            <p:spPr bwMode="auto">
              <a:xfrm>
                <a:off x="6099175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Gerade Verbindung 95"/>
              <p:cNvCxnSpPr/>
              <p:nvPr userDrawn="1"/>
            </p:nvCxnSpPr>
            <p:spPr bwMode="auto">
              <a:xfrm>
                <a:off x="6242050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Gerade Verbindung 96"/>
              <p:cNvCxnSpPr/>
              <p:nvPr userDrawn="1"/>
            </p:nvCxnSpPr>
            <p:spPr bwMode="auto">
              <a:xfrm>
                <a:off x="8835479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 Verbindung 97"/>
              <p:cNvCxnSpPr/>
              <p:nvPr userDrawn="1"/>
            </p:nvCxnSpPr>
            <p:spPr bwMode="auto">
              <a:xfrm>
                <a:off x="11715750" y="68940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Gerade Verbindung 98"/>
              <p:cNvCxnSpPr/>
              <p:nvPr userDrawn="1"/>
            </p:nvCxnSpPr>
            <p:spPr bwMode="auto">
              <a:xfrm rot="5400000">
                <a:off x="-126000" y="242887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Gerade Verbindung 99"/>
              <p:cNvCxnSpPr/>
              <p:nvPr userDrawn="1"/>
            </p:nvCxnSpPr>
            <p:spPr bwMode="auto">
              <a:xfrm rot="5400000">
                <a:off x="-126000" y="891075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Gerade Verbindung 100"/>
              <p:cNvCxnSpPr/>
              <p:nvPr userDrawn="1"/>
            </p:nvCxnSpPr>
            <p:spPr bwMode="auto">
              <a:xfrm rot="5400000">
                <a:off x="-126000" y="36252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Gerade Verbindung 101"/>
              <p:cNvCxnSpPr/>
              <p:nvPr userDrawn="1"/>
            </p:nvCxnSpPr>
            <p:spPr bwMode="auto">
              <a:xfrm rot="5400000">
                <a:off x="-126000" y="3765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9" name="Gruppieren 68"/>
            <p:cNvGrpSpPr/>
            <p:nvPr userDrawn="1"/>
          </p:nvGrpSpPr>
          <p:grpSpPr>
            <a:xfrm>
              <a:off x="4227513" y="-216000"/>
              <a:ext cx="142875" cy="180000"/>
              <a:chOff x="6251575" y="-63600"/>
              <a:chExt cx="142875" cy="180000"/>
            </a:xfrm>
          </p:grpSpPr>
          <p:cxnSp>
            <p:nvCxnSpPr>
              <p:cNvPr id="83" name="Gerade Verbindung 82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Gerade Verbindung 83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0" name="Gruppieren 69"/>
            <p:cNvGrpSpPr/>
            <p:nvPr userDrawn="1"/>
          </p:nvGrpSpPr>
          <p:grpSpPr>
            <a:xfrm>
              <a:off x="4227513" y="6894000"/>
              <a:ext cx="142875" cy="180000"/>
              <a:chOff x="6251575" y="-63600"/>
              <a:chExt cx="142875" cy="180000"/>
            </a:xfrm>
          </p:grpSpPr>
          <p:cxnSp>
            <p:nvCxnSpPr>
              <p:cNvPr id="81" name="Gerade Verbindung 80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Gerade Verbindung 81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" name="Gruppieren 70"/>
            <p:cNvGrpSpPr/>
            <p:nvPr userDrawn="1"/>
          </p:nvGrpSpPr>
          <p:grpSpPr>
            <a:xfrm>
              <a:off x="7970838" y="-216000"/>
              <a:ext cx="142875" cy="180000"/>
              <a:chOff x="6251575" y="-63600"/>
              <a:chExt cx="142875" cy="180000"/>
            </a:xfrm>
          </p:grpSpPr>
          <p:cxnSp>
            <p:nvCxnSpPr>
              <p:cNvPr id="79" name="Gerade Verbindung 78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Gerade Verbindung 79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2" name="Gruppieren 71"/>
            <p:cNvGrpSpPr/>
            <p:nvPr userDrawn="1"/>
          </p:nvGrpSpPr>
          <p:grpSpPr>
            <a:xfrm>
              <a:off x="7970838" y="6894000"/>
              <a:ext cx="142875" cy="180000"/>
              <a:chOff x="6251575" y="-63600"/>
              <a:chExt cx="142875" cy="180000"/>
            </a:xfrm>
          </p:grpSpPr>
          <p:cxnSp>
            <p:nvCxnSpPr>
              <p:cNvPr id="77" name="Gerade Verbindung 76"/>
              <p:cNvCxnSpPr/>
              <p:nvPr userDrawn="1"/>
            </p:nvCxnSpPr>
            <p:spPr bwMode="auto">
              <a:xfrm>
                <a:off x="6251575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Gerade Verbindung 77"/>
              <p:cNvCxnSpPr/>
              <p:nvPr userDrawn="1"/>
            </p:nvCxnSpPr>
            <p:spPr bwMode="auto">
              <a:xfrm>
                <a:off x="6394450" y="-63600"/>
                <a:ext cx="0" cy="180000"/>
              </a:xfrm>
              <a:prstGeom prst="line">
                <a:avLst/>
              </a:prstGeom>
              <a:solidFill>
                <a:schemeClr val="tx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cdtRectangle 12 Id15"/>
          <p:cNvSpPr>
            <a:spLocks noChangeArrowheads="1"/>
          </p:cNvSpPr>
          <p:nvPr>
            <p:custDataLst>
              <p:tags r:id="rId25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de-DE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6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7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cxnSp>
        <p:nvCxnSpPr>
          <p:cNvPr id="3072" name="cdtMasterTags_CL1 Id3072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0916" y="324000"/>
            <a:ext cx="1584834" cy="6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cdtText Box 133 Id16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kern="1200" dirty="0" smtClean="0">
                <a:solidFill>
                  <a:srgbClr val="879BAA"/>
                </a:solidFill>
                <a:latin typeface="+mn-lt"/>
                <a:ea typeface="+mn-ea"/>
                <a:cs typeface="+mn-cs"/>
              </a:rPr>
              <a:t>Unrestricted</a:t>
            </a:r>
            <a:r>
              <a:rPr lang="de-DE" sz="1000" b="1" kern="1200" dirty="0" smtClean="0">
                <a:solidFill>
                  <a:srgbClr val="879BAA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b="1" dirty="0" smtClean="0">
                <a:solidFill>
                  <a:srgbClr val="879BAA"/>
                </a:solidFill>
              </a:rPr>
              <a:t>© Siemens AG 2016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6" name="p4pp footer - cdtTextBox 13 Id19" hidden="1"/>
          <p:cNvSpPr txBox="1"/>
          <p:nvPr>
            <p:custDataLst>
              <p:tags r:id="rId5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Autor / Abteilung</a:t>
            </a:r>
          </a:p>
        </p:txBody>
      </p:sp>
      <p:sp>
        <p:nvSpPr>
          <p:cNvPr id="64" name="p4pp date - cdtTextBox 12 Id17" hidden="1"/>
          <p:cNvSpPr txBox="1"/>
          <p:nvPr>
            <p:custDataLst>
              <p:tags r:id="rId5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XX.XX.20XX</a:t>
            </a:r>
          </a:p>
        </p:txBody>
      </p:sp>
      <p:sp>
        <p:nvSpPr>
          <p:cNvPr id="65" name="p4pp page - cdtTextBox 11 Id18" hidden="1"/>
          <p:cNvSpPr txBox="1"/>
          <p:nvPr>
            <p:custDataLst>
              <p:tags r:id="rId5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Seite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3787200" y="6598800"/>
            <a:ext cx="8409600" cy="259200"/>
          </a:xfrm>
          <a:prstGeom prst="rect">
            <a:avLst/>
          </a:prstGeom>
        </p:spPr>
        <p:txBody>
          <a:bodyPr vert="horz" lIns="0" tIns="0" rIns="482400" bIns="11520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Autor / Abteilung</a:t>
            </a:r>
            <a:endParaRPr lang="de-DE" dirty="0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0" y="6598800"/>
            <a:ext cx="3931200" cy="259200"/>
          </a:xfrm>
          <a:prstGeom prst="rect">
            <a:avLst/>
          </a:prstGeom>
        </p:spPr>
        <p:txBody>
          <a:bodyPr vert="horz" lIns="1908000" tIns="0" rIns="0" bIns="11520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XX.XX.20XX</a:t>
            </a:r>
            <a:endParaRPr lang="de-DE" dirty="0"/>
          </a:p>
        </p:txBody>
      </p:sp>
      <p:sp>
        <p:nvSpPr>
          <p:cNvPr id="6" name="page"/>
          <p:cNvSpPr>
            <a:spLocks noGrp="1"/>
          </p:cNvSpPr>
          <p:nvPr>
            <p:ph type="sldNum" sz="quarter" idx="4"/>
          </p:nvPr>
        </p:nvSpPr>
        <p:spPr>
          <a:xfrm>
            <a:off x="0" y="6598800"/>
            <a:ext cx="1764000" cy="259200"/>
          </a:xfrm>
          <a:prstGeom prst="rect">
            <a:avLst/>
          </a:prstGeom>
        </p:spPr>
        <p:txBody>
          <a:bodyPr vert="horz" lIns="626400" tIns="0" rIns="0" bIns="11520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Seite </a:t>
            </a:r>
            <a:fld id="{1DB39B55-8B00-46A7-9AC7-E3BDB1FDB82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empower - DO NOT DELETE!!!" hidden="1"/>
          <p:cNvSpPr/>
          <p:nvPr>
            <p:custDataLst>
              <p:tags r:id="rId55"/>
            </p:custDataLst>
          </p:nvPr>
        </p:nvSpPr>
        <p:spPr bwMode="auto">
          <a:xfrm>
            <a:off x="-1270000" y="-127000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tags" Target="../tags/tag146.xml"/><Relationship Id="rId39" Type="http://schemas.openxmlformats.org/officeDocument/2006/relationships/image" Target="../media/image36.png"/><Relationship Id="rId3" Type="http://schemas.openxmlformats.org/officeDocument/2006/relationships/tags" Target="../tags/tag123.xml"/><Relationship Id="rId21" Type="http://schemas.openxmlformats.org/officeDocument/2006/relationships/tags" Target="../tags/tag141.xml"/><Relationship Id="rId34" Type="http://schemas.openxmlformats.org/officeDocument/2006/relationships/oleObject" Target="../embeddings/oleObject8.bin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tags" Target="../tags/tag145.xml"/><Relationship Id="rId33" Type="http://schemas.openxmlformats.org/officeDocument/2006/relationships/notesSlide" Target="../notesSlides/notesSlide8.xml"/><Relationship Id="rId38" Type="http://schemas.openxmlformats.org/officeDocument/2006/relationships/image" Target="../media/image35.png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29" Type="http://schemas.openxmlformats.org/officeDocument/2006/relationships/tags" Target="../tags/tag149.xml"/><Relationship Id="rId41" Type="http://schemas.openxmlformats.org/officeDocument/2006/relationships/image" Target="../media/image38.png"/><Relationship Id="rId1" Type="http://schemas.openxmlformats.org/officeDocument/2006/relationships/vmlDrawing" Target="../drawings/vmlDrawing8.v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tags" Target="../tags/tag144.xml"/><Relationship Id="rId32" Type="http://schemas.openxmlformats.org/officeDocument/2006/relationships/slideLayout" Target="../slideLayouts/slideLayout11.xml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tags" Target="../tags/tag143.xml"/><Relationship Id="rId28" Type="http://schemas.openxmlformats.org/officeDocument/2006/relationships/tags" Target="../tags/tag148.xml"/><Relationship Id="rId36" Type="http://schemas.openxmlformats.org/officeDocument/2006/relationships/image" Target="../media/image33.png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31" Type="http://schemas.openxmlformats.org/officeDocument/2006/relationships/tags" Target="../tags/tag151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tags" Target="../tags/tag142.xml"/><Relationship Id="rId27" Type="http://schemas.openxmlformats.org/officeDocument/2006/relationships/tags" Target="../tags/tag147.xml"/><Relationship Id="rId30" Type="http://schemas.openxmlformats.org/officeDocument/2006/relationships/tags" Target="../tags/tag150.xml"/><Relationship Id="rId35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6.xml"/><Relationship Id="rId39" Type="http://schemas.openxmlformats.org/officeDocument/2006/relationships/tags" Target="../tags/tag189.xml"/><Relationship Id="rId3" Type="http://schemas.openxmlformats.org/officeDocument/2006/relationships/tags" Target="../tags/tag153.xml"/><Relationship Id="rId21" Type="http://schemas.openxmlformats.org/officeDocument/2006/relationships/tags" Target="../tags/tag171.xml"/><Relationship Id="rId34" Type="http://schemas.openxmlformats.org/officeDocument/2006/relationships/tags" Target="../tags/tag184.xml"/><Relationship Id="rId42" Type="http://schemas.openxmlformats.org/officeDocument/2006/relationships/notesSlide" Target="../notesSlides/notesSlide9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5.xml"/><Relationship Id="rId33" Type="http://schemas.openxmlformats.org/officeDocument/2006/relationships/tags" Target="../tags/tag183.xml"/><Relationship Id="rId38" Type="http://schemas.openxmlformats.org/officeDocument/2006/relationships/tags" Target="../tags/tag188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0" Type="http://schemas.openxmlformats.org/officeDocument/2006/relationships/tags" Target="../tags/tag170.xml"/><Relationship Id="rId29" Type="http://schemas.openxmlformats.org/officeDocument/2006/relationships/tags" Target="../tags/tag179.xml"/><Relationship Id="rId41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24" Type="http://schemas.openxmlformats.org/officeDocument/2006/relationships/tags" Target="../tags/tag174.xml"/><Relationship Id="rId32" Type="http://schemas.openxmlformats.org/officeDocument/2006/relationships/tags" Target="../tags/tag182.xml"/><Relationship Id="rId37" Type="http://schemas.openxmlformats.org/officeDocument/2006/relationships/tags" Target="../tags/tag187.xml"/><Relationship Id="rId40" Type="http://schemas.openxmlformats.org/officeDocument/2006/relationships/tags" Target="../tags/tag190.xml"/><Relationship Id="rId45" Type="http://schemas.openxmlformats.org/officeDocument/2006/relationships/image" Target="../media/image40.png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36" Type="http://schemas.openxmlformats.org/officeDocument/2006/relationships/tags" Target="../tags/tag186.xml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31" Type="http://schemas.openxmlformats.org/officeDocument/2006/relationships/tags" Target="../tags/tag181.xml"/><Relationship Id="rId44" Type="http://schemas.openxmlformats.org/officeDocument/2006/relationships/image" Target="../media/image39.emf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30" Type="http://schemas.openxmlformats.org/officeDocument/2006/relationships/tags" Target="../tags/tag180.xml"/><Relationship Id="rId35" Type="http://schemas.openxmlformats.org/officeDocument/2006/relationships/tags" Target="../tags/tag185.xml"/><Relationship Id="rId43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automation.siemens.com/WW/view/en/86530916" TargetMode="External"/><Relationship Id="rId3" Type="http://schemas.openxmlformats.org/officeDocument/2006/relationships/tags" Target="../tags/tag192.xml"/><Relationship Id="rId7" Type="http://schemas.openxmlformats.org/officeDocument/2006/relationships/image" Target="../media/image41.emf"/><Relationship Id="rId2" Type="http://schemas.openxmlformats.org/officeDocument/2006/relationships/tags" Target="../tags/tag19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3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42.png"/><Relationship Id="rId4" Type="http://schemas.openxmlformats.org/officeDocument/2006/relationships/slideLayout" Target="../slideLayouts/slideLayout6.xml"/><Relationship Id="rId9" Type="http://schemas.openxmlformats.org/officeDocument/2006/relationships/hyperlink" Target="http://www.siemens.com/s7-1200-starterkit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5.xml"/><Relationship Id="rId7" Type="http://schemas.openxmlformats.org/officeDocument/2006/relationships/image" Target="../media/image4.emf"/><Relationship Id="rId2" Type="http://schemas.openxmlformats.org/officeDocument/2006/relationships/tags" Target="../tags/tag9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97.xml"/><Relationship Id="rId7" Type="http://schemas.openxmlformats.org/officeDocument/2006/relationships/image" Target="../media/image6.emf"/><Relationship Id="rId2" Type="http://schemas.openxmlformats.org/officeDocument/2006/relationships/tags" Target="../tags/tag9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slideLayout" Target="../slideLayouts/slideLayout6.xml"/><Relationship Id="rId26" Type="http://schemas.openxmlformats.org/officeDocument/2006/relationships/image" Target="../media/image13.png"/><Relationship Id="rId3" Type="http://schemas.openxmlformats.org/officeDocument/2006/relationships/tags" Target="../tags/tag99.xml"/><Relationship Id="rId21" Type="http://schemas.openxmlformats.org/officeDocument/2006/relationships/image" Target="../media/image8.emf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image" Target="../media/image12.png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image" Target="../media/image11.png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image" Target="../media/image10.png"/><Relationship Id="rId10" Type="http://schemas.openxmlformats.org/officeDocument/2006/relationships/tags" Target="../tags/tag106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tags" Target="../tags/tag115.xml"/><Relationship Id="rId7" Type="http://schemas.openxmlformats.org/officeDocument/2006/relationships/image" Target="../media/image8.emf"/><Relationship Id="rId12" Type="http://schemas.openxmlformats.org/officeDocument/2006/relationships/image" Target="../media/image18.png"/><Relationship Id="rId2" Type="http://schemas.openxmlformats.org/officeDocument/2006/relationships/tags" Target="../tags/tag1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17.xml"/><Relationship Id="rId7" Type="http://schemas.openxmlformats.org/officeDocument/2006/relationships/image" Target="../media/image8.emf"/><Relationship Id="rId2" Type="http://schemas.openxmlformats.org/officeDocument/2006/relationships/tags" Target="../tags/tag1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19.xml"/><Relationship Id="rId7" Type="http://schemas.openxmlformats.org/officeDocument/2006/relationships/image" Target="../media/image8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25.tiff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tags" Target="../tags/tag121.xml"/><Relationship Id="rId7" Type="http://schemas.openxmlformats.org/officeDocument/2006/relationships/image" Target="../media/image8.emf"/><Relationship Id="rId12" Type="http://schemas.openxmlformats.org/officeDocument/2006/relationships/image" Target="../media/image30.jpeg"/><Relationship Id="rId2" Type="http://schemas.openxmlformats.org/officeDocument/2006/relationships/tags" Target="../tags/tag12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27063" y="4197600"/>
            <a:ext cx="9288536" cy="1540095"/>
          </a:xfrm>
        </p:spPr>
        <p:txBody>
          <a:bodyPr/>
          <a:lstStyle/>
          <a:p>
            <a:r>
              <a:rPr lang="de-DE" dirty="0" smtClean="0"/>
              <a:t>SIMATIC </a:t>
            </a:r>
            <a:r>
              <a:rPr lang="de-DE" dirty="0"/>
              <a:t>C</a:t>
            </a:r>
            <a:r>
              <a:rPr lang="de-DE" dirty="0" smtClean="0"/>
              <a:t>ontroller</a:t>
            </a:r>
            <a:br>
              <a:rPr lang="de-DE" dirty="0" smtClean="0"/>
            </a:br>
            <a:r>
              <a:rPr lang="de-DE" sz="2000" b="0" dirty="0" smtClean="0"/>
              <a:t>The </a:t>
            </a:r>
            <a:r>
              <a:rPr lang="de-DE" sz="2000" b="0" dirty="0"/>
              <a:t>intelligent </a:t>
            </a:r>
            <a:r>
              <a:rPr lang="de-DE" sz="2000" b="0" dirty="0" err="1"/>
              <a:t>choice</a:t>
            </a:r>
            <a:r>
              <a:rPr lang="de-DE" sz="2000" b="0" dirty="0"/>
              <a:t> </a:t>
            </a:r>
            <a:r>
              <a:rPr lang="de-DE" sz="2000" b="0" dirty="0" err="1"/>
              <a:t>for</a:t>
            </a:r>
            <a:r>
              <a:rPr lang="de-DE" sz="2000" b="0" dirty="0"/>
              <a:t> </a:t>
            </a:r>
            <a:r>
              <a:rPr lang="de-DE" sz="2000" b="0" dirty="0" err="1"/>
              <a:t>your</a:t>
            </a:r>
            <a:r>
              <a:rPr lang="de-DE" sz="2000" b="0" dirty="0"/>
              <a:t> </a:t>
            </a:r>
            <a:r>
              <a:rPr lang="de-DE" sz="2000" b="0" dirty="0" err="1"/>
              <a:t>automation</a:t>
            </a:r>
            <a:r>
              <a:rPr lang="de-DE" sz="2000" b="0" dirty="0"/>
              <a:t> </a:t>
            </a:r>
            <a:r>
              <a:rPr lang="de-DE" sz="2000" b="0" dirty="0" err="1"/>
              <a:t>task</a:t>
            </a:r>
            <a:r>
              <a:rPr lang="de-DE" sz="2000" b="0" dirty="0"/>
              <a:t>!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/>
              <a:t>Sales slides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27063" y="5842800"/>
            <a:ext cx="9288536" cy="324000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siemens.com/</a:t>
            </a:r>
            <a:r>
              <a:rPr lang="de-DE" dirty="0" err="1">
                <a:solidFill>
                  <a:srgbClr val="000000"/>
                </a:solidFill>
              </a:rPr>
              <a:t>controller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627063" y="5842800"/>
            <a:ext cx="3743920" cy="322504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Unrestricted</a:t>
            </a:r>
            <a:r>
              <a:rPr lang="de-DE" dirty="0">
                <a:solidFill>
                  <a:srgbClr val="000000"/>
                </a:solidFill>
              </a:rPr>
              <a:t> / © Siemens AG 2014. All </a:t>
            </a:r>
            <a:r>
              <a:rPr lang="de-DE" dirty="0" err="1">
                <a:solidFill>
                  <a:srgbClr val="000000"/>
                </a:solidFill>
              </a:rPr>
              <a:t>Rights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Reserved</a:t>
            </a:r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89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4585072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think-cell Slide" r:id="rId34" imgW="270" imgH="270" progId="TCLayout.ActiveDocument.1">
                  <p:embed/>
                </p:oleObj>
              </mc:Choice>
              <mc:Fallback>
                <p:oleObj name="think-cell Slide" r:id="rId3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0"/>
            <a:ext cx="12198350" cy="1268413"/>
          </a:xfrm>
        </p:spPr>
        <p:txBody>
          <a:bodyPr>
            <a:noAutofit/>
          </a:bodyPr>
          <a:lstStyle/>
          <a:p>
            <a:pPr algn="l" rtl="0"/>
            <a:r>
              <a:rPr lang="en-US" b="1" i="0" u="none" baseline="0" dirty="0"/>
              <a:t>SIMATIC Controllers in the TIA Portal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baseline="0" dirty="0"/>
              <a:t>The intelligent choice for your automation task!</a:t>
            </a:r>
            <a:endParaRPr lang="en-US" b="0" dirty="0"/>
          </a:p>
        </p:txBody>
      </p:sp>
      <p:pic>
        <p:nvPicPr>
          <p:cNvPr id="52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852" y="4658244"/>
            <a:ext cx="4095750" cy="156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2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140357" y="4540525"/>
            <a:ext cx="1296245" cy="3168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ET 200SP modules</a:t>
            </a:r>
            <a:endParaRPr lang="en-US" altLang="de-DE" sz="900" dirty="0">
              <a:latin typeface="Arial"/>
            </a:endParaRPr>
          </a:p>
        </p:txBody>
      </p:sp>
      <p:grpSp>
        <p:nvGrpSpPr>
          <p:cNvPr id="54" name="Gruppieren 53"/>
          <p:cNvGrpSpPr/>
          <p:nvPr>
            <p:custDataLst>
              <p:tags r:id="rId7"/>
            </p:custDataLst>
          </p:nvPr>
        </p:nvGrpSpPr>
        <p:grpSpPr>
          <a:xfrm>
            <a:off x="7867819" y="1825767"/>
            <a:ext cx="2981415" cy="2115294"/>
            <a:chOff x="7184843" y="1825767"/>
            <a:chExt cx="2981415" cy="2115294"/>
          </a:xfrm>
        </p:grpSpPr>
        <p:pic>
          <p:nvPicPr>
            <p:cNvPr id="55" name="Picture 56"/>
            <p:cNvPicPr>
              <a:picLocks noChangeAspect="1" noChangeArrowheads="1"/>
            </p:cNvPicPr>
            <p:nvPr/>
          </p:nvPicPr>
          <p:blipFill rotWithShape="1"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184843" y="2018520"/>
              <a:ext cx="1995743" cy="1922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8"/>
            <p:cNvPicPr>
              <a:picLocks noChangeAspect="1" noChangeArrowheads="1"/>
            </p:cNvPicPr>
            <p:nvPr/>
          </p:nvPicPr>
          <p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790" y="1964153"/>
              <a:ext cx="1374402" cy="151351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 descr="C:\Users\lt4394\Desktop\DVD.png"/>
            <p:cNvPicPr>
              <a:picLocks noChangeAspect="1" noChangeArrowheads="1"/>
            </p:cNvPicPr>
            <p:nvPr/>
          </p:nvPicPr>
          <p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2941" y="1825767"/>
              <a:ext cx="673317" cy="67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Rechteck 57"/>
          <p:cNvSpPr/>
          <p:nvPr>
            <p:custDataLst>
              <p:tags r:id="rId8"/>
            </p:custDataLst>
          </p:nvPr>
        </p:nvSpPr>
        <p:spPr bwMode="auto">
          <a:xfrm>
            <a:off x="323636" y="4087095"/>
            <a:ext cx="6605516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Arial"/>
              </a:rPr>
              <a:t>Basic Controller (S7-1200)</a:t>
            </a:r>
            <a:endParaRPr lang="en-US" sz="2000" b="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59" name="Rechteck 58"/>
          <p:cNvSpPr/>
          <p:nvPr>
            <p:custDataLst>
              <p:tags r:id="rId9"/>
            </p:custDataLst>
          </p:nvPr>
        </p:nvSpPr>
        <p:spPr bwMode="auto">
          <a:xfrm>
            <a:off x="341194" y="1414861"/>
            <a:ext cx="6583777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Arial"/>
              </a:rPr>
              <a:t>Advanced Controller (S7-1500)</a:t>
            </a:r>
          </a:p>
        </p:txBody>
      </p:sp>
      <p:sp>
        <p:nvSpPr>
          <p:cNvPr id="60" name="Rechteck 59"/>
          <p:cNvSpPr/>
          <p:nvPr>
            <p:custDataLst>
              <p:tags r:id="rId10"/>
            </p:custDataLst>
          </p:nvPr>
        </p:nvSpPr>
        <p:spPr bwMode="auto">
          <a:xfrm>
            <a:off x="7084651" y="4088067"/>
            <a:ext cx="4623095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 smtClean="0">
                <a:solidFill>
                  <a:schemeClr val="accent5"/>
                </a:solidFill>
                <a:latin typeface="Arial"/>
              </a:rPr>
              <a:t>Distributed Controller (ET 200SP CPU)</a:t>
            </a:r>
            <a:endParaRPr lang="en-US" b="1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61" name="Rechteck 60"/>
          <p:cNvSpPr/>
          <p:nvPr>
            <p:custDataLst>
              <p:tags r:id="rId11"/>
            </p:custDataLst>
          </p:nvPr>
        </p:nvSpPr>
        <p:spPr bwMode="auto">
          <a:xfrm>
            <a:off x="7079571" y="1413269"/>
            <a:ext cx="4623095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Arial"/>
              </a:rPr>
              <a:t>Software Controller S7-1500</a:t>
            </a:r>
            <a:endParaRPr lang="en-US" sz="2000" b="1" dirty="0">
              <a:solidFill>
                <a:schemeClr val="accent5"/>
              </a:solidFill>
              <a:latin typeface="Arial"/>
            </a:endParaRPr>
          </a:p>
        </p:txBody>
      </p:sp>
      <p:pic>
        <p:nvPicPr>
          <p:cNvPr id="62" name="Picture 64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1785" y="2190706"/>
            <a:ext cx="6297504" cy="162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 Box 2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8695" y="1863115"/>
            <a:ext cx="2834463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1200" dirty="0" smtClean="0">
                <a:latin typeface="Arial"/>
              </a:rPr>
              <a:t>CPU</a:t>
            </a:r>
            <a:endParaRPr lang="en-US" altLang="de-DE" sz="1200" dirty="0">
              <a:latin typeface="Arial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283420" y="1863115"/>
            <a:ext cx="612940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Interface modules</a:t>
            </a:r>
            <a:endParaRPr lang="en-US" altLang="de-DE" sz="900" dirty="0">
              <a:latin typeface="Arial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26840" y="1863115"/>
            <a:ext cx="680719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Power supply</a:t>
            </a:r>
            <a:endParaRPr lang="en-US" altLang="de-DE" sz="1200" dirty="0">
              <a:latin typeface="Arial"/>
            </a:endParaRPr>
          </a:p>
        </p:txBody>
      </p:sp>
      <p:sp>
        <p:nvSpPr>
          <p:cNvPr id="66" name="Text Box 2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32959" y="1863115"/>
            <a:ext cx="891541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Communication</a:t>
            </a:r>
            <a:br>
              <a:rPr lang="en-US" altLang="de-DE" sz="900" dirty="0" smtClean="0">
                <a:latin typeface="Arial"/>
              </a:rPr>
            </a:br>
            <a:r>
              <a:rPr lang="en-US" altLang="de-DE" sz="900" dirty="0" smtClean="0">
                <a:latin typeface="Arial"/>
              </a:rPr>
              <a:t>modules</a:t>
            </a:r>
            <a:endParaRPr lang="en-US" altLang="de-DE" sz="1000" dirty="0">
              <a:latin typeface="Arial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50342" y="1863115"/>
            <a:ext cx="540224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Signal modules</a:t>
            </a:r>
            <a:endParaRPr lang="en-US" altLang="de-DE" sz="900" dirty="0">
              <a:latin typeface="Arial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15125" y="1863115"/>
            <a:ext cx="751950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Technology modules</a:t>
            </a:r>
            <a:endParaRPr lang="en-US" altLang="de-DE" sz="900" dirty="0">
              <a:latin typeface="Arial"/>
            </a:endParaRPr>
          </a:p>
        </p:txBody>
      </p:sp>
      <p:pic>
        <p:nvPicPr>
          <p:cNvPr id="69" name="Picture 63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1529" y="4820831"/>
            <a:ext cx="6455105" cy="140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0956" y="4540525"/>
            <a:ext cx="616564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Switch modules</a:t>
            </a:r>
            <a:endParaRPr lang="en-US" altLang="de-DE" sz="900" dirty="0">
              <a:latin typeface="Arial"/>
            </a:endParaRPr>
          </a:p>
        </p:txBody>
      </p:sp>
      <p:sp>
        <p:nvSpPr>
          <p:cNvPr id="71" name="Text Box 2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367929" y="4540525"/>
            <a:ext cx="1107173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dirty="0" smtClean="0">
                <a:latin typeface="Arial"/>
              </a:rPr>
              <a:t>CPU</a:t>
            </a:r>
            <a:endParaRPr lang="en-US" altLang="de-DE" dirty="0">
              <a:latin typeface="Arial"/>
            </a:endParaRPr>
          </a:p>
        </p:txBody>
      </p:sp>
      <p:sp>
        <p:nvSpPr>
          <p:cNvPr id="72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94925" y="4540525"/>
            <a:ext cx="882398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sz="900" dirty="0" smtClean="0">
                <a:latin typeface="Arial"/>
              </a:rPr>
              <a:t>Power supply</a:t>
            </a:r>
            <a:endParaRPr lang="en-US" sz="900" dirty="0">
              <a:latin typeface="Arial"/>
            </a:endParaRPr>
          </a:p>
        </p:txBody>
      </p:sp>
      <p:sp>
        <p:nvSpPr>
          <p:cNvPr id="73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044728" y="4540525"/>
            <a:ext cx="1255796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sz="900" dirty="0" smtClean="0">
                <a:latin typeface="Arial"/>
              </a:rPr>
              <a:t>Communication modules</a:t>
            </a:r>
            <a:endParaRPr lang="en-US" altLang="de-DE" sz="900" dirty="0">
              <a:latin typeface="Arial"/>
            </a:endParaRPr>
          </a:p>
        </p:txBody>
      </p:sp>
      <p:sp>
        <p:nvSpPr>
          <p:cNvPr id="74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542507" y="4540525"/>
            <a:ext cx="652255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Signal modules</a:t>
            </a:r>
            <a:endParaRPr lang="en-US" altLang="de-DE" sz="900" dirty="0">
              <a:latin typeface="Arial"/>
            </a:endParaRPr>
          </a:p>
        </p:txBody>
      </p:sp>
      <p:sp>
        <p:nvSpPr>
          <p:cNvPr id="75" name="Text Box 2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262167" y="4540525"/>
            <a:ext cx="954382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Technology modules</a:t>
            </a:r>
            <a:endParaRPr lang="en-US" altLang="de-DE" sz="900" dirty="0">
              <a:latin typeface="Arial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83953" y="4540525"/>
            <a:ext cx="583122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 smtClean="0">
                <a:latin typeface="Arial"/>
              </a:rPr>
              <a:t>Signal boards</a:t>
            </a:r>
            <a:endParaRPr lang="en-US" altLang="de-DE" sz="900" dirty="0">
              <a:latin typeface="Arial"/>
            </a:endParaRPr>
          </a:p>
        </p:txBody>
      </p:sp>
      <p:sp>
        <p:nvSpPr>
          <p:cNvPr id="77" name="Text Box 24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340853" y="4540524"/>
            <a:ext cx="2697940" cy="31680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1200" dirty="0" smtClean="0">
                <a:latin typeface="Arial"/>
              </a:rPr>
              <a:t>CPU</a:t>
            </a:r>
            <a:endParaRPr lang="en-US" altLang="de-DE" sz="1200" dirty="0">
              <a:latin typeface="Arial"/>
            </a:endParaRPr>
          </a:p>
        </p:txBody>
      </p:sp>
      <p:sp>
        <p:nvSpPr>
          <p:cNvPr id="80" name="Text Box 4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075824" y="1412874"/>
            <a:ext cx="4631922" cy="2542433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78" name="Text Box 4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29604" y="1410726"/>
            <a:ext cx="6595367" cy="2544581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79" name="Text Box 46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29604" y="4088067"/>
            <a:ext cx="6591864" cy="2209357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81" name="Text Box 4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4651" y="4088067"/>
            <a:ext cx="4623095" cy="2209357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308849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Objekt 68" hidden="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1056495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think-cell Slide" r:id="rId43" imgW="360" imgH="360" progId="TCLayout.ActiveDocument.1">
                  <p:embed/>
                </p:oleObj>
              </mc:Choice>
              <mc:Fallback>
                <p:oleObj name="think-cell Slide" r:id="rId4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Dieffenbacher</a:t>
            </a:r>
            <a:r>
              <a:rPr lang="en-US" dirty="0" smtClean="0">
                <a:latin typeface="Arial" charset="0"/>
                <a:cs typeface="Arial" charset="0"/>
              </a:rPr>
              <a:t>, wood industry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0" dirty="0">
                <a:latin typeface="Arial" charset="0"/>
                <a:cs typeface="Arial" charset="0"/>
              </a:rPr>
              <a:t>Particle board production </a:t>
            </a:r>
            <a:r>
              <a:rPr lang="en-US" altLang="de-DE" b="0" dirty="0"/>
              <a:t>with TIA Portal and </a:t>
            </a:r>
            <a:r>
              <a:rPr lang="en-US" altLang="de-DE" b="0" dirty="0" smtClean="0"/>
              <a:t>S7-1500</a:t>
            </a:r>
            <a:endParaRPr lang="de-DE" b="0" dirty="0"/>
          </a:p>
        </p:txBody>
      </p:sp>
      <p:sp>
        <p:nvSpPr>
          <p:cNvPr id="33" name="Rechteck 8"/>
          <p:cNvSpPr/>
          <p:nvPr>
            <p:custDataLst>
              <p:tags r:id="rId5"/>
            </p:custDataLst>
          </p:nvPr>
        </p:nvSpPr>
        <p:spPr bwMode="auto">
          <a:xfrm>
            <a:off x="7179295" y="2096852"/>
            <a:ext cx="2880271" cy="1332000"/>
          </a:xfrm>
          <a:custGeom>
            <a:avLst/>
            <a:gdLst/>
            <a:ahLst/>
            <a:cxnLst/>
            <a:rect l="l" t="t" r="r" b="b"/>
            <a:pathLst>
              <a:path w="2556235" h="1296144">
                <a:moveTo>
                  <a:pt x="2124236" y="0"/>
                </a:moveTo>
                <a:lnTo>
                  <a:pt x="2556235" y="0"/>
                </a:lnTo>
                <a:lnTo>
                  <a:pt x="2556235" y="648002"/>
                </a:lnTo>
                <a:lnTo>
                  <a:pt x="2556235" y="1296144"/>
                </a:lnTo>
                <a:lnTo>
                  <a:pt x="2124236" y="1296144"/>
                </a:lnTo>
                <a:lnTo>
                  <a:pt x="2124236" y="1296003"/>
                </a:lnTo>
                <a:lnTo>
                  <a:pt x="0" y="1296003"/>
                </a:lnTo>
                <a:lnTo>
                  <a:pt x="374130" y="648002"/>
                </a:lnTo>
                <a:lnTo>
                  <a:pt x="0" y="1"/>
                </a:lnTo>
                <a:lnTo>
                  <a:pt x="2124236" y="1"/>
                </a:lnTo>
                <a:close/>
              </a:path>
            </a:pathLst>
          </a:custGeom>
          <a:solidFill>
            <a:srgbClr val="879628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square" lIns="432000" tIns="612000" rIns="72000" bIns="72000" numCol="1" spcCol="72000" rtlCol="0" anchor="ctr" anchorCtr="0">
            <a:noAutofit/>
          </a:bodyPr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echteck 34"/>
          <p:cNvSpPr/>
          <p:nvPr>
            <p:custDataLst>
              <p:tags r:id="rId6"/>
            </p:custDataLst>
          </p:nvPr>
        </p:nvSpPr>
        <p:spPr bwMode="gray">
          <a:xfrm>
            <a:off x="7179295" y="1412875"/>
            <a:ext cx="4536456" cy="612000"/>
          </a:xfrm>
          <a:prstGeom prst="rect">
            <a:avLst/>
          </a:prstGeom>
          <a:solidFill>
            <a:schemeClr val="accent6"/>
          </a:solidFill>
          <a:ln>
            <a:solidFill>
              <a:srgbClr val="AAB414"/>
            </a:solidFill>
          </a:ln>
        </p:spPr>
        <p:txBody>
          <a:bodyPr wrap="square" lIns="72000" tIns="72000" rIns="72000" bIns="72000" anchor="t" anchorCtr="0">
            <a:noAutofit/>
          </a:bodyPr>
          <a:lstStyle/>
          <a:p>
            <a:pPr marL="88900"/>
            <a:r>
              <a:rPr lang="de-DE" sz="2400" b="1" dirty="0" smtClean="0">
                <a:solidFill>
                  <a:schemeClr val="bg1"/>
                </a:solidFill>
                <a:latin typeface="Siemens Slab" pitchFamily="2" charset="0"/>
              </a:rPr>
              <a:t>Customer </a:t>
            </a:r>
            <a:r>
              <a:rPr lang="de-DE" sz="2400" b="1" dirty="0" err="1" smtClean="0">
                <a:solidFill>
                  <a:schemeClr val="bg1"/>
                </a:solidFill>
                <a:latin typeface="Siemens Slab" pitchFamily="2" charset="0"/>
              </a:rPr>
              <a:t>benefits</a:t>
            </a:r>
            <a:endParaRPr lang="de-DE" sz="1600" b="1" dirty="0">
              <a:solidFill>
                <a:schemeClr val="bg1"/>
              </a:solidFill>
              <a:latin typeface="Siemens Slab" pitchFamily="2" charset="0"/>
            </a:endParaRPr>
          </a:p>
        </p:txBody>
      </p:sp>
      <p:sp>
        <p:nvSpPr>
          <p:cNvPr id="40" name="Rechteck 104"/>
          <p:cNvSpPr/>
          <p:nvPr>
            <p:custDataLst>
              <p:tags r:id="rId7"/>
            </p:custDataLst>
          </p:nvPr>
        </p:nvSpPr>
        <p:spPr bwMode="gray">
          <a:xfrm>
            <a:off x="7189418" y="2191122"/>
            <a:ext cx="2986651" cy="612068"/>
          </a:xfrm>
          <a:custGeom>
            <a:avLst/>
            <a:gdLst>
              <a:gd name="connsiteX0" fmla="*/ 0 w 2555664"/>
              <a:gd name="connsiteY0" fmla="*/ 0 h 569214"/>
              <a:gd name="connsiteX1" fmla="*/ 2555664 w 2555664"/>
              <a:gd name="connsiteY1" fmla="*/ 0 h 569214"/>
              <a:gd name="connsiteX2" fmla="*/ 2555664 w 2555664"/>
              <a:gd name="connsiteY2" fmla="*/ 569214 h 569214"/>
              <a:gd name="connsiteX3" fmla="*/ 0 w 2555664"/>
              <a:gd name="connsiteY3" fmla="*/ 569214 h 569214"/>
              <a:gd name="connsiteX4" fmla="*/ 0 w 2555664"/>
              <a:gd name="connsiteY4" fmla="*/ 0 h 569214"/>
              <a:gd name="connsiteX0" fmla="*/ 0 w 2555664"/>
              <a:gd name="connsiteY0" fmla="*/ 0 h 569214"/>
              <a:gd name="connsiteX1" fmla="*/ 2555664 w 2555664"/>
              <a:gd name="connsiteY1" fmla="*/ 0 h 569214"/>
              <a:gd name="connsiteX2" fmla="*/ 2555664 w 2555664"/>
              <a:gd name="connsiteY2" fmla="*/ 569214 h 569214"/>
              <a:gd name="connsiteX3" fmla="*/ 330200 w 2555664"/>
              <a:gd name="connsiteY3" fmla="*/ 569214 h 569214"/>
              <a:gd name="connsiteX4" fmla="*/ 0 w 2555664"/>
              <a:gd name="connsiteY4" fmla="*/ 0 h 56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664" h="569214">
                <a:moveTo>
                  <a:pt x="0" y="0"/>
                </a:moveTo>
                <a:lnTo>
                  <a:pt x="2555664" y="0"/>
                </a:lnTo>
                <a:lnTo>
                  <a:pt x="2555664" y="569214"/>
                </a:lnTo>
                <a:lnTo>
                  <a:pt x="330200" y="569214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432000" tIns="54000" rIns="108000" bIns="54000" numCol="1" spcCol="72000" rtlCol="0" anchor="t" anchorCtr="0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Time savings for communication engineering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Faultless configuration of connections with just a mouse click</a:t>
            </a:r>
          </a:p>
        </p:txBody>
      </p:sp>
      <p:grpSp>
        <p:nvGrpSpPr>
          <p:cNvPr id="15" name="Gruppieren 67"/>
          <p:cNvGrpSpPr/>
          <p:nvPr>
            <p:custDataLst>
              <p:tags r:id="rId8"/>
            </p:custDataLst>
          </p:nvPr>
        </p:nvGrpSpPr>
        <p:grpSpPr>
          <a:xfrm>
            <a:off x="4731023" y="1404813"/>
            <a:ext cx="2736304" cy="4839019"/>
            <a:chOff x="4875039" y="1404813"/>
            <a:chExt cx="2844040" cy="4839019"/>
          </a:xfrm>
        </p:grpSpPr>
        <p:sp>
          <p:nvSpPr>
            <p:cNvPr id="34" name="Rechteck 33"/>
            <p:cNvSpPr/>
            <p:nvPr>
              <p:custDataLst>
                <p:tags r:id="rId34"/>
              </p:custDataLst>
            </p:nvPr>
          </p:nvSpPr>
          <p:spPr bwMode="gray">
            <a:xfrm>
              <a:off x="4875219" y="1404813"/>
              <a:ext cx="2382665" cy="62003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wrap="square" lIns="72000" tIns="72000" rIns="72000" bIns="72000" anchor="t" anchorCtr="0">
              <a:noAutofit/>
            </a:bodyPr>
            <a:lstStyle/>
            <a:p>
              <a:r>
                <a:rPr lang="de-DE" sz="2400" b="1" dirty="0" err="1" smtClean="0">
                  <a:solidFill>
                    <a:schemeClr val="bg1"/>
                  </a:solidFill>
                  <a:latin typeface="Siemens Slab" pitchFamily="2" charset="0"/>
                </a:rPr>
                <a:t>Challenges</a:t>
              </a:r>
              <a:endParaRPr lang="de-DE" sz="2400" b="1" dirty="0">
                <a:solidFill>
                  <a:schemeClr val="bg1"/>
                </a:solidFill>
                <a:latin typeface="Siemens Slab" pitchFamily="2" charset="0"/>
              </a:endParaRPr>
            </a:p>
          </p:txBody>
        </p:sp>
        <p:sp>
          <p:nvSpPr>
            <p:cNvPr id="41" name="Rechteck 40"/>
            <p:cNvSpPr/>
            <p:nvPr>
              <p:custDataLst>
                <p:tags r:id="rId35"/>
              </p:custDataLst>
            </p:nvPr>
          </p:nvSpPr>
          <p:spPr bwMode="auto">
            <a:xfrm>
              <a:off x="4875039" y="2096792"/>
              <a:ext cx="288040" cy="1332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  <a:extLst/>
          </p:spPr>
          <p:txBody>
            <a:bodyPr wrap="square" lIns="108000" tIns="54000" rIns="108000" bIns="54000" numCol="1" spcCol="72000" rtlCol="0" anchor="t" anchorCtr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GB" sz="16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2" name="Rechteck 5"/>
            <p:cNvSpPr/>
            <p:nvPr>
              <p:custDataLst>
                <p:tags r:id="rId36"/>
              </p:custDataLst>
            </p:nvPr>
          </p:nvSpPr>
          <p:spPr bwMode="auto">
            <a:xfrm>
              <a:off x="4875039" y="3486234"/>
              <a:ext cx="288040" cy="1332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  <a:extLst/>
          </p:spPr>
          <p:txBody>
            <a:bodyPr wrap="square" lIns="108000" tIns="54000" rIns="108000" bIns="54000" numCol="1" spcCol="72000" rtlCol="0" anchor="t" anchorCtr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GB" sz="16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3" name="Rechteck 5"/>
            <p:cNvSpPr/>
            <p:nvPr>
              <p:custDataLst>
                <p:tags r:id="rId37"/>
              </p:custDataLst>
            </p:nvPr>
          </p:nvSpPr>
          <p:spPr bwMode="auto">
            <a:xfrm>
              <a:off x="4875039" y="4875652"/>
              <a:ext cx="288040" cy="1368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  <a:extLst/>
          </p:spPr>
          <p:txBody>
            <a:bodyPr wrap="square" lIns="108000" tIns="54000" rIns="108000" bIns="54000" numCol="1" spcCol="72000" rtlCol="0" anchor="t" anchorCtr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GB" sz="1600" b="1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4" name="Richtungspfeil 43"/>
            <p:cNvSpPr/>
            <p:nvPr>
              <p:custDataLst>
                <p:tags r:id="rId38"/>
              </p:custDataLst>
            </p:nvPr>
          </p:nvSpPr>
          <p:spPr bwMode="gray">
            <a:xfrm>
              <a:off x="5163079" y="2096972"/>
              <a:ext cx="2556000" cy="1332000"/>
            </a:xfrm>
            <a:prstGeom prst="homePlate">
              <a:avLst>
                <a:gd name="adj" fmla="val 32150"/>
              </a:avLst>
            </a:prstGeom>
            <a:solidFill>
              <a:schemeClr val="bg1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  <a:extLst/>
          </p:spPr>
          <p:txBody>
            <a:bodyPr wrap="square" lIns="108000" tIns="54000" rIns="108000" bIns="54000" numCol="1" spcCol="72000" rtlCol="0" anchor="t" anchorCtr="0">
              <a:noAutofit/>
            </a:bodyPr>
            <a:lstStyle/>
            <a:p>
              <a:pPr>
                <a:spcBef>
                  <a:spcPct val="0"/>
                </a:spcBef>
                <a:buFont typeface="Wingdings" charset="0"/>
                <a:buNone/>
              </a:pP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ichtungspfeil 44"/>
            <p:cNvSpPr/>
            <p:nvPr>
              <p:custDataLst>
                <p:tags r:id="rId39"/>
              </p:custDataLst>
            </p:nvPr>
          </p:nvSpPr>
          <p:spPr bwMode="gray">
            <a:xfrm>
              <a:off x="5163079" y="3486418"/>
              <a:ext cx="2556000" cy="1332000"/>
            </a:xfrm>
            <a:prstGeom prst="homePlate">
              <a:avLst>
                <a:gd name="adj" fmla="val 32150"/>
              </a:avLst>
            </a:prstGeom>
            <a:solidFill>
              <a:schemeClr val="bg1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  <a:extLst/>
          </p:spPr>
          <p:txBody>
            <a:bodyPr wrap="square" lIns="108000" tIns="54000" rIns="108000" bIns="54000" numCol="1" spcCol="72000" rtlCol="0" anchor="t" anchorCtr="0">
              <a:noAutofit/>
            </a:bodyPr>
            <a:lstStyle/>
            <a:p>
              <a:pPr>
                <a:spcBef>
                  <a:spcPct val="0"/>
                </a:spcBef>
                <a:buFont typeface="Wingdings" charset="0"/>
                <a:buNone/>
              </a:pP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ichtungspfeil 45"/>
            <p:cNvSpPr/>
            <p:nvPr>
              <p:custDataLst>
                <p:tags r:id="rId40"/>
              </p:custDataLst>
            </p:nvPr>
          </p:nvSpPr>
          <p:spPr bwMode="gray">
            <a:xfrm>
              <a:off x="5163079" y="4875832"/>
              <a:ext cx="2556000" cy="1368000"/>
            </a:xfrm>
            <a:prstGeom prst="homePlate">
              <a:avLst>
                <a:gd name="adj" fmla="val 32859"/>
              </a:avLst>
            </a:prstGeom>
            <a:solidFill>
              <a:schemeClr val="bg1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  <a:effectLst/>
            <a:extLst/>
          </p:spPr>
          <p:txBody>
            <a:bodyPr wrap="square" lIns="108000" tIns="54000" rIns="108000" bIns="54000" numCol="1" spcCol="72000" rtlCol="0" anchor="t" anchorCtr="0">
              <a:noAutofit/>
            </a:bodyPr>
            <a:lstStyle/>
            <a:p>
              <a:pPr>
                <a:spcBef>
                  <a:spcPct val="0"/>
                </a:spcBef>
                <a:buFont typeface="Wingdings" charset="0"/>
                <a:buNone/>
              </a:pPr>
              <a:endParaRPr lang="de-DE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hteck 8"/>
          <p:cNvSpPr/>
          <p:nvPr>
            <p:custDataLst>
              <p:tags r:id="rId9"/>
            </p:custDataLst>
          </p:nvPr>
        </p:nvSpPr>
        <p:spPr bwMode="auto">
          <a:xfrm>
            <a:off x="7179295" y="3486270"/>
            <a:ext cx="2880271" cy="1332000"/>
          </a:xfrm>
          <a:custGeom>
            <a:avLst/>
            <a:gdLst/>
            <a:ahLst/>
            <a:cxnLst/>
            <a:rect l="l" t="t" r="r" b="b"/>
            <a:pathLst>
              <a:path w="2556235" h="1296144">
                <a:moveTo>
                  <a:pt x="2124236" y="0"/>
                </a:moveTo>
                <a:lnTo>
                  <a:pt x="2556235" y="0"/>
                </a:lnTo>
                <a:lnTo>
                  <a:pt x="2556235" y="648002"/>
                </a:lnTo>
                <a:lnTo>
                  <a:pt x="2556235" y="1296144"/>
                </a:lnTo>
                <a:lnTo>
                  <a:pt x="2124236" y="1296144"/>
                </a:lnTo>
                <a:lnTo>
                  <a:pt x="2124236" y="1296003"/>
                </a:lnTo>
                <a:lnTo>
                  <a:pt x="0" y="1296003"/>
                </a:lnTo>
                <a:lnTo>
                  <a:pt x="374130" y="648002"/>
                </a:lnTo>
                <a:lnTo>
                  <a:pt x="0" y="1"/>
                </a:lnTo>
                <a:lnTo>
                  <a:pt x="2124236" y="1"/>
                </a:lnTo>
                <a:close/>
              </a:path>
            </a:pathLst>
          </a:custGeom>
          <a:solidFill>
            <a:srgbClr val="879628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square" lIns="432000" tIns="612000" rIns="72000" bIns="72000" numCol="1" spcCol="72000" rtlCol="0" anchor="ctr" anchorCtr="0">
            <a:noAutofit/>
          </a:bodyPr>
          <a:lstStyle/>
          <a:p>
            <a:pPr marL="85725">
              <a:spcBef>
                <a:spcPct val="0"/>
              </a:spcBef>
              <a:buFont typeface="Wingdings" charset="0"/>
              <a:buNone/>
            </a:pPr>
            <a:endParaRPr lang="de-DE" sz="1400" dirty="0" smtClean="0">
              <a:solidFill>
                <a:schemeClr val="bg1"/>
              </a:solidFill>
            </a:endParaRPr>
          </a:p>
        </p:txBody>
      </p:sp>
      <p:sp>
        <p:nvSpPr>
          <p:cNvPr id="48" name="Rechteck 104"/>
          <p:cNvSpPr/>
          <p:nvPr>
            <p:custDataLst>
              <p:tags r:id="rId10"/>
            </p:custDataLst>
          </p:nvPr>
        </p:nvSpPr>
        <p:spPr bwMode="gray">
          <a:xfrm>
            <a:off x="7244093" y="3603233"/>
            <a:ext cx="2772370" cy="1053608"/>
          </a:xfrm>
          <a:custGeom>
            <a:avLst/>
            <a:gdLst>
              <a:gd name="connsiteX0" fmla="*/ 0 w 2555664"/>
              <a:gd name="connsiteY0" fmla="*/ 0 h 569214"/>
              <a:gd name="connsiteX1" fmla="*/ 2555664 w 2555664"/>
              <a:gd name="connsiteY1" fmla="*/ 0 h 569214"/>
              <a:gd name="connsiteX2" fmla="*/ 2555664 w 2555664"/>
              <a:gd name="connsiteY2" fmla="*/ 569214 h 569214"/>
              <a:gd name="connsiteX3" fmla="*/ 0 w 2555664"/>
              <a:gd name="connsiteY3" fmla="*/ 569214 h 569214"/>
              <a:gd name="connsiteX4" fmla="*/ 0 w 2555664"/>
              <a:gd name="connsiteY4" fmla="*/ 0 h 569214"/>
              <a:gd name="connsiteX0" fmla="*/ 0 w 2555664"/>
              <a:gd name="connsiteY0" fmla="*/ 0 h 569214"/>
              <a:gd name="connsiteX1" fmla="*/ 2555664 w 2555664"/>
              <a:gd name="connsiteY1" fmla="*/ 0 h 569214"/>
              <a:gd name="connsiteX2" fmla="*/ 2555664 w 2555664"/>
              <a:gd name="connsiteY2" fmla="*/ 569214 h 569214"/>
              <a:gd name="connsiteX3" fmla="*/ 330200 w 2555664"/>
              <a:gd name="connsiteY3" fmla="*/ 569214 h 569214"/>
              <a:gd name="connsiteX4" fmla="*/ 0 w 2555664"/>
              <a:gd name="connsiteY4" fmla="*/ 0 h 56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664" h="569214">
                <a:moveTo>
                  <a:pt x="0" y="0"/>
                </a:moveTo>
                <a:lnTo>
                  <a:pt x="2555664" y="0"/>
                </a:lnTo>
                <a:lnTo>
                  <a:pt x="2555664" y="569214"/>
                </a:lnTo>
                <a:lnTo>
                  <a:pt x="330200" y="569214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432000" tIns="54000" rIns="108000" bIns="54000" numCol="1" spcCol="72000" rtlCol="0" anchor="ctr" anchorCtr="0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Fast fault identification saves 1 man-week</a:t>
            </a:r>
          </a:p>
          <a:p>
            <a:r>
              <a:rPr lang="en-US" sz="1400" dirty="0">
                <a:solidFill>
                  <a:schemeClr val="bg1"/>
                </a:solidFill>
              </a:rPr>
              <a:t>Error sources are quickly localized</a:t>
            </a:r>
          </a:p>
        </p:txBody>
      </p:sp>
      <p:sp>
        <p:nvSpPr>
          <p:cNvPr id="50" name="Rechteck 8"/>
          <p:cNvSpPr/>
          <p:nvPr>
            <p:custDataLst>
              <p:tags r:id="rId11"/>
            </p:custDataLst>
          </p:nvPr>
        </p:nvSpPr>
        <p:spPr bwMode="auto">
          <a:xfrm>
            <a:off x="7179296" y="4875687"/>
            <a:ext cx="2880271" cy="1368000"/>
          </a:xfrm>
          <a:custGeom>
            <a:avLst/>
            <a:gdLst/>
            <a:ahLst/>
            <a:cxnLst/>
            <a:rect l="l" t="t" r="r" b="b"/>
            <a:pathLst>
              <a:path w="2556235" h="1296144">
                <a:moveTo>
                  <a:pt x="2124236" y="0"/>
                </a:moveTo>
                <a:lnTo>
                  <a:pt x="2556235" y="0"/>
                </a:lnTo>
                <a:lnTo>
                  <a:pt x="2556235" y="648002"/>
                </a:lnTo>
                <a:lnTo>
                  <a:pt x="2556235" y="1296144"/>
                </a:lnTo>
                <a:lnTo>
                  <a:pt x="2124236" y="1296144"/>
                </a:lnTo>
                <a:lnTo>
                  <a:pt x="2124236" y="1296003"/>
                </a:lnTo>
                <a:lnTo>
                  <a:pt x="0" y="1296003"/>
                </a:lnTo>
                <a:lnTo>
                  <a:pt x="374130" y="648002"/>
                </a:lnTo>
                <a:lnTo>
                  <a:pt x="0" y="1"/>
                </a:lnTo>
                <a:lnTo>
                  <a:pt x="2124236" y="1"/>
                </a:lnTo>
                <a:close/>
              </a:path>
            </a:pathLst>
          </a:custGeom>
          <a:solidFill>
            <a:srgbClr val="879628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square" lIns="432000" tIns="612000" rIns="72000" bIns="72000" numCol="1" spcCol="72000" rtlCol="0" anchor="b" anchorCtr="0">
            <a:noAutofit/>
          </a:bodyPr>
          <a:lstStyle/>
          <a:p>
            <a:pPr marL="85725">
              <a:spcBef>
                <a:spcPct val="0"/>
              </a:spcBef>
              <a:buFont typeface="Wingdings" charset="0"/>
              <a:buNone/>
            </a:pPr>
            <a:endParaRPr lang="en-GB" sz="1400" dirty="0" smtClean="0">
              <a:solidFill>
                <a:schemeClr val="bg1"/>
              </a:solidFill>
            </a:endParaRPr>
          </a:p>
        </p:txBody>
      </p:sp>
      <p:sp>
        <p:nvSpPr>
          <p:cNvPr id="51" name="Rechteck 104"/>
          <p:cNvSpPr/>
          <p:nvPr>
            <p:custDataLst>
              <p:tags r:id="rId12"/>
            </p:custDataLst>
          </p:nvPr>
        </p:nvSpPr>
        <p:spPr bwMode="gray">
          <a:xfrm>
            <a:off x="7244093" y="4880745"/>
            <a:ext cx="2772275" cy="517408"/>
          </a:xfrm>
          <a:custGeom>
            <a:avLst/>
            <a:gdLst>
              <a:gd name="connsiteX0" fmla="*/ 0 w 2555664"/>
              <a:gd name="connsiteY0" fmla="*/ 0 h 569214"/>
              <a:gd name="connsiteX1" fmla="*/ 2555664 w 2555664"/>
              <a:gd name="connsiteY1" fmla="*/ 0 h 569214"/>
              <a:gd name="connsiteX2" fmla="*/ 2555664 w 2555664"/>
              <a:gd name="connsiteY2" fmla="*/ 569214 h 569214"/>
              <a:gd name="connsiteX3" fmla="*/ 0 w 2555664"/>
              <a:gd name="connsiteY3" fmla="*/ 569214 h 569214"/>
              <a:gd name="connsiteX4" fmla="*/ 0 w 2555664"/>
              <a:gd name="connsiteY4" fmla="*/ 0 h 569214"/>
              <a:gd name="connsiteX0" fmla="*/ 0 w 2555664"/>
              <a:gd name="connsiteY0" fmla="*/ 0 h 569214"/>
              <a:gd name="connsiteX1" fmla="*/ 2555664 w 2555664"/>
              <a:gd name="connsiteY1" fmla="*/ 0 h 569214"/>
              <a:gd name="connsiteX2" fmla="*/ 2555664 w 2555664"/>
              <a:gd name="connsiteY2" fmla="*/ 569214 h 569214"/>
              <a:gd name="connsiteX3" fmla="*/ 330200 w 2555664"/>
              <a:gd name="connsiteY3" fmla="*/ 569214 h 569214"/>
              <a:gd name="connsiteX4" fmla="*/ 0 w 2555664"/>
              <a:gd name="connsiteY4" fmla="*/ 0 h 56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664" h="569214">
                <a:moveTo>
                  <a:pt x="0" y="0"/>
                </a:moveTo>
                <a:lnTo>
                  <a:pt x="2555664" y="0"/>
                </a:lnTo>
                <a:lnTo>
                  <a:pt x="2555664" y="569214"/>
                </a:lnTo>
                <a:lnTo>
                  <a:pt x="330200" y="569214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432000" tIns="54000" rIns="108000" bIns="54000" numCol="1" spcCol="72000" rtlCol="0" anchor="ctr" anchorCtr="0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53" name="Richtungspfeil 52"/>
          <p:cNvSpPr/>
          <p:nvPr>
            <p:custDataLst>
              <p:tags r:id="rId13"/>
            </p:custDataLst>
          </p:nvPr>
        </p:nvSpPr>
        <p:spPr bwMode="gray">
          <a:xfrm>
            <a:off x="10167627" y="3464037"/>
            <a:ext cx="1548048" cy="1332000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square" lIns="72000" tIns="72000" rIns="72000" bIns="72000" numCol="1" spcCol="72000" rtlCol="0" anchor="t" anchorCtr="0">
            <a:noAutofit/>
          </a:bodyPr>
          <a:lstStyle/>
          <a:p>
            <a:pPr marL="1588"/>
            <a:r>
              <a:rPr lang="en-US" sz="1400" b="1" dirty="0">
                <a:solidFill>
                  <a:schemeClr val="tx1"/>
                </a:solidFill>
              </a:rPr>
              <a:t>Integrated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channel granular diagnosis, messages with time stamp</a:t>
            </a:r>
          </a:p>
          <a:p>
            <a:pPr marL="1588">
              <a:spcBef>
                <a:spcPct val="0"/>
              </a:spcBef>
              <a:buFont typeface="Wingdings" charset="0"/>
              <a:buNone/>
            </a:pP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54" name="Richtungspfeil 53"/>
          <p:cNvSpPr/>
          <p:nvPr>
            <p:custDataLst>
              <p:tags r:id="rId14"/>
            </p:custDataLst>
          </p:nvPr>
        </p:nvSpPr>
        <p:spPr bwMode="gray">
          <a:xfrm>
            <a:off x="10167627" y="4875688"/>
            <a:ext cx="1548048" cy="1368000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square" lIns="72000" tIns="72000" rIns="72000" bIns="72000" numCol="1" spcCol="72000" rtlCol="0" anchor="t" anchorCtr="0">
            <a:noAutofit/>
          </a:bodyPr>
          <a:lstStyle/>
          <a:p>
            <a:pPr marL="1588"/>
            <a:r>
              <a:rPr lang="en-US" sz="1400" b="1" dirty="0">
                <a:solidFill>
                  <a:schemeClr val="tx1"/>
                </a:solidFill>
              </a:rPr>
              <a:t>High scalability of complete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S7-1500 family</a:t>
            </a:r>
          </a:p>
          <a:p>
            <a:pPr marL="1588">
              <a:spcBef>
                <a:spcPct val="0"/>
              </a:spcBef>
              <a:buFont typeface="Wingdings" charset="0"/>
              <a:buNone/>
            </a:pP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57" name="Ellipse 56"/>
          <p:cNvSpPr/>
          <p:nvPr>
            <p:custDataLst>
              <p:tags r:id="rId15"/>
            </p:custDataLst>
          </p:nvPr>
        </p:nvSpPr>
        <p:spPr bwMode="gray">
          <a:xfrm>
            <a:off x="11158225" y="1484884"/>
            <a:ext cx="485566" cy="46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3200" b="1" dirty="0" smtClean="0">
              <a:solidFill>
                <a:schemeClr val="accent5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8" name="Ellipse 57"/>
          <p:cNvSpPr/>
          <p:nvPr>
            <p:custDataLst>
              <p:tags r:id="rId16"/>
            </p:custDataLst>
          </p:nvPr>
        </p:nvSpPr>
        <p:spPr bwMode="gray">
          <a:xfrm>
            <a:off x="11196938" y="1520894"/>
            <a:ext cx="410843" cy="3959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2800" b="1" dirty="0" smtClean="0">
                <a:solidFill>
                  <a:schemeClr val="accent6"/>
                </a:solidFill>
                <a:latin typeface="+mj-lt"/>
                <a:cs typeface="Andalus" panose="02020603050405020304" pitchFamily="18" charset="-78"/>
              </a:rPr>
              <a:t>+</a:t>
            </a:r>
          </a:p>
        </p:txBody>
      </p:sp>
      <p:sp>
        <p:nvSpPr>
          <p:cNvPr id="7" name="Rechteck 6"/>
          <p:cNvSpPr/>
          <p:nvPr>
            <p:custDataLst>
              <p:tags r:id="rId17"/>
            </p:custDataLst>
          </p:nvPr>
        </p:nvSpPr>
        <p:spPr bwMode="gray">
          <a:xfrm>
            <a:off x="627063" y="3717012"/>
            <a:ext cx="3881537" cy="288000"/>
          </a:xfrm>
          <a:prstGeom prst="rect">
            <a:avLst/>
          </a:prstGeom>
        </p:spPr>
        <p:txBody>
          <a:bodyPr wrap="square" lIns="0" tIns="0" rIns="0" bIns="72000" anchor="b" anchorCtr="0">
            <a:noAutofit/>
          </a:bodyPr>
          <a:lstStyle/>
          <a:p>
            <a:r>
              <a:rPr lang="de-DE" sz="1600" b="1" dirty="0" smtClean="0">
                <a:solidFill>
                  <a:schemeClr val="tx2"/>
                </a:solidFill>
                <a:latin typeface="Siemens Slab" pitchFamily="2" charset="0"/>
              </a:rPr>
              <a:t>Products </a:t>
            </a:r>
            <a:r>
              <a:rPr lang="de-DE" sz="1600" b="1" dirty="0" err="1" smtClean="0">
                <a:solidFill>
                  <a:schemeClr val="tx2"/>
                </a:solidFill>
                <a:latin typeface="Siemens Slab" pitchFamily="2" charset="0"/>
              </a:rPr>
              <a:t>used</a:t>
            </a:r>
            <a:endParaRPr lang="de-DE" sz="1600" b="1" dirty="0">
              <a:solidFill>
                <a:schemeClr val="tx2"/>
              </a:solidFill>
              <a:latin typeface="Siemens Slab" pitchFamily="2" charset="0"/>
            </a:endParaRPr>
          </a:p>
        </p:txBody>
      </p:sp>
      <p:cxnSp>
        <p:nvCxnSpPr>
          <p:cNvPr id="8" name="Gerade Verbindung 7"/>
          <p:cNvCxnSpPr/>
          <p:nvPr>
            <p:custDataLst>
              <p:tags r:id="rId18"/>
            </p:custDataLst>
          </p:nvPr>
        </p:nvCxnSpPr>
        <p:spPr bwMode="gray">
          <a:xfrm>
            <a:off x="627063" y="4005052"/>
            <a:ext cx="3881537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uppieren 65"/>
          <p:cNvGrpSpPr/>
          <p:nvPr>
            <p:custDataLst>
              <p:tags r:id="rId19"/>
            </p:custDataLst>
          </p:nvPr>
        </p:nvGrpSpPr>
        <p:grpSpPr>
          <a:xfrm>
            <a:off x="627063" y="1340710"/>
            <a:ext cx="3887936" cy="2160298"/>
            <a:chOff x="627063" y="1340710"/>
            <a:chExt cx="3959902" cy="2160298"/>
          </a:xfrm>
        </p:grpSpPr>
        <p:sp>
          <p:nvSpPr>
            <p:cNvPr id="4" name="Rectangle 6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627063" y="1700760"/>
              <a:ext cx="3959902" cy="1800248"/>
            </a:xfrm>
            <a:prstGeom prst="rect">
              <a:avLst/>
            </a:prstGeom>
            <a:solidFill>
              <a:srgbClr val="CDD9E1"/>
            </a:solidFill>
            <a:ln w="3175">
              <a:solidFill>
                <a:schemeClr val="bg1">
                  <a:lumMod val="9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>
              <a:noAutofit/>
            </a:bodyPr>
            <a:lstStyle/>
            <a:p>
              <a:pPr lvl="0">
                <a:spcBef>
                  <a:spcPts val="0"/>
                </a:spcBef>
              </a:pPr>
              <a:endParaRPr lang="de-DE" sz="300" dirty="0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</a:endParaRPr>
            </a:p>
          </p:txBody>
        </p:sp>
        <p:sp>
          <p:nvSpPr>
            <p:cNvPr id="5" name="Rechteck 4"/>
            <p:cNvSpPr/>
            <p:nvPr>
              <p:custDataLst>
                <p:tags r:id="rId27"/>
              </p:custDataLst>
            </p:nvPr>
          </p:nvSpPr>
          <p:spPr bwMode="gray">
            <a:xfrm>
              <a:off x="627063" y="1412760"/>
              <a:ext cx="3959902" cy="288000"/>
            </a:xfrm>
            <a:prstGeom prst="rect">
              <a:avLst/>
            </a:prstGeom>
          </p:spPr>
          <p:txBody>
            <a:bodyPr wrap="square" lIns="0" tIns="0" rIns="0" bIns="72000" anchor="b" anchorCtr="0">
              <a:noAutofit/>
            </a:bodyPr>
            <a:lstStyle/>
            <a:p>
              <a:r>
                <a:rPr lang="de-DE" sz="1600" b="1" dirty="0" smtClean="0">
                  <a:solidFill>
                    <a:schemeClr val="tx2"/>
                  </a:solidFill>
                  <a:latin typeface="Siemens Slab" pitchFamily="2" charset="0"/>
                </a:rPr>
                <a:t>Project </a:t>
              </a:r>
              <a:r>
                <a:rPr lang="de-DE" sz="1600" b="1" dirty="0" err="1" smtClean="0">
                  <a:solidFill>
                    <a:schemeClr val="tx2"/>
                  </a:solidFill>
                  <a:latin typeface="Siemens Slab" pitchFamily="2" charset="0"/>
                </a:rPr>
                <a:t>information</a:t>
              </a:r>
              <a:endParaRPr lang="de-DE" sz="1600" b="1" dirty="0">
                <a:solidFill>
                  <a:schemeClr val="tx2"/>
                </a:solidFill>
                <a:latin typeface="Siemens Slab" pitchFamily="2" charset="0"/>
              </a:endParaRPr>
            </a:p>
          </p:txBody>
        </p:sp>
        <p:cxnSp>
          <p:nvCxnSpPr>
            <p:cNvPr id="6" name="Gerade Verbindung 5"/>
            <p:cNvCxnSpPr/>
            <p:nvPr>
              <p:custDataLst>
                <p:tags r:id="rId28"/>
              </p:custDataLst>
            </p:nvPr>
          </p:nvCxnSpPr>
          <p:spPr bwMode="gray">
            <a:xfrm>
              <a:off x="627063" y="1700760"/>
              <a:ext cx="3959902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hteck 8"/>
            <p:cNvSpPr/>
            <p:nvPr>
              <p:custDataLst>
                <p:tags r:id="rId29"/>
              </p:custDataLst>
            </p:nvPr>
          </p:nvSpPr>
          <p:spPr bwMode="auto">
            <a:xfrm>
              <a:off x="675801" y="3010589"/>
              <a:ext cx="1642954" cy="418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r>
                <a:rPr lang="de-DE" sz="1400" dirty="0" smtClean="0">
                  <a:solidFill>
                    <a:schemeClr val="tx1"/>
                  </a:solidFill>
                </a:rPr>
                <a:t>OEM</a:t>
              </a:r>
              <a:br>
                <a:rPr lang="de-DE" sz="1400" dirty="0" smtClean="0">
                  <a:solidFill>
                    <a:schemeClr val="tx1"/>
                  </a:solidFill>
                </a:rPr>
              </a:br>
              <a:r>
                <a:rPr lang="de-DE" sz="1400" dirty="0" smtClean="0">
                  <a:solidFill>
                    <a:schemeClr val="tx1"/>
                  </a:solidFill>
                </a:rPr>
                <a:t>Wood </a:t>
              </a:r>
              <a:r>
                <a:rPr lang="de-DE" sz="1400" dirty="0" err="1">
                  <a:solidFill>
                    <a:schemeClr val="tx1"/>
                  </a:solidFill>
                </a:rPr>
                <a:t>I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ndustry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>
              <p:custDataLst>
                <p:tags r:id="rId30"/>
              </p:custDataLst>
            </p:nvPr>
          </p:nvSpPr>
          <p:spPr bwMode="auto">
            <a:xfrm>
              <a:off x="2350069" y="3010589"/>
              <a:ext cx="2164782" cy="418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r>
                <a:rPr lang="de-DE" sz="1400" dirty="0" smtClean="0">
                  <a:solidFill>
                    <a:schemeClr val="tx1"/>
                  </a:solidFill>
                </a:rPr>
                <a:t>Eppingen / Germany</a:t>
              </a:r>
            </a:p>
          </p:txBody>
        </p:sp>
        <p:sp>
          <p:nvSpPr>
            <p:cNvPr id="11" name="Ellipse 10"/>
            <p:cNvSpPr/>
            <p:nvPr>
              <p:custDataLst>
                <p:tags r:id="rId31"/>
              </p:custDataLst>
            </p:nvPr>
          </p:nvSpPr>
          <p:spPr bwMode="gray">
            <a:xfrm>
              <a:off x="4010955" y="1340710"/>
              <a:ext cx="468000" cy="46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3200" b="1" dirty="0" smtClean="0">
                <a:solidFill>
                  <a:schemeClr val="accent5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>
              <p:custDataLst>
                <p:tags r:id="rId32"/>
              </p:custDataLst>
            </p:nvPr>
          </p:nvPicPr>
          <p:blipFill rotWithShape="1">
            <a:blip r:embed="rId4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flipH="1">
              <a:off x="2603754" y="1849071"/>
              <a:ext cx="1911095" cy="108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Ellipse 11"/>
            <p:cNvSpPr/>
            <p:nvPr>
              <p:custDataLst>
                <p:tags r:id="rId33"/>
              </p:custDataLst>
            </p:nvPr>
          </p:nvSpPr>
          <p:spPr bwMode="gray">
            <a:xfrm>
              <a:off x="4046965" y="1376720"/>
              <a:ext cx="395980" cy="395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2800" b="1" dirty="0" err="1" smtClean="0">
                  <a:solidFill>
                    <a:schemeClr val="tx2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i</a:t>
              </a:r>
              <a:endParaRPr lang="en-US" sz="2800" b="1" dirty="0" smtClean="0">
                <a:solidFill>
                  <a:schemeClr val="tx2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531223" y="1484836"/>
            <a:ext cx="468000" cy="468000"/>
            <a:chOff x="6455471" y="1484836"/>
            <a:chExt cx="468000" cy="468000"/>
          </a:xfrm>
        </p:grpSpPr>
        <p:sp>
          <p:nvSpPr>
            <p:cNvPr id="60" name="Ellipse 59"/>
            <p:cNvSpPr/>
            <p:nvPr>
              <p:custDataLst>
                <p:tags r:id="rId24"/>
              </p:custDataLst>
            </p:nvPr>
          </p:nvSpPr>
          <p:spPr bwMode="gray">
            <a:xfrm>
              <a:off x="6455471" y="1484836"/>
              <a:ext cx="468000" cy="46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3200" b="1" dirty="0" smtClean="0">
                <a:solidFill>
                  <a:schemeClr val="accent5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61" name="Ellipse 60"/>
            <p:cNvSpPr/>
            <p:nvPr>
              <p:custDataLst>
                <p:tags r:id="rId25"/>
              </p:custDataLst>
            </p:nvPr>
          </p:nvSpPr>
          <p:spPr bwMode="gray">
            <a:xfrm>
              <a:off x="6491481" y="1520846"/>
              <a:ext cx="395980" cy="3959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2800" b="1" dirty="0" smtClean="0">
                  <a:solidFill>
                    <a:schemeClr val="accent5"/>
                  </a:solidFill>
                  <a:latin typeface="+mj-lt"/>
                  <a:cs typeface="Andalus" panose="02020603050405020304" pitchFamily="18" charset="-78"/>
                </a:rPr>
                <a:t>!</a:t>
              </a:r>
            </a:p>
          </p:txBody>
        </p:sp>
      </p:grpSp>
      <p:graphicFrame>
        <p:nvGraphicFramePr>
          <p:cNvPr id="64" name="Tabelle 63"/>
          <p:cNvGraphicFramePr>
            <a:graphicFrameLocks noGrp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848302880"/>
              </p:ext>
            </p:extLst>
          </p:nvPr>
        </p:nvGraphicFramePr>
        <p:xfrm>
          <a:off x="633973" y="4077062"/>
          <a:ext cx="3884051" cy="214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027"/>
                <a:gridCol w="38100"/>
                <a:gridCol w="1939924"/>
              </a:tblGrid>
              <a:tr h="35728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charset="0"/>
                        <a:buNone/>
                      </a:pPr>
                      <a:r>
                        <a:rPr lang="de-DE" sz="14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ＭＳ Ｐゴシック" charset="-128"/>
                          <a:cs typeface="+mn-cs"/>
                        </a:rPr>
                        <a:t>Previous</a:t>
                      </a:r>
                      <a:r>
                        <a:rPr lang="de-DE" sz="1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ＭＳ Ｐゴシック" charset="-128"/>
                          <a:cs typeface="+mn-cs"/>
                        </a:rPr>
                        <a:t> </a:t>
                      </a:r>
                      <a:r>
                        <a:rPr lang="de-DE" sz="1400" b="1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ＭＳ Ｐゴシック" charset="-128"/>
                          <a:cs typeface="+mn-cs"/>
                        </a:rPr>
                        <a:t>system</a:t>
                      </a:r>
                      <a:endParaRPr lang="de-DE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charset="0"/>
                        <a:buNone/>
                      </a:pPr>
                      <a:endParaRPr lang="de-DE" sz="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ea typeface="ＭＳ Ｐゴシック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1" i="0" dirty="0" err="1" smtClean="0">
                          <a:solidFill>
                            <a:schemeClr val="bg1"/>
                          </a:solidFill>
                          <a:latin typeface="Arial"/>
                        </a:rPr>
                        <a:t>Now</a:t>
                      </a:r>
                      <a:endParaRPr lang="de-DE" sz="1400" b="1" i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9BAA"/>
                    </a:solidFill>
                  </a:tcPr>
                </a:tc>
              </a:tr>
              <a:tr h="1096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S7-400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08000" marT="36000" marB="36000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8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08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S7-1500 CP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08000" marT="36000" marB="36000">
                    <a:lnL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6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ET 200S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8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ET 200SP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6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WinCC</a:t>
                      </a: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V7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8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WinCC</a:t>
                      </a:r>
                      <a:r>
                        <a:rPr lang="de-DE" sz="1200" b="0" i="0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Professional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6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Third </a:t>
                      </a:r>
                      <a:r>
                        <a:rPr lang="de-DE" sz="1200" b="0" i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party</a:t>
                      </a: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de-DE" sz="1200" b="0" i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product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8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SINAMICS S120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B414"/>
                    </a:solidFill>
                  </a:tcPr>
                </a:tc>
              </a:tr>
              <a:tr h="1096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Third </a:t>
                      </a:r>
                      <a:r>
                        <a:rPr lang="de-DE" sz="1200" b="0" i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party</a:t>
                      </a: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de-DE" sz="1200" b="0" i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product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8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SITOP PSU100S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B414"/>
                    </a:solidFill>
                  </a:tcPr>
                </a:tc>
              </a:tr>
              <a:tr h="1096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PROFIBUS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8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PROFINET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64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Trace</a:t>
                      </a: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: SPS </a:t>
                      </a:r>
                      <a:r>
                        <a:rPr lang="de-DE" sz="1200" b="0" i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Analyser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8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Integrierte </a:t>
                      </a:r>
                      <a:r>
                        <a:rPr lang="de-DE" sz="1200" b="0" i="0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Tracefunktion</a:t>
                      </a:r>
                      <a:endParaRPr lang="de-DE" sz="1200" b="0" i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9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>
            <p:custDataLst>
              <p:tags r:id="rId21"/>
            </p:custDataLst>
          </p:nvPr>
        </p:nvSpPr>
        <p:spPr bwMode="gray">
          <a:xfrm>
            <a:off x="3943989" y="3681072"/>
            <a:ext cx="458738" cy="46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3200" b="1" dirty="0" smtClean="0">
              <a:solidFill>
                <a:schemeClr val="accent5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Ellipse 13"/>
          <p:cNvSpPr/>
          <p:nvPr>
            <p:custDataLst>
              <p:tags r:id="rId22"/>
            </p:custDataLst>
          </p:nvPr>
        </p:nvSpPr>
        <p:spPr bwMode="gray">
          <a:xfrm>
            <a:off x="3979287" y="3717082"/>
            <a:ext cx="388144" cy="3959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800" b="1" dirty="0" smtClean="0">
              <a:solidFill>
                <a:schemeClr val="accent5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4065881" y="3801566"/>
            <a:ext cx="213858" cy="222496"/>
          </a:xfrm>
          <a:custGeom>
            <a:avLst/>
            <a:gdLst>
              <a:gd name="T0" fmla="*/ 183 w 189"/>
              <a:gd name="T1" fmla="*/ 143 h 192"/>
              <a:gd name="T2" fmla="*/ 189 w 189"/>
              <a:gd name="T3" fmla="*/ 132 h 192"/>
              <a:gd name="T4" fmla="*/ 189 w 189"/>
              <a:gd name="T5" fmla="*/ 47 h 192"/>
              <a:gd name="T6" fmla="*/ 182 w 189"/>
              <a:gd name="T7" fmla="*/ 35 h 192"/>
              <a:gd name="T8" fmla="*/ 99 w 189"/>
              <a:gd name="T9" fmla="*/ 0 h 192"/>
              <a:gd name="T10" fmla="*/ 95 w 189"/>
              <a:gd name="T11" fmla="*/ 0 h 192"/>
              <a:gd name="T12" fmla="*/ 91 w 189"/>
              <a:gd name="T13" fmla="*/ 0 h 192"/>
              <a:gd name="T14" fmla="*/ 8 w 189"/>
              <a:gd name="T15" fmla="*/ 35 h 192"/>
              <a:gd name="T16" fmla="*/ 0 w 189"/>
              <a:gd name="T17" fmla="*/ 47 h 192"/>
              <a:gd name="T18" fmla="*/ 0 w 189"/>
              <a:gd name="T19" fmla="*/ 132 h 192"/>
              <a:gd name="T20" fmla="*/ 6 w 189"/>
              <a:gd name="T21" fmla="*/ 143 h 192"/>
              <a:gd name="T22" fmla="*/ 6 w 189"/>
              <a:gd name="T23" fmla="*/ 143 h 192"/>
              <a:gd name="T24" fmla="*/ 78 w 189"/>
              <a:gd name="T25" fmla="*/ 191 h 192"/>
              <a:gd name="T26" fmla="*/ 81 w 189"/>
              <a:gd name="T27" fmla="*/ 192 h 192"/>
              <a:gd name="T28" fmla="*/ 88 w 189"/>
              <a:gd name="T29" fmla="*/ 186 h 192"/>
              <a:gd name="T30" fmla="*/ 88 w 189"/>
              <a:gd name="T31" fmla="*/ 114 h 192"/>
              <a:gd name="T32" fmla="*/ 79 w 189"/>
              <a:gd name="T33" fmla="*/ 99 h 192"/>
              <a:gd name="T34" fmla="*/ 36 w 189"/>
              <a:gd name="T35" fmla="*/ 72 h 192"/>
              <a:gd name="T36" fmla="*/ 33 w 189"/>
              <a:gd name="T37" fmla="*/ 63 h 192"/>
              <a:gd name="T38" fmla="*/ 43 w 189"/>
              <a:gd name="T39" fmla="*/ 60 h 192"/>
              <a:gd name="T40" fmla="*/ 82 w 189"/>
              <a:gd name="T41" fmla="*/ 84 h 192"/>
              <a:gd name="T42" fmla="*/ 95 w 189"/>
              <a:gd name="T43" fmla="*/ 87 h 192"/>
              <a:gd name="T44" fmla="*/ 108 w 189"/>
              <a:gd name="T45" fmla="*/ 84 h 192"/>
              <a:gd name="T46" fmla="*/ 146 w 189"/>
              <a:gd name="T47" fmla="*/ 60 h 192"/>
              <a:gd name="T48" fmla="*/ 156 w 189"/>
              <a:gd name="T49" fmla="*/ 63 h 192"/>
              <a:gd name="T50" fmla="*/ 154 w 189"/>
              <a:gd name="T51" fmla="*/ 72 h 192"/>
              <a:gd name="T52" fmla="*/ 110 w 189"/>
              <a:gd name="T53" fmla="*/ 99 h 192"/>
              <a:gd name="T54" fmla="*/ 102 w 189"/>
              <a:gd name="T55" fmla="*/ 114 h 192"/>
              <a:gd name="T56" fmla="*/ 102 w 189"/>
              <a:gd name="T57" fmla="*/ 186 h 192"/>
              <a:gd name="T58" fmla="*/ 108 w 189"/>
              <a:gd name="T59" fmla="*/ 192 h 192"/>
              <a:gd name="T60" fmla="*/ 112 w 189"/>
              <a:gd name="T61" fmla="*/ 191 h 192"/>
              <a:gd name="T62" fmla="*/ 183 w 189"/>
              <a:gd name="T63" fmla="*/ 143 h 192"/>
              <a:gd name="T64" fmla="*/ 19 w 189"/>
              <a:gd name="T65" fmla="*/ 61 h 192"/>
              <a:gd name="T66" fmla="*/ 11 w 189"/>
              <a:gd name="T67" fmla="*/ 53 h 192"/>
              <a:gd name="T68" fmla="*/ 19 w 189"/>
              <a:gd name="T69" fmla="*/ 45 h 192"/>
              <a:gd name="T70" fmla="*/ 27 w 189"/>
              <a:gd name="T71" fmla="*/ 53 h 192"/>
              <a:gd name="T72" fmla="*/ 19 w 189"/>
              <a:gd name="T73" fmla="*/ 61 h 192"/>
              <a:gd name="T74" fmla="*/ 171 w 189"/>
              <a:gd name="T75" fmla="*/ 61 h 192"/>
              <a:gd name="T76" fmla="*/ 163 w 189"/>
              <a:gd name="T77" fmla="*/ 53 h 192"/>
              <a:gd name="T78" fmla="*/ 171 w 189"/>
              <a:gd name="T79" fmla="*/ 45 h 192"/>
              <a:gd name="T80" fmla="*/ 179 w 189"/>
              <a:gd name="T81" fmla="*/ 53 h 192"/>
              <a:gd name="T82" fmla="*/ 171 w 189"/>
              <a:gd name="T83" fmla="*/ 61 h 1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89" h="192">
                <a:moveTo>
                  <a:pt x="183" y="143"/>
                </a:moveTo>
                <a:cubicBezTo>
                  <a:pt x="187" y="141"/>
                  <a:pt x="189" y="137"/>
                  <a:pt x="189" y="132"/>
                </a:cubicBezTo>
                <a:cubicBezTo>
                  <a:pt x="189" y="47"/>
                  <a:pt x="189" y="47"/>
                  <a:pt x="189" y="47"/>
                </a:cubicBezTo>
                <a:cubicBezTo>
                  <a:pt x="189" y="42"/>
                  <a:pt x="186" y="38"/>
                  <a:pt x="182" y="35"/>
                </a:cubicBezTo>
                <a:cubicBezTo>
                  <a:pt x="99" y="0"/>
                  <a:pt x="99" y="0"/>
                  <a:pt x="99" y="0"/>
                </a:cubicBezTo>
                <a:cubicBezTo>
                  <a:pt x="98" y="0"/>
                  <a:pt x="96" y="0"/>
                  <a:pt x="95" y="0"/>
                </a:cubicBezTo>
                <a:cubicBezTo>
                  <a:pt x="93" y="0"/>
                  <a:pt x="92" y="0"/>
                  <a:pt x="91" y="0"/>
                </a:cubicBezTo>
                <a:cubicBezTo>
                  <a:pt x="8" y="35"/>
                  <a:pt x="8" y="35"/>
                  <a:pt x="8" y="35"/>
                </a:cubicBezTo>
                <a:cubicBezTo>
                  <a:pt x="3" y="38"/>
                  <a:pt x="0" y="42"/>
                  <a:pt x="0" y="47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7"/>
                  <a:pt x="3" y="141"/>
                  <a:pt x="6" y="143"/>
                </a:cubicBezTo>
                <a:cubicBezTo>
                  <a:pt x="6" y="143"/>
                  <a:pt x="6" y="143"/>
                  <a:pt x="6" y="143"/>
                </a:cubicBezTo>
                <a:cubicBezTo>
                  <a:pt x="78" y="191"/>
                  <a:pt x="78" y="191"/>
                  <a:pt x="78" y="191"/>
                </a:cubicBezTo>
                <a:cubicBezTo>
                  <a:pt x="79" y="192"/>
                  <a:pt x="80" y="192"/>
                  <a:pt x="81" y="192"/>
                </a:cubicBezTo>
                <a:cubicBezTo>
                  <a:pt x="85" y="192"/>
                  <a:pt x="88" y="189"/>
                  <a:pt x="88" y="186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07"/>
                  <a:pt x="84" y="102"/>
                  <a:pt x="79" y="99"/>
                </a:cubicBezTo>
                <a:cubicBezTo>
                  <a:pt x="36" y="72"/>
                  <a:pt x="36" y="72"/>
                  <a:pt x="36" y="72"/>
                </a:cubicBezTo>
                <a:cubicBezTo>
                  <a:pt x="32" y="70"/>
                  <a:pt x="31" y="66"/>
                  <a:pt x="33" y="63"/>
                </a:cubicBezTo>
                <a:cubicBezTo>
                  <a:pt x="36" y="59"/>
                  <a:pt x="40" y="58"/>
                  <a:pt x="43" y="60"/>
                </a:cubicBezTo>
                <a:cubicBezTo>
                  <a:pt x="82" y="84"/>
                  <a:pt x="82" y="84"/>
                  <a:pt x="82" y="84"/>
                </a:cubicBezTo>
                <a:cubicBezTo>
                  <a:pt x="85" y="86"/>
                  <a:pt x="90" y="87"/>
                  <a:pt x="95" y="87"/>
                </a:cubicBezTo>
                <a:cubicBezTo>
                  <a:pt x="100" y="87"/>
                  <a:pt x="104" y="86"/>
                  <a:pt x="108" y="84"/>
                </a:cubicBezTo>
                <a:cubicBezTo>
                  <a:pt x="146" y="60"/>
                  <a:pt x="146" y="60"/>
                  <a:pt x="146" y="60"/>
                </a:cubicBezTo>
                <a:cubicBezTo>
                  <a:pt x="150" y="58"/>
                  <a:pt x="154" y="59"/>
                  <a:pt x="156" y="63"/>
                </a:cubicBezTo>
                <a:cubicBezTo>
                  <a:pt x="158" y="66"/>
                  <a:pt x="157" y="70"/>
                  <a:pt x="154" y="72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05" y="102"/>
                  <a:pt x="102" y="107"/>
                  <a:pt x="102" y="114"/>
                </a:cubicBezTo>
                <a:cubicBezTo>
                  <a:pt x="102" y="186"/>
                  <a:pt x="102" y="186"/>
                  <a:pt x="102" y="186"/>
                </a:cubicBezTo>
                <a:cubicBezTo>
                  <a:pt x="102" y="189"/>
                  <a:pt x="105" y="192"/>
                  <a:pt x="108" y="192"/>
                </a:cubicBezTo>
                <a:cubicBezTo>
                  <a:pt x="109" y="192"/>
                  <a:pt x="111" y="192"/>
                  <a:pt x="112" y="191"/>
                </a:cubicBezTo>
                <a:cubicBezTo>
                  <a:pt x="183" y="143"/>
                  <a:pt x="183" y="143"/>
                  <a:pt x="183" y="143"/>
                </a:cubicBezTo>
                <a:close/>
                <a:moveTo>
                  <a:pt x="19" y="61"/>
                </a:moveTo>
                <a:cubicBezTo>
                  <a:pt x="14" y="61"/>
                  <a:pt x="11" y="57"/>
                  <a:pt x="11" y="53"/>
                </a:cubicBezTo>
                <a:cubicBezTo>
                  <a:pt x="11" y="48"/>
                  <a:pt x="14" y="45"/>
                  <a:pt x="19" y="45"/>
                </a:cubicBezTo>
                <a:cubicBezTo>
                  <a:pt x="23" y="45"/>
                  <a:pt x="27" y="48"/>
                  <a:pt x="27" y="53"/>
                </a:cubicBezTo>
                <a:cubicBezTo>
                  <a:pt x="27" y="57"/>
                  <a:pt x="23" y="61"/>
                  <a:pt x="19" y="61"/>
                </a:cubicBezTo>
                <a:moveTo>
                  <a:pt x="171" y="61"/>
                </a:moveTo>
                <a:cubicBezTo>
                  <a:pt x="166" y="61"/>
                  <a:pt x="163" y="57"/>
                  <a:pt x="163" y="53"/>
                </a:cubicBezTo>
                <a:cubicBezTo>
                  <a:pt x="163" y="48"/>
                  <a:pt x="166" y="45"/>
                  <a:pt x="171" y="45"/>
                </a:cubicBezTo>
                <a:cubicBezTo>
                  <a:pt x="175" y="45"/>
                  <a:pt x="179" y="48"/>
                  <a:pt x="179" y="53"/>
                </a:cubicBezTo>
                <a:cubicBezTo>
                  <a:pt x="179" y="57"/>
                  <a:pt x="175" y="61"/>
                  <a:pt x="171" y="61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" name="Rechteck 2"/>
          <p:cNvSpPr/>
          <p:nvPr/>
        </p:nvSpPr>
        <p:spPr>
          <a:xfrm>
            <a:off x="644389" y="1718884"/>
            <a:ext cx="19234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Realizing a new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plant for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a new particle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board production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for the company 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</a:rPr>
              <a:t>Pfleiderer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16" name="Rechteck 15"/>
          <p:cNvSpPr/>
          <p:nvPr/>
        </p:nvSpPr>
        <p:spPr>
          <a:xfrm>
            <a:off x="5008152" y="2096972"/>
            <a:ext cx="20703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Very short </a:t>
            </a:r>
            <a:r>
              <a:rPr lang="en-US" sz="1400" b="1" dirty="0" smtClean="0">
                <a:solidFill>
                  <a:schemeClr val="tx1"/>
                </a:solidFill>
              </a:rPr>
              <a:t>realization </a:t>
            </a:r>
            <a:r>
              <a:rPr lang="en-US" sz="1400" b="1" dirty="0">
                <a:solidFill>
                  <a:schemeClr val="tx1"/>
                </a:solidFill>
              </a:rPr>
              <a:t>time of ½ year – incl. migration to new automation technology</a:t>
            </a:r>
          </a:p>
        </p:txBody>
      </p:sp>
      <p:sp>
        <p:nvSpPr>
          <p:cNvPr id="17" name="Rechteck 16"/>
          <p:cNvSpPr/>
          <p:nvPr/>
        </p:nvSpPr>
        <p:spPr>
          <a:xfrm>
            <a:off x="5008152" y="3501008"/>
            <a:ext cx="20703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Reduced commissioning efforts</a:t>
            </a:r>
          </a:p>
        </p:txBody>
      </p:sp>
      <p:sp>
        <p:nvSpPr>
          <p:cNvPr id="20" name="Rechteck 19"/>
          <p:cNvSpPr/>
          <p:nvPr/>
        </p:nvSpPr>
        <p:spPr>
          <a:xfrm>
            <a:off x="5008153" y="4875652"/>
            <a:ext cx="2015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Reduction of engineering effort for scalable machine portfolio</a:t>
            </a:r>
          </a:p>
        </p:txBody>
      </p:sp>
      <p:sp>
        <p:nvSpPr>
          <p:cNvPr id="21" name="Rechteck 20"/>
          <p:cNvSpPr/>
          <p:nvPr/>
        </p:nvSpPr>
        <p:spPr>
          <a:xfrm>
            <a:off x="7599305" y="4965587"/>
            <a:ext cx="25490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Reduced effort for new projects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Reuse of existing software from small machines to large plants</a:t>
            </a:r>
          </a:p>
        </p:txBody>
      </p:sp>
      <p:sp>
        <p:nvSpPr>
          <p:cNvPr id="59" name="Richtungspfeil 58"/>
          <p:cNvSpPr/>
          <p:nvPr>
            <p:custDataLst>
              <p:tags r:id="rId23"/>
            </p:custDataLst>
          </p:nvPr>
        </p:nvSpPr>
        <p:spPr bwMode="gray">
          <a:xfrm>
            <a:off x="10167627" y="2096792"/>
            <a:ext cx="1548048" cy="1332000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wrap="square" lIns="72000" tIns="72000" rIns="72000" bIns="72000" numCol="1" spcCol="72000" rtlCol="0" anchor="t" anchorCtr="0">
            <a:noAutofit/>
          </a:bodyPr>
          <a:lstStyle/>
          <a:p>
            <a:pPr marL="1588"/>
            <a:r>
              <a:rPr lang="en-US" sz="1400" b="1" dirty="0">
                <a:solidFill>
                  <a:schemeClr val="tx1"/>
                </a:solidFill>
              </a:rPr>
              <a:t>TIA Portal realizes tasks in the background; Engineering via Drag &amp; Drop </a:t>
            </a:r>
          </a:p>
          <a:p>
            <a:pPr marL="1588">
              <a:spcBef>
                <a:spcPct val="0"/>
              </a:spcBef>
              <a:buFont typeface="Wingdings" charset="0"/>
              <a:buNone/>
            </a:pPr>
            <a:endParaRPr lang="de-DE" sz="1400" dirty="0" smtClean="0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4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kt 23" hidden="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67754185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pPr lvl="1" algn="l" rtl="0"/>
            <a:r>
              <a:rPr lang="en-US" b="1" i="0" u="none" baseline="0" dirty="0"/>
              <a:t>Why wait </a:t>
            </a:r>
            <a:r>
              <a:rPr lang="en-US" dirty="0"/>
              <a:t/>
            </a:r>
            <a:br>
              <a:rPr lang="en-US" dirty="0"/>
            </a:br>
            <a:r>
              <a:rPr lang="en-US" b="1" i="0" u="none" baseline="0" dirty="0"/>
              <a:t>…when getting started is so </a:t>
            </a:r>
            <a:r>
              <a:rPr lang="en-US" b="1" i="0" u="none" baseline="0" dirty="0" smtClean="0"/>
              <a:t>easy?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27750" y="1412875"/>
            <a:ext cx="11088000" cy="1214438"/>
          </a:xfrm>
          <a:prstGeom prst="rect">
            <a:avLst/>
          </a:prstGeom>
          <a:solidFill>
            <a:srgbClr val="879628"/>
          </a:solidFill>
          <a:ln>
            <a:solidFill>
              <a:srgbClr val="879628"/>
            </a:solidFill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Font typeface="Wingdings" charset="0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indent="-457200" algn="ctr" rtl="0"/>
            <a:r>
              <a:rPr lang="en-US" sz="3400" b="1" i="0" u="none" baseline="0" dirty="0">
                <a:solidFill>
                  <a:schemeClr val="bg1"/>
                </a:solidFill>
                <a:latin typeface="Arial"/>
              </a:rPr>
              <a:t>Our starter kits are the perfect base </a:t>
            </a:r>
            <a:r>
              <a:rPr lang="en-US" sz="3400" b="1" i="0" u="none" baseline="0" dirty="0" smtClean="0">
                <a:solidFill>
                  <a:schemeClr val="bg1"/>
                </a:solidFill>
                <a:latin typeface="Arial"/>
              </a:rPr>
              <a:t>for a fast and easy start! </a:t>
            </a:r>
            <a:endParaRPr lang="en-US" sz="3400" b="1" i="0" u="none" baseline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27750" y="2770492"/>
            <a:ext cx="590107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2000" b="1" i="0" u="none" baseline="0" dirty="0">
                <a:solidFill>
                  <a:schemeClr val="tx1"/>
                </a:solidFill>
                <a:latin typeface="Arial"/>
              </a:rPr>
              <a:t>Starter Kit S7-1500 : </a:t>
            </a:r>
            <a:endParaRPr lang="en-US" sz="2000" b="1" dirty="0" smtClean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000" u="sng" dirty="0">
                <a:solidFill>
                  <a:schemeClr val="accent3"/>
                </a:solidFill>
                <a:latin typeface="Arial"/>
                <a:hlinkClick r:id="rId8"/>
              </a:rPr>
              <a:t>6ES7511-1AK01-4YB5</a:t>
            </a:r>
            <a:endParaRPr lang="en-US" sz="2000" u="sng" dirty="0">
              <a:solidFill>
                <a:schemeClr val="accent3"/>
              </a:solidFill>
              <a:latin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243638" y="2770492"/>
            <a:ext cx="542128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2000" b="1" i="0" u="none" baseline="0" dirty="0">
                <a:solidFill>
                  <a:schemeClr val="tx1"/>
                </a:solidFill>
                <a:latin typeface="Arial"/>
              </a:rPr>
              <a:t>Starter Kit S7-1200: </a:t>
            </a:r>
            <a:endParaRPr lang="en-US" sz="2000" b="1" dirty="0" smtClean="0">
              <a:solidFill>
                <a:schemeClr val="tx1"/>
              </a:solidFill>
              <a:latin typeface="Arial"/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2000" b="0" i="0" u="none" baseline="0" dirty="0" smtClean="0">
                <a:solidFill>
                  <a:schemeClr val="tx1"/>
                </a:solidFill>
                <a:latin typeface="Arial"/>
                <a:hlinkClick r:id="rId9"/>
              </a:rPr>
              <a:t>www.siemens.com/s7-1200-starterkits</a:t>
            </a:r>
            <a:endParaRPr lang="en-US" sz="2400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827" y="3299102"/>
            <a:ext cx="4908815" cy="28667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1751" y="3981512"/>
            <a:ext cx="4908626" cy="218433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186725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 hidden="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00169679"/>
              </p:ext>
            </p:extLst>
          </p:nvPr>
        </p:nvGraphicFramePr>
        <p:xfrm>
          <a:off x="87314" y="-177800"/>
          <a:ext cx="15883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4" y="-177800"/>
                        <a:ext cx="158833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49" descr="trends_0006_Environmen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7826" y="1412874"/>
            <a:ext cx="7471820" cy="391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b="1" i="0" u="none" baseline="0" dirty="0"/>
              <a:t>Vision &amp; Motivation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baseline="0" dirty="0"/>
              <a:t>General </a:t>
            </a:r>
            <a:r>
              <a:rPr lang="en-US" b="0" i="0" u="none" baseline="0" dirty="0" smtClean="0"/>
              <a:t>automation requirements</a:t>
            </a:r>
            <a:endParaRPr lang="en-US" b="0" dirty="0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27511" y="1412874"/>
            <a:ext cx="3600000" cy="1224000"/>
          </a:xfrm>
          <a:prstGeom prst="roundRect">
            <a:avLst>
              <a:gd name="adj" fmla="val 0"/>
            </a:avLst>
          </a:prstGeom>
          <a:solidFill>
            <a:srgbClr val="CDD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0" rIns="72000" bIns="72000" numCol="1" spcCol="72000" rtlCol="0" anchor="ctr" anchorCtr="0">
            <a:noAutofit/>
          </a:bodyPr>
          <a:lstStyle/>
          <a:p>
            <a:pPr algn="l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i="0" u="none" baseline="0" dirty="0">
                <a:solidFill>
                  <a:schemeClr val="accent5"/>
                </a:solidFill>
                <a:latin typeface="Arial"/>
              </a:rPr>
              <a:t>Globalization</a:t>
            </a:r>
            <a:endParaRPr lang="en-US" sz="1600" b="1" i="0" u="none" baseline="0" dirty="0">
              <a:solidFill>
                <a:schemeClr val="accent5"/>
              </a:solidFill>
              <a:latin typeface="Arial"/>
            </a:endParaRPr>
          </a:p>
          <a:p>
            <a:pPr algn="l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Global service network for automation suppliers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8112689" y="2757199"/>
            <a:ext cx="3600000" cy="1224000"/>
          </a:xfrm>
          <a:prstGeom prst="roundRect">
            <a:avLst>
              <a:gd name="adj" fmla="val 0"/>
            </a:avLst>
          </a:prstGeom>
          <a:solidFill>
            <a:srgbClr val="CDD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0" rIns="72000" bIns="72000" numCol="1" spcCol="72000" rtlCol="0" anchor="ctr" anchorCtr="0">
            <a:noAutofit/>
          </a:bodyPr>
          <a:lstStyle/>
          <a:p>
            <a:pPr algn="l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chemeClr val="accent5"/>
                </a:solidFill>
                <a:latin typeface="Arial"/>
              </a:rPr>
              <a:t>Increased production output</a:t>
            </a:r>
          </a:p>
          <a:p>
            <a:pPr algn="l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High </a:t>
            </a:r>
            <a:r>
              <a:rPr lang="en-US" sz="1600" b="0" i="0" u="none" baseline="0" dirty="0" smtClean="0">
                <a:solidFill>
                  <a:schemeClr val="tx1"/>
                </a:solidFill>
                <a:latin typeface="Arial"/>
              </a:rPr>
              <a:t>communication performance, fastest system </a:t>
            </a: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response and </a:t>
            </a:r>
            <a:r>
              <a:rPr lang="en-US" sz="1600" b="0" i="0" u="none" baseline="0" dirty="0" smtClean="0">
                <a:solidFill>
                  <a:schemeClr val="tx1"/>
                </a:solidFill>
                <a:latin typeface="Arial"/>
              </a:rPr>
              <a:t>efficient data processing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627513" y="4101524"/>
            <a:ext cx="3600000" cy="1224000"/>
          </a:xfrm>
          <a:prstGeom prst="roundRect">
            <a:avLst>
              <a:gd name="adj" fmla="val 0"/>
            </a:avLst>
          </a:prstGeom>
          <a:solidFill>
            <a:srgbClr val="CDD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0" rIns="72000" bIns="72000" numCol="1" spcCol="72000" rtlCol="0" anchor="ctr" anchorCtr="0">
            <a:noAutofit/>
          </a:bodyPr>
          <a:lstStyle/>
          <a:p>
            <a:pPr algn="l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chemeClr val="accent5"/>
                </a:solidFill>
                <a:latin typeface="Arial"/>
              </a:rPr>
              <a:t>Protection of </a:t>
            </a:r>
            <a:r>
              <a:rPr lang="en-US" b="1" dirty="0" smtClean="0">
                <a:solidFill>
                  <a:schemeClr val="accent5"/>
                </a:solidFill>
                <a:latin typeface="Arial"/>
              </a:rPr>
              <a:t>humans </a:t>
            </a:r>
            <a:r>
              <a:rPr lang="en-US" b="1" dirty="0">
                <a:solidFill>
                  <a:schemeClr val="accent5"/>
                </a:solidFill>
                <a:latin typeface="Arial"/>
              </a:rPr>
              <a:t>and </a:t>
            </a:r>
            <a:r>
              <a:rPr lang="en-US" b="1" dirty="0" smtClean="0">
                <a:solidFill>
                  <a:schemeClr val="accent5"/>
                </a:solidFill>
                <a:latin typeface="Arial"/>
              </a:rPr>
              <a:t> machines</a:t>
            </a:r>
            <a:endParaRPr lang="en-US" b="1" dirty="0">
              <a:solidFill>
                <a:schemeClr val="accent5"/>
              </a:solidFill>
              <a:latin typeface="Arial"/>
            </a:endParaRPr>
          </a:p>
          <a:p>
            <a:pPr algn="l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Integrated safety and </a:t>
            </a:r>
            <a:r>
              <a:rPr lang="en-US" sz="1600" dirty="0">
                <a:solidFill>
                  <a:schemeClr val="tx1"/>
                </a:solidFill>
                <a:latin typeface="Arial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"/>
              </a:rPr>
            </a:b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security functions 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8115750" y="4101524"/>
            <a:ext cx="3600000" cy="1224000"/>
          </a:xfrm>
          <a:prstGeom prst="roundRect">
            <a:avLst>
              <a:gd name="adj" fmla="val 0"/>
            </a:avLst>
          </a:prstGeom>
          <a:solidFill>
            <a:srgbClr val="CDD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0" rIns="72000" bIns="72000" numCol="1" spcCol="72000" rtlCol="0" anchor="ctr" anchorCtr="0">
            <a:noAutofit/>
          </a:bodyPr>
          <a:lstStyle/>
          <a:p>
            <a:pPr algn="l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chemeClr val="accent5"/>
                </a:solidFill>
                <a:latin typeface="Arial"/>
              </a:rPr>
              <a:t>Plant availability</a:t>
            </a:r>
            <a:r>
              <a:rPr lang="en-US" sz="1600" dirty="0">
                <a:solidFill>
                  <a:schemeClr val="tx1"/>
                </a:solidFill>
                <a:latin typeface="Arial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"/>
              </a:rPr>
            </a:b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Fast error localization and elimination to reduce </a:t>
            </a:r>
            <a:r>
              <a:rPr lang="en-US" sz="1600" b="0" i="0" u="none" baseline="0" dirty="0" smtClean="0">
                <a:solidFill>
                  <a:schemeClr val="tx1"/>
                </a:solidFill>
                <a:latin typeface="Arial"/>
              </a:rPr>
              <a:t>downtime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27346" y="5445850"/>
            <a:ext cx="11088404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144000" tIns="36000" rIns="144000" bIns="36000" anchor="ctr"/>
          <a:lstStyle/>
          <a:p>
            <a:pPr algn="ctr">
              <a:lnSpc>
                <a:spcPct val="11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Demands of t</a:t>
            </a:r>
            <a:r>
              <a:rPr lang="en-US" b="1" i="0" u="none" baseline="0" dirty="0" smtClean="0">
                <a:solidFill>
                  <a:srgbClr val="FFFFFF"/>
                </a:solidFill>
                <a:latin typeface="Arial"/>
              </a:rPr>
              <a:t>he </a:t>
            </a:r>
            <a:r>
              <a:rPr lang="en-US" b="1" i="0" u="none" baseline="0" dirty="0">
                <a:solidFill>
                  <a:srgbClr val="FFFFFF"/>
                </a:solidFill>
                <a:latin typeface="Arial"/>
              </a:rPr>
              <a:t>automation market </a:t>
            </a:r>
            <a:r>
              <a:rPr lang="en-US" b="1" i="0" u="none" baseline="0" dirty="0" smtClean="0">
                <a:solidFill>
                  <a:srgbClr val="FFFFFF"/>
                </a:solidFill>
                <a:latin typeface="Arial"/>
              </a:rPr>
              <a:t>are user-friendly </a:t>
            </a:r>
            <a:r>
              <a:rPr lang="en-US" b="1" i="0" u="none" baseline="0" dirty="0">
                <a:solidFill>
                  <a:srgbClr val="FFFFFF"/>
                </a:solidFill>
                <a:latin typeface="Arial"/>
              </a:rPr>
              <a:t>products, high performance and a scalable product 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portfolio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8112689" y="1412874"/>
            <a:ext cx="3600000" cy="1224000"/>
          </a:xfrm>
          <a:prstGeom prst="roundRect">
            <a:avLst>
              <a:gd name="adj" fmla="val 0"/>
            </a:avLst>
          </a:prstGeom>
          <a:solidFill>
            <a:srgbClr val="CDD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0" rIns="72000" bIns="72000" numCol="1" spcCol="72000" rtlCol="0" anchor="ctr" anchorCtr="0">
            <a:noAutofit/>
          </a:bodyPr>
          <a:lstStyle/>
          <a:p>
            <a:pPr algn="l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chemeClr val="accent5"/>
                </a:solidFill>
                <a:latin typeface="Arial"/>
              </a:rPr>
              <a:t>Digitalization</a:t>
            </a:r>
            <a:r>
              <a:rPr lang="en-US" sz="1600" b="1" dirty="0">
                <a:solidFill>
                  <a:schemeClr val="tx1"/>
                </a:solidFill>
                <a:latin typeface="Arial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Arial"/>
              </a:rPr>
            </a:b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Remote access, remote maintenance</a:t>
            </a:r>
            <a:r>
              <a:rPr lang="en-US" sz="1600" dirty="0">
                <a:solidFill>
                  <a:schemeClr val="tx1"/>
                </a:solidFill>
                <a:latin typeface="Arial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"/>
              </a:rPr>
            </a:b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27511" y="2757199"/>
            <a:ext cx="3600000" cy="1224000"/>
          </a:xfrm>
          <a:prstGeom prst="roundRect">
            <a:avLst>
              <a:gd name="adj" fmla="val 0"/>
            </a:avLst>
          </a:prstGeom>
          <a:solidFill>
            <a:srgbClr val="CDD9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0" rIns="72000" bIns="72000" numCol="1" spcCol="72000" rtlCol="0" anchor="ctr" anchorCtr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b="1" dirty="0">
                <a:solidFill>
                  <a:schemeClr val="accent5"/>
                </a:solidFill>
                <a:latin typeface="Arial"/>
              </a:rPr>
              <a:t>Easy handling</a:t>
            </a:r>
          </a:p>
          <a:p>
            <a:pPr algn="l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Easy installation, wiring and fast, efficient commissioning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8620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SIMATIC Controllers Portfolio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/>
              <a:t>Always the right controller – plus integrated added value!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627063" y="1398588"/>
            <a:ext cx="110871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7063" y="1809750"/>
            <a:ext cx="8696325" cy="4359275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95351" y="4338638"/>
            <a:ext cx="3213100" cy="1562100"/>
          </a:xfrm>
          <a:prstGeom prst="rect">
            <a:avLst/>
          </a:prstGeom>
          <a:solidFill>
            <a:srgbClr val="41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874963" y="1809750"/>
            <a:ext cx="6448425" cy="3124200"/>
          </a:xfrm>
          <a:prstGeom prst="rect">
            <a:avLst/>
          </a:prstGeom>
          <a:solidFill>
            <a:srgbClr val="238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74963" y="3563938"/>
            <a:ext cx="2851150" cy="1370012"/>
          </a:xfrm>
          <a:prstGeom prst="rect">
            <a:avLst/>
          </a:prstGeom>
          <a:solidFill>
            <a:srgbClr val="41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02313" y="2165350"/>
            <a:ext cx="2851150" cy="1370012"/>
          </a:xfrm>
          <a:prstGeom prst="rect">
            <a:avLst/>
          </a:prstGeom>
          <a:solidFill>
            <a:srgbClr val="41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874963" y="4338638"/>
            <a:ext cx="1233488" cy="595312"/>
          </a:xfrm>
          <a:prstGeom prst="rect">
            <a:avLst/>
          </a:prstGeom>
          <a:solidFill>
            <a:srgbClr val="238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4098926" y="1935163"/>
            <a:ext cx="5060950" cy="2413000"/>
          </a:xfrm>
          <a:prstGeom prst="line">
            <a:avLst/>
          </a:prstGeom>
          <a:noFill/>
          <a:ln w="1905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9083676" y="1849438"/>
            <a:ext cx="209550" cy="190500"/>
          </a:xfrm>
          <a:custGeom>
            <a:avLst/>
            <a:gdLst>
              <a:gd name="T0" fmla="*/ 60 w 132"/>
              <a:gd name="T1" fmla="*/ 120 h 120"/>
              <a:gd name="T2" fmla="*/ 132 w 132"/>
              <a:gd name="T3" fmla="*/ 12 h 120"/>
              <a:gd name="T4" fmla="*/ 0 w 132"/>
              <a:gd name="T5" fmla="*/ 0 h 120"/>
              <a:gd name="T6" fmla="*/ 60 w 132"/>
              <a:gd name="T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20">
                <a:moveTo>
                  <a:pt x="60" y="120"/>
                </a:moveTo>
                <a:lnTo>
                  <a:pt x="132" y="12"/>
                </a:lnTo>
                <a:lnTo>
                  <a:pt x="0" y="0"/>
                </a:lnTo>
                <a:lnTo>
                  <a:pt x="60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36613" y="1543050"/>
            <a:ext cx="3138488" cy="0"/>
          </a:xfrm>
          <a:prstGeom prst="line">
            <a:avLst/>
          </a:prstGeom>
          <a:noFill/>
          <a:ln w="28575" cap="flat">
            <a:solidFill>
              <a:srgbClr val="555F6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232526" y="1543050"/>
            <a:ext cx="3060700" cy="0"/>
          </a:xfrm>
          <a:prstGeom prst="line">
            <a:avLst/>
          </a:prstGeom>
          <a:noFill/>
          <a:ln w="28575" cap="flat">
            <a:solidFill>
              <a:srgbClr val="555F6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/>
          <p:cNvSpPr>
            <a:spLocks noEditPoints="1"/>
          </p:cNvSpPr>
          <p:nvPr/>
        </p:nvSpPr>
        <p:spPr bwMode="auto">
          <a:xfrm>
            <a:off x="895351" y="4338638"/>
            <a:ext cx="3213100" cy="1562100"/>
          </a:xfrm>
          <a:custGeom>
            <a:avLst/>
            <a:gdLst>
              <a:gd name="T0" fmla="*/ 2012 w 2024"/>
              <a:gd name="T1" fmla="*/ 13 h 984"/>
              <a:gd name="T2" fmla="*/ 2012 w 2024"/>
              <a:gd name="T3" fmla="*/ 972 h 984"/>
              <a:gd name="T4" fmla="*/ 12 w 2024"/>
              <a:gd name="T5" fmla="*/ 972 h 984"/>
              <a:gd name="T6" fmla="*/ 12 w 2024"/>
              <a:gd name="T7" fmla="*/ 13 h 984"/>
              <a:gd name="T8" fmla="*/ 2012 w 2024"/>
              <a:gd name="T9" fmla="*/ 13 h 984"/>
              <a:gd name="T10" fmla="*/ 2024 w 2024"/>
              <a:gd name="T11" fmla="*/ 0 h 984"/>
              <a:gd name="T12" fmla="*/ 0 w 2024"/>
              <a:gd name="T13" fmla="*/ 0 h 984"/>
              <a:gd name="T14" fmla="*/ 0 w 2024"/>
              <a:gd name="T15" fmla="*/ 984 h 984"/>
              <a:gd name="T16" fmla="*/ 2024 w 2024"/>
              <a:gd name="T17" fmla="*/ 984 h 984"/>
              <a:gd name="T18" fmla="*/ 2024 w 2024"/>
              <a:gd name="T19" fmla="*/ 0 h 984"/>
              <a:gd name="T20" fmla="*/ 2024 w 2024"/>
              <a:gd name="T21" fmla="*/ 0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24" h="984">
                <a:moveTo>
                  <a:pt x="2012" y="13"/>
                </a:moveTo>
                <a:lnTo>
                  <a:pt x="2012" y="972"/>
                </a:lnTo>
                <a:lnTo>
                  <a:pt x="12" y="972"/>
                </a:lnTo>
                <a:lnTo>
                  <a:pt x="12" y="13"/>
                </a:lnTo>
                <a:lnTo>
                  <a:pt x="2012" y="13"/>
                </a:lnTo>
                <a:close/>
                <a:moveTo>
                  <a:pt x="2024" y="0"/>
                </a:moveTo>
                <a:lnTo>
                  <a:pt x="0" y="0"/>
                </a:lnTo>
                <a:lnTo>
                  <a:pt x="0" y="984"/>
                </a:lnTo>
                <a:lnTo>
                  <a:pt x="2024" y="984"/>
                </a:lnTo>
                <a:lnTo>
                  <a:pt x="2024" y="0"/>
                </a:lnTo>
                <a:lnTo>
                  <a:pt x="20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741363" y="1398588"/>
            <a:ext cx="153988" cy="287337"/>
          </a:xfrm>
          <a:custGeom>
            <a:avLst/>
            <a:gdLst>
              <a:gd name="T0" fmla="*/ 97 w 97"/>
              <a:gd name="T1" fmla="*/ 181 h 181"/>
              <a:gd name="T2" fmla="*/ 0 w 97"/>
              <a:gd name="T3" fmla="*/ 91 h 181"/>
              <a:gd name="T4" fmla="*/ 97 w 97"/>
              <a:gd name="T5" fmla="*/ 0 h 181"/>
              <a:gd name="T6" fmla="*/ 97 w 97"/>
              <a:gd name="T7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181">
                <a:moveTo>
                  <a:pt x="97" y="181"/>
                </a:moveTo>
                <a:lnTo>
                  <a:pt x="0" y="91"/>
                </a:lnTo>
                <a:lnTo>
                  <a:pt x="97" y="0"/>
                </a:lnTo>
                <a:lnTo>
                  <a:pt x="97" y="181"/>
                </a:lnTo>
                <a:close/>
              </a:path>
            </a:pathLst>
          </a:custGeom>
          <a:solidFill>
            <a:srgbClr val="555F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9178926" y="1398588"/>
            <a:ext cx="144463" cy="287337"/>
          </a:xfrm>
          <a:custGeom>
            <a:avLst/>
            <a:gdLst>
              <a:gd name="T0" fmla="*/ 0 w 91"/>
              <a:gd name="T1" fmla="*/ 0 h 181"/>
              <a:gd name="T2" fmla="*/ 91 w 91"/>
              <a:gd name="T3" fmla="*/ 91 h 181"/>
              <a:gd name="T4" fmla="*/ 0 w 91"/>
              <a:gd name="T5" fmla="*/ 181 h 181"/>
              <a:gd name="T6" fmla="*/ 0 w 91"/>
              <a:gd name="T7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181">
                <a:moveTo>
                  <a:pt x="0" y="0"/>
                </a:moveTo>
                <a:lnTo>
                  <a:pt x="91" y="91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rgbClr val="555F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627063" y="1543050"/>
            <a:ext cx="268288" cy="4625975"/>
          </a:xfrm>
          <a:custGeom>
            <a:avLst/>
            <a:gdLst>
              <a:gd name="T0" fmla="*/ 0 w 169"/>
              <a:gd name="T1" fmla="*/ 2914 h 2914"/>
              <a:gd name="T2" fmla="*/ 169 w 169"/>
              <a:gd name="T3" fmla="*/ 2914 h 2914"/>
              <a:gd name="T4" fmla="*/ 169 w 169"/>
              <a:gd name="T5" fmla="*/ 168 h 2914"/>
              <a:gd name="T6" fmla="*/ 0 w 169"/>
              <a:gd name="T7" fmla="*/ 0 h 2914"/>
              <a:gd name="T8" fmla="*/ 0 w 169"/>
              <a:gd name="T9" fmla="*/ 2914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2914">
                <a:moveTo>
                  <a:pt x="0" y="2914"/>
                </a:moveTo>
                <a:lnTo>
                  <a:pt x="169" y="2914"/>
                </a:lnTo>
                <a:lnTo>
                  <a:pt x="169" y="168"/>
                </a:lnTo>
                <a:lnTo>
                  <a:pt x="0" y="0"/>
                </a:lnTo>
                <a:lnTo>
                  <a:pt x="0" y="2914"/>
                </a:lnTo>
                <a:close/>
              </a:path>
            </a:pathLst>
          </a:custGeom>
          <a:solidFill>
            <a:srgbClr val="555F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627063" y="5900738"/>
            <a:ext cx="8963025" cy="268287"/>
          </a:xfrm>
          <a:custGeom>
            <a:avLst/>
            <a:gdLst>
              <a:gd name="T0" fmla="*/ 0 w 5646"/>
              <a:gd name="T1" fmla="*/ 169 h 169"/>
              <a:gd name="T2" fmla="*/ 0 w 5646"/>
              <a:gd name="T3" fmla="*/ 0 h 169"/>
              <a:gd name="T4" fmla="*/ 5478 w 5646"/>
              <a:gd name="T5" fmla="*/ 0 h 169"/>
              <a:gd name="T6" fmla="*/ 5646 w 5646"/>
              <a:gd name="T7" fmla="*/ 169 h 169"/>
              <a:gd name="T8" fmla="*/ 0 w 5646"/>
              <a:gd name="T9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6" h="169">
                <a:moveTo>
                  <a:pt x="0" y="169"/>
                </a:moveTo>
                <a:lnTo>
                  <a:pt x="0" y="0"/>
                </a:lnTo>
                <a:lnTo>
                  <a:pt x="5478" y="0"/>
                </a:lnTo>
                <a:lnTo>
                  <a:pt x="5646" y="169"/>
                </a:lnTo>
                <a:lnTo>
                  <a:pt x="0" y="169"/>
                </a:lnTo>
                <a:close/>
              </a:path>
            </a:pathLst>
          </a:custGeom>
          <a:solidFill>
            <a:srgbClr val="555F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9485313" y="1809750"/>
            <a:ext cx="2232000" cy="540000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9485313" y="2519363"/>
            <a:ext cx="2232000" cy="540000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9485313" y="3228975"/>
            <a:ext cx="2232000" cy="540000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9485313" y="3937000"/>
            <a:ext cx="2232000" cy="540000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9485313" y="4646613"/>
            <a:ext cx="2232000" cy="540000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9485313" y="5354638"/>
            <a:ext cx="2232000" cy="540000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971551" y="4405313"/>
            <a:ext cx="1392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iemens Sans Bold" charset="0"/>
                <a:cs typeface="Arial" pitchFamily="34" charset="0"/>
              </a:rPr>
              <a:t>Basic Controllers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971551" y="4625975"/>
            <a:ext cx="13515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iemens Sans Roman" charset="0"/>
                <a:cs typeface="Arial" pitchFamily="34" charset="0"/>
              </a:rPr>
              <a:t>SIMATIC S7-1200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2970213" y="1887538"/>
            <a:ext cx="25600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iemens Sans Bold" charset="0"/>
                <a:cs typeface="Arial" pitchFamily="34" charset="0"/>
              </a:rPr>
              <a:t>Advanced Controllers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970213" y="2193925"/>
            <a:ext cx="1924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iemens Sans Roman" charset="0"/>
                <a:cs typeface="Arial" pitchFamily="34" charset="0"/>
              </a:rPr>
              <a:t>SIMATIC S7-1500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5897563" y="2222500"/>
            <a:ext cx="17252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iemens Sans Bold" charset="0"/>
                <a:cs typeface="Arial" pitchFamily="34" charset="0"/>
              </a:rPr>
              <a:t>Software Controllers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5897563" y="2441575"/>
            <a:ext cx="13515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400" smtClean="0">
                <a:solidFill>
                  <a:srgbClr val="FFFFFF"/>
                </a:solidFill>
                <a:latin typeface="Siemens Sans Roman" charset="0"/>
                <a:cs typeface="Arial" pitchFamily="34" charset="0"/>
              </a:rPr>
              <a:t>SIMATIC S7-1500</a:t>
            </a:r>
            <a:endParaRPr lang="en-US" sz="1400">
              <a:solidFill>
                <a:srgbClr val="FFFFFF"/>
              </a:solidFill>
              <a:latin typeface="Siemens Sans Roman" charset="0"/>
              <a:cs typeface="Arial" pitchFamily="34" charset="0"/>
            </a:endParaRPr>
          </a:p>
        </p:txBody>
      </p:sp>
      <p:sp>
        <p:nvSpPr>
          <p:cNvPr id="75" name="Rectangle 71"/>
          <p:cNvSpPr>
            <a:spLocks noChangeArrowheads="1"/>
          </p:cNvSpPr>
          <p:nvPr/>
        </p:nvSpPr>
        <p:spPr bwMode="auto">
          <a:xfrm>
            <a:off x="2970213" y="3621088"/>
            <a:ext cx="1899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iemens Sans Bold" charset="0"/>
                <a:cs typeface="Arial" pitchFamily="34" charset="0"/>
              </a:rPr>
              <a:t>Distributed Controllers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2970213" y="3849688"/>
            <a:ext cx="158722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400" dirty="0" smtClean="0">
                <a:solidFill>
                  <a:srgbClr val="FFFFFF"/>
                </a:solidFill>
                <a:latin typeface="Siemens Sans Roman" charset="0"/>
                <a:cs typeface="Arial" pitchFamily="34" charset="0"/>
              </a:rPr>
              <a:t>SIMATIC ET 200 CPU</a:t>
            </a:r>
          </a:p>
        </p:txBody>
      </p:sp>
      <p:sp>
        <p:nvSpPr>
          <p:cNvPr id="87" name="Rectangle 83"/>
          <p:cNvSpPr>
            <a:spLocks noChangeArrowheads="1"/>
          </p:cNvSpPr>
          <p:nvPr/>
        </p:nvSpPr>
        <p:spPr bwMode="auto">
          <a:xfrm rot="16200000">
            <a:off x="-102022" y="2601923"/>
            <a:ext cx="17296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iemens Sans Bold" charset="0"/>
                <a:cs typeface="Arial" pitchFamily="34" charset="0"/>
              </a:rPr>
              <a:t>System performance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95" name="Rectangle 91"/>
          <p:cNvSpPr>
            <a:spLocks noChangeArrowheads="1"/>
          </p:cNvSpPr>
          <p:nvPr/>
        </p:nvSpPr>
        <p:spPr bwMode="auto">
          <a:xfrm>
            <a:off x="7399338" y="5910263"/>
            <a:ext cx="19243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iemens Sans Bold" charset="0"/>
                <a:cs typeface="Arial" pitchFamily="34" charset="0"/>
              </a:rPr>
              <a:t>Application complexity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3994151" y="1417638"/>
            <a:ext cx="22369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05A64"/>
                </a:solidFill>
                <a:effectLst/>
                <a:latin typeface="Siemens Sans Bold" charset="0"/>
                <a:cs typeface="Arial" pitchFamily="34" charset="0"/>
              </a:rPr>
              <a:t>Engineered with TIA Portal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0" name="Rectangle 106"/>
          <p:cNvSpPr>
            <a:spLocks noChangeArrowheads="1"/>
          </p:cNvSpPr>
          <p:nvPr/>
        </p:nvSpPr>
        <p:spPr bwMode="auto">
          <a:xfrm>
            <a:off x="10491775" y="1857375"/>
            <a:ext cx="1008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Efficient</a:t>
            </a:r>
            <a:b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engineering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10491774" y="2566988"/>
            <a:ext cx="8835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Innovative</a:t>
            </a:r>
            <a:b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design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21" name="Rectangle 117"/>
          <p:cNvSpPr>
            <a:spLocks noChangeArrowheads="1"/>
          </p:cNvSpPr>
          <p:nvPr/>
        </p:nvSpPr>
        <p:spPr bwMode="auto">
          <a:xfrm>
            <a:off x="10491775" y="3275013"/>
            <a:ext cx="9478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Reliable</a:t>
            </a:r>
            <a:b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diagnostics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26" name="Rectangle 122"/>
          <p:cNvSpPr>
            <a:spLocks noChangeArrowheads="1"/>
          </p:cNvSpPr>
          <p:nvPr/>
        </p:nvSpPr>
        <p:spPr bwMode="auto">
          <a:xfrm>
            <a:off x="10491774" y="3984625"/>
            <a:ext cx="8787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Safety</a:t>
            </a:r>
            <a:b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Integrated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38" name="Rectangle 134"/>
          <p:cNvSpPr>
            <a:spLocks noChangeArrowheads="1"/>
          </p:cNvSpPr>
          <p:nvPr/>
        </p:nvSpPr>
        <p:spPr bwMode="auto">
          <a:xfrm>
            <a:off x="10491774" y="4692650"/>
            <a:ext cx="8787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Security</a:t>
            </a:r>
            <a:b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Integrated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49" name="Rectangle 145"/>
          <p:cNvSpPr>
            <a:spLocks noChangeArrowheads="1"/>
          </p:cNvSpPr>
          <p:nvPr/>
        </p:nvSpPr>
        <p:spPr bwMode="auto">
          <a:xfrm>
            <a:off x="10491774" y="5402263"/>
            <a:ext cx="9598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Technology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555F69"/>
                </a:solidFill>
                <a:effectLst/>
                <a:latin typeface="Siemens Sans Bold" charset="0"/>
                <a:cs typeface="Arial" pitchFamily="34" charset="0"/>
              </a:rPr>
              <a:t>Integrated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64" name="Freeform 160"/>
          <p:cNvSpPr>
            <a:spLocks noChangeAspect="1" noEditPoints="1"/>
          </p:cNvSpPr>
          <p:nvPr/>
        </p:nvSpPr>
        <p:spPr bwMode="auto">
          <a:xfrm>
            <a:off x="7827367" y="2708920"/>
            <a:ext cx="792000" cy="792000"/>
          </a:xfrm>
          <a:custGeom>
            <a:avLst/>
            <a:gdLst>
              <a:gd name="T0" fmla="*/ 2667 w 2667"/>
              <a:gd name="T1" fmla="*/ 222 h 2667"/>
              <a:gd name="T2" fmla="*/ 2623 w 2667"/>
              <a:gd name="T3" fmla="*/ 156 h 2667"/>
              <a:gd name="T4" fmla="*/ 2511 w 2667"/>
              <a:gd name="T5" fmla="*/ 178 h 2667"/>
              <a:gd name="T6" fmla="*/ 2488 w 2667"/>
              <a:gd name="T7" fmla="*/ 66 h 2667"/>
              <a:gd name="T8" fmla="*/ 2600 w 2667"/>
              <a:gd name="T9" fmla="*/ 44 h 2667"/>
              <a:gd name="T10" fmla="*/ 2623 w 2667"/>
              <a:gd name="T11" fmla="*/ 156 h 2667"/>
              <a:gd name="T12" fmla="*/ 2400 w 2667"/>
              <a:gd name="T13" fmla="*/ 0 h 2667"/>
              <a:gd name="T14" fmla="*/ 2222 w 2667"/>
              <a:gd name="T15" fmla="*/ 142 h 2667"/>
              <a:gd name="T16" fmla="*/ 2222 w 2667"/>
              <a:gd name="T17" fmla="*/ 178 h 2667"/>
              <a:gd name="T18" fmla="*/ 2133 w 2667"/>
              <a:gd name="T19" fmla="*/ 0 h 2667"/>
              <a:gd name="T20" fmla="*/ 0 w 2667"/>
              <a:gd name="T21" fmla="*/ 0 h 2667"/>
              <a:gd name="T22" fmla="*/ 1289 w 2667"/>
              <a:gd name="T23" fmla="*/ 1467 h 2667"/>
              <a:gd name="T24" fmla="*/ 178 w 2667"/>
              <a:gd name="T25" fmla="*/ 2267 h 2667"/>
              <a:gd name="T26" fmla="*/ 178 w 2667"/>
              <a:gd name="T27" fmla="*/ 2489 h 2667"/>
              <a:gd name="T28" fmla="*/ 1467 w 2667"/>
              <a:gd name="T29" fmla="*/ 2667 h 2667"/>
              <a:gd name="T30" fmla="*/ 0 w 2667"/>
              <a:gd name="T31" fmla="*/ 2667 h 2667"/>
              <a:gd name="T32" fmla="*/ 711 w 2667"/>
              <a:gd name="T33" fmla="*/ 489 h 2667"/>
              <a:gd name="T34" fmla="*/ 1307 w 2667"/>
              <a:gd name="T35" fmla="*/ 1107 h 2667"/>
              <a:gd name="T36" fmla="*/ 1307 w 2667"/>
              <a:gd name="T37" fmla="*/ 982 h 2667"/>
              <a:gd name="T38" fmla="*/ 926 w 2667"/>
              <a:gd name="T39" fmla="*/ 1107 h 2667"/>
              <a:gd name="T40" fmla="*/ 1052 w 2667"/>
              <a:gd name="T41" fmla="*/ 1107 h 2667"/>
              <a:gd name="T42" fmla="*/ 670 w 2667"/>
              <a:gd name="T43" fmla="*/ 982 h 2667"/>
              <a:gd name="T44" fmla="*/ 541 w 2667"/>
              <a:gd name="T45" fmla="*/ 1107 h 2667"/>
              <a:gd name="T46" fmla="*/ 541 w 2667"/>
              <a:gd name="T47" fmla="*/ 982 h 2667"/>
              <a:gd name="T48" fmla="*/ 285 w 2667"/>
              <a:gd name="T49" fmla="*/ 982 h 2667"/>
              <a:gd name="T50" fmla="*/ 159 w 2667"/>
              <a:gd name="T51" fmla="*/ 982 h 2667"/>
              <a:gd name="T52" fmla="*/ 1333 w 2667"/>
              <a:gd name="T53" fmla="*/ 2533 h 2667"/>
              <a:gd name="T54" fmla="*/ 1511 w 2667"/>
              <a:gd name="T55" fmla="*/ 267 h 2667"/>
              <a:gd name="T56" fmla="*/ 2667 w 2667"/>
              <a:gd name="T57" fmla="*/ 267 h 2667"/>
              <a:gd name="T58" fmla="*/ 1733 w 2667"/>
              <a:gd name="T59" fmla="*/ 356 h 2667"/>
              <a:gd name="T60" fmla="*/ 1600 w 2667"/>
              <a:gd name="T61" fmla="*/ 356 h 2667"/>
              <a:gd name="T62" fmla="*/ 1733 w 2667"/>
              <a:gd name="T63" fmla="*/ 756 h 2667"/>
              <a:gd name="T64" fmla="*/ 1600 w 2667"/>
              <a:gd name="T65" fmla="*/ 889 h 2667"/>
              <a:gd name="T66" fmla="*/ 1600 w 2667"/>
              <a:gd name="T67" fmla="*/ 1022 h 2667"/>
              <a:gd name="T68" fmla="*/ 1600 w 2667"/>
              <a:gd name="T69" fmla="*/ 2533 h 2667"/>
              <a:gd name="T70" fmla="*/ 2044 w 2667"/>
              <a:gd name="T71" fmla="*/ 2533 h 2667"/>
              <a:gd name="T72" fmla="*/ 1800 w 2667"/>
              <a:gd name="T73" fmla="*/ 2133 h 2667"/>
              <a:gd name="T74" fmla="*/ 1667 w 2667"/>
              <a:gd name="T75" fmla="*/ 2311 h 2667"/>
              <a:gd name="T76" fmla="*/ 1711 w 2667"/>
              <a:gd name="T77" fmla="*/ 2311 h 2667"/>
              <a:gd name="T78" fmla="*/ 1889 w 2667"/>
              <a:gd name="T79" fmla="*/ 2222 h 2667"/>
              <a:gd name="T80" fmla="*/ 1822 w 2667"/>
              <a:gd name="T81" fmla="*/ 2467 h 2667"/>
              <a:gd name="T82" fmla="*/ 1333 w 2667"/>
              <a:gd name="T83" fmla="*/ 622 h 2667"/>
              <a:gd name="T84" fmla="*/ 133 w 2667"/>
              <a:gd name="T85" fmla="*/ 622 h 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67" h="2667">
                <a:moveTo>
                  <a:pt x="2444" y="0"/>
                </a:moveTo>
                <a:cubicBezTo>
                  <a:pt x="2444" y="222"/>
                  <a:pt x="2444" y="222"/>
                  <a:pt x="2444" y="222"/>
                </a:cubicBezTo>
                <a:cubicBezTo>
                  <a:pt x="2667" y="222"/>
                  <a:pt x="2667" y="222"/>
                  <a:pt x="2667" y="222"/>
                </a:cubicBezTo>
                <a:cubicBezTo>
                  <a:pt x="2667" y="0"/>
                  <a:pt x="2667" y="0"/>
                  <a:pt x="2667" y="0"/>
                </a:cubicBezTo>
                <a:lnTo>
                  <a:pt x="2444" y="0"/>
                </a:lnTo>
                <a:close/>
                <a:moveTo>
                  <a:pt x="2623" y="156"/>
                </a:moveTo>
                <a:cubicBezTo>
                  <a:pt x="2600" y="178"/>
                  <a:pt x="2600" y="178"/>
                  <a:pt x="2600" y="178"/>
                </a:cubicBezTo>
                <a:cubicBezTo>
                  <a:pt x="2556" y="134"/>
                  <a:pt x="2556" y="134"/>
                  <a:pt x="2556" y="134"/>
                </a:cubicBezTo>
                <a:cubicBezTo>
                  <a:pt x="2511" y="178"/>
                  <a:pt x="2511" y="178"/>
                  <a:pt x="2511" y="178"/>
                </a:cubicBezTo>
                <a:cubicBezTo>
                  <a:pt x="2488" y="156"/>
                  <a:pt x="2488" y="156"/>
                  <a:pt x="2488" y="156"/>
                </a:cubicBezTo>
                <a:cubicBezTo>
                  <a:pt x="2533" y="111"/>
                  <a:pt x="2533" y="111"/>
                  <a:pt x="2533" y="111"/>
                </a:cubicBezTo>
                <a:cubicBezTo>
                  <a:pt x="2488" y="66"/>
                  <a:pt x="2488" y="66"/>
                  <a:pt x="2488" y="66"/>
                </a:cubicBezTo>
                <a:cubicBezTo>
                  <a:pt x="2511" y="44"/>
                  <a:pt x="2511" y="44"/>
                  <a:pt x="2511" y="44"/>
                </a:cubicBezTo>
                <a:cubicBezTo>
                  <a:pt x="2556" y="89"/>
                  <a:pt x="2556" y="89"/>
                  <a:pt x="2556" y="89"/>
                </a:cubicBezTo>
                <a:cubicBezTo>
                  <a:pt x="2600" y="44"/>
                  <a:pt x="2600" y="44"/>
                  <a:pt x="2600" y="44"/>
                </a:cubicBezTo>
                <a:cubicBezTo>
                  <a:pt x="2623" y="66"/>
                  <a:pt x="2623" y="66"/>
                  <a:pt x="2623" y="66"/>
                </a:cubicBezTo>
                <a:cubicBezTo>
                  <a:pt x="2578" y="111"/>
                  <a:pt x="2578" y="111"/>
                  <a:pt x="2578" y="111"/>
                </a:cubicBezTo>
                <a:lnTo>
                  <a:pt x="2623" y="156"/>
                </a:lnTo>
                <a:close/>
                <a:moveTo>
                  <a:pt x="2178" y="222"/>
                </a:moveTo>
                <a:cubicBezTo>
                  <a:pt x="2400" y="222"/>
                  <a:pt x="2400" y="222"/>
                  <a:pt x="2400" y="222"/>
                </a:cubicBezTo>
                <a:cubicBezTo>
                  <a:pt x="2400" y="0"/>
                  <a:pt x="2400" y="0"/>
                  <a:pt x="2400" y="0"/>
                </a:cubicBezTo>
                <a:cubicBezTo>
                  <a:pt x="2178" y="0"/>
                  <a:pt x="2178" y="0"/>
                  <a:pt x="2178" y="0"/>
                </a:cubicBezTo>
                <a:lnTo>
                  <a:pt x="2178" y="222"/>
                </a:lnTo>
                <a:close/>
                <a:moveTo>
                  <a:pt x="2222" y="142"/>
                </a:moveTo>
                <a:cubicBezTo>
                  <a:pt x="2356" y="142"/>
                  <a:pt x="2356" y="142"/>
                  <a:pt x="2356" y="142"/>
                </a:cubicBezTo>
                <a:cubicBezTo>
                  <a:pt x="2356" y="178"/>
                  <a:pt x="2356" y="178"/>
                  <a:pt x="2356" y="178"/>
                </a:cubicBezTo>
                <a:cubicBezTo>
                  <a:pt x="2222" y="178"/>
                  <a:pt x="2222" y="178"/>
                  <a:pt x="2222" y="178"/>
                </a:cubicBezTo>
                <a:lnTo>
                  <a:pt x="2222" y="142"/>
                </a:lnTo>
                <a:close/>
                <a:moveTo>
                  <a:pt x="0" y="0"/>
                </a:moveTo>
                <a:cubicBezTo>
                  <a:pt x="2133" y="0"/>
                  <a:pt x="2133" y="0"/>
                  <a:pt x="2133" y="0"/>
                </a:cubicBezTo>
                <a:cubicBezTo>
                  <a:pt x="2133" y="222"/>
                  <a:pt x="2133" y="222"/>
                  <a:pt x="2133" y="222"/>
                </a:cubicBezTo>
                <a:cubicBezTo>
                  <a:pt x="0" y="222"/>
                  <a:pt x="0" y="222"/>
                  <a:pt x="0" y="222"/>
                </a:cubicBezTo>
                <a:lnTo>
                  <a:pt x="0" y="0"/>
                </a:lnTo>
                <a:close/>
                <a:moveTo>
                  <a:pt x="178" y="1244"/>
                </a:moveTo>
                <a:cubicBezTo>
                  <a:pt x="1289" y="1244"/>
                  <a:pt x="1289" y="1244"/>
                  <a:pt x="1289" y="1244"/>
                </a:cubicBezTo>
                <a:cubicBezTo>
                  <a:pt x="1289" y="1467"/>
                  <a:pt x="1289" y="1467"/>
                  <a:pt x="1289" y="1467"/>
                </a:cubicBezTo>
                <a:cubicBezTo>
                  <a:pt x="178" y="1467"/>
                  <a:pt x="178" y="1467"/>
                  <a:pt x="178" y="1467"/>
                </a:cubicBezTo>
                <a:lnTo>
                  <a:pt x="178" y="1244"/>
                </a:lnTo>
                <a:close/>
                <a:moveTo>
                  <a:pt x="178" y="2267"/>
                </a:moveTo>
                <a:cubicBezTo>
                  <a:pt x="1289" y="2267"/>
                  <a:pt x="1289" y="2267"/>
                  <a:pt x="1289" y="2267"/>
                </a:cubicBezTo>
                <a:cubicBezTo>
                  <a:pt x="1289" y="2489"/>
                  <a:pt x="1289" y="2489"/>
                  <a:pt x="1289" y="2489"/>
                </a:cubicBezTo>
                <a:cubicBezTo>
                  <a:pt x="178" y="2489"/>
                  <a:pt x="178" y="2489"/>
                  <a:pt x="178" y="2489"/>
                </a:cubicBezTo>
                <a:lnTo>
                  <a:pt x="178" y="2267"/>
                </a:lnTo>
                <a:close/>
                <a:moveTo>
                  <a:pt x="0" y="2667"/>
                </a:moveTo>
                <a:cubicBezTo>
                  <a:pt x="1467" y="2667"/>
                  <a:pt x="1467" y="2667"/>
                  <a:pt x="1467" y="2667"/>
                </a:cubicBezTo>
                <a:cubicBezTo>
                  <a:pt x="1467" y="267"/>
                  <a:pt x="1467" y="267"/>
                  <a:pt x="1467" y="267"/>
                </a:cubicBezTo>
                <a:cubicBezTo>
                  <a:pt x="0" y="267"/>
                  <a:pt x="0" y="267"/>
                  <a:pt x="0" y="267"/>
                </a:cubicBezTo>
                <a:lnTo>
                  <a:pt x="0" y="2667"/>
                </a:lnTo>
                <a:close/>
                <a:moveTo>
                  <a:pt x="133" y="400"/>
                </a:moveTo>
                <a:cubicBezTo>
                  <a:pt x="711" y="400"/>
                  <a:pt x="711" y="400"/>
                  <a:pt x="711" y="400"/>
                </a:cubicBezTo>
                <a:cubicBezTo>
                  <a:pt x="711" y="489"/>
                  <a:pt x="711" y="489"/>
                  <a:pt x="711" y="489"/>
                </a:cubicBezTo>
                <a:cubicBezTo>
                  <a:pt x="133" y="489"/>
                  <a:pt x="133" y="489"/>
                  <a:pt x="133" y="489"/>
                </a:cubicBezTo>
                <a:lnTo>
                  <a:pt x="133" y="400"/>
                </a:lnTo>
                <a:close/>
                <a:moveTo>
                  <a:pt x="1307" y="1107"/>
                </a:moveTo>
                <a:cubicBezTo>
                  <a:pt x="1273" y="1142"/>
                  <a:pt x="1216" y="1142"/>
                  <a:pt x="1182" y="1107"/>
                </a:cubicBezTo>
                <a:cubicBezTo>
                  <a:pt x="1147" y="1073"/>
                  <a:pt x="1147" y="1016"/>
                  <a:pt x="1182" y="982"/>
                </a:cubicBezTo>
                <a:cubicBezTo>
                  <a:pt x="1216" y="947"/>
                  <a:pt x="1273" y="947"/>
                  <a:pt x="1307" y="982"/>
                </a:cubicBezTo>
                <a:cubicBezTo>
                  <a:pt x="1342" y="1016"/>
                  <a:pt x="1342" y="1073"/>
                  <a:pt x="1307" y="1107"/>
                </a:cubicBezTo>
                <a:close/>
                <a:moveTo>
                  <a:pt x="1052" y="1107"/>
                </a:moveTo>
                <a:cubicBezTo>
                  <a:pt x="1017" y="1142"/>
                  <a:pt x="961" y="1142"/>
                  <a:pt x="926" y="1107"/>
                </a:cubicBezTo>
                <a:cubicBezTo>
                  <a:pt x="891" y="1073"/>
                  <a:pt x="891" y="1016"/>
                  <a:pt x="926" y="982"/>
                </a:cubicBezTo>
                <a:cubicBezTo>
                  <a:pt x="961" y="947"/>
                  <a:pt x="1017" y="947"/>
                  <a:pt x="1052" y="982"/>
                </a:cubicBezTo>
                <a:cubicBezTo>
                  <a:pt x="1086" y="1016"/>
                  <a:pt x="1086" y="1073"/>
                  <a:pt x="1052" y="1107"/>
                </a:cubicBezTo>
                <a:close/>
                <a:moveTo>
                  <a:pt x="796" y="1107"/>
                </a:moveTo>
                <a:cubicBezTo>
                  <a:pt x="761" y="1142"/>
                  <a:pt x="705" y="1142"/>
                  <a:pt x="670" y="1107"/>
                </a:cubicBezTo>
                <a:cubicBezTo>
                  <a:pt x="636" y="1073"/>
                  <a:pt x="636" y="1016"/>
                  <a:pt x="670" y="982"/>
                </a:cubicBezTo>
                <a:cubicBezTo>
                  <a:pt x="705" y="947"/>
                  <a:pt x="761" y="947"/>
                  <a:pt x="796" y="982"/>
                </a:cubicBezTo>
                <a:cubicBezTo>
                  <a:pt x="831" y="1016"/>
                  <a:pt x="831" y="1073"/>
                  <a:pt x="796" y="1107"/>
                </a:cubicBezTo>
                <a:close/>
                <a:moveTo>
                  <a:pt x="541" y="1107"/>
                </a:moveTo>
                <a:cubicBezTo>
                  <a:pt x="506" y="1142"/>
                  <a:pt x="450" y="1142"/>
                  <a:pt x="415" y="1107"/>
                </a:cubicBezTo>
                <a:cubicBezTo>
                  <a:pt x="380" y="1073"/>
                  <a:pt x="380" y="1016"/>
                  <a:pt x="415" y="982"/>
                </a:cubicBezTo>
                <a:cubicBezTo>
                  <a:pt x="450" y="947"/>
                  <a:pt x="506" y="947"/>
                  <a:pt x="541" y="982"/>
                </a:cubicBezTo>
                <a:cubicBezTo>
                  <a:pt x="575" y="1016"/>
                  <a:pt x="575" y="1073"/>
                  <a:pt x="541" y="1107"/>
                </a:cubicBezTo>
                <a:close/>
                <a:moveTo>
                  <a:pt x="159" y="982"/>
                </a:moveTo>
                <a:cubicBezTo>
                  <a:pt x="194" y="947"/>
                  <a:pt x="250" y="947"/>
                  <a:pt x="285" y="982"/>
                </a:cubicBezTo>
                <a:cubicBezTo>
                  <a:pt x="320" y="1016"/>
                  <a:pt x="320" y="1073"/>
                  <a:pt x="285" y="1107"/>
                </a:cubicBezTo>
                <a:cubicBezTo>
                  <a:pt x="250" y="1142"/>
                  <a:pt x="194" y="1142"/>
                  <a:pt x="159" y="1107"/>
                </a:cubicBezTo>
                <a:cubicBezTo>
                  <a:pt x="125" y="1073"/>
                  <a:pt x="125" y="1016"/>
                  <a:pt x="159" y="982"/>
                </a:cubicBezTo>
                <a:close/>
                <a:moveTo>
                  <a:pt x="133" y="1200"/>
                </a:moveTo>
                <a:cubicBezTo>
                  <a:pt x="1333" y="1200"/>
                  <a:pt x="1333" y="1200"/>
                  <a:pt x="1333" y="1200"/>
                </a:cubicBezTo>
                <a:cubicBezTo>
                  <a:pt x="1333" y="2533"/>
                  <a:pt x="1333" y="2533"/>
                  <a:pt x="1333" y="2533"/>
                </a:cubicBezTo>
                <a:cubicBezTo>
                  <a:pt x="133" y="2533"/>
                  <a:pt x="133" y="2533"/>
                  <a:pt x="133" y="2533"/>
                </a:cubicBezTo>
                <a:lnTo>
                  <a:pt x="133" y="1200"/>
                </a:lnTo>
                <a:close/>
                <a:moveTo>
                  <a:pt x="1511" y="267"/>
                </a:moveTo>
                <a:cubicBezTo>
                  <a:pt x="1511" y="2667"/>
                  <a:pt x="1511" y="2667"/>
                  <a:pt x="1511" y="2667"/>
                </a:cubicBezTo>
                <a:cubicBezTo>
                  <a:pt x="2667" y="2667"/>
                  <a:pt x="2667" y="2667"/>
                  <a:pt x="2667" y="2667"/>
                </a:cubicBezTo>
                <a:cubicBezTo>
                  <a:pt x="2667" y="267"/>
                  <a:pt x="2667" y="267"/>
                  <a:pt x="2667" y="267"/>
                </a:cubicBezTo>
                <a:lnTo>
                  <a:pt x="1511" y="267"/>
                </a:lnTo>
                <a:close/>
                <a:moveTo>
                  <a:pt x="1600" y="356"/>
                </a:moveTo>
                <a:cubicBezTo>
                  <a:pt x="1733" y="356"/>
                  <a:pt x="1733" y="356"/>
                  <a:pt x="1733" y="356"/>
                </a:cubicBezTo>
                <a:cubicBezTo>
                  <a:pt x="1733" y="489"/>
                  <a:pt x="1733" y="489"/>
                  <a:pt x="1733" y="489"/>
                </a:cubicBezTo>
                <a:cubicBezTo>
                  <a:pt x="1600" y="489"/>
                  <a:pt x="1600" y="489"/>
                  <a:pt x="1600" y="489"/>
                </a:cubicBezTo>
                <a:lnTo>
                  <a:pt x="1600" y="356"/>
                </a:lnTo>
                <a:close/>
                <a:moveTo>
                  <a:pt x="1600" y="622"/>
                </a:moveTo>
                <a:cubicBezTo>
                  <a:pt x="1733" y="622"/>
                  <a:pt x="1733" y="622"/>
                  <a:pt x="1733" y="622"/>
                </a:cubicBezTo>
                <a:cubicBezTo>
                  <a:pt x="1733" y="756"/>
                  <a:pt x="1733" y="756"/>
                  <a:pt x="1733" y="756"/>
                </a:cubicBezTo>
                <a:cubicBezTo>
                  <a:pt x="1600" y="756"/>
                  <a:pt x="1600" y="756"/>
                  <a:pt x="1600" y="756"/>
                </a:cubicBezTo>
                <a:lnTo>
                  <a:pt x="1600" y="622"/>
                </a:lnTo>
                <a:close/>
                <a:moveTo>
                  <a:pt x="1600" y="889"/>
                </a:moveTo>
                <a:cubicBezTo>
                  <a:pt x="1733" y="889"/>
                  <a:pt x="1733" y="889"/>
                  <a:pt x="1733" y="889"/>
                </a:cubicBezTo>
                <a:cubicBezTo>
                  <a:pt x="1733" y="1022"/>
                  <a:pt x="1733" y="1022"/>
                  <a:pt x="1733" y="1022"/>
                </a:cubicBezTo>
                <a:cubicBezTo>
                  <a:pt x="1600" y="1022"/>
                  <a:pt x="1600" y="1022"/>
                  <a:pt x="1600" y="1022"/>
                </a:cubicBezTo>
                <a:lnTo>
                  <a:pt x="1600" y="889"/>
                </a:lnTo>
                <a:close/>
                <a:moveTo>
                  <a:pt x="2044" y="2533"/>
                </a:moveTo>
                <a:cubicBezTo>
                  <a:pt x="1600" y="2533"/>
                  <a:pt x="1600" y="2533"/>
                  <a:pt x="1600" y="2533"/>
                </a:cubicBezTo>
                <a:cubicBezTo>
                  <a:pt x="1600" y="2089"/>
                  <a:pt x="1600" y="2089"/>
                  <a:pt x="1600" y="2089"/>
                </a:cubicBezTo>
                <a:cubicBezTo>
                  <a:pt x="2044" y="2089"/>
                  <a:pt x="2044" y="2089"/>
                  <a:pt x="2044" y="2089"/>
                </a:cubicBezTo>
                <a:lnTo>
                  <a:pt x="2044" y="2533"/>
                </a:lnTo>
                <a:close/>
                <a:moveTo>
                  <a:pt x="1844" y="2267"/>
                </a:moveTo>
                <a:cubicBezTo>
                  <a:pt x="1800" y="2267"/>
                  <a:pt x="1800" y="2267"/>
                  <a:pt x="1800" y="2267"/>
                </a:cubicBezTo>
                <a:cubicBezTo>
                  <a:pt x="1800" y="2133"/>
                  <a:pt x="1800" y="2133"/>
                  <a:pt x="1800" y="2133"/>
                </a:cubicBezTo>
                <a:cubicBezTo>
                  <a:pt x="1844" y="2133"/>
                  <a:pt x="1844" y="2133"/>
                  <a:pt x="1844" y="2133"/>
                </a:cubicBezTo>
                <a:lnTo>
                  <a:pt x="1844" y="2267"/>
                </a:lnTo>
                <a:close/>
                <a:moveTo>
                  <a:pt x="1667" y="2311"/>
                </a:moveTo>
                <a:cubicBezTo>
                  <a:pt x="1667" y="2249"/>
                  <a:pt x="1703" y="2196"/>
                  <a:pt x="1756" y="2171"/>
                </a:cubicBezTo>
                <a:cubicBezTo>
                  <a:pt x="1756" y="2222"/>
                  <a:pt x="1756" y="2222"/>
                  <a:pt x="1756" y="2222"/>
                </a:cubicBezTo>
                <a:cubicBezTo>
                  <a:pt x="1729" y="2243"/>
                  <a:pt x="1711" y="2275"/>
                  <a:pt x="1711" y="2311"/>
                </a:cubicBezTo>
                <a:cubicBezTo>
                  <a:pt x="1711" y="2372"/>
                  <a:pt x="1761" y="2422"/>
                  <a:pt x="1822" y="2422"/>
                </a:cubicBezTo>
                <a:cubicBezTo>
                  <a:pt x="1883" y="2422"/>
                  <a:pt x="1933" y="2372"/>
                  <a:pt x="1933" y="2311"/>
                </a:cubicBezTo>
                <a:cubicBezTo>
                  <a:pt x="1933" y="2275"/>
                  <a:pt x="1916" y="2243"/>
                  <a:pt x="1889" y="2222"/>
                </a:cubicBezTo>
                <a:cubicBezTo>
                  <a:pt x="1889" y="2171"/>
                  <a:pt x="1889" y="2171"/>
                  <a:pt x="1889" y="2171"/>
                </a:cubicBezTo>
                <a:cubicBezTo>
                  <a:pt x="1941" y="2196"/>
                  <a:pt x="1978" y="2249"/>
                  <a:pt x="1978" y="2311"/>
                </a:cubicBezTo>
                <a:cubicBezTo>
                  <a:pt x="1978" y="2397"/>
                  <a:pt x="1908" y="2467"/>
                  <a:pt x="1822" y="2467"/>
                </a:cubicBezTo>
                <a:cubicBezTo>
                  <a:pt x="1736" y="2467"/>
                  <a:pt x="1667" y="2397"/>
                  <a:pt x="1667" y="2311"/>
                </a:cubicBezTo>
                <a:close/>
                <a:moveTo>
                  <a:pt x="133" y="622"/>
                </a:moveTo>
                <a:cubicBezTo>
                  <a:pt x="1333" y="622"/>
                  <a:pt x="1333" y="622"/>
                  <a:pt x="1333" y="622"/>
                </a:cubicBezTo>
                <a:cubicBezTo>
                  <a:pt x="1333" y="889"/>
                  <a:pt x="1333" y="889"/>
                  <a:pt x="1333" y="889"/>
                </a:cubicBezTo>
                <a:cubicBezTo>
                  <a:pt x="133" y="889"/>
                  <a:pt x="133" y="889"/>
                  <a:pt x="133" y="889"/>
                </a:cubicBezTo>
                <a:lnTo>
                  <a:pt x="133" y="6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64"/>
          <p:cNvSpPr>
            <a:spLocks noChangeAspect="1" noEditPoints="1"/>
          </p:cNvSpPr>
          <p:nvPr/>
        </p:nvSpPr>
        <p:spPr bwMode="auto">
          <a:xfrm>
            <a:off x="3290863" y="5085184"/>
            <a:ext cx="756000" cy="756000"/>
          </a:xfrm>
          <a:custGeom>
            <a:avLst/>
            <a:gdLst>
              <a:gd name="T0" fmla="*/ 2667 w 2667"/>
              <a:gd name="T1" fmla="*/ 978 h 2667"/>
              <a:gd name="T2" fmla="*/ 2667 w 2667"/>
              <a:gd name="T3" fmla="*/ 1689 h 2667"/>
              <a:gd name="T4" fmla="*/ 1511 w 2667"/>
              <a:gd name="T5" fmla="*/ 1689 h 2667"/>
              <a:gd name="T6" fmla="*/ 1511 w 2667"/>
              <a:gd name="T7" fmla="*/ 978 h 2667"/>
              <a:gd name="T8" fmla="*/ 2667 w 2667"/>
              <a:gd name="T9" fmla="*/ 978 h 2667"/>
              <a:gd name="T10" fmla="*/ 756 w 2667"/>
              <a:gd name="T11" fmla="*/ 1689 h 2667"/>
              <a:gd name="T12" fmla="*/ 1467 w 2667"/>
              <a:gd name="T13" fmla="*/ 1689 h 2667"/>
              <a:gd name="T14" fmla="*/ 1467 w 2667"/>
              <a:gd name="T15" fmla="*/ 978 h 2667"/>
              <a:gd name="T16" fmla="*/ 756 w 2667"/>
              <a:gd name="T17" fmla="*/ 978 h 2667"/>
              <a:gd name="T18" fmla="*/ 756 w 2667"/>
              <a:gd name="T19" fmla="*/ 1689 h 2667"/>
              <a:gd name="T20" fmla="*/ 2667 w 2667"/>
              <a:gd name="T21" fmla="*/ 933 h 2667"/>
              <a:gd name="T22" fmla="*/ 2667 w 2667"/>
              <a:gd name="T23" fmla="*/ 0 h 2667"/>
              <a:gd name="T24" fmla="*/ 2161 w 2667"/>
              <a:gd name="T25" fmla="*/ 0 h 2667"/>
              <a:gd name="T26" fmla="*/ 1990 w 2667"/>
              <a:gd name="T27" fmla="*/ 117 h 2667"/>
              <a:gd name="T28" fmla="*/ 1733 w 2667"/>
              <a:gd name="T29" fmla="*/ 200 h 2667"/>
              <a:gd name="T30" fmla="*/ 0 w 2667"/>
              <a:gd name="T31" fmla="*/ 200 h 2667"/>
              <a:gd name="T32" fmla="*/ 0 w 2667"/>
              <a:gd name="T33" fmla="*/ 933 h 2667"/>
              <a:gd name="T34" fmla="*/ 2667 w 2667"/>
              <a:gd name="T35" fmla="*/ 933 h 2667"/>
              <a:gd name="T36" fmla="*/ 711 w 2667"/>
              <a:gd name="T37" fmla="*/ 1689 h 2667"/>
              <a:gd name="T38" fmla="*/ 711 w 2667"/>
              <a:gd name="T39" fmla="*/ 978 h 2667"/>
              <a:gd name="T40" fmla="*/ 0 w 2667"/>
              <a:gd name="T41" fmla="*/ 978 h 2667"/>
              <a:gd name="T42" fmla="*/ 0 w 2667"/>
              <a:gd name="T43" fmla="*/ 1689 h 2667"/>
              <a:gd name="T44" fmla="*/ 711 w 2667"/>
              <a:gd name="T45" fmla="*/ 1689 h 2667"/>
              <a:gd name="T46" fmla="*/ 677 w 2667"/>
              <a:gd name="T47" fmla="*/ 2550 h 2667"/>
              <a:gd name="T48" fmla="*/ 933 w 2667"/>
              <a:gd name="T49" fmla="*/ 2467 h 2667"/>
              <a:gd name="T50" fmla="*/ 2667 w 2667"/>
              <a:gd name="T51" fmla="*/ 2467 h 2667"/>
              <a:gd name="T52" fmla="*/ 2667 w 2667"/>
              <a:gd name="T53" fmla="*/ 1733 h 2667"/>
              <a:gd name="T54" fmla="*/ 0 w 2667"/>
              <a:gd name="T55" fmla="*/ 1733 h 2667"/>
              <a:gd name="T56" fmla="*/ 0 w 2667"/>
              <a:gd name="T57" fmla="*/ 2667 h 2667"/>
              <a:gd name="T58" fmla="*/ 506 w 2667"/>
              <a:gd name="T59" fmla="*/ 2667 h 2667"/>
              <a:gd name="T60" fmla="*/ 677 w 2667"/>
              <a:gd name="T61" fmla="*/ 2550 h 2667"/>
              <a:gd name="T62" fmla="*/ 2667 w 2667"/>
              <a:gd name="T63" fmla="*/ 2511 h 2667"/>
              <a:gd name="T64" fmla="*/ 942 w 2667"/>
              <a:gd name="T65" fmla="*/ 2511 h 2667"/>
              <a:gd name="T66" fmla="*/ 701 w 2667"/>
              <a:gd name="T67" fmla="*/ 2588 h 2667"/>
              <a:gd name="T68" fmla="*/ 585 w 2667"/>
              <a:gd name="T69" fmla="*/ 2667 h 2667"/>
              <a:gd name="T70" fmla="*/ 2667 w 2667"/>
              <a:gd name="T71" fmla="*/ 2667 h 2667"/>
              <a:gd name="T72" fmla="*/ 2667 w 2667"/>
              <a:gd name="T73" fmla="*/ 2511 h 2667"/>
              <a:gd name="T74" fmla="*/ 1724 w 2667"/>
              <a:gd name="T75" fmla="*/ 156 h 2667"/>
              <a:gd name="T76" fmla="*/ 1966 w 2667"/>
              <a:gd name="T77" fmla="*/ 79 h 2667"/>
              <a:gd name="T78" fmla="*/ 2082 w 2667"/>
              <a:gd name="T79" fmla="*/ 0 h 2667"/>
              <a:gd name="T80" fmla="*/ 0 w 2667"/>
              <a:gd name="T81" fmla="*/ 0 h 2667"/>
              <a:gd name="T82" fmla="*/ 0 w 2667"/>
              <a:gd name="T83" fmla="*/ 156 h 2667"/>
              <a:gd name="T84" fmla="*/ 1724 w 2667"/>
              <a:gd name="T85" fmla="*/ 156 h 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67" h="2667">
                <a:moveTo>
                  <a:pt x="2667" y="978"/>
                </a:moveTo>
                <a:cubicBezTo>
                  <a:pt x="2667" y="1689"/>
                  <a:pt x="2667" y="1689"/>
                  <a:pt x="2667" y="1689"/>
                </a:cubicBezTo>
                <a:cubicBezTo>
                  <a:pt x="1511" y="1689"/>
                  <a:pt x="1511" y="1689"/>
                  <a:pt x="1511" y="1689"/>
                </a:cubicBezTo>
                <a:cubicBezTo>
                  <a:pt x="1511" y="978"/>
                  <a:pt x="1511" y="978"/>
                  <a:pt x="1511" y="978"/>
                </a:cubicBezTo>
                <a:lnTo>
                  <a:pt x="2667" y="978"/>
                </a:lnTo>
                <a:close/>
                <a:moveTo>
                  <a:pt x="756" y="1689"/>
                </a:moveTo>
                <a:cubicBezTo>
                  <a:pt x="1467" y="1689"/>
                  <a:pt x="1467" y="1689"/>
                  <a:pt x="1467" y="1689"/>
                </a:cubicBezTo>
                <a:cubicBezTo>
                  <a:pt x="1467" y="978"/>
                  <a:pt x="1467" y="978"/>
                  <a:pt x="1467" y="978"/>
                </a:cubicBezTo>
                <a:cubicBezTo>
                  <a:pt x="756" y="978"/>
                  <a:pt x="756" y="978"/>
                  <a:pt x="756" y="978"/>
                </a:cubicBezTo>
                <a:lnTo>
                  <a:pt x="756" y="1689"/>
                </a:lnTo>
                <a:close/>
                <a:moveTo>
                  <a:pt x="2667" y="933"/>
                </a:moveTo>
                <a:cubicBezTo>
                  <a:pt x="2667" y="0"/>
                  <a:pt x="2667" y="0"/>
                  <a:pt x="2667" y="0"/>
                </a:cubicBezTo>
                <a:cubicBezTo>
                  <a:pt x="2161" y="0"/>
                  <a:pt x="2161" y="0"/>
                  <a:pt x="2161" y="0"/>
                </a:cubicBezTo>
                <a:cubicBezTo>
                  <a:pt x="2094" y="46"/>
                  <a:pt x="2020" y="97"/>
                  <a:pt x="1990" y="117"/>
                </a:cubicBezTo>
                <a:cubicBezTo>
                  <a:pt x="1891" y="176"/>
                  <a:pt x="1860" y="199"/>
                  <a:pt x="1733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933"/>
                  <a:pt x="0" y="933"/>
                  <a:pt x="0" y="933"/>
                </a:cubicBezTo>
                <a:lnTo>
                  <a:pt x="2667" y="933"/>
                </a:lnTo>
                <a:close/>
                <a:moveTo>
                  <a:pt x="711" y="1689"/>
                </a:moveTo>
                <a:cubicBezTo>
                  <a:pt x="711" y="978"/>
                  <a:pt x="711" y="978"/>
                  <a:pt x="711" y="978"/>
                </a:cubicBezTo>
                <a:cubicBezTo>
                  <a:pt x="0" y="978"/>
                  <a:pt x="0" y="978"/>
                  <a:pt x="0" y="978"/>
                </a:cubicBezTo>
                <a:cubicBezTo>
                  <a:pt x="0" y="1689"/>
                  <a:pt x="0" y="1689"/>
                  <a:pt x="0" y="1689"/>
                </a:cubicBezTo>
                <a:lnTo>
                  <a:pt x="711" y="1689"/>
                </a:lnTo>
                <a:close/>
                <a:moveTo>
                  <a:pt x="677" y="2550"/>
                </a:moveTo>
                <a:cubicBezTo>
                  <a:pt x="776" y="2491"/>
                  <a:pt x="807" y="2468"/>
                  <a:pt x="933" y="2467"/>
                </a:cubicBezTo>
                <a:cubicBezTo>
                  <a:pt x="2667" y="2467"/>
                  <a:pt x="2667" y="2467"/>
                  <a:pt x="2667" y="2467"/>
                </a:cubicBezTo>
                <a:cubicBezTo>
                  <a:pt x="2667" y="1733"/>
                  <a:pt x="2667" y="1733"/>
                  <a:pt x="2667" y="1733"/>
                </a:cubicBezTo>
                <a:cubicBezTo>
                  <a:pt x="0" y="1733"/>
                  <a:pt x="0" y="1733"/>
                  <a:pt x="0" y="1733"/>
                </a:cubicBezTo>
                <a:cubicBezTo>
                  <a:pt x="0" y="2667"/>
                  <a:pt x="0" y="2667"/>
                  <a:pt x="0" y="2667"/>
                </a:cubicBezTo>
                <a:cubicBezTo>
                  <a:pt x="506" y="2667"/>
                  <a:pt x="506" y="2667"/>
                  <a:pt x="506" y="2667"/>
                </a:cubicBezTo>
                <a:cubicBezTo>
                  <a:pt x="573" y="2621"/>
                  <a:pt x="647" y="2570"/>
                  <a:pt x="677" y="2550"/>
                </a:cubicBezTo>
                <a:close/>
                <a:moveTo>
                  <a:pt x="2667" y="2511"/>
                </a:moveTo>
                <a:cubicBezTo>
                  <a:pt x="942" y="2511"/>
                  <a:pt x="942" y="2511"/>
                  <a:pt x="942" y="2511"/>
                </a:cubicBezTo>
                <a:cubicBezTo>
                  <a:pt x="817" y="2511"/>
                  <a:pt x="794" y="2531"/>
                  <a:pt x="701" y="2588"/>
                </a:cubicBezTo>
                <a:cubicBezTo>
                  <a:pt x="679" y="2602"/>
                  <a:pt x="633" y="2633"/>
                  <a:pt x="585" y="2667"/>
                </a:cubicBezTo>
                <a:cubicBezTo>
                  <a:pt x="2667" y="2667"/>
                  <a:pt x="2667" y="2667"/>
                  <a:pt x="2667" y="2667"/>
                </a:cubicBezTo>
                <a:lnTo>
                  <a:pt x="2667" y="2511"/>
                </a:lnTo>
                <a:close/>
                <a:moveTo>
                  <a:pt x="1724" y="156"/>
                </a:moveTo>
                <a:cubicBezTo>
                  <a:pt x="1850" y="156"/>
                  <a:pt x="1872" y="135"/>
                  <a:pt x="1966" y="79"/>
                </a:cubicBezTo>
                <a:cubicBezTo>
                  <a:pt x="1988" y="64"/>
                  <a:pt x="2033" y="33"/>
                  <a:pt x="20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6"/>
                  <a:pt x="0" y="156"/>
                  <a:pt x="0" y="156"/>
                </a:cubicBezTo>
                <a:lnTo>
                  <a:pt x="1724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68"/>
          <p:cNvSpPr>
            <a:spLocks noChangeAspect="1" noEditPoints="1"/>
          </p:cNvSpPr>
          <p:nvPr/>
        </p:nvSpPr>
        <p:spPr bwMode="auto">
          <a:xfrm>
            <a:off x="8043391" y="3645024"/>
            <a:ext cx="1224000" cy="1224000"/>
          </a:xfrm>
          <a:custGeom>
            <a:avLst/>
            <a:gdLst>
              <a:gd name="T0" fmla="*/ 2000 w 2667"/>
              <a:gd name="T1" fmla="*/ 0 h 2667"/>
              <a:gd name="T2" fmla="*/ 1378 w 2667"/>
              <a:gd name="T3" fmla="*/ 2467 h 2667"/>
              <a:gd name="T4" fmla="*/ 2044 w 2667"/>
              <a:gd name="T5" fmla="*/ 0 h 2667"/>
              <a:gd name="T6" fmla="*/ 2667 w 2667"/>
              <a:gd name="T7" fmla="*/ 2467 h 2667"/>
              <a:gd name="T8" fmla="*/ 2044 w 2667"/>
              <a:gd name="T9" fmla="*/ 0 h 2667"/>
              <a:gd name="T10" fmla="*/ 0 w 2667"/>
              <a:gd name="T11" fmla="*/ 2667 h 2667"/>
              <a:gd name="T12" fmla="*/ 677 w 2667"/>
              <a:gd name="T13" fmla="*/ 2550 h 2667"/>
              <a:gd name="T14" fmla="*/ 1333 w 2667"/>
              <a:gd name="T15" fmla="*/ 2467 h 2667"/>
              <a:gd name="T16" fmla="*/ 0 w 2667"/>
              <a:gd name="T17" fmla="*/ 0 h 2667"/>
              <a:gd name="T18" fmla="*/ 942 w 2667"/>
              <a:gd name="T19" fmla="*/ 2511 h 2667"/>
              <a:gd name="T20" fmla="*/ 585 w 2667"/>
              <a:gd name="T21" fmla="*/ 2667 h 2667"/>
              <a:gd name="T22" fmla="*/ 2667 w 2667"/>
              <a:gd name="T23" fmla="*/ 2511 h 2667"/>
              <a:gd name="T24" fmla="*/ 742 w 2667"/>
              <a:gd name="T25" fmla="*/ 1591 h 2667"/>
              <a:gd name="T26" fmla="*/ 591 w 2667"/>
              <a:gd name="T27" fmla="*/ 1742 h 2667"/>
              <a:gd name="T28" fmla="*/ 556 w 2667"/>
              <a:gd name="T29" fmla="*/ 1778 h 2667"/>
              <a:gd name="T30" fmla="*/ 778 w 2667"/>
              <a:gd name="T31" fmla="*/ 1556 h 2667"/>
              <a:gd name="T32" fmla="*/ 1111 w 2667"/>
              <a:gd name="T33" fmla="*/ 1333 h 2667"/>
              <a:gd name="T34" fmla="*/ 222 w 2667"/>
              <a:gd name="T35" fmla="*/ 222 h 2667"/>
              <a:gd name="T36" fmla="*/ 1111 w 2667"/>
              <a:gd name="T37" fmla="*/ 1333 h 2667"/>
              <a:gd name="T38" fmla="*/ 476 w 2667"/>
              <a:gd name="T39" fmla="*/ 1858 h 2667"/>
              <a:gd name="T40" fmla="*/ 324 w 2667"/>
              <a:gd name="T41" fmla="*/ 2009 h 2667"/>
              <a:gd name="T42" fmla="*/ 289 w 2667"/>
              <a:gd name="T43" fmla="*/ 2044 h 2667"/>
              <a:gd name="T44" fmla="*/ 511 w 2667"/>
              <a:gd name="T45" fmla="*/ 1822 h 2667"/>
              <a:gd name="T46" fmla="*/ 751 w 2667"/>
              <a:gd name="T47" fmla="*/ 2116 h 2667"/>
              <a:gd name="T48" fmla="*/ 591 w 2667"/>
              <a:gd name="T49" fmla="*/ 2124 h 2667"/>
              <a:gd name="T50" fmla="*/ 582 w 2667"/>
              <a:gd name="T51" fmla="*/ 2284 h 2667"/>
              <a:gd name="T52" fmla="*/ 556 w 2667"/>
              <a:gd name="T53" fmla="*/ 2089 h 2667"/>
              <a:gd name="T54" fmla="*/ 751 w 2667"/>
              <a:gd name="T55" fmla="*/ 2116 h 2667"/>
              <a:gd name="T56" fmla="*/ 1009 w 2667"/>
              <a:gd name="T57" fmla="*/ 1858 h 2667"/>
              <a:gd name="T58" fmla="*/ 858 w 2667"/>
              <a:gd name="T59" fmla="*/ 2009 h 2667"/>
              <a:gd name="T60" fmla="*/ 822 w 2667"/>
              <a:gd name="T61" fmla="*/ 2044 h 2667"/>
              <a:gd name="T62" fmla="*/ 1044 w 2667"/>
              <a:gd name="T63" fmla="*/ 1822 h 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67" h="2667">
                <a:moveTo>
                  <a:pt x="1378" y="0"/>
                </a:moveTo>
                <a:cubicBezTo>
                  <a:pt x="2000" y="0"/>
                  <a:pt x="2000" y="0"/>
                  <a:pt x="2000" y="0"/>
                </a:cubicBezTo>
                <a:cubicBezTo>
                  <a:pt x="2000" y="2467"/>
                  <a:pt x="2000" y="2467"/>
                  <a:pt x="2000" y="2467"/>
                </a:cubicBezTo>
                <a:cubicBezTo>
                  <a:pt x="1378" y="2467"/>
                  <a:pt x="1378" y="2467"/>
                  <a:pt x="1378" y="2467"/>
                </a:cubicBezTo>
                <a:cubicBezTo>
                  <a:pt x="1378" y="0"/>
                  <a:pt x="1378" y="0"/>
                  <a:pt x="1378" y="0"/>
                </a:cubicBezTo>
                <a:close/>
                <a:moveTo>
                  <a:pt x="2044" y="0"/>
                </a:moveTo>
                <a:cubicBezTo>
                  <a:pt x="2044" y="2467"/>
                  <a:pt x="2044" y="2467"/>
                  <a:pt x="2044" y="2467"/>
                </a:cubicBezTo>
                <a:cubicBezTo>
                  <a:pt x="2667" y="2467"/>
                  <a:pt x="2667" y="2467"/>
                  <a:pt x="2667" y="2467"/>
                </a:cubicBezTo>
                <a:cubicBezTo>
                  <a:pt x="2667" y="0"/>
                  <a:pt x="2667" y="0"/>
                  <a:pt x="2667" y="0"/>
                </a:cubicBezTo>
                <a:cubicBezTo>
                  <a:pt x="2044" y="0"/>
                  <a:pt x="2044" y="0"/>
                  <a:pt x="2044" y="0"/>
                </a:cubicBezTo>
                <a:close/>
                <a:moveTo>
                  <a:pt x="0" y="0"/>
                </a:moveTo>
                <a:cubicBezTo>
                  <a:pt x="0" y="2667"/>
                  <a:pt x="0" y="2667"/>
                  <a:pt x="0" y="2667"/>
                </a:cubicBezTo>
                <a:cubicBezTo>
                  <a:pt x="506" y="2667"/>
                  <a:pt x="506" y="2667"/>
                  <a:pt x="506" y="2667"/>
                </a:cubicBezTo>
                <a:cubicBezTo>
                  <a:pt x="573" y="2621"/>
                  <a:pt x="647" y="2570"/>
                  <a:pt x="677" y="2550"/>
                </a:cubicBezTo>
                <a:cubicBezTo>
                  <a:pt x="776" y="2491"/>
                  <a:pt x="807" y="2468"/>
                  <a:pt x="933" y="2467"/>
                </a:cubicBezTo>
                <a:cubicBezTo>
                  <a:pt x="1333" y="2467"/>
                  <a:pt x="1333" y="2467"/>
                  <a:pt x="1333" y="2467"/>
                </a:cubicBezTo>
                <a:cubicBezTo>
                  <a:pt x="1333" y="0"/>
                  <a:pt x="1333" y="0"/>
                  <a:pt x="1333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667" y="2511"/>
                </a:moveTo>
                <a:cubicBezTo>
                  <a:pt x="942" y="2511"/>
                  <a:pt x="942" y="2511"/>
                  <a:pt x="942" y="2511"/>
                </a:cubicBezTo>
                <a:cubicBezTo>
                  <a:pt x="817" y="2511"/>
                  <a:pt x="794" y="2531"/>
                  <a:pt x="701" y="2588"/>
                </a:cubicBezTo>
                <a:cubicBezTo>
                  <a:pt x="679" y="2602"/>
                  <a:pt x="633" y="2633"/>
                  <a:pt x="585" y="2667"/>
                </a:cubicBezTo>
                <a:cubicBezTo>
                  <a:pt x="2667" y="2667"/>
                  <a:pt x="2667" y="2667"/>
                  <a:pt x="2667" y="2667"/>
                </a:cubicBezTo>
                <a:cubicBezTo>
                  <a:pt x="2667" y="2511"/>
                  <a:pt x="2667" y="2511"/>
                  <a:pt x="2667" y="2511"/>
                </a:cubicBezTo>
                <a:close/>
                <a:moveTo>
                  <a:pt x="751" y="1582"/>
                </a:moveTo>
                <a:cubicBezTo>
                  <a:pt x="742" y="1591"/>
                  <a:pt x="742" y="1591"/>
                  <a:pt x="742" y="1591"/>
                </a:cubicBezTo>
                <a:cubicBezTo>
                  <a:pt x="591" y="1591"/>
                  <a:pt x="591" y="1591"/>
                  <a:pt x="591" y="1591"/>
                </a:cubicBezTo>
                <a:cubicBezTo>
                  <a:pt x="591" y="1742"/>
                  <a:pt x="591" y="1742"/>
                  <a:pt x="591" y="1742"/>
                </a:cubicBezTo>
                <a:cubicBezTo>
                  <a:pt x="582" y="1751"/>
                  <a:pt x="582" y="1751"/>
                  <a:pt x="582" y="1751"/>
                </a:cubicBezTo>
                <a:cubicBezTo>
                  <a:pt x="556" y="1778"/>
                  <a:pt x="556" y="1778"/>
                  <a:pt x="556" y="1778"/>
                </a:cubicBezTo>
                <a:cubicBezTo>
                  <a:pt x="556" y="1556"/>
                  <a:pt x="556" y="1556"/>
                  <a:pt x="556" y="1556"/>
                </a:cubicBezTo>
                <a:cubicBezTo>
                  <a:pt x="778" y="1556"/>
                  <a:pt x="778" y="1556"/>
                  <a:pt x="778" y="1556"/>
                </a:cubicBezTo>
                <a:cubicBezTo>
                  <a:pt x="751" y="1582"/>
                  <a:pt x="751" y="1582"/>
                  <a:pt x="751" y="1582"/>
                </a:cubicBezTo>
                <a:close/>
                <a:moveTo>
                  <a:pt x="1111" y="1333"/>
                </a:moveTo>
                <a:cubicBezTo>
                  <a:pt x="222" y="1333"/>
                  <a:pt x="222" y="1333"/>
                  <a:pt x="222" y="1333"/>
                </a:cubicBezTo>
                <a:cubicBezTo>
                  <a:pt x="222" y="222"/>
                  <a:pt x="222" y="222"/>
                  <a:pt x="222" y="222"/>
                </a:cubicBezTo>
                <a:cubicBezTo>
                  <a:pt x="1111" y="222"/>
                  <a:pt x="1111" y="222"/>
                  <a:pt x="1111" y="222"/>
                </a:cubicBezTo>
                <a:cubicBezTo>
                  <a:pt x="1111" y="1333"/>
                  <a:pt x="1111" y="1333"/>
                  <a:pt x="1111" y="1333"/>
                </a:cubicBezTo>
                <a:close/>
                <a:moveTo>
                  <a:pt x="484" y="1849"/>
                </a:moveTo>
                <a:cubicBezTo>
                  <a:pt x="476" y="1858"/>
                  <a:pt x="476" y="1858"/>
                  <a:pt x="476" y="1858"/>
                </a:cubicBezTo>
                <a:cubicBezTo>
                  <a:pt x="324" y="1858"/>
                  <a:pt x="324" y="1858"/>
                  <a:pt x="324" y="1858"/>
                </a:cubicBezTo>
                <a:cubicBezTo>
                  <a:pt x="324" y="2009"/>
                  <a:pt x="324" y="2009"/>
                  <a:pt x="324" y="2009"/>
                </a:cubicBezTo>
                <a:cubicBezTo>
                  <a:pt x="316" y="2018"/>
                  <a:pt x="316" y="2018"/>
                  <a:pt x="316" y="2018"/>
                </a:cubicBezTo>
                <a:cubicBezTo>
                  <a:pt x="289" y="2044"/>
                  <a:pt x="289" y="2044"/>
                  <a:pt x="289" y="2044"/>
                </a:cubicBezTo>
                <a:cubicBezTo>
                  <a:pt x="289" y="1822"/>
                  <a:pt x="289" y="1822"/>
                  <a:pt x="289" y="1822"/>
                </a:cubicBezTo>
                <a:cubicBezTo>
                  <a:pt x="511" y="1822"/>
                  <a:pt x="511" y="1822"/>
                  <a:pt x="511" y="1822"/>
                </a:cubicBezTo>
                <a:cubicBezTo>
                  <a:pt x="484" y="1849"/>
                  <a:pt x="484" y="1849"/>
                  <a:pt x="484" y="1849"/>
                </a:cubicBezTo>
                <a:close/>
                <a:moveTo>
                  <a:pt x="751" y="2116"/>
                </a:moveTo>
                <a:cubicBezTo>
                  <a:pt x="742" y="2124"/>
                  <a:pt x="742" y="2124"/>
                  <a:pt x="742" y="2124"/>
                </a:cubicBezTo>
                <a:cubicBezTo>
                  <a:pt x="591" y="2124"/>
                  <a:pt x="591" y="2124"/>
                  <a:pt x="591" y="2124"/>
                </a:cubicBezTo>
                <a:cubicBezTo>
                  <a:pt x="591" y="2276"/>
                  <a:pt x="591" y="2276"/>
                  <a:pt x="591" y="2276"/>
                </a:cubicBezTo>
                <a:cubicBezTo>
                  <a:pt x="582" y="2284"/>
                  <a:pt x="582" y="2284"/>
                  <a:pt x="582" y="2284"/>
                </a:cubicBezTo>
                <a:cubicBezTo>
                  <a:pt x="556" y="2311"/>
                  <a:pt x="556" y="2311"/>
                  <a:pt x="556" y="2311"/>
                </a:cubicBezTo>
                <a:cubicBezTo>
                  <a:pt x="556" y="2089"/>
                  <a:pt x="556" y="2089"/>
                  <a:pt x="556" y="2089"/>
                </a:cubicBezTo>
                <a:cubicBezTo>
                  <a:pt x="778" y="2089"/>
                  <a:pt x="778" y="2089"/>
                  <a:pt x="778" y="2089"/>
                </a:cubicBezTo>
                <a:cubicBezTo>
                  <a:pt x="751" y="2116"/>
                  <a:pt x="751" y="2116"/>
                  <a:pt x="751" y="2116"/>
                </a:cubicBezTo>
                <a:close/>
                <a:moveTo>
                  <a:pt x="1018" y="1849"/>
                </a:moveTo>
                <a:cubicBezTo>
                  <a:pt x="1009" y="1858"/>
                  <a:pt x="1009" y="1858"/>
                  <a:pt x="1009" y="1858"/>
                </a:cubicBezTo>
                <a:cubicBezTo>
                  <a:pt x="858" y="1858"/>
                  <a:pt x="858" y="1858"/>
                  <a:pt x="858" y="1858"/>
                </a:cubicBezTo>
                <a:cubicBezTo>
                  <a:pt x="858" y="2009"/>
                  <a:pt x="858" y="2009"/>
                  <a:pt x="858" y="2009"/>
                </a:cubicBezTo>
                <a:cubicBezTo>
                  <a:pt x="849" y="2018"/>
                  <a:pt x="849" y="2018"/>
                  <a:pt x="849" y="2018"/>
                </a:cubicBezTo>
                <a:cubicBezTo>
                  <a:pt x="822" y="2044"/>
                  <a:pt x="822" y="2044"/>
                  <a:pt x="822" y="2044"/>
                </a:cubicBezTo>
                <a:cubicBezTo>
                  <a:pt x="822" y="1822"/>
                  <a:pt x="822" y="1822"/>
                  <a:pt x="822" y="1822"/>
                </a:cubicBezTo>
                <a:cubicBezTo>
                  <a:pt x="1044" y="1822"/>
                  <a:pt x="1044" y="1822"/>
                  <a:pt x="1044" y="1822"/>
                </a:cubicBezTo>
                <a:cubicBezTo>
                  <a:pt x="1018" y="1849"/>
                  <a:pt x="1018" y="1849"/>
                  <a:pt x="1018" y="18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72"/>
          <p:cNvSpPr>
            <a:spLocks noChangeAspect="1" noEditPoints="1"/>
          </p:cNvSpPr>
          <p:nvPr/>
        </p:nvSpPr>
        <p:spPr bwMode="auto">
          <a:xfrm>
            <a:off x="4940277" y="4144318"/>
            <a:ext cx="756000" cy="756000"/>
          </a:xfrm>
          <a:custGeom>
            <a:avLst/>
            <a:gdLst>
              <a:gd name="T0" fmla="*/ 2378 w 2667"/>
              <a:gd name="T1" fmla="*/ 1733 h 2667"/>
              <a:gd name="T2" fmla="*/ 2489 w 2667"/>
              <a:gd name="T3" fmla="*/ 1844 h 2667"/>
              <a:gd name="T4" fmla="*/ 2556 w 2667"/>
              <a:gd name="T5" fmla="*/ 1956 h 2667"/>
              <a:gd name="T6" fmla="*/ 2622 w 2667"/>
              <a:gd name="T7" fmla="*/ 2200 h 2667"/>
              <a:gd name="T8" fmla="*/ 2556 w 2667"/>
              <a:gd name="T9" fmla="*/ 2444 h 2667"/>
              <a:gd name="T10" fmla="*/ 2378 w 2667"/>
              <a:gd name="T11" fmla="*/ 1911 h 2667"/>
              <a:gd name="T12" fmla="*/ 2311 w 2667"/>
              <a:gd name="T13" fmla="*/ 2022 h 2667"/>
              <a:gd name="T14" fmla="*/ 2378 w 2667"/>
              <a:gd name="T15" fmla="*/ 2133 h 2667"/>
              <a:gd name="T16" fmla="*/ 2444 w 2667"/>
              <a:gd name="T17" fmla="*/ 2378 h 2667"/>
              <a:gd name="T18" fmla="*/ 2378 w 2667"/>
              <a:gd name="T19" fmla="*/ 2622 h 2667"/>
              <a:gd name="T20" fmla="*/ 2111 w 2667"/>
              <a:gd name="T21" fmla="*/ 1733 h 2667"/>
              <a:gd name="T22" fmla="*/ 1867 w 2667"/>
              <a:gd name="T23" fmla="*/ 1667 h 2667"/>
              <a:gd name="T24" fmla="*/ 2111 w 2667"/>
              <a:gd name="T25" fmla="*/ 1778 h 2667"/>
              <a:gd name="T26" fmla="*/ 2178 w 2667"/>
              <a:gd name="T27" fmla="*/ 2022 h 2667"/>
              <a:gd name="T28" fmla="*/ 2111 w 2667"/>
              <a:gd name="T29" fmla="*/ 2267 h 2667"/>
              <a:gd name="T30" fmla="*/ 2111 w 2667"/>
              <a:gd name="T31" fmla="*/ 2622 h 2667"/>
              <a:gd name="T32" fmla="*/ 1867 w 2667"/>
              <a:gd name="T33" fmla="*/ 1844 h 2667"/>
              <a:gd name="T34" fmla="*/ 1933 w 2667"/>
              <a:gd name="T35" fmla="*/ 1956 h 2667"/>
              <a:gd name="T36" fmla="*/ 2000 w 2667"/>
              <a:gd name="T37" fmla="*/ 2200 h 2667"/>
              <a:gd name="T38" fmla="*/ 1933 w 2667"/>
              <a:gd name="T39" fmla="*/ 2444 h 2667"/>
              <a:gd name="T40" fmla="*/ 1822 w 2667"/>
              <a:gd name="T41" fmla="*/ 1556 h 2667"/>
              <a:gd name="T42" fmla="*/ 1600 w 2667"/>
              <a:gd name="T43" fmla="*/ 1667 h 2667"/>
              <a:gd name="T44" fmla="*/ 1489 w 2667"/>
              <a:gd name="T45" fmla="*/ 1600 h 2667"/>
              <a:gd name="T46" fmla="*/ 1733 w 2667"/>
              <a:gd name="T47" fmla="*/ 1844 h 2667"/>
              <a:gd name="T48" fmla="*/ 1667 w 2667"/>
              <a:gd name="T49" fmla="*/ 2089 h 2667"/>
              <a:gd name="T50" fmla="*/ 1667 w 2667"/>
              <a:gd name="T51" fmla="*/ 2444 h 2667"/>
              <a:gd name="T52" fmla="*/ 1600 w 2667"/>
              <a:gd name="T53" fmla="*/ 2556 h 2667"/>
              <a:gd name="T54" fmla="*/ 1489 w 2667"/>
              <a:gd name="T55" fmla="*/ 1778 h 2667"/>
              <a:gd name="T56" fmla="*/ 1556 w 2667"/>
              <a:gd name="T57" fmla="*/ 2022 h 2667"/>
              <a:gd name="T58" fmla="*/ 1489 w 2667"/>
              <a:gd name="T59" fmla="*/ 2267 h 2667"/>
              <a:gd name="T60" fmla="*/ 1489 w 2667"/>
              <a:gd name="T61" fmla="*/ 2622 h 2667"/>
              <a:gd name="T62" fmla="*/ 1378 w 2667"/>
              <a:gd name="T63" fmla="*/ 2667 h 2667"/>
              <a:gd name="T64" fmla="*/ 1222 w 2667"/>
              <a:gd name="T65" fmla="*/ 1600 h 2667"/>
              <a:gd name="T66" fmla="*/ 1111 w 2667"/>
              <a:gd name="T67" fmla="*/ 1667 h 2667"/>
              <a:gd name="T68" fmla="*/ 1222 w 2667"/>
              <a:gd name="T69" fmla="*/ 1911 h 2667"/>
              <a:gd name="T70" fmla="*/ 1222 w 2667"/>
              <a:gd name="T71" fmla="*/ 2267 h 2667"/>
              <a:gd name="T72" fmla="*/ 1156 w 2667"/>
              <a:gd name="T73" fmla="*/ 2378 h 2667"/>
              <a:gd name="T74" fmla="*/ 1222 w 2667"/>
              <a:gd name="T75" fmla="*/ 2489 h 2667"/>
              <a:gd name="T76" fmla="*/ 1111 w 2667"/>
              <a:gd name="T77" fmla="*/ 1844 h 2667"/>
              <a:gd name="T78" fmla="*/ 1044 w 2667"/>
              <a:gd name="T79" fmla="*/ 2089 h 2667"/>
              <a:gd name="T80" fmla="*/ 1044 w 2667"/>
              <a:gd name="T81" fmla="*/ 2444 h 2667"/>
              <a:gd name="T82" fmla="*/ 978 w 2667"/>
              <a:gd name="T83" fmla="*/ 2556 h 2667"/>
              <a:gd name="T84" fmla="*/ 1333 w 2667"/>
              <a:gd name="T85" fmla="*/ 2667 h 2667"/>
              <a:gd name="T86" fmla="*/ 0 w 2667"/>
              <a:gd name="T87" fmla="*/ 2667 h 2667"/>
              <a:gd name="T88" fmla="*/ 489 w 2667"/>
              <a:gd name="T89" fmla="*/ 1556 h 2667"/>
              <a:gd name="T90" fmla="*/ 1724 w 2667"/>
              <a:gd name="T91" fmla="*/ 1336 h 2667"/>
              <a:gd name="T92" fmla="*/ 933 w 2667"/>
              <a:gd name="T93" fmla="*/ 1511 h 2667"/>
              <a:gd name="T94" fmla="*/ 987 w 2667"/>
              <a:gd name="T95" fmla="*/ 176 h 2667"/>
              <a:gd name="T96" fmla="*/ 2222 w 2667"/>
              <a:gd name="T97" fmla="*/ 0 h 2667"/>
              <a:gd name="T98" fmla="*/ 1378 w 2667"/>
              <a:gd name="T99" fmla="*/ 0 h 2667"/>
              <a:gd name="T100" fmla="*/ 2613 w 2667"/>
              <a:gd name="T101" fmla="*/ 1336 h 2667"/>
              <a:gd name="T102" fmla="*/ 0 w 2667"/>
              <a:gd name="T103" fmla="*/ 1511 h 2667"/>
              <a:gd name="T104" fmla="*/ 156 w 2667"/>
              <a:gd name="T105" fmla="*/ 89 h 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7" h="2667">
                <a:moveTo>
                  <a:pt x="2556" y="1733"/>
                </a:moveTo>
                <a:cubicBezTo>
                  <a:pt x="2519" y="1733"/>
                  <a:pt x="2489" y="1703"/>
                  <a:pt x="2489" y="1667"/>
                </a:cubicBezTo>
                <a:cubicBezTo>
                  <a:pt x="2489" y="1630"/>
                  <a:pt x="2519" y="1600"/>
                  <a:pt x="2556" y="1600"/>
                </a:cubicBezTo>
                <a:cubicBezTo>
                  <a:pt x="2592" y="1600"/>
                  <a:pt x="2622" y="1630"/>
                  <a:pt x="2622" y="1667"/>
                </a:cubicBezTo>
                <a:cubicBezTo>
                  <a:pt x="2622" y="1703"/>
                  <a:pt x="2592" y="1733"/>
                  <a:pt x="2556" y="1733"/>
                </a:cubicBezTo>
                <a:close/>
                <a:moveTo>
                  <a:pt x="2378" y="1733"/>
                </a:moveTo>
                <a:cubicBezTo>
                  <a:pt x="2341" y="1733"/>
                  <a:pt x="2311" y="1703"/>
                  <a:pt x="2311" y="1667"/>
                </a:cubicBezTo>
                <a:cubicBezTo>
                  <a:pt x="2311" y="1630"/>
                  <a:pt x="2341" y="1600"/>
                  <a:pt x="2378" y="1600"/>
                </a:cubicBezTo>
                <a:cubicBezTo>
                  <a:pt x="2415" y="1600"/>
                  <a:pt x="2444" y="1630"/>
                  <a:pt x="2444" y="1667"/>
                </a:cubicBezTo>
                <a:cubicBezTo>
                  <a:pt x="2444" y="1703"/>
                  <a:pt x="2415" y="1733"/>
                  <a:pt x="2378" y="1733"/>
                </a:cubicBezTo>
                <a:close/>
                <a:moveTo>
                  <a:pt x="2556" y="1911"/>
                </a:moveTo>
                <a:cubicBezTo>
                  <a:pt x="2519" y="1911"/>
                  <a:pt x="2489" y="1881"/>
                  <a:pt x="2489" y="1844"/>
                </a:cubicBezTo>
                <a:cubicBezTo>
                  <a:pt x="2489" y="1808"/>
                  <a:pt x="2519" y="1778"/>
                  <a:pt x="2556" y="1778"/>
                </a:cubicBezTo>
                <a:cubicBezTo>
                  <a:pt x="2592" y="1778"/>
                  <a:pt x="2622" y="1808"/>
                  <a:pt x="2622" y="1844"/>
                </a:cubicBezTo>
                <a:cubicBezTo>
                  <a:pt x="2622" y="1881"/>
                  <a:pt x="2592" y="1911"/>
                  <a:pt x="2556" y="1911"/>
                </a:cubicBezTo>
                <a:close/>
                <a:moveTo>
                  <a:pt x="2556" y="2089"/>
                </a:moveTo>
                <a:cubicBezTo>
                  <a:pt x="2519" y="2089"/>
                  <a:pt x="2489" y="2059"/>
                  <a:pt x="2489" y="2022"/>
                </a:cubicBezTo>
                <a:cubicBezTo>
                  <a:pt x="2489" y="1985"/>
                  <a:pt x="2519" y="1956"/>
                  <a:pt x="2556" y="1956"/>
                </a:cubicBezTo>
                <a:cubicBezTo>
                  <a:pt x="2592" y="1956"/>
                  <a:pt x="2622" y="1985"/>
                  <a:pt x="2622" y="2022"/>
                </a:cubicBezTo>
                <a:cubicBezTo>
                  <a:pt x="2622" y="2059"/>
                  <a:pt x="2592" y="2089"/>
                  <a:pt x="2556" y="2089"/>
                </a:cubicBezTo>
                <a:close/>
                <a:moveTo>
                  <a:pt x="2556" y="2267"/>
                </a:moveTo>
                <a:cubicBezTo>
                  <a:pt x="2519" y="2267"/>
                  <a:pt x="2489" y="2237"/>
                  <a:pt x="2489" y="2200"/>
                </a:cubicBezTo>
                <a:cubicBezTo>
                  <a:pt x="2489" y="2163"/>
                  <a:pt x="2519" y="2133"/>
                  <a:pt x="2556" y="2133"/>
                </a:cubicBezTo>
                <a:cubicBezTo>
                  <a:pt x="2592" y="2133"/>
                  <a:pt x="2622" y="2163"/>
                  <a:pt x="2622" y="2200"/>
                </a:cubicBezTo>
                <a:cubicBezTo>
                  <a:pt x="2622" y="2237"/>
                  <a:pt x="2592" y="2267"/>
                  <a:pt x="2556" y="2267"/>
                </a:cubicBezTo>
                <a:close/>
                <a:moveTo>
                  <a:pt x="2556" y="2444"/>
                </a:moveTo>
                <a:cubicBezTo>
                  <a:pt x="2519" y="2444"/>
                  <a:pt x="2489" y="2415"/>
                  <a:pt x="2489" y="2378"/>
                </a:cubicBezTo>
                <a:cubicBezTo>
                  <a:pt x="2489" y="2341"/>
                  <a:pt x="2519" y="2311"/>
                  <a:pt x="2556" y="2311"/>
                </a:cubicBezTo>
                <a:cubicBezTo>
                  <a:pt x="2592" y="2311"/>
                  <a:pt x="2622" y="2341"/>
                  <a:pt x="2622" y="2378"/>
                </a:cubicBezTo>
                <a:cubicBezTo>
                  <a:pt x="2622" y="2415"/>
                  <a:pt x="2592" y="2444"/>
                  <a:pt x="2556" y="2444"/>
                </a:cubicBezTo>
                <a:close/>
                <a:moveTo>
                  <a:pt x="2556" y="2622"/>
                </a:moveTo>
                <a:cubicBezTo>
                  <a:pt x="2519" y="2622"/>
                  <a:pt x="2489" y="2592"/>
                  <a:pt x="2489" y="2556"/>
                </a:cubicBezTo>
                <a:cubicBezTo>
                  <a:pt x="2489" y="2519"/>
                  <a:pt x="2519" y="2489"/>
                  <a:pt x="2556" y="2489"/>
                </a:cubicBezTo>
                <a:cubicBezTo>
                  <a:pt x="2592" y="2489"/>
                  <a:pt x="2622" y="2519"/>
                  <a:pt x="2622" y="2556"/>
                </a:cubicBezTo>
                <a:cubicBezTo>
                  <a:pt x="2622" y="2592"/>
                  <a:pt x="2592" y="2622"/>
                  <a:pt x="2556" y="2622"/>
                </a:cubicBezTo>
                <a:close/>
                <a:moveTo>
                  <a:pt x="2378" y="1911"/>
                </a:moveTo>
                <a:cubicBezTo>
                  <a:pt x="2341" y="1911"/>
                  <a:pt x="2311" y="1881"/>
                  <a:pt x="2311" y="1844"/>
                </a:cubicBezTo>
                <a:cubicBezTo>
                  <a:pt x="2311" y="1808"/>
                  <a:pt x="2341" y="1778"/>
                  <a:pt x="2378" y="1778"/>
                </a:cubicBezTo>
                <a:cubicBezTo>
                  <a:pt x="2415" y="1778"/>
                  <a:pt x="2444" y="1808"/>
                  <a:pt x="2444" y="1844"/>
                </a:cubicBezTo>
                <a:cubicBezTo>
                  <a:pt x="2444" y="1881"/>
                  <a:pt x="2415" y="1911"/>
                  <a:pt x="2378" y="1911"/>
                </a:cubicBezTo>
                <a:close/>
                <a:moveTo>
                  <a:pt x="2378" y="2089"/>
                </a:moveTo>
                <a:cubicBezTo>
                  <a:pt x="2341" y="2089"/>
                  <a:pt x="2311" y="2059"/>
                  <a:pt x="2311" y="2022"/>
                </a:cubicBezTo>
                <a:cubicBezTo>
                  <a:pt x="2311" y="1985"/>
                  <a:pt x="2341" y="1956"/>
                  <a:pt x="2378" y="1956"/>
                </a:cubicBezTo>
                <a:cubicBezTo>
                  <a:pt x="2415" y="1956"/>
                  <a:pt x="2444" y="1985"/>
                  <a:pt x="2444" y="2022"/>
                </a:cubicBezTo>
                <a:cubicBezTo>
                  <a:pt x="2444" y="2059"/>
                  <a:pt x="2415" y="2089"/>
                  <a:pt x="2378" y="2089"/>
                </a:cubicBezTo>
                <a:close/>
                <a:moveTo>
                  <a:pt x="2378" y="2267"/>
                </a:moveTo>
                <a:cubicBezTo>
                  <a:pt x="2341" y="2267"/>
                  <a:pt x="2311" y="2237"/>
                  <a:pt x="2311" y="2200"/>
                </a:cubicBezTo>
                <a:cubicBezTo>
                  <a:pt x="2311" y="2163"/>
                  <a:pt x="2341" y="2133"/>
                  <a:pt x="2378" y="2133"/>
                </a:cubicBezTo>
                <a:cubicBezTo>
                  <a:pt x="2415" y="2133"/>
                  <a:pt x="2444" y="2163"/>
                  <a:pt x="2444" y="2200"/>
                </a:cubicBezTo>
                <a:cubicBezTo>
                  <a:pt x="2444" y="2237"/>
                  <a:pt x="2415" y="2267"/>
                  <a:pt x="2378" y="2267"/>
                </a:cubicBezTo>
                <a:close/>
                <a:moveTo>
                  <a:pt x="2378" y="2444"/>
                </a:moveTo>
                <a:cubicBezTo>
                  <a:pt x="2341" y="2444"/>
                  <a:pt x="2311" y="2415"/>
                  <a:pt x="2311" y="2378"/>
                </a:cubicBezTo>
                <a:cubicBezTo>
                  <a:pt x="2311" y="2341"/>
                  <a:pt x="2341" y="2311"/>
                  <a:pt x="2378" y="2311"/>
                </a:cubicBezTo>
                <a:cubicBezTo>
                  <a:pt x="2415" y="2311"/>
                  <a:pt x="2444" y="2341"/>
                  <a:pt x="2444" y="2378"/>
                </a:cubicBezTo>
                <a:cubicBezTo>
                  <a:pt x="2444" y="2415"/>
                  <a:pt x="2415" y="2444"/>
                  <a:pt x="2378" y="2444"/>
                </a:cubicBezTo>
                <a:close/>
                <a:moveTo>
                  <a:pt x="2378" y="2622"/>
                </a:moveTo>
                <a:cubicBezTo>
                  <a:pt x="2341" y="2622"/>
                  <a:pt x="2311" y="2592"/>
                  <a:pt x="2311" y="2556"/>
                </a:cubicBezTo>
                <a:cubicBezTo>
                  <a:pt x="2311" y="2519"/>
                  <a:pt x="2341" y="2489"/>
                  <a:pt x="2378" y="2489"/>
                </a:cubicBezTo>
                <a:cubicBezTo>
                  <a:pt x="2415" y="2489"/>
                  <a:pt x="2444" y="2519"/>
                  <a:pt x="2444" y="2556"/>
                </a:cubicBezTo>
                <a:cubicBezTo>
                  <a:pt x="2444" y="2592"/>
                  <a:pt x="2415" y="2622"/>
                  <a:pt x="2378" y="2622"/>
                </a:cubicBezTo>
                <a:close/>
                <a:moveTo>
                  <a:pt x="2267" y="1556"/>
                </a:moveTo>
                <a:cubicBezTo>
                  <a:pt x="2267" y="2667"/>
                  <a:pt x="2267" y="2667"/>
                  <a:pt x="2267" y="2667"/>
                </a:cubicBezTo>
                <a:cubicBezTo>
                  <a:pt x="2667" y="2667"/>
                  <a:pt x="2667" y="2667"/>
                  <a:pt x="2667" y="2667"/>
                </a:cubicBezTo>
                <a:cubicBezTo>
                  <a:pt x="2667" y="1556"/>
                  <a:pt x="2667" y="1556"/>
                  <a:pt x="2667" y="1556"/>
                </a:cubicBezTo>
                <a:lnTo>
                  <a:pt x="2267" y="1556"/>
                </a:lnTo>
                <a:close/>
                <a:moveTo>
                  <a:pt x="2111" y="1733"/>
                </a:moveTo>
                <a:cubicBezTo>
                  <a:pt x="2074" y="1733"/>
                  <a:pt x="2044" y="1703"/>
                  <a:pt x="2044" y="1667"/>
                </a:cubicBezTo>
                <a:cubicBezTo>
                  <a:pt x="2044" y="1630"/>
                  <a:pt x="2074" y="1600"/>
                  <a:pt x="2111" y="1600"/>
                </a:cubicBezTo>
                <a:cubicBezTo>
                  <a:pt x="2148" y="1600"/>
                  <a:pt x="2178" y="1630"/>
                  <a:pt x="2178" y="1667"/>
                </a:cubicBezTo>
                <a:cubicBezTo>
                  <a:pt x="2178" y="1703"/>
                  <a:pt x="2148" y="1733"/>
                  <a:pt x="2111" y="1733"/>
                </a:cubicBezTo>
                <a:close/>
                <a:moveTo>
                  <a:pt x="1933" y="1733"/>
                </a:moveTo>
                <a:cubicBezTo>
                  <a:pt x="1897" y="1733"/>
                  <a:pt x="1867" y="1703"/>
                  <a:pt x="1867" y="1667"/>
                </a:cubicBezTo>
                <a:cubicBezTo>
                  <a:pt x="1867" y="1630"/>
                  <a:pt x="1897" y="1600"/>
                  <a:pt x="1933" y="1600"/>
                </a:cubicBezTo>
                <a:cubicBezTo>
                  <a:pt x="1970" y="1600"/>
                  <a:pt x="2000" y="1630"/>
                  <a:pt x="2000" y="1667"/>
                </a:cubicBezTo>
                <a:cubicBezTo>
                  <a:pt x="2000" y="1703"/>
                  <a:pt x="1970" y="1733"/>
                  <a:pt x="1933" y="1733"/>
                </a:cubicBezTo>
                <a:close/>
                <a:moveTo>
                  <a:pt x="2111" y="1911"/>
                </a:moveTo>
                <a:cubicBezTo>
                  <a:pt x="2074" y="1911"/>
                  <a:pt x="2044" y="1881"/>
                  <a:pt x="2044" y="1844"/>
                </a:cubicBezTo>
                <a:cubicBezTo>
                  <a:pt x="2044" y="1808"/>
                  <a:pt x="2074" y="1778"/>
                  <a:pt x="2111" y="1778"/>
                </a:cubicBezTo>
                <a:cubicBezTo>
                  <a:pt x="2148" y="1778"/>
                  <a:pt x="2178" y="1808"/>
                  <a:pt x="2178" y="1844"/>
                </a:cubicBezTo>
                <a:cubicBezTo>
                  <a:pt x="2178" y="1881"/>
                  <a:pt x="2148" y="1911"/>
                  <a:pt x="2111" y="1911"/>
                </a:cubicBezTo>
                <a:close/>
                <a:moveTo>
                  <a:pt x="2111" y="2089"/>
                </a:moveTo>
                <a:cubicBezTo>
                  <a:pt x="2074" y="2089"/>
                  <a:pt x="2044" y="2059"/>
                  <a:pt x="2044" y="2022"/>
                </a:cubicBezTo>
                <a:cubicBezTo>
                  <a:pt x="2044" y="1985"/>
                  <a:pt x="2074" y="1956"/>
                  <a:pt x="2111" y="1956"/>
                </a:cubicBezTo>
                <a:cubicBezTo>
                  <a:pt x="2148" y="1956"/>
                  <a:pt x="2178" y="1985"/>
                  <a:pt x="2178" y="2022"/>
                </a:cubicBezTo>
                <a:cubicBezTo>
                  <a:pt x="2178" y="2059"/>
                  <a:pt x="2148" y="2089"/>
                  <a:pt x="2111" y="2089"/>
                </a:cubicBezTo>
                <a:close/>
                <a:moveTo>
                  <a:pt x="2111" y="2267"/>
                </a:moveTo>
                <a:cubicBezTo>
                  <a:pt x="2074" y="2267"/>
                  <a:pt x="2044" y="2237"/>
                  <a:pt x="2044" y="2200"/>
                </a:cubicBezTo>
                <a:cubicBezTo>
                  <a:pt x="2044" y="2163"/>
                  <a:pt x="2074" y="2133"/>
                  <a:pt x="2111" y="2133"/>
                </a:cubicBezTo>
                <a:cubicBezTo>
                  <a:pt x="2148" y="2133"/>
                  <a:pt x="2178" y="2163"/>
                  <a:pt x="2178" y="2200"/>
                </a:cubicBezTo>
                <a:cubicBezTo>
                  <a:pt x="2178" y="2237"/>
                  <a:pt x="2148" y="2267"/>
                  <a:pt x="2111" y="2267"/>
                </a:cubicBezTo>
                <a:close/>
                <a:moveTo>
                  <a:pt x="2111" y="2444"/>
                </a:moveTo>
                <a:cubicBezTo>
                  <a:pt x="2074" y="2444"/>
                  <a:pt x="2044" y="2415"/>
                  <a:pt x="2044" y="2378"/>
                </a:cubicBezTo>
                <a:cubicBezTo>
                  <a:pt x="2044" y="2341"/>
                  <a:pt x="2074" y="2311"/>
                  <a:pt x="2111" y="2311"/>
                </a:cubicBezTo>
                <a:cubicBezTo>
                  <a:pt x="2148" y="2311"/>
                  <a:pt x="2178" y="2341"/>
                  <a:pt x="2178" y="2378"/>
                </a:cubicBezTo>
                <a:cubicBezTo>
                  <a:pt x="2178" y="2415"/>
                  <a:pt x="2148" y="2444"/>
                  <a:pt x="2111" y="2444"/>
                </a:cubicBezTo>
                <a:close/>
                <a:moveTo>
                  <a:pt x="2111" y="2622"/>
                </a:moveTo>
                <a:cubicBezTo>
                  <a:pt x="2074" y="2622"/>
                  <a:pt x="2044" y="2592"/>
                  <a:pt x="2044" y="2556"/>
                </a:cubicBezTo>
                <a:cubicBezTo>
                  <a:pt x="2044" y="2519"/>
                  <a:pt x="2074" y="2489"/>
                  <a:pt x="2111" y="2489"/>
                </a:cubicBezTo>
                <a:cubicBezTo>
                  <a:pt x="2148" y="2489"/>
                  <a:pt x="2178" y="2519"/>
                  <a:pt x="2178" y="2556"/>
                </a:cubicBezTo>
                <a:cubicBezTo>
                  <a:pt x="2178" y="2592"/>
                  <a:pt x="2148" y="2622"/>
                  <a:pt x="2111" y="2622"/>
                </a:cubicBezTo>
                <a:close/>
                <a:moveTo>
                  <a:pt x="1933" y="1911"/>
                </a:moveTo>
                <a:cubicBezTo>
                  <a:pt x="1897" y="1911"/>
                  <a:pt x="1867" y="1881"/>
                  <a:pt x="1867" y="1844"/>
                </a:cubicBezTo>
                <a:cubicBezTo>
                  <a:pt x="1867" y="1808"/>
                  <a:pt x="1897" y="1778"/>
                  <a:pt x="1933" y="1778"/>
                </a:cubicBezTo>
                <a:cubicBezTo>
                  <a:pt x="1970" y="1778"/>
                  <a:pt x="2000" y="1808"/>
                  <a:pt x="2000" y="1844"/>
                </a:cubicBezTo>
                <a:cubicBezTo>
                  <a:pt x="2000" y="1881"/>
                  <a:pt x="1970" y="1911"/>
                  <a:pt x="1933" y="1911"/>
                </a:cubicBezTo>
                <a:close/>
                <a:moveTo>
                  <a:pt x="1933" y="2089"/>
                </a:moveTo>
                <a:cubicBezTo>
                  <a:pt x="1897" y="2089"/>
                  <a:pt x="1867" y="2059"/>
                  <a:pt x="1867" y="2022"/>
                </a:cubicBezTo>
                <a:cubicBezTo>
                  <a:pt x="1867" y="1985"/>
                  <a:pt x="1897" y="1956"/>
                  <a:pt x="1933" y="1956"/>
                </a:cubicBezTo>
                <a:cubicBezTo>
                  <a:pt x="1970" y="1956"/>
                  <a:pt x="2000" y="1985"/>
                  <a:pt x="2000" y="2022"/>
                </a:cubicBezTo>
                <a:cubicBezTo>
                  <a:pt x="2000" y="2059"/>
                  <a:pt x="1970" y="2089"/>
                  <a:pt x="1933" y="2089"/>
                </a:cubicBezTo>
                <a:close/>
                <a:moveTo>
                  <a:pt x="1933" y="2267"/>
                </a:moveTo>
                <a:cubicBezTo>
                  <a:pt x="1897" y="2267"/>
                  <a:pt x="1867" y="2237"/>
                  <a:pt x="1867" y="2200"/>
                </a:cubicBezTo>
                <a:cubicBezTo>
                  <a:pt x="1867" y="2163"/>
                  <a:pt x="1897" y="2133"/>
                  <a:pt x="1933" y="2133"/>
                </a:cubicBezTo>
                <a:cubicBezTo>
                  <a:pt x="1970" y="2133"/>
                  <a:pt x="2000" y="2163"/>
                  <a:pt x="2000" y="2200"/>
                </a:cubicBezTo>
                <a:cubicBezTo>
                  <a:pt x="2000" y="2237"/>
                  <a:pt x="1970" y="2267"/>
                  <a:pt x="1933" y="2267"/>
                </a:cubicBezTo>
                <a:close/>
                <a:moveTo>
                  <a:pt x="1933" y="2444"/>
                </a:moveTo>
                <a:cubicBezTo>
                  <a:pt x="1897" y="2444"/>
                  <a:pt x="1867" y="2415"/>
                  <a:pt x="1867" y="2378"/>
                </a:cubicBezTo>
                <a:cubicBezTo>
                  <a:pt x="1867" y="2341"/>
                  <a:pt x="1897" y="2311"/>
                  <a:pt x="1933" y="2311"/>
                </a:cubicBezTo>
                <a:cubicBezTo>
                  <a:pt x="1970" y="2311"/>
                  <a:pt x="2000" y="2341"/>
                  <a:pt x="2000" y="2378"/>
                </a:cubicBezTo>
                <a:cubicBezTo>
                  <a:pt x="2000" y="2415"/>
                  <a:pt x="1970" y="2444"/>
                  <a:pt x="1933" y="2444"/>
                </a:cubicBezTo>
                <a:close/>
                <a:moveTo>
                  <a:pt x="1933" y="2622"/>
                </a:moveTo>
                <a:cubicBezTo>
                  <a:pt x="1897" y="2622"/>
                  <a:pt x="1867" y="2592"/>
                  <a:pt x="1867" y="2556"/>
                </a:cubicBezTo>
                <a:cubicBezTo>
                  <a:pt x="1867" y="2519"/>
                  <a:pt x="1897" y="2489"/>
                  <a:pt x="1933" y="2489"/>
                </a:cubicBezTo>
                <a:cubicBezTo>
                  <a:pt x="1970" y="2489"/>
                  <a:pt x="2000" y="2519"/>
                  <a:pt x="2000" y="2556"/>
                </a:cubicBezTo>
                <a:cubicBezTo>
                  <a:pt x="2000" y="2592"/>
                  <a:pt x="1970" y="2622"/>
                  <a:pt x="1933" y="2622"/>
                </a:cubicBezTo>
                <a:close/>
                <a:moveTo>
                  <a:pt x="1822" y="1556"/>
                </a:moveTo>
                <a:cubicBezTo>
                  <a:pt x="1822" y="2667"/>
                  <a:pt x="1822" y="2667"/>
                  <a:pt x="1822" y="2667"/>
                </a:cubicBezTo>
                <a:cubicBezTo>
                  <a:pt x="2222" y="2667"/>
                  <a:pt x="2222" y="2667"/>
                  <a:pt x="2222" y="2667"/>
                </a:cubicBezTo>
                <a:cubicBezTo>
                  <a:pt x="2222" y="1556"/>
                  <a:pt x="2222" y="1556"/>
                  <a:pt x="2222" y="1556"/>
                </a:cubicBezTo>
                <a:lnTo>
                  <a:pt x="1822" y="1556"/>
                </a:lnTo>
                <a:close/>
                <a:moveTo>
                  <a:pt x="1667" y="1733"/>
                </a:moveTo>
                <a:cubicBezTo>
                  <a:pt x="1630" y="1733"/>
                  <a:pt x="1600" y="1703"/>
                  <a:pt x="1600" y="1667"/>
                </a:cubicBezTo>
                <a:cubicBezTo>
                  <a:pt x="1600" y="1630"/>
                  <a:pt x="1630" y="1600"/>
                  <a:pt x="1667" y="1600"/>
                </a:cubicBezTo>
                <a:cubicBezTo>
                  <a:pt x="1703" y="1600"/>
                  <a:pt x="1733" y="1630"/>
                  <a:pt x="1733" y="1667"/>
                </a:cubicBezTo>
                <a:cubicBezTo>
                  <a:pt x="1733" y="1703"/>
                  <a:pt x="1703" y="1733"/>
                  <a:pt x="1667" y="1733"/>
                </a:cubicBezTo>
                <a:close/>
                <a:moveTo>
                  <a:pt x="1489" y="1733"/>
                </a:moveTo>
                <a:cubicBezTo>
                  <a:pt x="1452" y="1733"/>
                  <a:pt x="1422" y="1703"/>
                  <a:pt x="1422" y="1667"/>
                </a:cubicBezTo>
                <a:cubicBezTo>
                  <a:pt x="1422" y="1630"/>
                  <a:pt x="1452" y="1600"/>
                  <a:pt x="1489" y="1600"/>
                </a:cubicBezTo>
                <a:cubicBezTo>
                  <a:pt x="1526" y="1600"/>
                  <a:pt x="1556" y="1630"/>
                  <a:pt x="1556" y="1667"/>
                </a:cubicBezTo>
                <a:cubicBezTo>
                  <a:pt x="1556" y="1703"/>
                  <a:pt x="1526" y="1733"/>
                  <a:pt x="1489" y="1733"/>
                </a:cubicBezTo>
                <a:close/>
                <a:moveTo>
                  <a:pt x="1667" y="1911"/>
                </a:moveTo>
                <a:cubicBezTo>
                  <a:pt x="1630" y="1911"/>
                  <a:pt x="1600" y="1881"/>
                  <a:pt x="1600" y="1844"/>
                </a:cubicBezTo>
                <a:cubicBezTo>
                  <a:pt x="1600" y="1808"/>
                  <a:pt x="1630" y="1778"/>
                  <a:pt x="1667" y="1778"/>
                </a:cubicBezTo>
                <a:cubicBezTo>
                  <a:pt x="1703" y="1778"/>
                  <a:pt x="1733" y="1808"/>
                  <a:pt x="1733" y="1844"/>
                </a:cubicBezTo>
                <a:cubicBezTo>
                  <a:pt x="1733" y="1881"/>
                  <a:pt x="1703" y="1911"/>
                  <a:pt x="1667" y="1911"/>
                </a:cubicBezTo>
                <a:close/>
                <a:moveTo>
                  <a:pt x="1667" y="2089"/>
                </a:moveTo>
                <a:cubicBezTo>
                  <a:pt x="1630" y="2089"/>
                  <a:pt x="1600" y="2059"/>
                  <a:pt x="1600" y="2022"/>
                </a:cubicBezTo>
                <a:cubicBezTo>
                  <a:pt x="1600" y="1985"/>
                  <a:pt x="1630" y="1956"/>
                  <a:pt x="1667" y="1956"/>
                </a:cubicBezTo>
                <a:cubicBezTo>
                  <a:pt x="1703" y="1956"/>
                  <a:pt x="1733" y="1985"/>
                  <a:pt x="1733" y="2022"/>
                </a:cubicBezTo>
                <a:cubicBezTo>
                  <a:pt x="1733" y="2059"/>
                  <a:pt x="1703" y="2089"/>
                  <a:pt x="1667" y="2089"/>
                </a:cubicBezTo>
                <a:close/>
                <a:moveTo>
                  <a:pt x="1667" y="2267"/>
                </a:moveTo>
                <a:cubicBezTo>
                  <a:pt x="1630" y="2267"/>
                  <a:pt x="1600" y="2237"/>
                  <a:pt x="1600" y="2200"/>
                </a:cubicBezTo>
                <a:cubicBezTo>
                  <a:pt x="1600" y="2163"/>
                  <a:pt x="1630" y="2133"/>
                  <a:pt x="1667" y="2133"/>
                </a:cubicBezTo>
                <a:cubicBezTo>
                  <a:pt x="1703" y="2133"/>
                  <a:pt x="1733" y="2163"/>
                  <a:pt x="1733" y="2200"/>
                </a:cubicBezTo>
                <a:cubicBezTo>
                  <a:pt x="1733" y="2237"/>
                  <a:pt x="1703" y="2267"/>
                  <a:pt x="1667" y="2267"/>
                </a:cubicBezTo>
                <a:close/>
                <a:moveTo>
                  <a:pt x="1667" y="2444"/>
                </a:moveTo>
                <a:cubicBezTo>
                  <a:pt x="1630" y="2444"/>
                  <a:pt x="1600" y="2415"/>
                  <a:pt x="1600" y="2378"/>
                </a:cubicBezTo>
                <a:cubicBezTo>
                  <a:pt x="1600" y="2341"/>
                  <a:pt x="1630" y="2311"/>
                  <a:pt x="1667" y="2311"/>
                </a:cubicBezTo>
                <a:cubicBezTo>
                  <a:pt x="1703" y="2311"/>
                  <a:pt x="1733" y="2341"/>
                  <a:pt x="1733" y="2378"/>
                </a:cubicBezTo>
                <a:cubicBezTo>
                  <a:pt x="1733" y="2415"/>
                  <a:pt x="1703" y="2444"/>
                  <a:pt x="1667" y="2444"/>
                </a:cubicBezTo>
                <a:close/>
                <a:moveTo>
                  <a:pt x="1667" y="2622"/>
                </a:moveTo>
                <a:cubicBezTo>
                  <a:pt x="1630" y="2622"/>
                  <a:pt x="1600" y="2592"/>
                  <a:pt x="1600" y="2556"/>
                </a:cubicBezTo>
                <a:cubicBezTo>
                  <a:pt x="1600" y="2519"/>
                  <a:pt x="1630" y="2489"/>
                  <a:pt x="1667" y="2489"/>
                </a:cubicBezTo>
                <a:cubicBezTo>
                  <a:pt x="1703" y="2489"/>
                  <a:pt x="1733" y="2519"/>
                  <a:pt x="1733" y="2556"/>
                </a:cubicBezTo>
                <a:cubicBezTo>
                  <a:pt x="1733" y="2592"/>
                  <a:pt x="1703" y="2622"/>
                  <a:pt x="1667" y="2622"/>
                </a:cubicBezTo>
                <a:close/>
                <a:moveTo>
                  <a:pt x="1489" y="1911"/>
                </a:moveTo>
                <a:cubicBezTo>
                  <a:pt x="1452" y="1911"/>
                  <a:pt x="1422" y="1881"/>
                  <a:pt x="1422" y="1844"/>
                </a:cubicBezTo>
                <a:cubicBezTo>
                  <a:pt x="1422" y="1808"/>
                  <a:pt x="1452" y="1778"/>
                  <a:pt x="1489" y="1778"/>
                </a:cubicBezTo>
                <a:cubicBezTo>
                  <a:pt x="1526" y="1778"/>
                  <a:pt x="1556" y="1808"/>
                  <a:pt x="1556" y="1844"/>
                </a:cubicBezTo>
                <a:cubicBezTo>
                  <a:pt x="1556" y="1881"/>
                  <a:pt x="1526" y="1911"/>
                  <a:pt x="1489" y="1911"/>
                </a:cubicBezTo>
                <a:close/>
                <a:moveTo>
                  <a:pt x="1489" y="2089"/>
                </a:moveTo>
                <a:cubicBezTo>
                  <a:pt x="1452" y="2089"/>
                  <a:pt x="1422" y="2059"/>
                  <a:pt x="1422" y="2022"/>
                </a:cubicBezTo>
                <a:cubicBezTo>
                  <a:pt x="1422" y="1985"/>
                  <a:pt x="1452" y="1956"/>
                  <a:pt x="1489" y="1956"/>
                </a:cubicBezTo>
                <a:cubicBezTo>
                  <a:pt x="1526" y="1956"/>
                  <a:pt x="1556" y="1985"/>
                  <a:pt x="1556" y="2022"/>
                </a:cubicBezTo>
                <a:cubicBezTo>
                  <a:pt x="1556" y="2059"/>
                  <a:pt x="1526" y="2089"/>
                  <a:pt x="1489" y="2089"/>
                </a:cubicBezTo>
                <a:close/>
                <a:moveTo>
                  <a:pt x="1489" y="2267"/>
                </a:moveTo>
                <a:cubicBezTo>
                  <a:pt x="1452" y="2267"/>
                  <a:pt x="1422" y="2237"/>
                  <a:pt x="1422" y="2200"/>
                </a:cubicBezTo>
                <a:cubicBezTo>
                  <a:pt x="1422" y="2163"/>
                  <a:pt x="1452" y="2133"/>
                  <a:pt x="1489" y="2133"/>
                </a:cubicBezTo>
                <a:cubicBezTo>
                  <a:pt x="1526" y="2133"/>
                  <a:pt x="1556" y="2163"/>
                  <a:pt x="1556" y="2200"/>
                </a:cubicBezTo>
                <a:cubicBezTo>
                  <a:pt x="1556" y="2237"/>
                  <a:pt x="1526" y="2267"/>
                  <a:pt x="1489" y="2267"/>
                </a:cubicBezTo>
                <a:close/>
                <a:moveTo>
                  <a:pt x="1489" y="2444"/>
                </a:moveTo>
                <a:cubicBezTo>
                  <a:pt x="1452" y="2444"/>
                  <a:pt x="1422" y="2415"/>
                  <a:pt x="1422" y="2378"/>
                </a:cubicBezTo>
                <a:cubicBezTo>
                  <a:pt x="1422" y="2341"/>
                  <a:pt x="1452" y="2311"/>
                  <a:pt x="1489" y="2311"/>
                </a:cubicBezTo>
                <a:cubicBezTo>
                  <a:pt x="1526" y="2311"/>
                  <a:pt x="1556" y="2341"/>
                  <a:pt x="1556" y="2378"/>
                </a:cubicBezTo>
                <a:cubicBezTo>
                  <a:pt x="1556" y="2415"/>
                  <a:pt x="1526" y="2444"/>
                  <a:pt x="1489" y="2444"/>
                </a:cubicBezTo>
                <a:close/>
                <a:moveTo>
                  <a:pt x="1489" y="2622"/>
                </a:moveTo>
                <a:cubicBezTo>
                  <a:pt x="1452" y="2622"/>
                  <a:pt x="1422" y="2592"/>
                  <a:pt x="1422" y="2556"/>
                </a:cubicBezTo>
                <a:cubicBezTo>
                  <a:pt x="1422" y="2519"/>
                  <a:pt x="1452" y="2489"/>
                  <a:pt x="1489" y="2489"/>
                </a:cubicBezTo>
                <a:cubicBezTo>
                  <a:pt x="1526" y="2489"/>
                  <a:pt x="1556" y="2519"/>
                  <a:pt x="1556" y="2556"/>
                </a:cubicBezTo>
                <a:cubicBezTo>
                  <a:pt x="1556" y="2592"/>
                  <a:pt x="1526" y="2622"/>
                  <a:pt x="1489" y="2622"/>
                </a:cubicBezTo>
                <a:close/>
                <a:moveTo>
                  <a:pt x="1378" y="1556"/>
                </a:moveTo>
                <a:cubicBezTo>
                  <a:pt x="1378" y="2667"/>
                  <a:pt x="1378" y="2667"/>
                  <a:pt x="1378" y="2667"/>
                </a:cubicBezTo>
                <a:cubicBezTo>
                  <a:pt x="1778" y="2667"/>
                  <a:pt x="1778" y="2667"/>
                  <a:pt x="1778" y="2667"/>
                </a:cubicBezTo>
                <a:cubicBezTo>
                  <a:pt x="1778" y="1556"/>
                  <a:pt x="1778" y="1556"/>
                  <a:pt x="1778" y="1556"/>
                </a:cubicBezTo>
                <a:lnTo>
                  <a:pt x="1378" y="1556"/>
                </a:lnTo>
                <a:close/>
                <a:moveTo>
                  <a:pt x="1222" y="1733"/>
                </a:moveTo>
                <a:cubicBezTo>
                  <a:pt x="1185" y="1733"/>
                  <a:pt x="1156" y="1703"/>
                  <a:pt x="1156" y="1667"/>
                </a:cubicBezTo>
                <a:cubicBezTo>
                  <a:pt x="1156" y="1630"/>
                  <a:pt x="1185" y="1600"/>
                  <a:pt x="1222" y="1600"/>
                </a:cubicBezTo>
                <a:cubicBezTo>
                  <a:pt x="1259" y="1600"/>
                  <a:pt x="1289" y="1630"/>
                  <a:pt x="1289" y="1667"/>
                </a:cubicBezTo>
                <a:cubicBezTo>
                  <a:pt x="1289" y="1703"/>
                  <a:pt x="1259" y="1733"/>
                  <a:pt x="1222" y="1733"/>
                </a:cubicBezTo>
                <a:close/>
                <a:moveTo>
                  <a:pt x="1044" y="1733"/>
                </a:moveTo>
                <a:cubicBezTo>
                  <a:pt x="1008" y="1733"/>
                  <a:pt x="978" y="1703"/>
                  <a:pt x="978" y="1667"/>
                </a:cubicBezTo>
                <a:cubicBezTo>
                  <a:pt x="978" y="1630"/>
                  <a:pt x="1008" y="1600"/>
                  <a:pt x="1044" y="1600"/>
                </a:cubicBezTo>
                <a:cubicBezTo>
                  <a:pt x="1081" y="1600"/>
                  <a:pt x="1111" y="1630"/>
                  <a:pt x="1111" y="1667"/>
                </a:cubicBezTo>
                <a:cubicBezTo>
                  <a:pt x="1111" y="1703"/>
                  <a:pt x="1081" y="1733"/>
                  <a:pt x="1044" y="1733"/>
                </a:cubicBezTo>
                <a:close/>
                <a:moveTo>
                  <a:pt x="1222" y="1911"/>
                </a:moveTo>
                <a:cubicBezTo>
                  <a:pt x="1185" y="1911"/>
                  <a:pt x="1156" y="1881"/>
                  <a:pt x="1156" y="1844"/>
                </a:cubicBezTo>
                <a:cubicBezTo>
                  <a:pt x="1156" y="1808"/>
                  <a:pt x="1185" y="1778"/>
                  <a:pt x="1222" y="1778"/>
                </a:cubicBezTo>
                <a:cubicBezTo>
                  <a:pt x="1259" y="1778"/>
                  <a:pt x="1289" y="1808"/>
                  <a:pt x="1289" y="1844"/>
                </a:cubicBezTo>
                <a:cubicBezTo>
                  <a:pt x="1289" y="1881"/>
                  <a:pt x="1259" y="1911"/>
                  <a:pt x="1222" y="1911"/>
                </a:cubicBezTo>
                <a:close/>
                <a:moveTo>
                  <a:pt x="1222" y="2089"/>
                </a:moveTo>
                <a:cubicBezTo>
                  <a:pt x="1185" y="2089"/>
                  <a:pt x="1156" y="2059"/>
                  <a:pt x="1156" y="2022"/>
                </a:cubicBezTo>
                <a:cubicBezTo>
                  <a:pt x="1156" y="1985"/>
                  <a:pt x="1185" y="1956"/>
                  <a:pt x="1222" y="1956"/>
                </a:cubicBezTo>
                <a:cubicBezTo>
                  <a:pt x="1259" y="1956"/>
                  <a:pt x="1289" y="1985"/>
                  <a:pt x="1289" y="2022"/>
                </a:cubicBezTo>
                <a:cubicBezTo>
                  <a:pt x="1289" y="2059"/>
                  <a:pt x="1259" y="2089"/>
                  <a:pt x="1222" y="2089"/>
                </a:cubicBezTo>
                <a:close/>
                <a:moveTo>
                  <a:pt x="1222" y="2267"/>
                </a:moveTo>
                <a:cubicBezTo>
                  <a:pt x="1185" y="2267"/>
                  <a:pt x="1156" y="2237"/>
                  <a:pt x="1156" y="2200"/>
                </a:cubicBezTo>
                <a:cubicBezTo>
                  <a:pt x="1156" y="2163"/>
                  <a:pt x="1185" y="2133"/>
                  <a:pt x="1222" y="2133"/>
                </a:cubicBezTo>
                <a:cubicBezTo>
                  <a:pt x="1259" y="2133"/>
                  <a:pt x="1289" y="2163"/>
                  <a:pt x="1289" y="2200"/>
                </a:cubicBezTo>
                <a:cubicBezTo>
                  <a:pt x="1289" y="2237"/>
                  <a:pt x="1259" y="2267"/>
                  <a:pt x="1222" y="2267"/>
                </a:cubicBezTo>
                <a:close/>
                <a:moveTo>
                  <a:pt x="1222" y="2444"/>
                </a:moveTo>
                <a:cubicBezTo>
                  <a:pt x="1185" y="2444"/>
                  <a:pt x="1156" y="2415"/>
                  <a:pt x="1156" y="2378"/>
                </a:cubicBezTo>
                <a:cubicBezTo>
                  <a:pt x="1156" y="2341"/>
                  <a:pt x="1185" y="2311"/>
                  <a:pt x="1222" y="2311"/>
                </a:cubicBezTo>
                <a:cubicBezTo>
                  <a:pt x="1259" y="2311"/>
                  <a:pt x="1289" y="2341"/>
                  <a:pt x="1289" y="2378"/>
                </a:cubicBezTo>
                <a:cubicBezTo>
                  <a:pt x="1289" y="2415"/>
                  <a:pt x="1259" y="2444"/>
                  <a:pt x="1222" y="2444"/>
                </a:cubicBezTo>
                <a:close/>
                <a:moveTo>
                  <a:pt x="1222" y="2622"/>
                </a:moveTo>
                <a:cubicBezTo>
                  <a:pt x="1185" y="2622"/>
                  <a:pt x="1156" y="2592"/>
                  <a:pt x="1156" y="2556"/>
                </a:cubicBezTo>
                <a:cubicBezTo>
                  <a:pt x="1156" y="2519"/>
                  <a:pt x="1185" y="2489"/>
                  <a:pt x="1222" y="2489"/>
                </a:cubicBezTo>
                <a:cubicBezTo>
                  <a:pt x="1259" y="2489"/>
                  <a:pt x="1289" y="2519"/>
                  <a:pt x="1289" y="2556"/>
                </a:cubicBezTo>
                <a:cubicBezTo>
                  <a:pt x="1289" y="2592"/>
                  <a:pt x="1259" y="2622"/>
                  <a:pt x="1222" y="2622"/>
                </a:cubicBezTo>
                <a:close/>
                <a:moveTo>
                  <a:pt x="1044" y="1911"/>
                </a:moveTo>
                <a:cubicBezTo>
                  <a:pt x="1008" y="1911"/>
                  <a:pt x="978" y="1881"/>
                  <a:pt x="978" y="1844"/>
                </a:cubicBezTo>
                <a:cubicBezTo>
                  <a:pt x="978" y="1808"/>
                  <a:pt x="1008" y="1778"/>
                  <a:pt x="1044" y="1778"/>
                </a:cubicBezTo>
                <a:cubicBezTo>
                  <a:pt x="1081" y="1778"/>
                  <a:pt x="1111" y="1808"/>
                  <a:pt x="1111" y="1844"/>
                </a:cubicBezTo>
                <a:cubicBezTo>
                  <a:pt x="1111" y="1881"/>
                  <a:pt x="1081" y="1911"/>
                  <a:pt x="1044" y="1911"/>
                </a:cubicBezTo>
                <a:close/>
                <a:moveTo>
                  <a:pt x="1044" y="2089"/>
                </a:moveTo>
                <a:cubicBezTo>
                  <a:pt x="1008" y="2089"/>
                  <a:pt x="978" y="2059"/>
                  <a:pt x="978" y="2022"/>
                </a:cubicBezTo>
                <a:cubicBezTo>
                  <a:pt x="978" y="1985"/>
                  <a:pt x="1008" y="1956"/>
                  <a:pt x="1044" y="1956"/>
                </a:cubicBezTo>
                <a:cubicBezTo>
                  <a:pt x="1081" y="1956"/>
                  <a:pt x="1111" y="1985"/>
                  <a:pt x="1111" y="2022"/>
                </a:cubicBezTo>
                <a:cubicBezTo>
                  <a:pt x="1111" y="2059"/>
                  <a:pt x="1081" y="2089"/>
                  <a:pt x="1044" y="2089"/>
                </a:cubicBezTo>
                <a:close/>
                <a:moveTo>
                  <a:pt x="1044" y="2267"/>
                </a:moveTo>
                <a:cubicBezTo>
                  <a:pt x="1008" y="2267"/>
                  <a:pt x="978" y="2237"/>
                  <a:pt x="978" y="2200"/>
                </a:cubicBezTo>
                <a:cubicBezTo>
                  <a:pt x="978" y="2163"/>
                  <a:pt x="1008" y="2133"/>
                  <a:pt x="1044" y="2133"/>
                </a:cubicBezTo>
                <a:cubicBezTo>
                  <a:pt x="1081" y="2133"/>
                  <a:pt x="1111" y="2163"/>
                  <a:pt x="1111" y="2200"/>
                </a:cubicBezTo>
                <a:cubicBezTo>
                  <a:pt x="1111" y="2237"/>
                  <a:pt x="1081" y="2267"/>
                  <a:pt x="1044" y="2267"/>
                </a:cubicBezTo>
                <a:close/>
                <a:moveTo>
                  <a:pt x="1044" y="2444"/>
                </a:moveTo>
                <a:cubicBezTo>
                  <a:pt x="1008" y="2444"/>
                  <a:pt x="978" y="2415"/>
                  <a:pt x="978" y="2378"/>
                </a:cubicBezTo>
                <a:cubicBezTo>
                  <a:pt x="978" y="2341"/>
                  <a:pt x="1008" y="2311"/>
                  <a:pt x="1044" y="2311"/>
                </a:cubicBezTo>
                <a:cubicBezTo>
                  <a:pt x="1081" y="2311"/>
                  <a:pt x="1111" y="2341"/>
                  <a:pt x="1111" y="2378"/>
                </a:cubicBezTo>
                <a:cubicBezTo>
                  <a:pt x="1111" y="2415"/>
                  <a:pt x="1081" y="2444"/>
                  <a:pt x="1044" y="2444"/>
                </a:cubicBezTo>
                <a:close/>
                <a:moveTo>
                  <a:pt x="1044" y="2622"/>
                </a:moveTo>
                <a:cubicBezTo>
                  <a:pt x="1008" y="2622"/>
                  <a:pt x="978" y="2592"/>
                  <a:pt x="978" y="2556"/>
                </a:cubicBezTo>
                <a:cubicBezTo>
                  <a:pt x="978" y="2519"/>
                  <a:pt x="1008" y="2489"/>
                  <a:pt x="1044" y="2489"/>
                </a:cubicBezTo>
                <a:cubicBezTo>
                  <a:pt x="1081" y="2489"/>
                  <a:pt x="1111" y="2519"/>
                  <a:pt x="1111" y="2556"/>
                </a:cubicBezTo>
                <a:cubicBezTo>
                  <a:pt x="1111" y="2592"/>
                  <a:pt x="1081" y="2622"/>
                  <a:pt x="1044" y="2622"/>
                </a:cubicBezTo>
                <a:close/>
                <a:moveTo>
                  <a:pt x="933" y="1556"/>
                </a:moveTo>
                <a:cubicBezTo>
                  <a:pt x="933" y="2667"/>
                  <a:pt x="933" y="2667"/>
                  <a:pt x="933" y="2667"/>
                </a:cubicBezTo>
                <a:cubicBezTo>
                  <a:pt x="1333" y="2667"/>
                  <a:pt x="1333" y="2667"/>
                  <a:pt x="1333" y="2667"/>
                </a:cubicBezTo>
                <a:cubicBezTo>
                  <a:pt x="1333" y="1556"/>
                  <a:pt x="1333" y="1556"/>
                  <a:pt x="1333" y="1556"/>
                </a:cubicBezTo>
                <a:lnTo>
                  <a:pt x="933" y="1556"/>
                </a:lnTo>
                <a:close/>
                <a:moveTo>
                  <a:pt x="0" y="1556"/>
                </a:moveTo>
                <a:cubicBezTo>
                  <a:pt x="444" y="1556"/>
                  <a:pt x="444" y="1556"/>
                  <a:pt x="444" y="1556"/>
                </a:cubicBezTo>
                <a:cubicBezTo>
                  <a:pt x="444" y="2667"/>
                  <a:pt x="444" y="2667"/>
                  <a:pt x="444" y="2667"/>
                </a:cubicBezTo>
                <a:cubicBezTo>
                  <a:pt x="0" y="2667"/>
                  <a:pt x="0" y="2667"/>
                  <a:pt x="0" y="2667"/>
                </a:cubicBezTo>
                <a:lnTo>
                  <a:pt x="0" y="1556"/>
                </a:lnTo>
                <a:close/>
                <a:moveTo>
                  <a:pt x="489" y="1556"/>
                </a:moveTo>
                <a:cubicBezTo>
                  <a:pt x="889" y="1556"/>
                  <a:pt x="889" y="1556"/>
                  <a:pt x="889" y="1556"/>
                </a:cubicBezTo>
                <a:cubicBezTo>
                  <a:pt x="889" y="2667"/>
                  <a:pt x="889" y="2667"/>
                  <a:pt x="889" y="2667"/>
                </a:cubicBezTo>
                <a:cubicBezTo>
                  <a:pt x="489" y="2667"/>
                  <a:pt x="489" y="2667"/>
                  <a:pt x="489" y="2667"/>
                </a:cubicBezTo>
                <a:lnTo>
                  <a:pt x="489" y="1556"/>
                </a:lnTo>
                <a:close/>
                <a:moveTo>
                  <a:pt x="2169" y="1336"/>
                </a:moveTo>
                <a:cubicBezTo>
                  <a:pt x="1876" y="1336"/>
                  <a:pt x="1876" y="1336"/>
                  <a:pt x="1876" y="1336"/>
                </a:cubicBezTo>
                <a:cubicBezTo>
                  <a:pt x="1876" y="176"/>
                  <a:pt x="1876" y="176"/>
                  <a:pt x="1876" y="176"/>
                </a:cubicBezTo>
                <a:cubicBezTo>
                  <a:pt x="2169" y="176"/>
                  <a:pt x="2169" y="176"/>
                  <a:pt x="2169" y="176"/>
                </a:cubicBezTo>
                <a:lnTo>
                  <a:pt x="2169" y="1336"/>
                </a:lnTo>
                <a:close/>
                <a:moveTo>
                  <a:pt x="1724" y="1336"/>
                </a:moveTo>
                <a:cubicBezTo>
                  <a:pt x="1431" y="1336"/>
                  <a:pt x="1431" y="1336"/>
                  <a:pt x="1431" y="1336"/>
                </a:cubicBezTo>
                <a:cubicBezTo>
                  <a:pt x="1431" y="176"/>
                  <a:pt x="1431" y="176"/>
                  <a:pt x="1431" y="176"/>
                </a:cubicBezTo>
                <a:cubicBezTo>
                  <a:pt x="1724" y="176"/>
                  <a:pt x="1724" y="176"/>
                  <a:pt x="1724" y="176"/>
                </a:cubicBezTo>
                <a:lnTo>
                  <a:pt x="1724" y="1336"/>
                </a:lnTo>
                <a:close/>
                <a:moveTo>
                  <a:pt x="933" y="0"/>
                </a:moveTo>
                <a:cubicBezTo>
                  <a:pt x="933" y="1511"/>
                  <a:pt x="933" y="1511"/>
                  <a:pt x="933" y="1511"/>
                </a:cubicBezTo>
                <a:cubicBezTo>
                  <a:pt x="1333" y="1511"/>
                  <a:pt x="1333" y="1511"/>
                  <a:pt x="1333" y="1511"/>
                </a:cubicBezTo>
                <a:cubicBezTo>
                  <a:pt x="1333" y="0"/>
                  <a:pt x="1333" y="0"/>
                  <a:pt x="1333" y="0"/>
                </a:cubicBezTo>
                <a:lnTo>
                  <a:pt x="933" y="0"/>
                </a:lnTo>
                <a:close/>
                <a:moveTo>
                  <a:pt x="1280" y="1336"/>
                </a:moveTo>
                <a:cubicBezTo>
                  <a:pt x="987" y="1336"/>
                  <a:pt x="987" y="1336"/>
                  <a:pt x="987" y="1336"/>
                </a:cubicBezTo>
                <a:cubicBezTo>
                  <a:pt x="987" y="176"/>
                  <a:pt x="987" y="176"/>
                  <a:pt x="987" y="176"/>
                </a:cubicBezTo>
                <a:cubicBezTo>
                  <a:pt x="1280" y="176"/>
                  <a:pt x="1280" y="176"/>
                  <a:pt x="1280" y="176"/>
                </a:cubicBezTo>
                <a:lnTo>
                  <a:pt x="1280" y="1336"/>
                </a:lnTo>
                <a:close/>
                <a:moveTo>
                  <a:pt x="1822" y="0"/>
                </a:moveTo>
                <a:cubicBezTo>
                  <a:pt x="1822" y="1511"/>
                  <a:pt x="1822" y="1511"/>
                  <a:pt x="1822" y="1511"/>
                </a:cubicBezTo>
                <a:cubicBezTo>
                  <a:pt x="2222" y="1511"/>
                  <a:pt x="2222" y="1511"/>
                  <a:pt x="2222" y="1511"/>
                </a:cubicBezTo>
                <a:cubicBezTo>
                  <a:pt x="2222" y="0"/>
                  <a:pt x="2222" y="0"/>
                  <a:pt x="2222" y="0"/>
                </a:cubicBezTo>
                <a:lnTo>
                  <a:pt x="1822" y="0"/>
                </a:lnTo>
                <a:close/>
                <a:moveTo>
                  <a:pt x="1378" y="0"/>
                </a:moveTo>
                <a:cubicBezTo>
                  <a:pt x="1378" y="1511"/>
                  <a:pt x="1378" y="1511"/>
                  <a:pt x="1378" y="1511"/>
                </a:cubicBezTo>
                <a:cubicBezTo>
                  <a:pt x="1778" y="1511"/>
                  <a:pt x="1778" y="1511"/>
                  <a:pt x="1778" y="1511"/>
                </a:cubicBezTo>
                <a:cubicBezTo>
                  <a:pt x="1778" y="0"/>
                  <a:pt x="1778" y="0"/>
                  <a:pt x="1778" y="0"/>
                </a:cubicBezTo>
                <a:lnTo>
                  <a:pt x="1378" y="0"/>
                </a:lnTo>
                <a:close/>
                <a:moveTo>
                  <a:pt x="2267" y="0"/>
                </a:moveTo>
                <a:cubicBezTo>
                  <a:pt x="2267" y="1511"/>
                  <a:pt x="2267" y="1511"/>
                  <a:pt x="2267" y="1511"/>
                </a:cubicBezTo>
                <a:cubicBezTo>
                  <a:pt x="2667" y="1511"/>
                  <a:pt x="2667" y="1511"/>
                  <a:pt x="2667" y="1511"/>
                </a:cubicBezTo>
                <a:cubicBezTo>
                  <a:pt x="2667" y="0"/>
                  <a:pt x="2667" y="0"/>
                  <a:pt x="2667" y="0"/>
                </a:cubicBezTo>
                <a:lnTo>
                  <a:pt x="2267" y="0"/>
                </a:lnTo>
                <a:close/>
                <a:moveTo>
                  <a:pt x="2613" y="1336"/>
                </a:moveTo>
                <a:cubicBezTo>
                  <a:pt x="2320" y="1336"/>
                  <a:pt x="2320" y="1336"/>
                  <a:pt x="2320" y="1336"/>
                </a:cubicBezTo>
                <a:cubicBezTo>
                  <a:pt x="2320" y="176"/>
                  <a:pt x="2320" y="176"/>
                  <a:pt x="2320" y="176"/>
                </a:cubicBezTo>
                <a:cubicBezTo>
                  <a:pt x="2613" y="176"/>
                  <a:pt x="2613" y="176"/>
                  <a:pt x="2613" y="176"/>
                </a:cubicBezTo>
                <a:lnTo>
                  <a:pt x="2613" y="1336"/>
                </a:lnTo>
                <a:close/>
                <a:moveTo>
                  <a:pt x="0" y="0"/>
                </a:moveTo>
                <a:cubicBezTo>
                  <a:pt x="0" y="1511"/>
                  <a:pt x="0" y="1511"/>
                  <a:pt x="0" y="1511"/>
                </a:cubicBezTo>
                <a:cubicBezTo>
                  <a:pt x="889" y="1511"/>
                  <a:pt x="889" y="1511"/>
                  <a:pt x="889" y="1511"/>
                </a:cubicBezTo>
                <a:cubicBezTo>
                  <a:pt x="889" y="0"/>
                  <a:pt x="889" y="0"/>
                  <a:pt x="889" y="0"/>
                </a:cubicBezTo>
                <a:lnTo>
                  <a:pt x="0" y="0"/>
                </a:lnTo>
                <a:close/>
                <a:moveTo>
                  <a:pt x="156" y="222"/>
                </a:moveTo>
                <a:cubicBezTo>
                  <a:pt x="119" y="222"/>
                  <a:pt x="89" y="192"/>
                  <a:pt x="89" y="156"/>
                </a:cubicBezTo>
                <a:cubicBezTo>
                  <a:pt x="89" y="119"/>
                  <a:pt x="119" y="89"/>
                  <a:pt x="156" y="89"/>
                </a:cubicBezTo>
                <a:cubicBezTo>
                  <a:pt x="192" y="89"/>
                  <a:pt x="222" y="119"/>
                  <a:pt x="222" y="156"/>
                </a:cubicBezTo>
                <a:cubicBezTo>
                  <a:pt x="222" y="192"/>
                  <a:pt x="192" y="222"/>
                  <a:pt x="156" y="2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80"/>
          <p:cNvSpPr>
            <a:spLocks noChangeAspect="1" noEditPoints="1"/>
          </p:cNvSpPr>
          <p:nvPr/>
        </p:nvSpPr>
        <p:spPr bwMode="auto">
          <a:xfrm>
            <a:off x="9600383" y="2645363"/>
            <a:ext cx="454737" cy="288000"/>
          </a:xfrm>
          <a:custGeom>
            <a:avLst/>
            <a:gdLst>
              <a:gd name="T0" fmla="*/ 2667 w 2667"/>
              <a:gd name="T1" fmla="*/ 844 h 1689"/>
              <a:gd name="T2" fmla="*/ 2555 w 2667"/>
              <a:gd name="T3" fmla="*/ 1041 h 1689"/>
              <a:gd name="T4" fmla="*/ 1333 w 2667"/>
              <a:gd name="T5" fmla="*/ 1689 h 1689"/>
              <a:gd name="T6" fmla="*/ 112 w 2667"/>
              <a:gd name="T7" fmla="*/ 1041 h 1689"/>
              <a:gd name="T8" fmla="*/ 0 w 2667"/>
              <a:gd name="T9" fmla="*/ 844 h 1689"/>
              <a:gd name="T10" fmla="*/ 112 w 2667"/>
              <a:gd name="T11" fmla="*/ 648 h 1689"/>
              <a:gd name="T12" fmla="*/ 1333 w 2667"/>
              <a:gd name="T13" fmla="*/ 0 h 1689"/>
              <a:gd name="T14" fmla="*/ 2555 w 2667"/>
              <a:gd name="T15" fmla="*/ 648 h 1689"/>
              <a:gd name="T16" fmla="*/ 2667 w 2667"/>
              <a:gd name="T17" fmla="*/ 844 h 1689"/>
              <a:gd name="T18" fmla="*/ 2466 w 2667"/>
              <a:gd name="T19" fmla="*/ 844 h 1689"/>
              <a:gd name="T20" fmla="*/ 1878 w 2667"/>
              <a:gd name="T21" fmla="*/ 297 h 1689"/>
              <a:gd name="T22" fmla="*/ 1980 w 2667"/>
              <a:gd name="T23" fmla="*/ 644 h 1689"/>
              <a:gd name="T24" fmla="*/ 1333 w 2667"/>
              <a:gd name="T25" fmla="*/ 1289 h 1689"/>
              <a:gd name="T26" fmla="*/ 687 w 2667"/>
              <a:gd name="T27" fmla="*/ 644 h 1689"/>
              <a:gd name="T28" fmla="*/ 788 w 2667"/>
              <a:gd name="T29" fmla="*/ 297 h 1689"/>
              <a:gd name="T30" fmla="*/ 200 w 2667"/>
              <a:gd name="T31" fmla="*/ 844 h 1689"/>
              <a:gd name="T32" fmla="*/ 1333 w 2667"/>
              <a:gd name="T33" fmla="*/ 1511 h 1689"/>
              <a:gd name="T34" fmla="*/ 2466 w 2667"/>
              <a:gd name="T35" fmla="*/ 844 h 1689"/>
              <a:gd name="T36" fmla="*/ 867 w 2667"/>
              <a:gd name="T37" fmla="*/ 644 h 1689"/>
              <a:gd name="T38" fmla="*/ 1333 w 2667"/>
              <a:gd name="T39" fmla="*/ 178 h 1689"/>
              <a:gd name="T40" fmla="*/ 1333 w 2667"/>
              <a:gd name="T41" fmla="*/ 355 h 1689"/>
              <a:gd name="T42" fmla="*/ 1044 w 2667"/>
              <a:gd name="T43" fmla="*/ 644 h 1689"/>
              <a:gd name="T44" fmla="*/ 867 w 2667"/>
              <a:gd name="T45" fmla="*/ 644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67" h="1689">
                <a:moveTo>
                  <a:pt x="2667" y="844"/>
                </a:moveTo>
                <a:cubicBezTo>
                  <a:pt x="2634" y="913"/>
                  <a:pt x="2597" y="979"/>
                  <a:pt x="2555" y="1041"/>
                </a:cubicBezTo>
                <a:cubicBezTo>
                  <a:pt x="2290" y="1432"/>
                  <a:pt x="1842" y="1689"/>
                  <a:pt x="1333" y="1689"/>
                </a:cubicBezTo>
                <a:cubicBezTo>
                  <a:pt x="825" y="1689"/>
                  <a:pt x="376" y="1432"/>
                  <a:pt x="112" y="1041"/>
                </a:cubicBezTo>
                <a:cubicBezTo>
                  <a:pt x="70" y="979"/>
                  <a:pt x="32" y="913"/>
                  <a:pt x="0" y="844"/>
                </a:cubicBezTo>
                <a:cubicBezTo>
                  <a:pt x="32" y="776"/>
                  <a:pt x="70" y="710"/>
                  <a:pt x="112" y="648"/>
                </a:cubicBezTo>
                <a:cubicBezTo>
                  <a:pt x="376" y="257"/>
                  <a:pt x="825" y="0"/>
                  <a:pt x="1333" y="0"/>
                </a:cubicBezTo>
                <a:cubicBezTo>
                  <a:pt x="1842" y="0"/>
                  <a:pt x="2290" y="257"/>
                  <a:pt x="2555" y="648"/>
                </a:cubicBezTo>
                <a:cubicBezTo>
                  <a:pt x="2597" y="710"/>
                  <a:pt x="2634" y="776"/>
                  <a:pt x="2667" y="844"/>
                </a:cubicBezTo>
                <a:close/>
                <a:moveTo>
                  <a:pt x="2466" y="844"/>
                </a:moveTo>
                <a:cubicBezTo>
                  <a:pt x="2334" y="606"/>
                  <a:pt x="2128" y="413"/>
                  <a:pt x="1878" y="297"/>
                </a:cubicBezTo>
                <a:cubicBezTo>
                  <a:pt x="1943" y="398"/>
                  <a:pt x="1980" y="517"/>
                  <a:pt x="1980" y="644"/>
                </a:cubicBezTo>
                <a:cubicBezTo>
                  <a:pt x="1980" y="1000"/>
                  <a:pt x="1691" y="1289"/>
                  <a:pt x="1333" y="1289"/>
                </a:cubicBezTo>
                <a:cubicBezTo>
                  <a:pt x="976" y="1289"/>
                  <a:pt x="687" y="1000"/>
                  <a:pt x="687" y="644"/>
                </a:cubicBezTo>
                <a:cubicBezTo>
                  <a:pt x="687" y="517"/>
                  <a:pt x="724" y="398"/>
                  <a:pt x="788" y="297"/>
                </a:cubicBezTo>
                <a:cubicBezTo>
                  <a:pt x="539" y="413"/>
                  <a:pt x="333" y="606"/>
                  <a:pt x="200" y="844"/>
                </a:cubicBezTo>
                <a:cubicBezTo>
                  <a:pt x="421" y="1242"/>
                  <a:pt x="845" y="1511"/>
                  <a:pt x="1333" y="1511"/>
                </a:cubicBezTo>
                <a:cubicBezTo>
                  <a:pt x="1821" y="1511"/>
                  <a:pt x="2246" y="1242"/>
                  <a:pt x="2466" y="844"/>
                </a:cubicBezTo>
                <a:close/>
                <a:moveTo>
                  <a:pt x="867" y="644"/>
                </a:moveTo>
                <a:cubicBezTo>
                  <a:pt x="867" y="387"/>
                  <a:pt x="1076" y="178"/>
                  <a:pt x="1333" y="178"/>
                </a:cubicBezTo>
                <a:cubicBezTo>
                  <a:pt x="1333" y="355"/>
                  <a:pt x="1333" y="355"/>
                  <a:pt x="1333" y="355"/>
                </a:cubicBezTo>
                <a:cubicBezTo>
                  <a:pt x="1174" y="355"/>
                  <a:pt x="1044" y="485"/>
                  <a:pt x="1044" y="644"/>
                </a:cubicBezTo>
                <a:lnTo>
                  <a:pt x="867" y="644"/>
                </a:lnTo>
                <a:close/>
              </a:path>
            </a:pathLst>
          </a:custGeom>
          <a:solidFill>
            <a:srgbClr val="50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7" name="Gruppieren 196"/>
          <p:cNvGrpSpPr>
            <a:grpSpLocks noChangeAspect="1"/>
          </p:cNvGrpSpPr>
          <p:nvPr/>
        </p:nvGrpSpPr>
        <p:grpSpPr>
          <a:xfrm>
            <a:off x="9600383" y="3282975"/>
            <a:ext cx="675256" cy="432000"/>
            <a:chOff x="-13127038" y="1587"/>
            <a:chExt cx="9144000" cy="5849938"/>
          </a:xfrm>
        </p:grpSpPr>
        <p:sp>
          <p:nvSpPr>
            <p:cNvPr id="189" name="Freeform 184"/>
            <p:cNvSpPr>
              <a:spLocks noEditPoints="1"/>
            </p:cNvSpPr>
            <p:nvPr/>
          </p:nvSpPr>
          <p:spPr bwMode="auto">
            <a:xfrm>
              <a:off x="-10442576" y="4025900"/>
              <a:ext cx="585788" cy="584200"/>
            </a:xfrm>
            <a:custGeom>
              <a:avLst/>
              <a:gdLst>
                <a:gd name="T0" fmla="*/ 24 w 171"/>
                <a:gd name="T1" fmla="*/ 112 h 170"/>
                <a:gd name="T2" fmla="*/ 25 w 171"/>
                <a:gd name="T3" fmla="*/ 127 h 170"/>
                <a:gd name="T4" fmla="*/ 26 w 171"/>
                <a:gd name="T5" fmla="*/ 147 h 170"/>
                <a:gd name="T6" fmla="*/ 42 w 171"/>
                <a:gd name="T7" fmla="*/ 136 h 170"/>
                <a:gd name="T8" fmla="*/ 61 w 171"/>
                <a:gd name="T9" fmla="*/ 155 h 170"/>
                <a:gd name="T10" fmla="*/ 74 w 171"/>
                <a:gd name="T11" fmla="*/ 170 h 170"/>
                <a:gd name="T12" fmla="*/ 80 w 171"/>
                <a:gd name="T13" fmla="*/ 152 h 170"/>
                <a:gd name="T14" fmla="*/ 106 w 171"/>
                <a:gd name="T15" fmla="*/ 156 h 170"/>
                <a:gd name="T16" fmla="*/ 120 w 171"/>
                <a:gd name="T17" fmla="*/ 163 h 170"/>
                <a:gd name="T18" fmla="*/ 123 w 171"/>
                <a:gd name="T19" fmla="*/ 149 h 170"/>
                <a:gd name="T20" fmla="*/ 138 w 171"/>
                <a:gd name="T21" fmla="*/ 127 h 170"/>
                <a:gd name="T22" fmla="*/ 156 w 171"/>
                <a:gd name="T23" fmla="*/ 134 h 170"/>
                <a:gd name="T24" fmla="*/ 160 w 171"/>
                <a:gd name="T25" fmla="*/ 127 h 170"/>
                <a:gd name="T26" fmla="*/ 154 w 171"/>
                <a:gd name="T27" fmla="*/ 114 h 170"/>
                <a:gd name="T28" fmla="*/ 153 w 171"/>
                <a:gd name="T29" fmla="*/ 88 h 170"/>
                <a:gd name="T30" fmla="*/ 171 w 171"/>
                <a:gd name="T31" fmla="*/ 84 h 170"/>
                <a:gd name="T32" fmla="*/ 170 w 171"/>
                <a:gd name="T33" fmla="*/ 72 h 170"/>
                <a:gd name="T34" fmla="*/ 158 w 171"/>
                <a:gd name="T35" fmla="*/ 69 h 170"/>
                <a:gd name="T36" fmla="*/ 147 w 171"/>
                <a:gd name="T37" fmla="*/ 58 h 170"/>
                <a:gd name="T38" fmla="*/ 147 w 171"/>
                <a:gd name="T39" fmla="*/ 43 h 170"/>
                <a:gd name="T40" fmla="*/ 153 w 171"/>
                <a:gd name="T41" fmla="*/ 32 h 170"/>
                <a:gd name="T42" fmla="*/ 145 w 171"/>
                <a:gd name="T43" fmla="*/ 23 h 170"/>
                <a:gd name="T44" fmla="*/ 130 w 171"/>
                <a:gd name="T45" fmla="*/ 34 h 170"/>
                <a:gd name="T46" fmla="*/ 111 w 171"/>
                <a:gd name="T47" fmla="*/ 15 h 170"/>
                <a:gd name="T48" fmla="*/ 109 w 171"/>
                <a:gd name="T49" fmla="*/ 2 h 170"/>
                <a:gd name="T50" fmla="*/ 97 w 171"/>
                <a:gd name="T51" fmla="*/ 0 h 170"/>
                <a:gd name="T52" fmla="*/ 91 w 171"/>
                <a:gd name="T53" fmla="*/ 18 h 170"/>
                <a:gd name="T54" fmla="*/ 65 w 171"/>
                <a:gd name="T55" fmla="*/ 14 h 170"/>
                <a:gd name="T56" fmla="*/ 55 w 171"/>
                <a:gd name="T57" fmla="*/ 5 h 170"/>
                <a:gd name="T58" fmla="*/ 45 w 171"/>
                <a:gd name="T59" fmla="*/ 9 h 170"/>
                <a:gd name="T60" fmla="*/ 51 w 171"/>
                <a:gd name="T61" fmla="*/ 28 h 170"/>
                <a:gd name="T62" fmla="*/ 27 w 171"/>
                <a:gd name="T63" fmla="*/ 40 h 170"/>
                <a:gd name="T64" fmla="*/ 9 w 171"/>
                <a:gd name="T65" fmla="*/ 48 h 170"/>
                <a:gd name="T66" fmla="*/ 24 w 171"/>
                <a:gd name="T67" fmla="*/ 59 h 170"/>
                <a:gd name="T68" fmla="*/ 12 w 171"/>
                <a:gd name="T69" fmla="*/ 83 h 170"/>
                <a:gd name="T70" fmla="*/ 1 w 171"/>
                <a:gd name="T71" fmla="*/ 100 h 170"/>
                <a:gd name="T72" fmla="*/ 20 w 171"/>
                <a:gd name="T73" fmla="*/ 101 h 170"/>
                <a:gd name="T74" fmla="*/ 69 w 171"/>
                <a:gd name="T75" fmla="*/ 46 h 170"/>
                <a:gd name="T76" fmla="*/ 103 w 171"/>
                <a:gd name="T77" fmla="*/ 1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1" h="170">
                  <a:moveTo>
                    <a:pt x="20" y="101"/>
                  </a:moveTo>
                  <a:cubicBezTo>
                    <a:pt x="21" y="104"/>
                    <a:pt x="22" y="108"/>
                    <a:pt x="24" y="112"/>
                  </a:cubicBezTo>
                  <a:cubicBezTo>
                    <a:pt x="26" y="116"/>
                    <a:pt x="27" y="119"/>
                    <a:pt x="30" y="122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20" y="140"/>
                    <a:pt x="23" y="144"/>
                    <a:pt x="26" y="147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8" y="141"/>
                    <a:pt x="55" y="145"/>
                    <a:pt x="62" y="148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65" y="168"/>
                    <a:pt x="69" y="169"/>
                    <a:pt x="74" y="170"/>
                  </a:cubicBezTo>
                  <a:cubicBezTo>
                    <a:pt x="79" y="159"/>
                    <a:pt x="79" y="159"/>
                    <a:pt x="79" y="159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8" y="153"/>
                    <a:pt x="96" y="152"/>
                    <a:pt x="104" y="150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13" y="166"/>
                    <a:pt x="113" y="166"/>
                    <a:pt x="113" y="166"/>
                  </a:cubicBezTo>
                  <a:cubicBezTo>
                    <a:pt x="115" y="165"/>
                    <a:pt x="118" y="164"/>
                    <a:pt x="120" y="163"/>
                  </a:cubicBezTo>
                  <a:cubicBezTo>
                    <a:pt x="122" y="163"/>
                    <a:pt x="124" y="162"/>
                    <a:pt x="126" y="16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8" y="138"/>
                    <a:pt x="134" y="133"/>
                    <a:pt x="138" y="127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57" y="133"/>
                    <a:pt x="158" y="131"/>
                    <a:pt x="159" y="130"/>
                  </a:cubicBezTo>
                  <a:cubicBezTo>
                    <a:pt x="160" y="127"/>
                    <a:pt x="160" y="127"/>
                    <a:pt x="160" y="127"/>
                  </a:cubicBezTo>
                  <a:cubicBezTo>
                    <a:pt x="161" y="126"/>
                    <a:pt x="162" y="124"/>
                    <a:pt x="163" y="122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48" y="111"/>
                    <a:pt x="148" y="111"/>
                    <a:pt x="148" y="111"/>
                  </a:cubicBezTo>
                  <a:cubicBezTo>
                    <a:pt x="151" y="104"/>
                    <a:pt x="153" y="96"/>
                    <a:pt x="153" y="88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1" y="83"/>
                    <a:pt x="171" y="82"/>
                    <a:pt x="171" y="81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0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51" y="70"/>
                    <a:pt x="151" y="70"/>
                    <a:pt x="151" y="70"/>
                  </a:cubicBezTo>
                  <a:cubicBezTo>
                    <a:pt x="150" y="66"/>
                    <a:pt x="149" y="62"/>
                    <a:pt x="147" y="58"/>
                  </a:cubicBezTo>
                  <a:cubicBezTo>
                    <a:pt x="146" y="55"/>
                    <a:pt x="144" y="51"/>
                    <a:pt x="142" y="48"/>
                  </a:cubicBezTo>
                  <a:cubicBezTo>
                    <a:pt x="147" y="43"/>
                    <a:pt x="147" y="43"/>
                    <a:pt x="147" y="4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4" y="33"/>
                    <a:pt x="154" y="33"/>
                    <a:pt x="153" y="32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3" y="29"/>
                    <a:pt x="117" y="25"/>
                    <a:pt x="109" y="22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0" y="3"/>
                    <a:pt x="110" y="3"/>
                    <a:pt x="109" y="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9" y="0"/>
                    <a:pt x="98" y="0"/>
                    <a:pt x="97" y="0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83" y="17"/>
                    <a:pt x="75" y="18"/>
                    <a:pt x="68" y="20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6" y="5"/>
                    <a:pt x="55" y="5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7" y="8"/>
                    <a:pt x="46" y="9"/>
                    <a:pt x="45" y="9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44" y="32"/>
                    <a:pt x="38" y="37"/>
                    <a:pt x="33" y="43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40"/>
                    <a:pt x="11" y="44"/>
                    <a:pt x="9" y="48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1" y="66"/>
                    <a:pt x="19" y="74"/>
                    <a:pt x="18" y="8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1" y="95"/>
                    <a:pt x="1" y="100"/>
                  </a:cubicBezTo>
                  <a:cubicBezTo>
                    <a:pt x="13" y="101"/>
                    <a:pt x="13" y="101"/>
                    <a:pt x="13" y="101"/>
                  </a:cubicBezTo>
                  <a:lnTo>
                    <a:pt x="20" y="101"/>
                  </a:lnTo>
                  <a:close/>
                  <a:moveTo>
                    <a:pt x="46" y="102"/>
                  </a:moveTo>
                  <a:cubicBezTo>
                    <a:pt x="37" y="80"/>
                    <a:pt x="47" y="55"/>
                    <a:pt x="69" y="46"/>
                  </a:cubicBezTo>
                  <a:cubicBezTo>
                    <a:pt x="90" y="36"/>
                    <a:pt x="116" y="46"/>
                    <a:pt x="125" y="68"/>
                  </a:cubicBezTo>
                  <a:cubicBezTo>
                    <a:pt x="134" y="90"/>
                    <a:pt x="124" y="115"/>
                    <a:pt x="103" y="124"/>
                  </a:cubicBezTo>
                  <a:cubicBezTo>
                    <a:pt x="81" y="134"/>
                    <a:pt x="56" y="124"/>
                    <a:pt x="46" y="102"/>
                  </a:cubicBezTo>
                  <a:close/>
                </a:path>
              </a:pathLst>
            </a:custGeom>
            <a:solidFill>
              <a:srgbClr val="555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85"/>
            <p:cNvSpPr>
              <a:spLocks noEditPoints="1"/>
            </p:cNvSpPr>
            <p:nvPr/>
          </p:nvSpPr>
          <p:spPr bwMode="auto">
            <a:xfrm>
              <a:off x="-11096626" y="4356100"/>
              <a:ext cx="876300" cy="881063"/>
            </a:xfrm>
            <a:custGeom>
              <a:avLst/>
              <a:gdLst>
                <a:gd name="T0" fmla="*/ 237 w 256"/>
                <a:gd name="T1" fmla="*/ 113 h 257"/>
                <a:gd name="T2" fmla="*/ 253 w 256"/>
                <a:gd name="T3" fmla="*/ 98 h 257"/>
                <a:gd name="T4" fmla="*/ 241 w 256"/>
                <a:gd name="T5" fmla="*/ 87 h 257"/>
                <a:gd name="T6" fmla="*/ 234 w 256"/>
                <a:gd name="T7" fmla="*/ 71 h 257"/>
                <a:gd name="T8" fmla="*/ 220 w 256"/>
                <a:gd name="T9" fmla="*/ 51 h 257"/>
                <a:gd name="T10" fmla="*/ 208 w 256"/>
                <a:gd name="T11" fmla="*/ 39 h 257"/>
                <a:gd name="T12" fmla="*/ 201 w 256"/>
                <a:gd name="T13" fmla="*/ 23 h 257"/>
                <a:gd name="T14" fmla="*/ 182 w 256"/>
                <a:gd name="T15" fmla="*/ 32 h 257"/>
                <a:gd name="T16" fmla="*/ 172 w 256"/>
                <a:gd name="T17" fmla="*/ 8 h 257"/>
                <a:gd name="T18" fmla="*/ 149 w 256"/>
                <a:gd name="T19" fmla="*/ 10 h 257"/>
                <a:gd name="T20" fmla="*/ 131 w 256"/>
                <a:gd name="T21" fmla="*/ 9 h 257"/>
                <a:gd name="T22" fmla="*/ 116 w 256"/>
                <a:gd name="T23" fmla="*/ 0 h 257"/>
                <a:gd name="T24" fmla="*/ 108 w 256"/>
                <a:gd name="T25" fmla="*/ 20 h 257"/>
                <a:gd name="T26" fmla="*/ 84 w 256"/>
                <a:gd name="T27" fmla="*/ 8 h 257"/>
                <a:gd name="T28" fmla="*/ 72 w 256"/>
                <a:gd name="T29" fmla="*/ 34 h 257"/>
                <a:gd name="T30" fmla="*/ 45 w 256"/>
                <a:gd name="T31" fmla="*/ 30 h 257"/>
                <a:gd name="T32" fmla="*/ 32 w 256"/>
                <a:gd name="T33" fmla="*/ 43 h 257"/>
                <a:gd name="T34" fmla="*/ 35 w 256"/>
                <a:gd name="T35" fmla="*/ 70 h 257"/>
                <a:gd name="T36" fmla="*/ 13 w 256"/>
                <a:gd name="T37" fmla="*/ 70 h 257"/>
                <a:gd name="T38" fmla="*/ 15 w 256"/>
                <a:gd name="T39" fmla="*/ 88 h 257"/>
                <a:gd name="T40" fmla="*/ 20 w 256"/>
                <a:gd name="T41" fmla="*/ 105 h 257"/>
                <a:gd name="T42" fmla="*/ 0 w 256"/>
                <a:gd name="T43" fmla="*/ 113 h 257"/>
                <a:gd name="T44" fmla="*/ 8 w 256"/>
                <a:gd name="T45" fmla="*/ 129 h 257"/>
                <a:gd name="T46" fmla="*/ 9 w 256"/>
                <a:gd name="T47" fmla="*/ 146 h 257"/>
                <a:gd name="T48" fmla="*/ 4 w 256"/>
                <a:gd name="T49" fmla="*/ 162 h 257"/>
                <a:gd name="T50" fmla="*/ 25 w 256"/>
                <a:gd name="T51" fmla="*/ 167 h 257"/>
                <a:gd name="T52" fmla="*/ 17 w 256"/>
                <a:gd name="T53" fmla="*/ 193 h 257"/>
                <a:gd name="T54" fmla="*/ 27 w 256"/>
                <a:gd name="T55" fmla="*/ 208 h 257"/>
                <a:gd name="T56" fmla="*/ 54 w 256"/>
                <a:gd name="T57" fmla="*/ 210 h 257"/>
                <a:gd name="T58" fmla="*/ 51 w 256"/>
                <a:gd name="T59" fmla="*/ 231 h 257"/>
                <a:gd name="T60" fmla="*/ 68 w 256"/>
                <a:gd name="T61" fmla="*/ 232 h 257"/>
                <a:gd name="T62" fmla="*/ 84 w 256"/>
                <a:gd name="T63" fmla="*/ 240 h 257"/>
                <a:gd name="T64" fmla="*/ 95 w 256"/>
                <a:gd name="T65" fmla="*/ 252 h 257"/>
                <a:gd name="T66" fmla="*/ 110 w 256"/>
                <a:gd name="T67" fmla="*/ 237 h 257"/>
                <a:gd name="T68" fmla="*/ 128 w 256"/>
                <a:gd name="T69" fmla="*/ 257 h 257"/>
                <a:gd name="T70" fmla="*/ 147 w 256"/>
                <a:gd name="T71" fmla="*/ 255 h 257"/>
                <a:gd name="T72" fmla="*/ 162 w 256"/>
                <a:gd name="T73" fmla="*/ 233 h 257"/>
                <a:gd name="T74" fmla="*/ 180 w 256"/>
                <a:gd name="T75" fmla="*/ 246 h 257"/>
                <a:gd name="T76" fmla="*/ 188 w 256"/>
                <a:gd name="T77" fmla="*/ 232 h 257"/>
                <a:gd name="T78" fmla="*/ 203 w 256"/>
                <a:gd name="T79" fmla="*/ 222 h 257"/>
                <a:gd name="T80" fmla="*/ 219 w 256"/>
                <a:gd name="T81" fmla="*/ 219 h 257"/>
                <a:gd name="T82" fmla="*/ 213 w 256"/>
                <a:gd name="T83" fmla="*/ 198 h 257"/>
                <a:gd name="T84" fmla="*/ 239 w 256"/>
                <a:gd name="T85" fmla="*/ 192 h 257"/>
                <a:gd name="T86" fmla="*/ 248 w 256"/>
                <a:gd name="T87" fmla="*/ 176 h 257"/>
                <a:gd name="T88" fmla="*/ 234 w 256"/>
                <a:gd name="T89" fmla="*/ 158 h 257"/>
                <a:gd name="T90" fmla="*/ 255 w 256"/>
                <a:gd name="T91" fmla="*/ 150 h 257"/>
                <a:gd name="T92" fmla="*/ 256 w 256"/>
                <a:gd name="T93" fmla="*/ 132 h 257"/>
                <a:gd name="T94" fmla="*/ 105 w 256"/>
                <a:gd name="T95" fmla="*/ 211 h 257"/>
                <a:gd name="T96" fmla="*/ 210 w 256"/>
                <a:gd name="T97" fmla="*/ 15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6" h="257">
                  <a:moveTo>
                    <a:pt x="248" y="128"/>
                  </a:moveTo>
                  <a:cubicBezTo>
                    <a:pt x="238" y="127"/>
                    <a:pt x="238" y="127"/>
                    <a:pt x="238" y="127"/>
                  </a:cubicBezTo>
                  <a:cubicBezTo>
                    <a:pt x="238" y="122"/>
                    <a:pt x="238" y="118"/>
                    <a:pt x="237" y="113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55" y="106"/>
                    <a:pt x="255" y="106"/>
                    <a:pt x="255" y="106"/>
                  </a:cubicBezTo>
                  <a:cubicBezTo>
                    <a:pt x="254" y="103"/>
                    <a:pt x="254" y="100"/>
                    <a:pt x="253" y="98"/>
                  </a:cubicBezTo>
                  <a:cubicBezTo>
                    <a:pt x="252" y="96"/>
                    <a:pt x="252" y="96"/>
                    <a:pt x="252" y="96"/>
                  </a:cubicBezTo>
                  <a:cubicBezTo>
                    <a:pt x="252" y="93"/>
                    <a:pt x="251" y="90"/>
                    <a:pt x="250" y="88"/>
                  </a:cubicBezTo>
                  <a:cubicBezTo>
                    <a:pt x="241" y="87"/>
                    <a:pt x="241" y="87"/>
                    <a:pt x="241" y="8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29" y="85"/>
                    <a:pt x="228" y="81"/>
                    <a:pt x="225" y="77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36" y="59"/>
                    <a:pt x="233" y="53"/>
                    <a:pt x="229" y="49"/>
                  </a:cubicBezTo>
                  <a:cubicBezTo>
                    <a:pt x="220" y="51"/>
                    <a:pt x="220" y="51"/>
                    <a:pt x="220" y="51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9" y="53"/>
                    <a:pt x="205" y="50"/>
                    <a:pt x="202" y="47"/>
                  </a:cubicBezTo>
                  <a:cubicBezTo>
                    <a:pt x="208" y="39"/>
                    <a:pt x="208" y="39"/>
                    <a:pt x="208" y="39"/>
                  </a:cubicBezTo>
                  <a:cubicBezTo>
                    <a:pt x="210" y="30"/>
                    <a:pt x="210" y="30"/>
                    <a:pt x="210" y="30"/>
                  </a:cubicBezTo>
                  <a:cubicBezTo>
                    <a:pt x="209" y="28"/>
                    <a:pt x="207" y="27"/>
                    <a:pt x="205" y="25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199" y="21"/>
                    <a:pt x="197" y="20"/>
                    <a:pt x="195" y="19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78" y="30"/>
                    <a:pt x="174" y="28"/>
                    <a:pt x="170" y="26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69" y="7"/>
                    <a:pt x="166" y="6"/>
                    <a:pt x="163" y="5"/>
                  </a:cubicBezTo>
                  <a:cubicBezTo>
                    <a:pt x="160" y="4"/>
                    <a:pt x="157" y="3"/>
                    <a:pt x="154" y="3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1" y="19"/>
                    <a:pt x="137" y="18"/>
                    <a:pt x="132" y="18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5" y="0"/>
                    <a:pt x="123" y="0"/>
                    <a:pt x="12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1"/>
                    <a:pt x="112" y="1"/>
                    <a:pt x="109" y="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3" y="21"/>
                    <a:pt x="99" y="22"/>
                    <a:pt x="94" y="2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8" y="10"/>
                    <a:pt x="72" y="12"/>
                    <a:pt x="67" y="1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8" y="36"/>
                    <a:pt x="64" y="39"/>
                    <a:pt x="60" y="41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3" y="32"/>
                    <a:pt x="42" y="33"/>
                    <a:pt x="40" y="35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40"/>
                    <a:pt x="34" y="41"/>
                    <a:pt x="32" y="43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62"/>
                    <a:pt x="37" y="66"/>
                    <a:pt x="35" y="70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6" y="66"/>
                    <a:pt x="14" y="68"/>
                    <a:pt x="13" y="7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" y="77"/>
                    <a:pt x="10" y="79"/>
                    <a:pt x="9" y="81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3" y="94"/>
                    <a:pt x="23" y="96"/>
                    <a:pt x="22" y="98"/>
                  </a:cubicBezTo>
                  <a:cubicBezTo>
                    <a:pt x="21" y="101"/>
                    <a:pt x="21" y="103"/>
                    <a:pt x="20" y="105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9"/>
                    <a:pt x="1" y="111"/>
                    <a:pt x="0" y="11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0"/>
                    <a:pt x="0" y="123"/>
                    <a:pt x="0" y="125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8" y="134"/>
                    <a:pt x="18" y="139"/>
                    <a:pt x="19" y="143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53"/>
                    <a:pt x="2" y="155"/>
                    <a:pt x="3" y="15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64"/>
                    <a:pt x="5" y="167"/>
                    <a:pt x="6" y="169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7" y="172"/>
                    <a:pt x="29" y="176"/>
                    <a:pt x="31" y="180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17" y="193"/>
                    <a:pt x="17" y="193"/>
                    <a:pt x="17" y="193"/>
                  </a:cubicBezTo>
                  <a:cubicBezTo>
                    <a:pt x="18" y="195"/>
                    <a:pt x="20" y="198"/>
                    <a:pt x="21" y="200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4" y="204"/>
                    <a:pt x="26" y="206"/>
                    <a:pt x="27" y="208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45" y="200"/>
                    <a:pt x="45" y="200"/>
                    <a:pt x="45" y="200"/>
                  </a:cubicBezTo>
                  <a:cubicBezTo>
                    <a:pt x="48" y="204"/>
                    <a:pt x="51" y="207"/>
                    <a:pt x="54" y="210"/>
                  </a:cubicBezTo>
                  <a:cubicBezTo>
                    <a:pt x="48" y="218"/>
                    <a:pt x="48" y="218"/>
                    <a:pt x="48" y="218"/>
                  </a:cubicBezTo>
                  <a:cubicBezTo>
                    <a:pt x="46" y="227"/>
                    <a:pt x="46" y="227"/>
                    <a:pt x="46" y="227"/>
                  </a:cubicBezTo>
                  <a:cubicBezTo>
                    <a:pt x="47" y="228"/>
                    <a:pt x="49" y="230"/>
                    <a:pt x="51" y="231"/>
                  </a:cubicBezTo>
                  <a:cubicBezTo>
                    <a:pt x="55" y="234"/>
                    <a:pt x="55" y="234"/>
                    <a:pt x="55" y="234"/>
                  </a:cubicBezTo>
                  <a:cubicBezTo>
                    <a:pt x="57" y="235"/>
                    <a:pt x="59" y="237"/>
                    <a:pt x="61" y="238"/>
                  </a:cubicBezTo>
                  <a:cubicBezTo>
                    <a:pt x="68" y="232"/>
                    <a:pt x="68" y="232"/>
                    <a:pt x="68" y="232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8" y="227"/>
                    <a:pt x="82" y="229"/>
                    <a:pt x="87" y="230"/>
                  </a:cubicBezTo>
                  <a:cubicBezTo>
                    <a:pt x="84" y="240"/>
                    <a:pt x="84" y="240"/>
                    <a:pt x="84" y="240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7" y="250"/>
                    <a:pt x="89" y="251"/>
                    <a:pt x="92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97" y="253"/>
                    <a:pt x="100" y="254"/>
                    <a:pt x="102" y="254"/>
                  </a:cubicBezTo>
                  <a:cubicBezTo>
                    <a:pt x="108" y="246"/>
                    <a:pt x="108" y="246"/>
                    <a:pt x="108" y="246"/>
                  </a:cubicBezTo>
                  <a:cubicBezTo>
                    <a:pt x="110" y="237"/>
                    <a:pt x="110" y="237"/>
                    <a:pt x="110" y="237"/>
                  </a:cubicBezTo>
                  <a:cubicBezTo>
                    <a:pt x="115" y="238"/>
                    <a:pt x="119" y="238"/>
                    <a:pt x="124" y="238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128" y="257"/>
                    <a:pt x="128" y="257"/>
                    <a:pt x="128" y="257"/>
                  </a:cubicBezTo>
                  <a:cubicBezTo>
                    <a:pt x="130" y="257"/>
                    <a:pt x="132" y="257"/>
                    <a:pt x="135" y="257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3" y="256"/>
                    <a:pt x="145" y="256"/>
                    <a:pt x="147" y="255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53" y="236"/>
                    <a:pt x="158" y="235"/>
                    <a:pt x="162" y="233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2" y="249"/>
                    <a:pt x="172" y="249"/>
                    <a:pt x="172" y="249"/>
                  </a:cubicBezTo>
                  <a:cubicBezTo>
                    <a:pt x="175" y="248"/>
                    <a:pt x="178" y="247"/>
                    <a:pt x="180" y="246"/>
                  </a:cubicBezTo>
                  <a:cubicBezTo>
                    <a:pt x="181" y="245"/>
                    <a:pt x="181" y="245"/>
                    <a:pt x="181" y="245"/>
                  </a:cubicBezTo>
                  <a:cubicBezTo>
                    <a:pt x="184" y="244"/>
                    <a:pt x="187" y="243"/>
                    <a:pt x="189" y="241"/>
                  </a:cubicBezTo>
                  <a:cubicBezTo>
                    <a:pt x="188" y="232"/>
                    <a:pt x="188" y="232"/>
                    <a:pt x="188" y="232"/>
                  </a:cubicBezTo>
                  <a:cubicBezTo>
                    <a:pt x="184" y="223"/>
                    <a:pt x="184" y="223"/>
                    <a:pt x="184" y="223"/>
                  </a:cubicBezTo>
                  <a:cubicBezTo>
                    <a:pt x="188" y="221"/>
                    <a:pt x="192" y="218"/>
                    <a:pt x="196" y="215"/>
                  </a:cubicBezTo>
                  <a:cubicBezTo>
                    <a:pt x="203" y="222"/>
                    <a:pt x="203" y="222"/>
                    <a:pt x="203" y="222"/>
                  </a:cubicBezTo>
                  <a:cubicBezTo>
                    <a:pt x="211" y="227"/>
                    <a:pt x="211" y="227"/>
                    <a:pt x="211" y="227"/>
                  </a:cubicBezTo>
                  <a:cubicBezTo>
                    <a:pt x="213" y="225"/>
                    <a:pt x="215" y="223"/>
                    <a:pt x="216" y="222"/>
                  </a:cubicBezTo>
                  <a:cubicBezTo>
                    <a:pt x="219" y="219"/>
                    <a:pt x="219" y="219"/>
                    <a:pt x="219" y="219"/>
                  </a:cubicBezTo>
                  <a:cubicBezTo>
                    <a:pt x="221" y="217"/>
                    <a:pt x="223" y="215"/>
                    <a:pt x="224" y="214"/>
                  </a:cubicBezTo>
                  <a:cubicBezTo>
                    <a:pt x="220" y="205"/>
                    <a:pt x="220" y="205"/>
                    <a:pt x="220" y="205"/>
                  </a:cubicBezTo>
                  <a:cubicBezTo>
                    <a:pt x="213" y="198"/>
                    <a:pt x="213" y="198"/>
                    <a:pt x="213" y="198"/>
                  </a:cubicBezTo>
                  <a:cubicBezTo>
                    <a:pt x="216" y="195"/>
                    <a:pt x="219" y="191"/>
                    <a:pt x="221" y="187"/>
                  </a:cubicBezTo>
                  <a:cubicBezTo>
                    <a:pt x="230" y="191"/>
                    <a:pt x="230" y="191"/>
                    <a:pt x="230" y="191"/>
                  </a:cubicBezTo>
                  <a:cubicBezTo>
                    <a:pt x="239" y="192"/>
                    <a:pt x="239" y="192"/>
                    <a:pt x="239" y="192"/>
                  </a:cubicBezTo>
                  <a:cubicBezTo>
                    <a:pt x="241" y="190"/>
                    <a:pt x="242" y="188"/>
                    <a:pt x="243" y="186"/>
                  </a:cubicBezTo>
                  <a:cubicBezTo>
                    <a:pt x="244" y="183"/>
                    <a:pt x="244" y="183"/>
                    <a:pt x="244" y="183"/>
                  </a:cubicBezTo>
                  <a:cubicBezTo>
                    <a:pt x="246" y="180"/>
                    <a:pt x="247" y="178"/>
                    <a:pt x="248" y="176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32" y="165"/>
                    <a:pt x="232" y="165"/>
                    <a:pt x="232" y="165"/>
                  </a:cubicBezTo>
                  <a:cubicBezTo>
                    <a:pt x="233" y="163"/>
                    <a:pt x="233" y="160"/>
                    <a:pt x="234" y="158"/>
                  </a:cubicBezTo>
                  <a:cubicBezTo>
                    <a:pt x="235" y="156"/>
                    <a:pt x="235" y="154"/>
                    <a:pt x="236" y="151"/>
                  </a:cubicBezTo>
                  <a:cubicBezTo>
                    <a:pt x="246" y="152"/>
                    <a:pt x="246" y="152"/>
                    <a:pt x="246" y="152"/>
                  </a:cubicBezTo>
                  <a:cubicBezTo>
                    <a:pt x="255" y="150"/>
                    <a:pt x="255" y="150"/>
                    <a:pt x="255" y="150"/>
                  </a:cubicBezTo>
                  <a:cubicBezTo>
                    <a:pt x="255" y="148"/>
                    <a:pt x="255" y="145"/>
                    <a:pt x="256" y="142"/>
                  </a:cubicBezTo>
                  <a:cubicBezTo>
                    <a:pt x="256" y="140"/>
                    <a:pt x="256" y="140"/>
                    <a:pt x="256" y="140"/>
                  </a:cubicBezTo>
                  <a:cubicBezTo>
                    <a:pt x="256" y="137"/>
                    <a:pt x="256" y="135"/>
                    <a:pt x="256" y="132"/>
                  </a:cubicBezTo>
                  <a:lnTo>
                    <a:pt x="248" y="128"/>
                  </a:lnTo>
                  <a:close/>
                  <a:moveTo>
                    <a:pt x="210" y="152"/>
                  </a:moveTo>
                  <a:cubicBezTo>
                    <a:pt x="198" y="197"/>
                    <a:pt x="150" y="224"/>
                    <a:pt x="105" y="211"/>
                  </a:cubicBezTo>
                  <a:cubicBezTo>
                    <a:pt x="59" y="198"/>
                    <a:pt x="33" y="151"/>
                    <a:pt x="46" y="105"/>
                  </a:cubicBezTo>
                  <a:cubicBezTo>
                    <a:pt x="58" y="60"/>
                    <a:pt x="106" y="33"/>
                    <a:pt x="151" y="46"/>
                  </a:cubicBezTo>
                  <a:cubicBezTo>
                    <a:pt x="197" y="59"/>
                    <a:pt x="223" y="106"/>
                    <a:pt x="210" y="152"/>
                  </a:cubicBezTo>
                  <a:close/>
                </a:path>
              </a:pathLst>
            </a:custGeom>
            <a:solidFill>
              <a:srgbClr val="555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6"/>
            <p:cNvSpPr>
              <a:spLocks noEditPoints="1"/>
            </p:cNvSpPr>
            <p:nvPr/>
          </p:nvSpPr>
          <p:spPr bwMode="auto">
            <a:xfrm>
              <a:off x="-10939463" y="4516438"/>
              <a:ext cx="561975" cy="558800"/>
            </a:xfrm>
            <a:custGeom>
              <a:avLst/>
              <a:gdLst>
                <a:gd name="T0" fmla="*/ 102 w 164"/>
                <a:gd name="T1" fmla="*/ 11 h 163"/>
                <a:gd name="T2" fmla="*/ 11 w 164"/>
                <a:gd name="T3" fmla="*/ 61 h 163"/>
                <a:gd name="T4" fmla="*/ 62 w 164"/>
                <a:gd name="T5" fmla="*/ 152 h 163"/>
                <a:gd name="T6" fmla="*/ 153 w 164"/>
                <a:gd name="T7" fmla="*/ 101 h 163"/>
                <a:gd name="T8" fmla="*/ 102 w 164"/>
                <a:gd name="T9" fmla="*/ 11 h 163"/>
                <a:gd name="T10" fmla="*/ 102 w 164"/>
                <a:gd name="T11" fmla="*/ 89 h 163"/>
                <a:gd name="T12" fmla="*/ 74 w 164"/>
                <a:gd name="T13" fmla="*/ 101 h 163"/>
                <a:gd name="T14" fmla="*/ 62 w 164"/>
                <a:gd name="T15" fmla="*/ 74 h 163"/>
                <a:gd name="T16" fmla="*/ 90 w 164"/>
                <a:gd name="T17" fmla="*/ 61 h 163"/>
                <a:gd name="T18" fmla="*/ 102 w 164"/>
                <a:gd name="T19" fmla="*/ 8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102" y="11"/>
                  </a:moveTo>
                  <a:cubicBezTo>
                    <a:pt x="63" y="0"/>
                    <a:pt x="22" y="22"/>
                    <a:pt x="11" y="61"/>
                  </a:cubicBezTo>
                  <a:cubicBezTo>
                    <a:pt x="0" y="100"/>
                    <a:pt x="23" y="141"/>
                    <a:pt x="62" y="152"/>
                  </a:cubicBezTo>
                  <a:cubicBezTo>
                    <a:pt x="101" y="163"/>
                    <a:pt x="142" y="140"/>
                    <a:pt x="153" y="101"/>
                  </a:cubicBezTo>
                  <a:cubicBezTo>
                    <a:pt x="164" y="62"/>
                    <a:pt x="141" y="22"/>
                    <a:pt x="102" y="11"/>
                  </a:cubicBezTo>
                  <a:close/>
                  <a:moveTo>
                    <a:pt x="102" y="89"/>
                  </a:moveTo>
                  <a:cubicBezTo>
                    <a:pt x="98" y="100"/>
                    <a:pt x="86" y="106"/>
                    <a:pt x="74" y="101"/>
                  </a:cubicBezTo>
                  <a:cubicBezTo>
                    <a:pt x="63" y="97"/>
                    <a:pt x="58" y="85"/>
                    <a:pt x="62" y="74"/>
                  </a:cubicBezTo>
                  <a:cubicBezTo>
                    <a:pt x="66" y="63"/>
                    <a:pt x="79" y="57"/>
                    <a:pt x="90" y="61"/>
                  </a:cubicBezTo>
                  <a:cubicBezTo>
                    <a:pt x="101" y="66"/>
                    <a:pt x="106" y="78"/>
                    <a:pt x="102" y="89"/>
                  </a:cubicBezTo>
                  <a:close/>
                </a:path>
              </a:pathLst>
            </a:custGeom>
            <a:solidFill>
              <a:srgbClr val="555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7"/>
            <p:cNvSpPr>
              <a:spLocks noEditPoints="1"/>
            </p:cNvSpPr>
            <p:nvPr/>
          </p:nvSpPr>
          <p:spPr bwMode="auto">
            <a:xfrm>
              <a:off x="-13127038" y="1587"/>
              <a:ext cx="5013325" cy="5849938"/>
            </a:xfrm>
            <a:custGeom>
              <a:avLst/>
              <a:gdLst>
                <a:gd name="T0" fmla="*/ 0 w 1462"/>
                <a:gd name="T1" fmla="*/ 0 h 1706"/>
                <a:gd name="T2" fmla="*/ 0 w 1462"/>
                <a:gd name="T3" fmla="*/ 1706 h 1706"/>
                <a:gd name="T4" fmla="*/ 1462 w 1462"/>
                <a:gd name="T5" fmla="*/ 1706 h 1706"/>
                <a:gd name="T6" fmla="*/ 1462 w 1462"/>
                <a:gd name="T7" fmla="*/ 766 h 1706"/>
                <a:gd name="T8" fmla="*/ 1044 w 1462"/>
                <a:gd name="T9" fmla="*/ 1010 h 1706"/>
                <a:gd name="T10" fmla="*/ 1044 w 1462"/>
                <a:gd name="T11" fmla="*/ 766 h 1706"/>
                <a:gd name="T12" fmla="*/ 627 w 1462"/>
                <a:gd name="T13" fmla="*/ 1010 h 1706"/>
                <a:gd name="T14" fmla="*/ 627 w 1462"/>
                <a:gd name="T15" fmla="*/ 766 h 1706"/>
                <a:gd name="T16" fmla="*/ 209 w 1462"/>
                <a:gd name="T17" fmla="*/ 1010 h 1706"/>
                <a:gd name="T18" fmla="*/ 209 w 1462"/>
                <a:gd name="T19" fmla="*/ 0 h 1706"/>
                <a:gd name="T20" fmla="*/ 0 w 1462"/>
                <a:gd name="T21" fmla="*/ 0 h 1706"/>
                <a:gd name="T22" fmla="*/ 334 w 1462"/>
                <a:gd name="T23" fmla="*/ 1171 h 1706"/>
                <a:gd name="T24" fmla="*/ 769 w 1462"/>
                <a:gd name="T25" fmla="*/ 1104 h 1706"/>
                <a:gd name="T26" fmla="*/ 1205 w 1462"/>
                <a:gd name="T27" fmla="*/ 1171 h 1706"/>
                <a:gd name="T28" fmla="*/ 1225 w 1462"/>
                <a:gd name="T29" fmla="*/ 1210 h 1706"/>
                <a:gd name="T30" fmla="*/ 1089 w 1462"/>
                <a:gd name="T31" fmla="*/ 1609 h 1706"/>
                <a:gd name="T32" fmla="*/ 1052 w 1462"/>
                <a:gd name="T33" fmla="*/ 1628 h 1706"/>
                <a:gd name="T34" fmla="*/ 769 w 1462"/>
                <a:gd name="T35" fmla="*/ 1586 h 1706"/>
                <a:gd name="T36" fmla="*/ 487 w 1462"/>
                <a:gd name="T37" fmla="*/ 1628 h 1706"/>
                <a:gd name="T38" fmla="*/ 450 w 1462"/>
                <a:gd name="T39" fmla="*/ 1609 h 1706"/>
                <a:gd name="T40" fmla="*/ 314 w 1462"/>
                <a:gd name="T41" fmla="*/ 1209 h 1706"/>
                <a:gd name="T42" fmla="*/ 334 w 1462"/>
                <a:gd name="T43" fmla="*/ 1171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2" h="1706">
                  <a:moveTo>
                    <a:pt x="0" y="0"/>
                  </a:moveTo>
                  <a:cubicBezTo>
                    <a:pt x="0" y="1706"/>
                    <a:pt x="0" y="1706"/>
                    <a:pt x="0" y="1706"/>
                  </a:cubicBezTo>
                  <a:cubicBezTo>
                    <a:pt x="1462" y="1706"/>
                    <a:pt x="1462" y="1706"/>
                    <a:pt x="1462" y="1706"/>
                  </a:cubicBezTo>
                  <a:cubicBezTo>
                    <a:pt x="1462" y="766"/>
                    <a:pt x="1462" y="766"/>
                    <a:pt x="1462" y="766"/>
                  </a:cubicBezTo>
                  <a:cubicBezTo>
                    <a:pt x="1044" y="1010"/>
                    <a:pt x="1044" y="1010"/>
                    <a:pt x="1044" y="1010"/>
                  </a:cubicBezTo>
                  <a:cubicBezTo>
                    <a:pt x="1044" y="766"/>
                    <a:pt x="1044" y="766"/>
                    <a:pt x="1044" y="766"/>
                  </a:cubicBezTo>
                  <a:cubicBezTo>
                    <a:pt x="627" y="1010"/>
                    <a:pt x="627" y="1010"/>
                    <a:pt x="627" y="1010"/>
                  </a:cubicBezTo>
                  <a:cubicBezTo>
                    <a:pt x="627" y="766"/>
                    <a:pt x="627" y="766"/>
                    <a:pt x="627" y="766"/>
                  </a:cubicBezTo>
                  <a:cubicBezTo>
                    <a:pt x="209" y="1010"/>
                    <a:pt x="209" y="1010"/>
                    <a:pt x="209" y="1010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  <a:moveTo>
                    <a:pt x="334" y="1171"/>
                  </a:moveTo>
                  <a:cubicBezTo>
                    <a:pt x="471" y="1128"/>
                    <a:pt x="617" y="1104"/>
                    <a:pt x="769" y="1104"/>
                  </a:cubicBezTo>
                  <a:cubicBezTo>
                    <a:pt x="921" y="1104"/>
                    <a:pt x="1068" y="1128"/>
                    <a:pt x="1205" y="1171"/>
                  </a:cubicBezTo>
                  <a:cubicBezTo>
                    <a:pt x="1221" y="1176"/>
                    <a:pt x="1230" y="1194"/>
                    <a:pt x="1225" y="1210"/>
                  </a:cubicBezTo>
                  <a:cubicBezTo>
                    <a:pt x="1089" y="1609"/>
                    <a:pt x="1089" y="1609"/>
                    <a:pt x="1089" y="1609"/>
                  </a:cubicBezTo>
                  <a:cubicBezTo>
                    <a:pt x="1084" y="1624"/>
                    <a:pt x="1067" y="1632"/>
                    <a:pt x="1052" y="1628"/>
                  </a:cubicBezTo>
                  <a:cubicBezTo>
                    <a:pt x="963" y="1600"/>
                    <a:pt x="868" y="1586"/>
                    <a:pt x="769" y="1586"/>
                  </a:cubicBezTo>
                  <a:cubicBezTo>
                    <a:pt x="671" y="1586"/>
                    <a:pt x="576" y="1600"/>
                    <a:pt x="487" y="1628"/>
                  </a:cubicBezTo>
                  <a:cubicBezTo>
                    <a:pt x="472" y="1632"/>
                    <a:pt x="455" y="1624"/>
                    <a:pt x="450" y="1609"/>
                  </a:cubicBezTo>
                  <a:cubicBezTo>
                    <a:pt x="314" y="1209"/>
                    <a:pt x="314" y="1209"/>
                    <a:pt x="314" y="1209"/>
                  </a:cubicBezTo>
                  <a:cubicBezTo>
                    <a:pt x="309" y="1194"/>
                    <a:pt x="318" y="1176"/>
                    <a:pt x="334" y="1171"/>
                  </a:cubicBezTo>
                  <a:close/>
                </a:path>
              </a:pathLst>
            </a:custGeom>
            <a:solidFill>
              <a:srgbClr val="555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8"/>
            <p:cNvSpPr>
              <a:spLocks/>
            </p:cNvSpPr>
            <p:nvPr/>
          </p:nvSpPr>
          <p:spPr bwMode="auto">
            <a:xfrm>
              <a:off x="-12331701" y="3543300"/>
              <a:ext cx="942975" cy="2228850"/>
            </a:xfrm>
            <a:custGeom>
              <a:avLst/>
              <a:gdLst>
                <a:gd name="T0" fmla="*/ 62 w 275"/>
                <a:gd name="T1" fmla="*/ 24 h 650"/>
                <a:gd name="T2" fmla="*/ 24 w 275"/>
                <a:gd name="T3" fmla="*/ 6 h 650"/>
                <a:gd name="T4" fmla="*/ 6 w 275"/>
                <a:gd name="T5" fmla="*/ 43 h 650"/>
                <a:gd name="T6" fmla="*/ 183 w 275"/>
                <a:gd name="T7" fmla="*/ 614 h 650"/>
                <a:gd name="T8" fmla="*/ 239 w 275"/>
                <a:gd name="T9" fmla="*/ 643 h 650"/>
                <a:gd name="T10" fmla="*/ 268 w 275"/>
                <a:gd name="T11" fmla="*/ 586 h 650"/>
                <a:gd name="T12" fmla="*/ 62 w 275"/>
                <a:gd name="T13" fmla="*/ 2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650">
                  <a:moveTo>
                    <a:pt x="62" y="24"/>
                  </a:moveTo>
                  <a:cubicBezTo>
                    <a:pt x="57" y="9"/>
                    <a:pt x="40" y="0"/>
                    <a:pt x="24" y="6"/>
                  </a:cubicBezTo>
                  <a:cubicBezTo>
                    <a:pt x="9" y="11"/>
                    <a:pt x="0" y="28"/>
                    <a:pt x="6" y="43"/>
                  </a:cubicBezTo>
                  <a:cubicBezTo>
                    <a:pt x="183" y="614"/>
                    <a:pt x="183" y="614"/>
                    <a:pt x="183" y="614"/>
                  </a:cubicBezTo>
                  <a:cubicBezTo>
                    <a:pt x="191" y="638"/>
                    <a:pt x="216" y="650"/>
                    <a:pt x="239" y="643"/>
                  </a:cubicBezTo>
                  <a:cubicBezTo>
                    <a:pt x="263" y="635"/>
                    <a:pt x="275" y="609"/>
                    <a:pt x="268" y="586"/>
                  </a:cubicBezTo>
                  <a:lnTo>
                    <a:pt x="62" y="24"/>
                  </a:lnTo>
                  <a:close/>
                </a:path>
              </a:pathLst>
            </a:custGeom>
            <a:solidFill>
              <a:srgbClr val="3C4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9"/>
            <p:cNvSpPr>
              <a:spLocks noEditPoints="1"/>
            </p:cNvSpPr>
            <p:nvPr/>
          </p:nvSpPr>
          <p:spPr bwMode="auto">
            <a:xfrm>
              <a:off x="-7997826" y="2949575"/>
              <a:ext cx="328613" cy="830263"/>
            </a:xfrm>
            <a:custGeom>
              <a:avLst/>
              <a:gdLst>
                <a:gd name="T0" fmla="*/ 0 w 207"/>
                <a:gd name="T1" fmla="*/ 0 h 523"/>
                <a:gd name="T2" fmla="*/ 104 w 207"/>
                <a:gd name="T3" fmla="*/ 0 h 523"/>
                <a:gd name="T4" fmla="*/ 104 w 207"/>
                <a:gd name="T5" fmla="*/ 523 h 523"/>
                <a:gd name="T6" fmla="*/ 0 w 207"/>
                <a:gd name="T7" fmla="*/ 523 h 523"/>
                <a:gd name="T8" fmla="*/ 0 w 207"/>
                <a:gd name="T9" fmla="*/ 0 h 523"/>
                <a:gd name="T10" fmla="*/ 130 w 207"/>
                <a:gd name="T11" fmla="*/ 497 h 523"/>
                <a:gd name="T12" fmla="*/ 207 w 207"/>
                <a:gd name="T13" fmla="*/ 417 h 523"/>
                <a:gd name="T14" fmla="*/ 207 w 207"/>
                <a:gd name="T15" fmla="*/ 106 h 523"/>
                <a:gd name="T16" fmla="*/ 130 w 207"/>
                <a:gd name="T17" fmla="*/ 26 h 523"/>
                <a:gd name="T18" fmla="*/ 130 w 207"/>
                <a:gd name="T19" fmla="*/ 49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523">
                  <a:moveTo>
                    <a:pt x="0" y="0"/>
                  </a:moveTo>
                  <a:lnTo>
                    <a:pt x="104" y="0"/>
                  </a:lnTo>
                  <a:lnTo>
                    <a:pt x="104" y="523"/>
                  </a:lnTo>
                  <a:lnTo>
                    <a:pt x="0" y="523"/>
                  </a:lnTo>
                  <a:lnTo>
                    <a:pt x="0" y="0"/>
                  </a:lnTo>
                  <a:close/>
                  <a:moveTo>
                    <a:pt x="130" y="497"/>
                  </a:moveTo>
                  <a:lnTo>
                    <a:pt x="207" y="417"/>
                  </a:lnTo>
                  <a:lnTo>
                    <a:pt x="207" y="106"/>
                  </a:lnTo>
                  <a:lnTo>
                    <a:pt x="130" y="26"/>
                  </a:lnTo>
                  <a:lnTo>
                    <a:pt x="130" y="497"/>
                  </a:lnTo>
                  <a:close/>
                </a:path>
              </a:pathLst>
            </a:custGeom>
            <a:solidFill>
              <a:srgbClr val="555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0"/>
            <p:cNvSpPr>
              <a:spLocks/>
            </p:cNvSpPr>
            <p:nvPr/>
          </p:nvSpPr>
          <p:spPr bwMode="auto">
            <a:xfrm>
              <a:off x="-6218238" y="882650"/>
              <a:ext cx="2235200" cy="2897188"/>
            </a:xfrm>
            <a:custGeom>
              <a:avLst/>
              <a:gdLst>
                <a:gd name="T0" fmla="*/ 374 w 652"/>
                <a:gd name="T1" fmla="*/ 845 h 845"/>
                <a:gd name="T2" fmla="*/ 374 w 652"/>
                <a:gd name="T3" fmla="*/ 733 h 845"/>
                <a:gd name="T4" fmla="*/ 505 w 652"/>
                <a:gd name="T5" fmla="*/ 627 h 845"/>
                <a:gd name="T6" fmla="*/ 600 w 652"/>
                <a:gd name="T7" fmla="*/ 395 h 845"/>
                <a:gd name="T8" fmla="*/ 652 w 652"/>
                <a:gd name="T9" fmla="*/ 65 h 845"/>
                <a:gd name="T10" fmla="*/ 652 w 652"/>
                <a:gd name="T11" fmla="*/ 63 h 845"/>
                <a:gd name="T12" fmla="*/ 652 w 652"/>
                <a:gd name="T13" fmla="*/ 63 h 845"/>
                <a:gd name="T14" fmla="*/ 652 w 652"/>
                <a:gd name="T15" fmla="*/ 63 h 845"/>
                <a:gd name="T16" fmla="*/ 652 w 652"/>
                <a:gd name="T17" fmla="*/ 61 h 845"/>
                <a:gd name="T18" fmla="*/ 652 w 652"/>
                <a:gd name="T19" fmla="*/ 59 h 845"/>
                <a:gd name="T20" fmla="*/ 592 w 652"/>
                <a:gd name="T21" fmla="*/ 0 h 845"/>
                <a:gd name="T22" fmla="*/ 591 w 652"/>
                <a:gd name="T23" fmla="*/ 0 h 845"/>
                <a:gd name="T24" fmla="*/ 531 w 652"/>
                <a:gd name="T25" fmla="*/ 59 h 845"/>
                <a:gd name="T26" fmla="*/ 531 w 652"/>
                <a:gd name="T27" fmla="*/ 61 h 845"/>
                <a:gd name="T28" fmla="*/ 591 w 652"/>
                <a:gd name="T29" fmla="*/ 120 h 845"/>
                <a:gd name="T30" fmla="*/ 592 w 652"/>
                <a:gd name="T31" fmla="*/ 120 h 845"/>
                <a:gd name="T32" fmla="*/ 598 w 652"/>
                <a:gd name="T33" fmla="*/ 120 h 845"/>
                <a:gd name="T34" fmla="*/ 553 w 652"/>
                <a:gd name="T35" fmla="*/ 383 h 845"/>
                <a:gd name="T36" fmla="*/ 326 w 652"/>
                <a:gd name="T37" fmla="*/ 692 h 845"/>
                <a:gd name="T38" fmla="*/ 99 w 652"/>
                <a:gd name="T39" fmla="*/ 383 h 845"/>
                <a:gd name="T40" fmla="*/ 53 w 652"/>
                <a:gd name="T41" fmla="*/ 120 h 845"/>
                <a:gd name="T42" fmla="*/ 60 w 652"/>
                <a:gd name="T43" fmla="*/ 120 h 845"/>
                <a:gd name="T44" fmla="*/ 61 w 652"/>
                <a:gd name="T45" fmla="*/ 120 h 845"/>
                <a:gd name="T46" fmla="*/ 121 w 652"/>
                <a:gd name="T47" fmla="*/ 61 h 845"/>
                <a:gd name="T48" fmla="*/ 121 w 652"/>
                <a:gd name="T49" fmla="*/ 59 h 845"/>
                <a:gd name="T50" fmla="*/ 61 w 652"/>
                <a:gd name="T51" fmla="*/ 0 h 845"/>
                <a:gd name="T52" fmla="*/ 60 w 652"/>
                <a:gd name="T53" fmla="*/ 0 h 845"/>
                <a:gd name="T54" fmla="*/ 0 w 652"/>
                <a:gd name="T55" fmla="*/ 59 h 845"/>
                <a:gd name="T56" fmla="*/ 0 w 652"/>
                <a:gd name="T57" fmla="*/ 61 h 845"/>
                <a:gd name="T58" fmla="*/ 0 w 652"/>
                <a:gd name="T59" fmla="*/ 63 h 845"/>
                <a:gd name="T60" fmla="*/ 0 w 652"/>
                <a:gd name="T61" fmla="*/ 63 h 845"/>
                <a:gd name="T62" fmla="*/ 0 w 652"/>
                <a:gd name="T63" fmla="*/ 63 h 845"/>
                <a:gd name="T64" fmla="*/ 0 w 652"/>
                <a:gd name="T65" fmla="*/ 65 h 845"/>
                <a:gd name="T66" fmla="*/ 52 w 652"/>
                <a:gd name="T67" fmla="*/ 395 h 845"/>
                <a:gd name="T68" fmla="*/ 146 w 652"/>
                <a:gd name="T69" fmla="*/ 627 h 845"/>
                <a:gd name="T70" fmla="*/ 277 w 652"/>
                <a:gd name="T71" fmla="*/ 733 h 845"/>
                <a:gd name="T72" fmla="*/ 277 w 652"/>
                <a:gd name="T73" fmla="*/ 845 h 845"/>
                <a:gd name="T74" fmla="*/ 374 w 652"/>
                <a:gd name="T75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2" h="845">
                  <a:moveTo>
                    <a:pt x="374" y="845"/>
                  </a:moveTo>
                  <a:cubicBezTo>
                    <a:pt x="374" y="733"/>
                    <a:pt x="374" y="733"/>
                    <a:pt x="374" y="733"/>
                  </a:cubicBezTo>
                  <a:cubicBezTo>
                    <a:pt x="423" y="719"/>
                    <a:pt x="467" y="684"/>
                    <a:pt x="505" y="627"/>
                  </a:cubicBezTo>
                  <a:cubicBezTo>
                    <a:pt x="543" y="570"/>
                    <a:pt x="574" y="492"/>
                    <a:pt x="600" y="395"/>
                  </a:cubicBezTo>
                  <a:cubicBezTo>
                    <a:pt x="640" y="238"/>
                    <a:pt x="650" y="84"/>
                    <a:pt x="652" y="65"/>
                  </a:cubicBezTo>
                  <a:cubicBezTo>
                    <a:pt x="652" y="64"/>
                    <a:pt x="652" y="64"/>
                    <a:pt x="652" y="63"/>
                  </a:cubicBezTo>
                  <a:cubicBezTo>
                    <a:pt x="652" y="63"/>
                    <a:pt x="652" y="63"/>
                    <a:pt x="652" y="63"/>
                  </a:cubicBezTo>
                  <a:cubicBezTo>
                    <a:pt x="652" y="63"/>
                    <a:pt x="652" y="63"/>
                    <a:pt x="652" y="63"/>
                  </a:cubicBezTo>
                  <a:cubicBezTo>
                    <a:pt x="652" y="62"/>
                    <a:pt x="652" y="61"/>
                    <a:pt x="652" y="61"/>
                  </a:cubicBezTo>
                  <a:cubicBezTo>
                    <a:pt x="652" y="59"/>
                    <a:pt x="652" y="59"/>
                    <a:pt x="652" y="59"/>
                  </a:cubicBezTo>
                  <a:cubicBezTo>
                    <a:pt x="652" y="26"/>
                    <a:pt x="625" y="0"/>
                    <a:pt x="592" y="0"/>
                  </a:cubicBezTo>
                  <a:cubicBezTo>
                    <a:pt x="591" y="0"/>
                    <a:pt x="591" y="0"/>
                    <a:pt x="591" y="0"/>
                  </a:cubicBezTo>
                  <a:cubicBezTo>
                    <a:pt x="558" y="0"/>
                    <a:pt x="531" y="26"/>
                    <a:pt x="531" y="59"/>
                  </a:cubicBezTo>
                  <a:cubicBezTo>
                    <a:pt x="531" y="61"/>
                    <a:pt x="531" y="61"/>
                    <a:pt x="531" y="61"/>
                  </a:cubicBezTo>
                  <a:cubicBezTo>
                    <a:pt x="531" y="94"/>
                    <a:pt x="558" y="120"/>
                    <a:pt x="591" y="120"/>
                  </a:cubicBezTo>
                  <a:cubicBezTo>
                    <a:pt x="592" y="120"/>
                    <a:pt x="592" y="120"/>
                    <a:pt x="592" y="120"/>
                  </a:cubicBezTo>
                  <a:cubicBezTo>
                    <a:pt x="594" y="120"/>
                    <a:pt x="596" y="120"/>
                    <a:pt x="598" y="120"/>
                  </a:cubicBezTo>
                  <a:cubicBezTo>
                    <a:pt x="592" y="182"/>
                    <a:pt x="579" y="283"/>
                    <a:pt x="553" y="383"/>
                  </a:cubicBezTo>
                  <a:cubicBezTo>
                    <a:pt x="516" y="524"/>
                    <a:pt x="447" y="692"/>
                    <a:pt x="326" y="692"/>
                  </a:cubicBezTo>
                  <a:cubicBezTo>
                    <a:pt x="204" y="692"/>
                    <a:pt x="135" y="524"/>
                    <a:pt x="99" y="383"/>
                  </a:cubicBezTo>
                  <a:cubicBezTo>
                    <a:pt x="73" y="283"/>
                    <a:pt x="60" y="182"/>
                    <a:pt x="53" y="120"/>
                  </a:cubicBezTo>
                  <a:cubicBezTo>
                    <a:pt x="55" y="120"/>
                    <a:pt x="57" y="120"/>
                    <a:pt x="60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94" y="120"/>
                    <a:pt x="121" y="94"/>
                    <a:pt x="121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26"/>
                    <a:pt x="94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2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1" y="84"/>
                    <a:pt x="11" y="238"/>
                    <a:pt x="52" y="395"/>
                  </a:cubicBezTo>
                  <a:cubicBezTo>
                    <a:pt x="77" y="492"/>
                    <a:pt x="109" y="570"/>
                    <a:pt x="146" y="627"/>
                  </a:cubicBezTo>
                  <a:cubicBezTo>
                    <a:pt x="184" y="684"/>
                    <a:pt x="228" y="719"/>
                    <a:pt x="277" y="733"/>
                  </a:cubicBezTo>
                  <a:cubicBezTo>
                    <a:pt x="277" y="845"/>
                    <a:pt x="277" y="845"/>
                    <a:pt x="277" y="845"/>
                  </a:cubicBezTo>
                  <a:lnTo>
                    <a:pt x="374" y="845"/>
                  </a:lnTo>
                  <a:close/>
                </a:path>
              </a:pathLst>
            </a:custGeom>
            <a:solidFill>
              <a:srgbClr val="555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-7627938" y="3200400"/>
              <a:ext cx="2609850" cy="2646363"/>
            </a:xfrm>
            <a:custGeom>
              <a:avLst/>
              <a:gdLst>
                <a:gd name="T0" fmla="*/ 713 w 761"/>
                <a:gd name="T1" fmla="*/ 169 h 772"/>
                <a:gd name="T2" fmla="*/ 713 w 761"/>
                <a:gd name="T3" fmla="*/ 509 h 772"/>
                <a:gd name="T4" fmla="*/ 498 w 761"/>
                <a:gd name="T5" fmla="*/ 724 h 772"/>
                <a:gd name="T6" fmla="*/ 493 w 761"/>
                <a:gd name="T7" fmla="*/ 724 h 772"/>
                <a:gd name="T8" fmla="*/ 278 w 761"/>
                <a:gd name="T9" fmla="*/ 509 h 772"/>
                <a:gd name="T10" fmla="*/ 278 w 761"/>
                <a:gd name="T11" fmla="*/ 168 h 772"/>
                <a:gd name="T12" fmla="*/ 134 w 761"/>
                <a:gd name="T13" fmla="*/ 24 h 772"/>
                <a:gd name="T14" fmla="*/ 25 w 761"/>
                <a:gd name="T15" fmla="*/ 24 h 772"/>
                <a:gd name="T16" fmla="*/ 25 w 761"/>
                <a:gd name="T17" fmla="*/ 0 h 772"/>
                <a:gd name="T18" fmla="*/ 0 w 761"/>
                <a:gd name="T19" fmla="*/ 0 h 772"/>
                <a:gd name="T20" fmla="*/ 0 w 761"/>
                <a:gd name="T21" fmla="*/ 96 h 772"/>
                <a:gd name="T22" fmla="*/ 25 w 761"/>
                <a:gd name="T23" fmla="*/ 96 h 772"/>
                <a:gd name="T24" fmla="*/ 25 w 761"/>
                <a:gd name="T25" fmla="*/ 72 h 772"/>
                <a:gd name="T26" fmla="*/ 134 w 761"/>
                <a:gd name="T27" fmla="*/ 72 h 772"/>
                <a:gd name="T28" fmla="*/ 230 w 761"/>
                <a:gd name="T29" fmla="*/ 168 h 772"/>
                <a:gd name="T30" fmla="*/ 230 w 761"/>
                <a:gd name="T31" fmla="*/ 509 h 772"/>
                <a:gd name="T32" fmla="*/ 493 w 761"/>
                <a:gd name="T33" fmla="*/ 772 h 772"/>
                <a:gd name="T34" fmla="*/ 498 w 761"/>
                <a:gd name="T35" fmla="*/ 772 h 772"/>
                <a:gd name="T36" fmla="*/ 761 w 761"/>
                <a:gd name="T37" fmla="*/ 509 h 772"/>
                <a:gd name="T38" fmla="*/ 761 w 761"/>
                <a:gd name="T39" fmla="*/ 169 h 772"/>
                <a:gd name="T40" fmla="*/ 713 w 761"/>
                <a:gd name="T41" fmla="*/ 16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1" h="772">
                  <a:moveTo>
                    <a:pt x="713" y="169"/>
                  </a:moveTo>
                  <a:cubicBezTo>
                    <a:pt x="713" y="509"/>
                    <a:pt x="713" y="509"/>
                    <a:pt x="713" y="509"/>
                  </a:cubicBezTo>
                  <a:cubicBezTo>
                    <a:pt x="713" y="628"/>
                    <a:pt x="616" y="724"/>
                    <a:pt x="498" y="724"/>
                  </a:cubicBezTo>
                  <a:cubicBezTo>
                    <a:pt x="493" y="724"/>
                    <a:pt x="493" y="724"/>
                    <a:pt x="493" y="724"/>
                  </a:cubicBezTo>
                  <a:cubicBezTo>
                    <a:pt x="374" y="724"/>
                    <a:pt x="278" y="628"/>
                    <a:pt x="278" y="509"/>
                  </a:cubicBezTo>
                  <a:cubicBezTo>
                    <a:pt x="278" y="168"/>
                    <a:pt x="278" y="168"/>
                    <a:pt x="278" y="168"/>
                  </a:cubicBezTo>
                  <a:cubicBezTo>
                    <a:pt x="278" y="88"/>
                    <a:pt x="214" y="24"/>
                    <a:pt x="13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87" y="72"/>
                    <a:pt x="230" y="115"/>
                    <a:pt x="230" y="168"/>
                  </a:cubicBezTo>
                  <a:cubicBezTo>
                    <a:pt x="230" y="509"/>
                    <a:pt x="230" y="509"/>
                    <a:pt x="230" y="509"/>
                  </a:cubicBezTo>
                  <a:cubicBezTo>
                    <a:pt x="230" y="654"/>
                    <a:pt x="348" y="772"/>
                    <a:pt x="493" y="772"/>
                  </a:cubicBezTo>
                  <a:cubicBezTo>
                    <a:pt x="498" y="772"/>
                    <a:pt x="498" y="772"/>
                    <a:pt x="498" y="772"/>
                  </a:cubicBezTo>
                  <a:cubicBezTo>
                    <a:pt x="643" y="772"/>
                    <a:pt x="761" y="654"/>
                    <a:pt x="761" y="509"/>
                  </a:cubicBezTo>
                  <a:cubicBezTo>
                    <a:pt x="761" y="169"/>
                    <a:pt x="761" y="169"/>
                    <a:pt x="761" y="169"/>
                  </a:cubicBezTo>
                  <a:lnTo>
                    <a:pt x="713" y="169"/>
                  </a:lnTo>
                  <a:close/>
                </a:path>
              </a:pathLst>
            </a:custGeom>
            <a:solidFill>
              <a:srgbClr val="555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Freeform 195"/>
          <p:cNvSpPr>
            <a:spLocks noChangeAspect="1" noEditPoints="1"/>
          </p:cNvSpPr>
          <p:nvPr/>
        </p:nvSpPr>
        <p:spPr bwMode="auto">
          <a:xfrm>
            <a:off x="9600383" y="3991000"/>
            <a:ext cx="432000" cy="432000"/>
          </a:xfrm>
          <a:custGeom>
            <a:avLst/>
            <a:gdLst>
              <a:gd name="T0" fmla="*/ 1944 w 2667"/>
              <a:gd name="T1" fmla="*/ 346 h 2667"/>
              <a:gd name="T2" fmla="*/ 2321 w 2667"/>
              <a:gd name="T3" fmla="*/ 723 h 2667"/>
              <a:gd name="T4" fmla="*/ 1944 w 2667"/>
              <a:gd name="T5" fmla="*/ 1037 h 2667"/>
              <a:gd name="T6" fmla="*/ 1850 w 2667"/>
              <a:gd name="T7" fmla="*/ 1069 h 2667"/>
              <a:gd name="T8" fmla="*/ 1095 w 2667"/>
              <a:gd name="T9" fmla="*/ 1069 h 2667"/>
              <a:gd name="T10" fmla="*/ 1023 w 2667"/>
              <a:gd name="T11" fmla="*/ 984 h 2667"/>
              <a:gd name="T12" fmla="*/ 1158 w 2667"/>
              <a:gd name="T13" fmla="*/ 855 h 2667"/>
              <a:gd name="T14" fmla="*/ 1347 w 2667"/>
              <a:gd name="T15" fmla="*/ 855 h 2667"/>
              <a:gd name="T16" fmla="*/ 1366 w 2667"/>
              <a:gd name="T17" fmla="*/ 836 h 2667"/>
              <a:gd name="T18" fmla="*/ 1347 w 2667"/>
              <a:gd name="T19" fmla="*/ 817 h 2667"/>
              <a:gd name="T20" fmla="*/ 1158 w 2667"/>
              <a:gd name="T21" fmla="*/ 817 h 2667"/>
              <a:gd name="T22" fmla="*/ 1064 w 2667"/>
              <a:gd name="T23" fmla="*/ 849 h 2667"/>
              <a:gd name="T24" fmla="*/ 812 w 2667"/>
              <a:gd name="T25" fmla="*/ 849 h 2667"/>
              <a:gd name="T26" fmla="*/ 482 w 2667"/>
              <a:gd name="T27" fmla="*/ 1084 h 2667"/>
              <a:gd name="T28" fmla="*/ 357 w 2667"/>
              <a:gd name="T29" fmla="*/ 1084 h 2667"/>
              <a:gd name="T30" fmla="*/ 372 w 2667"/>
              <a:gd name="T31" fmla="*/ 974 h 2667"/>
              <a:gd name="T32" fmla="*/ 718 w 2667"/>
              <a:gd name="T33" fmla="*/ 682 h 2667"/>
              <a:gd name="T34" fmla="*/ 762 w 2667"/>
              <a:gd name="T35" fmla="*/ 664 h 2667"/>
              <a:gd name="T36" fmla="*/ 1787 w 2667"/>
              <a:gd name="T37" fmla="*/ 503 h 2667"/>
              <a:gd name="T38" fmla="*/ 1944 w 2667"/>
              <a:gd name="T39" fmla="*/ 346 h 2667"/>
              <a:gd name="T40" fmla="*/ 1944 w 2667"/>
              <a:gd name="T41" fmla="*/ 283 h 2667"/>
              <a:gd name="T42" fmla="*/ 2227 w 2667"/>
              <a:gd name="T43" fmla="*/ 0 h 2667"/>
              <a:gd name="T44" fmla="*/ 2667 w 2667"/>
              <a:gd name="T45" fmla="*/ 440 h 2667"/>
              <a:gd name="T46" fmla="*/ 2384 w 2667"/>
              <a:gd name="T47" fmla="*/ 723 h 2667"/>
              <a:gd name="T48" fmla="*/ 1944 w 2667"/>
              <a:gd name="T49" fmla="*/ 283 h 2667"/>
              <a:gd name="T50" fmla="*/ 1719 w 2667"/>
              <a:gd name="T51" fmla="*/ 1291 h 2667"/>
              <a:gd name="T52" fmla="*/ 1556 w 2667"/>
              <a:gd name="T53" fmla="*/ 1822 h 2667"/>
              <a:gd name="T54" fmla="*/ 1111 w 2667"/>
              <a:gd name="T55" fmla="*/ 1822 h 2667"/>
              <a:gd name="T56" fmla="*/ 947 w 2667"/>
              <a:gd name="T57" fmla="*/ 1291 h 2667"/>
              <a:gd name="T58" fmla="*/ 958 w 2667"/>
              <a:gd name="T59" fmla="*/ 1247 h 2667"/>
              <a:gd name="T60" fmla="*/ 1333 w 2667"/>
              <a:gd name="T61" fmla="*/ 1156 h 2667"/>
              <a:gd name="T62" fmla="*/ 1707 w 2667"/>
              <a:gd name="T63" fmla="*/ 1249 h 2667"/>
              <a:gd name="T64" fmla="*/ 1719 w 2667"/>
              <a:gd name="T65" fmla="*/ 1291 h 2667"/>
              <a:gd name="T66" fmla="*/ 1511 w 2667"/>
              <a:gd name="T67" fmla="*/ 2000 h 2667"/>
              <a:gd name="T68" fmla="*/ 2667 w 2667"/>
              <a:gd name="T69" fmla="*/ 2000 h 2667"/>
              <a:gd name="T70" fmla="*/ 2667 w 2667"/>
              <a:gd name="T71" fmla="*/ 2667 h 2667"/>
              <a:gd name="T72" fmla="*/ 0 w 2667"/>
              <a:gd name="T73" fmla="*/ 2667 h 2667"/>
              <a:gd name="T74" fmla="*/ 0 w 2667"/>
              <a:gd name="T75" fmla="*/ 2000 h 2667"/>
              <a:gd name="T76" fmla="*/ 1156 w 2667"/>
              <a:gd name="T77" fmla="*/ 2000 h 2667"/>
              <a:gd name="T78" fmla="*/ 1156 w 2667"/>
              <a:gd name="T79" fmla="*/ 1867 h 2667"/>
              <a:gd name="T80" fmla="*/ 1511 w 2667"/>
              <a:gd name="T81" fmla="*/ 1867 h 2667"/>
              <a:gd name="T82" fmla="*/ 1511 w 2667"/>
              <a:gd name="T83" fmla="*/ 2000 h 2667"/>
              <a:gd name="T84" fmla="*/ 756 w 2667"/>
              <a:gd name="T85" fmla="*/ 2578 h 2667"/>
              <a:gd name="T86" fmla="*/ 1244 w 2667"/>
              <a:gd name="T87" fmla="*/ 2089 h 2667"/>
              <a:gd name="T88" fmla="*/ 578 w 2667"/>
              <a:gd name="T89" fmla="*/ 2089 h 2667"/>
              <a:gd name="T90" fmla="*/ 89 w 2667"/>
              <a:gd name="T91" fmla="*/ 2578 h 2667"/>
              <a:gd name="T92" fmla="*/ 756 w 2667"/>
              <a:gd name="T93" fmla="*/ 2578 h 2667"/>
              <a:gd name="T94" fmla="*/ 2089 w 2667"/>
              <a:gd name="T95" fmla="*/ 2578 h 2667"/>
              <a:gd name="T96" fmla="*/ 2578 w 2667"/>
              <a:gd name="T97" fmla="*/ 2089 h 2667"/>
              <a:gd name="T98" fmla="*/ 1911 w 2667"/>
              <a:gd name="T99" fmla="*/ 2089 h 2667"/>
              <a:gd name="T100" fmla="*/ 1422 w 2667"/>
              <a:gd name="T101" fmla="*/ 2578 h 2667"/>
              <a:gd name="T102" fmla="*/ 2089 w 2667"/>
              <a:gd name="T103" fmla="*/ 2578 h 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67" h="2667">
                <a:moveTo>
                  <a:pt x="1944" y="346"/>
                </a:moveTo>
                <a:cubicBezTo>
                  <a:pt x="2321" y="723"/>
                  <a:pt x="2321" y="723"/>
                  <a:pt x="2321" y="723"/>
                </a:cubicBezTo>
                <a:cubicBezTo>
                  <a:pt x="1944" y="1037"/>
                  <a:pt x="1944" y="1037"/>
                  <a:pt x="1944" y="1037"/>
                </a:cubicBezTo>
                <a:cubicBezTo>
                  <a:pt x="1944" y="1037"/>
                  <a:pt x="1911" y="1069"/>
                  <a:pt x="1850" y="1069"/>
                </a:cubicBezTo>
                <a:cubicBezTo>
                  <a:pt x="1095" y="1069"/>
                  <a:pt x="1095" y="1069"/>
                  <a:pt x="1095" y="1069"/>
                </a:cubicBezTo>
                <a:cubicBezTo>
                  <a:pt x="1031" y="1067"/>
                  <a:pt x="1019" y="1024"/>
                  <a:pt x="1023" y="984"/>
                </a:cubicBezTo>
                <a:cubicBezTo>
                  <a:pt x="1033" y="883"/>
                  <a:pt x="1111" y="852"/>
                  <a:pt x="1158" y="855"/>
                </a:cubicBezTo>
                <a:cubicBezTo>
                  <a:pt x="1347" y="855"/>
                  <a:pt x="1347" y="855"/>
                  <a:pt x="1347" y="855"/>
                </a:cubicBezTo>
                <a:cubicBezTo>
                  <a:pt x="1355" y="855"/>
                  <a:pt x="1366" y="845"/>
                  <a:pt x="1366" y="836"/>
                </a:cubicBezTo>
                <a:cubicBezTo>
                  <a:pt x="1366" y="827"/>
                  <a:pt x="1355" y="817"/>
                  <a:pt x="1347" y="817"/>
                </a:cubicBezTo>
                <a:cubicBezTo>
                  <a:pt x="1158" y="817"/>
                  <a:pt x="1158" y="817"/>
                  <a:pt x="1158" y="817"/>
                </a:cubicBezTo>
                <a:cubicBezTo>
                  <a:pt x="1099" y="816"/>
                  <a:pt x="1064" y="849"/>
                  <a:pt x="1064" y="849"/>
                </a:cubicBezTo>
                <a:cubicBezTo>
                  <a:pt x="812" y="849"/>
                  <a:pt x="812" y="849"/>
                  <a:pt x="812" y="849"/>
                </a:cubicBezTo>
                <a:cubicBezTo>
                  <a:pt x="482" y="1084"/>
                  <a:pt x="482" y="1084"/>
                  <a:pt x="482" y="1084"/>
                </a:cubicBezTo>
                <a:cubicBezTo>
                  <a:pt x="448" y="1106"/>
                  <a:pt x="394" y="1122"/>
                  <a:pt x="357" y="1084"/>
                </a:cubicBezTo>
                <a:cubicBezTo>
                  <a:pt x="319" y="1047"/>
                  <a:pt x="336" y="1003"/>
                  <a:pt x="372" y="974"/>
                </a:cubicBezTo>
                <a:cubicBezTo>
                  <a:pt x="718" y="682"/>
                  <a:pt x="718" y="682"/>
                  <a:pt x="718" y="682"/>
                </a:cubicBezTo>
                <a:cubicBezTo>
                  <a:pt x="737" y="667"/>
                  <a:pt x="750" y="665"/>
                  <a:pt x="762" y="664"/>
                </a:cubicBezTo>
                <a:cubicBezTo>
                  <a:pt x="1787" y="503"/>
                  <a:pt x="1787" y="503"/>
                  <a:pt x="1787" y="503"/>
                </a:cubicBezTo>
                <a:lnTo>
                  <a:pt x="1944" y="346"/>
                </a:lnTo>
                <a:close/>
                <a:moveTo>
                  <a:pt x="1944" y="283"/>
                </a:moveTo>
                <a:cubicBezTo>
                  <a:pt x="2227" y="0"/>
                  <a:pt x="2227" y="0"/>
                  <a:pt x="2227" y="0"/>
                </a:cubicBezTo>
                <a:cubicBezTo>
                  <a:pt x="2667" y="440"/>
                  <a:pt x="2667" y="440"/>
                  <a:pt x="2667" y="440"/>
                </a:cubicBezTo>
                <a:cubicBezTo>
                  <a:pt x="2384" y="723"/>
                  <a:pt x="2384" y="723"/>
                  <a:pt x="2384" y="723"/>
                </a:cubicBezTo>
                <a:lnTo>
                  <a:pt x="1944" y="283"/>
                </a:lnTo>
                <a:close/>
                <a:moveTo>
                  <a:pt x="1719" y="1291"/>
                </a:moveTo>
                <a:cubicBezTo>
                  <a:pt x="1556" y="1822"/>
                  <a:pt x="1556" y="1822"/>
                  <a:pt x="1556" y="1822"/>
                </a:cubicBezTo>
                <a:cubicBezTo>
                  <a:pt x="1111" y="1822"/>
                  <a:pt x="1111" y="1822"/>
                  <a:pt x="1111" y="1822"/>
                </a:cubicBezTo>
                <a:cubicBezTo>
                  <a:pt x="947" y="1291"/>
                  <a:pt x="947" y="1291"/>
                  <a:pt x="947" y="1291"/>
                </a:cubicBezTo>
                <a:cubicBezTo>
                  <a:pt x="945" y="1277"/>
                  <a:pt x="950" y="1258"/>
                  <a:pt x="958" y="1247"/>
                </a:cubicBezTo>
                <a:cubicBezTo>
                  <a:pt x="958" y="1247"/>
                  <a:pt x="1026" y="1156"/>
                  <a:pt x="1333" y="1156"/>
                </a:cubicBezTo>
                <a:cubicBezTo>
                  <a:pt x="1622" y="1156"/>
                  <a:pt x="1707" y="1249"/>
                  <a:pt x="1707" y="1249"/>
                </a:cubicBezTo>
                <a:cubicBezTo>
                  <a:pt x="1716" y="1259"/>
                  <a:pt x="1722" y="1277"/>
                  <a:pt x="1719" y="1291"/>
                </a:cubicBezTo>
                <a:close/>
                <a:moveTo>
                  <a:pt x="1511" y="2000"/>
                </a:moveTo>
                <a:cubicBezTo>
                  <a:pt x="2667" y="2000"/>
                  <a:pt x="2667" y="2000"/>
                  <a:pt x="2667" y="2000"/>
                </a:cubicBezTo>
                <a:cubicBezTo>
                  <a:pt x="2667" y="2667"/>
                  <a:pt x="2667" y="2667"/>
                  <a:pt x="2667" y="2667"/>
                </a:cubicBezTo>
                <a:cubicBezTo>
                  <a:pt x="0" y="2667"/>
                  <a:pt x="0" y="2667"/>
                  <a:pt x="0" y="2667"/>
                </a:cubicBezTo>
                <a:cubicBezTo>
                  <a:pt x="0" y="2000"/>
                  <a:pt x="0" y="2000"/>
                  <a:pt x="0" y="2000"/>
                </a:cubicBezTo>
                <a:cubicBezTo>
                  <a:pt x="1156" y="2000"/>
                  <a:pt x="1156" y="2000"/>
                  <a:pt x="1156" y="2000"/>
                </a:cubicBezTo>
                <a:cubicBezTo>
                  <a:pt x="1156" y="1867"/>
                  <a:pt x="1156" y="1867"/>
                  <a:pt x="1156" y="1867"/>
                </a:cubicBezTo>
                <a:cubicBezTo>
                  <a:pt x="1511" y="1867"/>
                  <a:pt x="1511" y="1867"/>
                  <a:pt x="1511" y="1867"/>
                </a:cubicBezTo>
                <a:lnTo>
                  <a:pt x="1511" y="2000"/>
                </a:lnTo>
                <a:close/>
                <a:moveTo>
                  <a:pt x="756" y="2578"/>
                </a:moveTo>
                <a:cubicBezTo>
                  <a:pt x="1244" y="2089"/>
                  <a:pt x="1244" y="2089"/>
                  <a:pt x="1244" y="2089"/>
                </a:cubicBezTo>
                <a:cubicBezTo>
                  <a:pt x="578" y="2089"/>
                  <a:pt x="578" y="2089"/>
                  <a:pt x="578" y="2089"/>
                </a:cubicBezTo>
                <a:cubicBezTo>
                  <a:pt x="89" y="2578"/>
                  <a:pt x="89" y="2578"/>
                  <a:pt x="89" y="2578"/>
                </a:cubicBezTo>
                <a:lnTo>
                  <a:pt x="756" y="2578"/>
                </a:lnTo>
                <a:close/>
                <a:moveTo>
                  <a:pt x="2089" y="2578"/>
                </a:moveTo>
                <a:cubicBezTo>
                  <a:pt x="2578" y="2089"/>
                  <a:pt x="2578" y="2089"/>
                  <a:pt x="2578" y="2089"/>
                </a:cubicBezTo>
                <a:cubicBezTo>
                  <a:pt x="1911" y="2089"/>
                  <a:pt x="1911" y="2089"/>
                  <a:pt x="1911" y="2089"/>
                </a:cubicBezTo>
                <a:cubicBezTo>
                  <a:pt x="1422" y="2578"/>
                  <a:pt x="1422" y="2578"/>
                  <a:pt x="1422" y="2578"/>
                </a:cubicBezTo>
                <a:lnTo>
                  <a:pt x="2089" y="2578"/>
                </a:lnTo>
                <a:close/>
              </a:path>
            </a:pathLst>
          </a:custGeom>
          <a:solidFill>
            <a:srgbClr val="555F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99"/>
          <p:cNvSpPr>
            <a:spLocks noChangeAspect="1" noEditPoints="1"/>
          </p:cNvSpPr>
          <p:nvPr/>
        </p:nvSpPr>
        <p:spPr bwMode="auto">
          <a:xfrm>
            <a:off x="9600383" y="4700613"/>
            <a:ext cx="377199" cy="432000"/>
          </a:xfrm>
          <a:custGeom>
            <a:avLst/>
            <a:gdLst>
              <a:gd name="T0" fmla="*/ 2173 w 2329"/>
              <a:gd name="T1" fmla="*/ 476 h 2667"/>
              <a:gd name="T2" fmla="*/ 2173 w 2329"/>
              <a:gd name="T3" fmla="*/ 456 h 2667"/>
              <a:gd name="T4" fmla="*/ 1164 w 2329"/>
              <a:gd name="T5" fmla="*/ 176 h 2667"/>
              <a:gd name="T6" fmla="*/ 156 w 2329"/>
              <a:gd name="T7" fmla="*/ 456 h 2667"/>
              <a:gd name="T8" fmla="*/ 155 w 2329"/>
              <a:gd name="T9" fmla="*/ 516 h 2667"/>
              <a:gd name="T10" fmla="*/ 1164 w 2329"/>
              <a:gd name="T11" fmla="*/ 2491 h 2667"/>
              <a:gd name="T12" fmla="*/ 2173 w 2329"/>
              <a:gd name="T13" fmla="*/ 516 h 2667"/>
              <a:gd name="T14" fmla="*/ 2173 w 2329"/>
              <a:gd name="T15" fmla="*/ 476 h 2667"/>
              <a:gd name="T16" fmla="*/ 2329 w 2329"/>
              <a:gd name="T17" fmla="*/ 482 h 2667"/>
              <a:gd name="T18" fmla="*/ 2329 w 2329"/>
              <a:gd name="T19" fmla="*/ 516 h 2667"/>
              <a:gd name="T20" fmla="*/ 1352 w 2329"/>
              <a:gd name="T21" fmla="*/ 2557 h 2667"/>
              <a:gd name="T22" fmla="*/ 1164 w 2329"/>
              <a:gd name="T23" fmla="*/ 2667 h 2667"/>
              <a:gd name="T24" fmla="*/ 976 w 2329"/>
              <a:gd name="T25" fmla="*/ 2557 h 2667"/>
              <a:gd name="T26" fmla="*/ 0 w 2329"/>
              <a:gd name="T27" fmla="*/ 516 h 2667"/>
              <a:gd name="T28" fmla="*/ 0 w 2329"/>
              <a:gd name="T29" fmla="*/ 482 h 2667"/>
              <a:gd name="T30" fmla="*/ 7 w 2329"/>
              <a:gd name="T31" fmla="*/ 305 h 2667"/>
              <a:gd name="T32" fmla="*/ 186 w 2329"/>
              <a:gd name="T33" fmla="*/ 298 h 2667"/>
              <a:gd name="T34" fmla="*/ 972 w 2329"/>
              <a:gd name="T35" fmla="*/ 95 h 2667"/>
              <a:gd name="T36" fmla="*/ 1164 w 2329"/>
              <a:gd name="T37" fmla="*/ 0 h 2667"/>
              <a:gd name="T38" fmla="*/ 1357 w 2329"/>
              <a:gd name="T39" fmla="*/ 95 h 2667"/>
              <a:gd name="T40" fmla="*/ 2142 w 2329"/>
              <a:gd name="T41" fmla="*/ 298 h 2667"/>
              <a:gd name="T42" fmla="*/ 2321 w 2329"/>
              <a:gd name="T43" fmla="*/ 305 h 2667"/>
              <a:gd name="T44" fmla="*/ 2329 w 2329"/>
              <a:gd name="T45" fmla="*/ 482 h 2667"/>
              <a:gd name="T46" fmla="*/ 328 w 2329"/>
              <a:gd name="T47" fmla="*/ 1333 h 2667"/>
              <a:gd name="T48" fmla="*/ 1164 w 2329"/>
              <a:gd name="T49" fmla="*/ 1333 h 2667"/>
              <a:gd name="T50" fmla="*/ 1164 w 2329"/>
              <a:gd name="T51" fmla="*/ 2440 h 2667"/>
              <a:gd name="T52" fmla="*/ 328 w 2329"/>
              <a:gd name="T53" fmla="*/ 1333 h 2667"/>
              <a:gd name="T54" fmla="*/ 2001 w 2329"/>
              <a:gd name="T55" fmla="*/ 1333 h 2667"/>
              <a:gd name="T56" fmla="*/ 1164 w 2329"/>
              <a:gd name="T57" fmla="*/ 1333 h 2667"/>
              <a:gd name="T58" fmla="*/ 1164 w 2329"/>
              <a:gd name="T59" fmla="*/ 225 h 2667"/>
              <a:gd name="T60" fmla="*/ 2129 w 2329"/>
              <a:gd name="T61" fmla="*/ 497 h 2667"/>
              <a:gd name="T62" fmla="*/ 2129 w 2329"/>
              <a:gd name="T63" fmla="*/ 516 h 2667"/>
              <a:gd name="T64" fmla="*/ 2001 w 2329"/>
              <a:gd name="T65" fmla="*/ 1333 h 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29" h="2667">
                <a:moveTo>
                  <a:pt x="2173" y="476"/>
                </a:moveTo>
                <a:cubicBezTo>
                  <a:pt x="2173" y="456"/>
                  <a:pt x="2173" y="456"/>
                  <a:pt x="2173" y="456"/>
                </a:cubicBezTo>
                <a:cubicBezTo>
                  <a:pt x="1812" y="431"/>
                  <a:pt x="1488" y="337"/>
                  <a:pt x="1164" y="176"/>
                </a:cubicBezTo>
                <a:cubicBezTo>
                  <a:pt x="841" y="337"/>
                  <a:pt x="517" y="431"/>
                  <a:pt x="156" y="456"/>
                </a:cubicBezTo>
                <a:cubicBezTo>
                  <a:pt x="156" y="476"/>
                  <a:pt x="155" y="496"/>
                  <a:pt x="155" y="516"/>
                </a:cubicBezTo>
                <a:cubicBezTo>
                  <a:pt x="155" y="1270"/>
                  <a:pt x="476" y="2095"/>
                  <a:pt x="1164" y="2491"/>
                </a:cubicBezTo>
                <a:cubicBezTo>
                  <a:pt x="1852" y="2095"/>
                  <a:pt x="2173" y="1270"/>
                  <a:pt x="2173" y="516"/>
                </a:cubicBezTo>
                <a:cubicBezTo>
                  <a:pt x="2173" y="503"/>
                  <a:pt x="2173" y="489"/>
                  <a:pt x="2173" y="476"/>
                </a:cubicBezTo>
                <a:close/>
                <a:moveTo>
                  <a:pt x="2329" y="482"/>
                </a:moveTo>
                <a:cubicBezTo>
                  <a:pt x="2329" y="493"/>
                  <a:pt x="2329" y="505"/>
                  <a:pt x="2329" y="516"/>
                </a:cubicBezTo>
                <a:cubicBezTo>
                  <a:pt x="2329" y="1399"/>
                  <a:pt x="1934" y="2166"/>
                  <a:pt x="1352" y="2557"/>
                </a:cubicBezTo>
                <a:cubicBezTo>
                  <a:pt x="1292" y="2598"/>
                  <a:pt x="1229" y="2634"/>
                  <a:pt x="1164" y="2667"/>
                </a:cubicBezTo>
                <a:cubicBezTo>
                  <a:pt x="1100" y="2634"/>
                  <a:pt x="1037" y="2598"/>
                  <a:pt x="976" y="2557"/>
                </a:cubicBezTo>
                <a:cubicBezTo>
                  <a:pt x="395" y="2166"/>
                  <a:pt x="0" y="1399"/>
                  <a:pt x="0" y="516"/>
                </a:cubicBezTo>
                <a:cubicBezTo>
                  <a:pt x="0" y="505"/>
                  <a:pt x="0" y="493"/>
                  <a:pt x="0" y="482"/>
                </a:cubicBezTo>
                <a:cubicBezTo>
                  <a:pt x="1" y="422"/>
                  <a:pt x="3" y="364"/>
                  <a:pt x="7" y="305"/>
                </a:cubicBezTo>
                <a:cubicBezTo>
                  <a:pt x="66" y="306"/>
                  <a:pt x="126" y="303"/>
                  <a:pt x="186" y="298"/>
                </a:cubicBezTo>
                <a:cubicBezTo>
                  <a:pt x="445" y="278"/>
                  <a:pt x="712" y="210"/>
                  <a:pt x="972" y="95"/>
                </a:cubicBezTo>
                <a:cubicBezTo>
                  <a:pt x="1037" y="66"/>
                  <a:pt x="1101" y="35"/>
                  <a:pt x="1164" y="0"/>
                </a:cubicBezTo>
                <a:cubicBezTo>
                  <a:pt x="1228" y="35"/>
                  <a:pt x="1292" y="66"/>
                  <a:pt x="1357" y="95"/>
                </a:cubicBezTo>
                <a:cubicBezTo>
                  <a:pt x="1617" y="210"/>
                  <a:pt x="1884" y="278"/>
                  <a:pt x="2142" y="298"/>
                </a:cubicBezTo>
                <a:cubicBezTo>
                  <a:pt x="2203" y="303"/>
                  <a:pt x="2262" y="306"/>
                  <a:pt x="2321" y="305"/>
                </a:cubicBezTo>
                <a:cubicBezTo>
                  <a:pt x="2325" y="364"/>
                  <a:pt x="2328" y="422"/>
                  <a:pt x="2329" y="482"/>
                </a:cubicBezTo>
                <a:close/>
                <a:moveTo>
                  <a:pt x="328" y="1333"/>
                </a:moveTo>
                <a:cubicBezTo>
                  <a:pt x="1164" y="1333"/>
                  <a:pt x="1164" y="1333"/>
                  <a:pt x="1164" y="1333"/>
                </a:cubicBezTo>
                <a:cubicBezTo>
                  <a:pt x="1164" y="2440"/>
                  <a:pt x="1164" y="2440"/>
                  <a:pt x="1164" y="2440"/>
                </a:cubicBezTo>
                <a:cubicBezTo>
                  <a:pt x="789" y="2220"/>
                  <a:pt x="488" y="1824"/>
                  <a:pt x="328" y="1333"/>
                </a:cubicBezTo>
                <a:close/>
                <a:moveTo>
                  <a:pt x="2001" y="1333"/>
                </a:moveTo>
                <a:cubicBezTo>
                  <a:pt x="1164" y="1333"/>
                  <a:pt x="1164" y="1333"/>
                  <a:pt x="1164" y="1333"/>
                </a:cubicBezTo>
                <a:cubicBezTo>
                  <a:pt x="1164" y="225"/>
                  <a:pt x="1164" y="225"/>
                  <a:pt x="1164" y="225"/>
                </a:cubicBezTo>
                <a:cubicBezTo>
                  <a:pt x="1480" y="382"/>
                  <a:pt x="1810" y="472"/>
                  <a:pt x="2129" y="497"/>
                </a:cubicBezTo>
                <a:cubicBezTo>
                  <a:pt x="2129" y="503"/>
                  <a:pt x="2129" y="510"/>
                  <a:pt x="2129" y="516"/>
                </a:cubicBezTo>
                <a:cubicBezTo>
                  <a:pt x="2129" y="806"/>
                  <a:pt x="2083" y="1082"/>
                  <a:pt x="2001" y="1333"/>
                </a:cubicBezTo>
                <a:close/>
              </a:path>
            </a:pathLst>
          </a:custGeom>
          <a:solidFill>
            <a:srgbClr val="50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203"/>
          <p:cNvSpPr>
            <a:spLocks noChangeAspect="1" noEditPoints="1"/>
          </p:cNvSpPr>
          <p:nvPr/>
        </p:nvSpPr>
        <p:spPr bwMode="auto">
          <a:xfrm>
            <a:off x="9600383" y="5408638"/>
            <a:ext cx="432000" cy="432000"/>
          </a:xfrm>
          <a:custGeom>
            <a:avLst/>
            <a:gdLst>
              <a:gd name="T0" fmla="*/ 1795 w 2667"/>
              <a:gd name="T1" fmla="*/ 45 h 2667"/>
              <a:gd name="T2" fmla="*/ 2054 w 2667"/>
              <a:gd name="T3" fmla="*/ 84 h 2667"/>
              <a:gd name="T4" fmla="*/ 2188 w 2667"/>
              <a:gd name="T5" fmla="*/ 106 h 2667"/>
              <a:gd name="T6" fmla="*/ 2445 w 2667"/>
              <a:gd name="T7" fmla="*/ 149 h 2667"/>
              <a:gd name="T8" fmla="*/ 2512 w 2667"/>
              <a:gd name="T9" fmla="*/ 487 h 2667"/>
              <a:gd name="T10" fmla="*/ 2583 w 2667"/>
              <a:gd name="T11" fmla="*/ 613 h 2667"/>
              <a:gd name="T12" fmla="*/ 2550 w 2667"/>
              <a:gd name="T13" fmla="*/ 817 h 2667"/>
              <a:gd name="T14" fmla="*/ 2444 w 2667"/>
              <a:gd name="T15" fmla="*/ 915 h 2667"/>
              <a:gd name="T16" fmla="*/ 2277 w 2667"/>
              <a:gd name="T17" fmla="*/ 1217 h 2667"/>
              <a:gd name="T18" fmla="*/ 2018 w 2667"/>
              <a:gd name="T19" fmla="*/ 1178 h 2667"/>
              <a:gd name="T20" fmla="*/ 1886 w 2667"/>
              <a:gd name="T21" fmla="*/ 1247 h 2667"/>
              <a:gd name="T22" fmla="*/ 1700 w 2667"/>
              <a:gd name="T23" fmla="*/ 1063 h 2667"/>
              <a:gd name="T24" fmla="*/ 1553 w 2667"/>
              <a:gd name="T25" fmla="*/ 1042 h 2667"/>
              <a:gd name="T26" fmla="*/ 1510 w 2667"/>
              <a:gd name="T27" fmla="*/ 783 h 2667"/>
              <a:gd name="T28" fmla="*/ 1403 w 2667"/>
              <a:gd name="T29" fmla="*/ 680 h 2667"/>
              <a:gd name="T30" fmla="*/ 1566 w 2667"/>
              <a:gd name="T31" fmla="*/ 468 h 2667"/>
              <a:gd name="T32" fmla="*/ 1486 w 2667"/>
              <a:gd name="T33" fmla="*/ 315 h 2667"/>
              <a:gd name="T34" fmla="*/ 1752 w 2667"/>
              <a:gd name="T35" fmla="*/ 223 h 2667"/>
              <a:gd name="T36" fmla="*/ 1986 w 2667"/>
              <a:gd name="T37" fmla="*/ 944 h 2667"/>
              <a:gd name="T38" fmla="*/ 409 w 2667"/>
              <a:gd name="T39" fmla="*/ 1764 h 2667"/>
              <a:gd name="T40" fmla="*/ 409 w 2667"/>
              <a:gd name="T41" fmla="*/ 1764 h 2667"/>
              <a:gd name="T42" fmla="*/ 12 w 2667"/>
              <a:gd name="T43" fmla="*/ 1566 h 2667"/>
              <a:gd name="T44" fmla="*/ 112 w 2667"/>
              <a:gd name="T45" fmla="*/ 1426 h 2667"/>
              <a:gd name="T46" fmla="*/ 120 w 2667"/>
              <a:gd name="T47" fmla="*/ 1254 h 2667"/>
              <a:gd name="T48" fmla="*/ 262 w 2667"/>
              <a:gd name="T49" fmla="*/ 1157 h 2667"/>
              <a:gd name="T50" fmla="*/ 328 w 2667"/>
              <a:gd name="T51" fmla="*/ 998 h 2667"/>
              <a:gd name="T52" fmla="*/ 495 w 2667"/>
              <a:gd name="T53" fmla="*/ 956 h 2667"/>
              <a:gd name="T54" fmla="*/ 612 w 2667"/>
              <a:gd name="T55" fmla="*/ 829 h 2667"/>
              <a:gd name="T56" fmla="*/ 783 w 2667"/>
              <a:gd name="T57" fmla="*/ 846 h 2667"/>
              <a:gd name="T58" fmla="*/ 936 w 2667"/>
              <a:gd name="T59" fmla="*/ 767 h 2667"/>
              <a:gd name="T60" fmla="*/ 1091 w 2667"/>
              <a:gd name="T61" fmla="*/ 841 h 2667"/>
              <a:gd name="T62" fmla="*/ 1262 w 2667"/>
              <a:gd name="T63" fmla="*/ 819 h 2667"/>
              <a:gd name="T64" fmla="*/ 1382 w 2667"/>
              <a:gd name="T65" fmla="*/ 942 h 2667"/>
              <a:gd name="T66" fmla="*/ 1550 w 2667"/>
              <a:gd name="T67" fmla="*/ 980 h 2667"/>
              <a:gd name="T68" fmla="*/ 1621 w 2667"/>
              <a:gd name="T69" fmla="*/ 1137 h 2667"/>
              <a:gd name="T70" fmla="*/ 1766 w 2667"/>
              <a:gd name="T71" fmla="*/ 1229 h 2667"/>
              <a:gd name="T72" fmla="*/ 1779 w 2667"/>
              <a:gd name="T73" fmla="*/ 1401 h 2667"/>
              <a:gd name="T74" fmla="*/ 1883 w 2667"/>
              <a:gd name="T75" fmla="*/ 1538 h 2667"/>
              <a:gd name="T76" fmla="*/ 1764 w 2667"/>
              <a:gd name="T77" fmla="*/ 1697 h 2667"/>
              <a:gd name="T78" fmla="*/ 1895 w 2667"/>
              <a:gd name="T79" fmla="*/ 1817 h 2667"/>
              <a:gd name="T80" fmla="*/ 1722 w 2667"/>
              <a:gd name="T81" fmla="*/ 1977 h 2667"/>
              <a:gd name="T82" fmla="*/ 1805 w 2667"/>
              <a:gd name="T83" fmla="*/ 2131 h 2667"/>
              <a:gd name="T84" fmla="*/ 1586 w 2667"/>
              <a:gd name="T85" fmla="*/ 2225 h 2667"/>
              <a:gd name="T86" fmla="*/ 1510 w 2667"/>
              <a:gd name="T87" fmla="*/ 2405 h 2667"/>
              <a:gd name="T88" fmla="*/ 1413 w 2667"/>
              <a:gd name="T89" fmla="*/ 2547 h 2667"/>
              <a:gd name="T90" fmla="*/ 1241 w 2667"/>
              <a:gd name="T91" fmla="*/ 2555 h 2667"/>
              <a:gd name="T92" fmla="*/ 1101 w 2667"/>
              <a:gd name="T93" fmla="*/ 2655 h 2667"/>
              <a:gd name="T94" fmla="*/ 930 w 2667"/>
              <a:gd name="T95" fmla="*/ 2531 h 2667"/>
              <a:gd name="T96" fmla="*/ 720 w 2667"/>
              <a:gd name="T97" fmla="*/ 2639 h 2667"/>
              <a:gd name="T98" fmla="*/ 653 w 2667"/>
              <a:gd name="T99" fmla="*/ 2475 h 2667"/>
              <a:gd name="T100" fmla="*/ 350 w 2667"/>
              <a:gd name="T101" fmla="*/ 2453 h 2667"/>
              <a:gd name="T102" fmla="*/ 279 w 2667"/>
              <a:gd name="T103" fmla="*/ 2297 h 2667"/>
              <a:gd name="T104" fmla="*/ 134 w 2667"/>
              <a:gd name="T105" fmla="*/ 2204 h 2667"/>
              <a:gd name="T106" fmla="*/ 121 w 2667"/>
              <a:gd name="T107" fmla="*/ 2033 h 2667"/>
              <a:gd name="T108" fmla="*/ 17 w 2667"/>
              <a:gd name="T109" fmla="*/ 1896 h 2667"/>
              <a:gd name="T110" fmla="*/ 136 w 2667"/>
              <a:gd name="T111" fmla="*/ 1736 h 2667"/>
              <a:gd name="T112" fmla="*/ 1005 w 2667"/>
              <a:gd name="T113" fmla="*/ 2348 h 2667"/>
              <a:gd name="T114" fmla="*/ 792 w 2667"/>
              <a:gd name="T115" fmla="*/ 1717 h 2667"/>
              <a:gd name="T116" fmla="*/ 792 w 2667"/>
              <a:gd name="T117" fmla="*/ 1717 h 2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67" h="2667">
                <a:moveTo>
                  <a:pt x="1704" y="92"/>
                </a:moveTo>
                <a:cubicBezTo>
                  <a:pt x="1715" y="85"/>
                  <a:pt x="1726" y="78"/>
                  <a:pt x="1737" y="72"/>
                </a:cubicBezTo>
                <a:cubicBezTo>
                  <a:pt x="1758" y="62"/>
                  <a:pt x="1758" y="62"/>
                  <a:pt x="1758" y="62"/>
                </a:cubicBezTo>
                <a:cubicBezTo>
                  <a:pt x="1770" y="56"/>
                  <a:pt x="1783" y="50"/>
                  <a:pt x="1795" y="45"/>
                </a:cubicBezTo>
                <a:cubicBezTo>
                  <a:pt x="1850" y="117"/>
                  <a:pt x="1850" y="117"/>
                  <a:pt x="1850" y="117"/>
                </a:cubicBezTo>
                <a:cubicBezTo>
                  <a:pt x="1872" y="161"/>
                  <a:pt x="1872" y="161"/>
                  <a:pt x="1872" y="161"/>
                </a:cubicBezTo>
                <a:cubicBezTo>
                  <a:pt x="1927" y="142"/>
                  <a:pt x="1986" y="132"/>
                  <a:pt x="2046" y="133"/>
                </a:cubicBezTo>
                <a:cubicBezTo>
                  <a:pt x="2054" y="84"/>
                  <a:pt x="2054" y="84"/>
                  <a:pt x="2054" y="84"/>
                </a:cubicBezTo>
                <a:cubicBezTo>
                  <a:pt x="2084" y="0"/>
                  <a:pt x="2084" y="0"/>
                  <a:pt x="2084" y="0"/>
                </a:cubicBezTo>
                <a:cubicBezTo>
                  <a:pt x="2101" y="1"/>
                  <a:pt x="2117" y="3"/>
                  <a:pt x="2134" y="6"/>
                </a:cubicBezTo>
                <a:cubicBezTo>
                  <a:pt x="2151" y="9"/>
                  <a:pt x="2169" y="12"/>
                  <a:pt x="2185" y="16"/>
                </a:cubicBezTo>
                <a:cubicBezTo>
                  <a:pt x="2188" y="106"/>
                  <a:pt x="2188" y="106"/>
                  <a:pt x="2188" y="106"/>
                </a:cubicBezTo>
                <a:cubicBezTo>
                  <a:pt x="2180" y="155"/>
                  <a:pt x="2180" y="155"/>
                  <a:pt x="2180" y="155"/>
                </a:cubicBezTo>
                <a:cubicBezTo>
                  <a:pt x="2238" y="172"/>
                  <a:pt x="2291" y="199"/>
                  <a:pt x="2337" y="234"/>
                </a:cubicBezTo>
                <a:cubicBezTo>
                  <a:pt x="2372" y="199"/>
                  <a:pt x="2372" y="199"/>
                  <a:pt x="2372" y="199"/>
                </a:cubicBezTo>
                <a:cubicBezTo>
                  <a:pt x="2445" y="149"/>
                  <a:pt x="2445" y="149"/>
                  <a:pt x="2445" y="149"/>
                </a:cubicBezTo>
                <a:cubicBezTo>
                  <a:pt x="2472" y="171"/>
                  <a:pt x="2496" y="196"/>
                  <a:pt x="2518" y="222"/>
                </a:cubicBezTo>
                <a:cubicBezTo>
                  <a:pt x="2468" y="295"/>
                  <a:pt x="2468" y="295"/>
                  <a:pt x="2468" y="295"/>
                </a:cubicBezTo>
                <a:cubicBezTo>
                  <a:pt x="2433" y="330"/>
                  <a:pt x="2433" y="330"/>
                  <a:pt x="2433" y="330"/>
                </a:cubicBezTo>
                <a:cubicBezTo>
                  <a:pt x="2468" y="377"/>
                  <a:pt x="2495" y="430"/>
                  <a:pt x="2512" y="487"/>
                </a:cubicBezTo>
                <a:cubicBezTo>
                  <a:pt x="2562" y="479"/>
                  <a:pt x="2562" y="479"/>
                  <a:pt x="2562" y="479"/>
                </a:cubicBezTo>
                <a:cubicBezTo>
                  <a:pt x="2651" y="482"/>
                  <a:pt x="2651" y="482"/>
                  <a:pt x="2651" y="482"/>
                </a:cubicBezTo>
                <a:cubicBezTo>
                  <a:pt x="2659" y="515"/>
                  <a:pt x="2664" y="549"/>
                  <a:pt x="2667" y="583"/>
                </a:cubicBezTo>
                <a:cubicBezTo>
                  <a:pt x="2583" y="613"/>
                  <a:pt x="2583" y="613"/>
                  <a:pt x="2583" y="613"/>
                </a:cubicBezTo>
                <a:cubicBezTo>
                  <a:pt x="2534" y="621"/>
                  <a:pt x="2534" y="621"/>
                  <a:pt x="2534" y="621"/>
                </a:cubicBezTo>
                <a:cubicBezTo>
                  <a:pt x="2534" y="650"/>
                  <a:pt x="2532" y="679"/>
                  <a:pt x="2527" y="709"/>
                </a:cubicBezTo>
                <a:cubicBezTo>
                  <a:pt x="2523" y="739"/>
                  <a:pt x="2516" y="767"/>
                  <a:pt x="2506" y="794"/>
                </a:cubicBezTo>
                <a:cubicBezTo>
                  <a:pt x="2550" y="817"/>
                  <a:pt x="2550" y="817"/>
                  <a:pt x="2550" y="817"/>
                </a:cubicBezTo>
                <a:cubicBezTo>
                  <a:pt x="2621" y="872"/>
                  <a:pt x="2621" y="872"/>
                  <a:pt x="2621" y="872"/>
                </a:cubicBezTo>
                <a:cubicBezTo>
                  <a:pt x="2608" y="904"/>
                  <a:pt x="2593" y="934"/>
                  <a:pt x="2575" y="963"/>
                </a:cubicBezTo>
                <a:cubicBezTo>
                  <a:pt x="2489" y="938"/>
                  <a:pt x="2489" y="938"/>
                  <a:pt x="2489" y="938"/>
                </a:cubicBezTo>
                <a:cubicBezTo>
                  <a:pt x="2444" y="915"/>
                  <a:pt x="2444" y="915"/>
                  <a:pt x="2444" y="915"/>
                </a:cubicBezTo>
                <a:cubicBezTo>
                  <a:pt x="2411" y="964"/>
                  <a:pt x="2368" y="1006"/>
                  <a:pt x="2320" y="1040"/>
                </a:cubicBezTo>
                <a:cubicBezTo>
                  <a:pt x="2343" y="1084"/>
                  <a:pt x="2343" y="1084"/>
                  <a:pt x="2343" y="1084"/>
                </a:cubicBezTo>
                <a:cubicBezTo>
                  <a:pt x="2368" y="1170"/>
                  <a:pt x="2368" y="1170"/>
                  <a:pt x="2368" y="1170"/>
                </a:cubicBezTo>
                <a:cubicBezTo>
                  <a:pt x="2339" y="1188"/>
                  <a:pt x="2309" y="1204"/>
                  <a:pt x="2277" y="1217"/>
                </a:cubicBezTo>
                <a:cubicBezTo>
                  <a:pt x="2222" y="1146"/>
                  <a:pt x="2222" y="1146"/>
                  <a:pt x="2222" y="1146"/>
                </a:cubicBezTo>
                <a:cubicBezTo>
                  <a:pt x="2199" y="1101"/>
                  <a:pt x="2199" y="1101"/>
                  <a:pt x="2199" y="1101"/>
                </a:cubicBezTo>
                <a:cubicBezTo>
                  <a:pt x="2145" y="1120"/>
                  <a:pt x="2086" y="1130"/>
                  <a:pt x="2026" y="1129"/>
                </a:cubicBezTo>
                <a:cubicBezTo>
                  <a:pt x="2018" y="1178"/>
                  <a:pt x="2018" y="1178"/>
                  <a:pt x="2018" y="1178"/>
                </a:cubicBezTo>
                <a:cubicBezTo>
                  <a:pt x="1988" y="1263"/>
                  <a:pt x="1988" y="1263"/>
                  <a:pt x="1988" y="1263"/>
                </a:cubicBezTo>
                <a:cubicBezTo>
                  <a:pt x="1979" y="1262"/>
                  <a:pt x="1971" y="1262"/>
                  <a:pt x="1962" y="1261"/>
                </a:cubicBezTo>
                <a:cubicBezTo>
                  <a:pt x="1910" y="1252"/>
                  <a:pt x="1910" y="1252"/>
                  <a:pt x="1910" y="1252"/>
                </a:cubicBezTo>
                <a:cubicBezTo>
                  <a:pt x="1902" y="1251"/>
                  <a:pt x="1894" y="1249"/>
                  <a:pt x="1886" y="1247"/>
                </a:cubicBezTo>
                <a:cubicBezTo>
                  <a:pt x="1884" y="1157"/>
                  <a:pt x="1884" y="1157"/>
                  <a:pt x="1884" y="1157"/>
                </a:cubicBezTo>
                <a:cubicBezTo>
                  <a:pt x="1892" y="1107"/>
                  <a:pt x="1892" y="1107"/>
                  <a:pt x="1892" y="1107"/>
                </a:cubicBezTo>
                <a:cubicBezTo>
                  <a:pt x="1834" y="1090"/>
                  <a:pt x="1781" y="1063"/>
                  <a:pt x="1735" y="1028"/>
                </a:cubicBezTo>
                <a:cubicBezTo>
                  <a:pt x="1700" y="1063"/>
                  <a:pt x="1700" y="1063"/>
                  <a:pt x="1700" y="1063"/>
                </a:cubicBezTo>
                <a:cubicBezTo>
                  <a:pt x="1625" y="1114"/>
                  <a:pt x="1625" y="1114"/>
                  <a:pt x="1625" y="1114"/>
                </a:cubicBezTo>
                <a:cubicBezTo>
                  <a:pt x="1621" y="1111"/>
                  <a:pt x="1617" y="1107"/>
                  <a:pt x="1613" y="1104"/>
                </a:cubicBezTo>
                <a:cubicBezTo>
                  <a:pt x="1563" y="1054"/>
                  <a:pt x="1563" y="1054"/>
                  <a:pt x="1563" y="1054"/>
                </a:cubicBezTo>
                <a:cubicBezTo>
                  <a:pt x="1560" y="1050"/>
                  <a:pt x="1556" y="1046"/>
                  <a:pt x="1553" y="1042"/>
                </a:cubicBezTo>
                <a:cubicBezTo>
                  <a:pt x="1604" y="967"/>
                  <a:pt x="1604" y="967"/>
                  <a:pt x="1604" y="967"/>
                </a:cubicBezTo>
                <a:cubicBezTo>
                  <a:pt x="1639" y="932"/>
                  <a:pt x="1639" y="932"/>
                  <a:pt x="1639" y="932"/>
                </a:cubicBezTo>
                <a:cubicBezTo>
                  <a:pt x="1604" y="885"/>
                  <a:pt x="1577" y="832"/>
                  <a:pt x="1559" y="775"/>
                </a:cubicBezTo>
                <a:cubicBezTo>
                  <a:pt x="1510" y="783"/>
                  <a:pt x="1510" y="783"/>
                  <a:pt x="1510" y="783"/>
                </a:cubicBezTo>
                <a:cubicBezTo>
                  <a:pt x="1419" y="780"/>
                  <a:pt x="1419" y="780"/>
                  <a:pt x="1419" y="780"/>
                </a:cubicBezTo>
                <a:cubicBezTo>
                  <a:pt x="1416" y="768"/>
                  <a:pt x="1416" y="768"/>
                  <a:pt x="1416" y="768"/>
                </a:cubicBezTo>
                <a:cubicBezTo>
                  <a:pt x="1404" y="693"/>
                  <a:pt x="1404" y="693"/>
                  <a:pt x="1404" y="693"/>
                </a:cubicBezTo>
                <a:cubicBezTo>
                  <a:pt x="1404" y="688"/>
                  <a:pt x="1404" y="684"/>
                  <a:pt x="1403" y="680"/>
                </a:cubicBezTo>
                <a:cubicBezTo>
                  <a:pt x="1489" y="649"/>
                  <a:pt x="1489" y="649"/>
                  <a:pt x="1489" y="649"/>
                </a:cubicBezTo>
                <a:cubicBezTo>
                  <a:pt x="1538" y="641"/>
                  <a:pt x="1538" y="641"/>
                  <a:pt x="1538" y="641"/>
                </a:cubicBezTo>
                <a:cubicBezTo>
                  <a:pt x="1538" y="612"/>
                  <a:pt x="1540" y="583"/>
                  <a:pt x="1544" y="553"/>
                </a:cubicBezTo>
                <a:cubicBezTo>
                  <a:pt x="1549" y="524"/>
                  <a:pt x="1556" y="495"/>
                  <a:pt x="1566" y="468"/>
                </a:cubicBezTo>
                <a:cubicBezTo>
                  <a:pt x="1521" y="445"/>
                  <a:pt x="1521" y="445"/>
                  <a:pt x="1521" y="445"/>
                </a:cubicBezTo>
                <a:cubicBezTo>
                  <a:pt x="1449" y="390"/>
                  <a:pt x="1449" y="390"/>
                  <a:pt x="1449" y="390"/>
                </a:cubicBezTo>
                <a:cubicBezTo>
                  <a:pt x="1452" y="384"/>
                  <a:pt x="1454" y="378"/>
                  <a:pt x="1457" y="373"/>
                </a:cubicBezTo>
                <a:cubicBezTo>
                  <a:pt x="1486" y="315"/>
                  <a:pt x="1486" y="315"/>
                  <a:pt x="1486" y="315"/>
                </a:cubicBezTo>
                <a:cubicBezTo>
                  <a:pt x="1489" y="310"/>
                  <a:pt x="1492" y="304"/>
                  <a:pt x="1496" y="299"/>
                </a:cubicBezTo>
                <a:cubicBezTo>
                  <a:pt x="1583" y="324"/>
                  <a:pt x="1583" y="324"/>
                  <a:pt x="1583" y="324"/>
                </a:cubicBezTo>
                <a:cubicBezTo>
                  <a:pt x="1627" y="347"/>
                  <a:pt x="1627" y="347"/>
                  <a:pt x="1627" y="347"/>
                </a:cubicBezTo>
                <a:cubicBezTo>
                  <a:pt x="1661" y="298"/>
                  <a:pt x="1703" y="256"/>
                  <a:pt x="1752" y="223"/>
                </a:cubicBezTo>
                <a:cubicBezTo>
                  <a:pt x="1729" y="178"/>
                  <a:pt x="1729" y="178"/>
                  <a:pt x="1729" y="178"/>
                </a:cubicBezTo>
                <a:lnTo>
                  <a:pt x="1704" y="92"/>
                </a:lnTo>
                <a:close/>
                <a:moveTo>
                  <a:pt x="1723" y="582"/>
                </a:moveTo>
                <a:cubicBezTo>
                  <a:pt x="1696" y="754"/>
                  <a:pt x="1814" y="916"/>
                  <a:pt x="1986" y="944"/>
                </a:cubicBezTo>
                <a:cubicBezTo>
                  <a:pt x="2159" y="971"/>
                  <a:pt x="2321" y="853"/>
                  <a:pt x="2349" y="681"/>
                </a:cubicBezTo>
                <a:cubicBezTo>
                  <a:pt x="2376" y="508"/>
                  <a:pt x="2258" y="346"/>
                  <a:pt x="2085" y="318"/>
                </a:cubicBezTo>
                <a:cubicBezTo>
                  <a:pt x="1913" y="291"/>
                  <a:pt x="1750" y="409"/>
                  <a:pt x="1723" y="582"/>
                </a:cubicBezTo>
                <a:close/>
                <a:moveTo>
                  <a:pt x="409" y="1764"/>
                </a:moveTo>
                <a:cubicBezTo>
                  <a:pt x="383" y="1465"/>
                  <a:pt x="604" y="1202"/>
                  <a:pt x="903" y="1176"/>
                </a:cubicBezTo>
                <a:cubicBezTo>
                  <a:pt x="1201" y="1150"/>
                  <a:pt x="1465" y="1371"/>
                  <a:pt x="1491" y="1669"/>
                </a:cubicBezTo>
                <a:cubicBezTo>
                  <a:pt x="1517" y="1968"/>
                  <a:pt x="1296" y="2231"/>
                  <a:pt x="997" y="2258"/>
                </a:cubicBezTo>
                <a:cubicBezTo>
                  <a:pt x="699" y="2284"/>
                  <a:pt x="435" y="2063"/>
                  <a:pt x="409" y="1764"/>
                </a:cubicBezTo>
                <a:close/>
                <a:moveTo>
                  <a:pt x="0" y="1703"/>
                </a:moveTo>
                <a:cubicBezTo>
                  <a:pt x="0" y="1683"/>
                  <a:pt x="1" y="1664"/>
                  <a:pt x="3" y="1645"/>
                </a:cubicBezTo>
                <a:cubicBezTo>
                  <a:pt x="5" y="1621"/>
                  <a:pt x="5" y="1621"/>
                  <a:pt x="5" y="1621"/>
                </a:cubicBezTo>
                <a:cubicBezTo>
                  <a:pt x="6" y="1602"/>
                  <a:pt x="9" y="1584"/>
                  <a:pt x="12" y="1566"/>
                </a:cubicBezTo>
                <a:cubicBezTo>
                  <a:pt x="79" y="1550"/>
                  <a:pt x="79" y="1550"/>
                  <a:pt x="79" y="1550"/>
                </a:cubicBezTo>
                <a:cubicBezTo>
                  <a:pt x="151" y="1556"/>
                  <a:pt x="151" y="1556"/>
                  <a:pt x="151" y="1556"/>
                </a:cubicBezTo>
                <a:cubicBezTo>
                  <a:pt x="158" y="1522"/>
                  <a:pt x="167" y="1489"/>
                  <a:pt x="178" y="1457"/>
                </a:cubicBezTo>
                <a:cubicBezTo>
                  <a:pt x="112" y="1426"/>
                  <a:pt x="112" y="1426"/>
                  <a:pt x="112" y="1426"/>
                </a:cubicBezTo>
                <a:cubicBezTo>
                  <a:pt x="62" y="1378"/>
                  <a:pt x="62" y="1378"/>
                  <a:pt x="62" y="1378"/>
                </a:cubicBezTo>
                <a:cubicBezTo>
                  <a:pt x="68" y="1362"/>
                  <a:pt x="75" y="1345"/>
                  <a:pt x="82" y="1329"/>
                </a:cubicBezTo>
                <a:cubicBezTo>
                  <a:pt x="95" y="1303"/>
                  <a:pt x="95" y="1303"/>
                  <a:pt x="95" y="1303"/>
                </a:cubicBezTo>
                <a:cubicBezTo>
                  <a:pt x="103" y="1286"/>
                  <a:pt x="111" y="1270"/>
                  <a:pt x="120" y="1254"/>
                </a:cubicBezTo>
                <a:cubicBezTo>
                  <a:pt x="189" y="1262"/>
                  <a:pt x="189" y="1262"/>
                  <a:pt x="189" y="1262"/>
                </a:cubicBezTo>
                <a:cubicBezTo>
                  <a:pt x="255" y="1293"/>
                  <a:pt x="255" y="1293"/>
                  <a:pt x="255" y="1293"/>
                </a:cubicBezTo>
                <a:cubicBezTo>
                  <a:pt x="273" y="1263"/>
                  <a:pt x="292" y="1235"/>
                  <a:pt x="314" y="1209"/>
                </a:cubicBezTo>
                <a:cubicBezTo>
                  <a:pt x="262" y="1157"/>
                  <a:pt x="262" y="1157"/>
                  <a:pt x="262" y="1157"/>
                </a:cubicBezTo>
                <a:cubicBezTo>
                  <a:pt x="231" y="1095"/>
                  <a:pt x="231" y="1095"/>
                  <a:pt x="231" y="1095"/>
                </a:cubicBezTo>
                <a:cubicBezTo>
                  <a:pt x="245" y="1079"/>
                  <a:pt x="260" y="1063"/>
                  <a:pt x="275" y="1048"/>
                </a:cubicBezTo>
                <a:cubicBezTo>
                  <a:pt x="282" y="1041"/>
                  <a:pt x="282" y="1041"/>
                  <a:pt x="282" y="1041"/>
                </a:cubicBezTo>
                <a:cubicBezTo>
                  <a:pt x="297" y="1026"/>
                  <a:pt x="312" y="1012"/>
                  <a:pt x="328" y="998"/>
                </a:cubicBezTo>
                <a:cubicBezTo>
                  <a:pt x="390" y="1029"/>
                  <a:pt x="390" y="1029"/>
                  <a:pt x="390" y="1029"/>
                </a:cubicBezTo>
                <a:cubicBezTo>
                  <a:pt x="442" y="1081"/>
                  <a:pt x="442" y="1081"/>
                  <a:pt x="442" y="1081"/>
                </a:cubicBezTo>
                <a:cubicBezTo>
                  <a:pt x="468" y="1059"/>
                  <a:pt x="496" y="1039"/>
                  <a:pt x="526" y="1021"/>
                </a:cubicBezTo>
                <a:cubicBezTo>
                  <a:pt x="495" y="956"/>
                  <a:pt x="495" y="956"/>
                  <a:pt x="495" y="956"/>
                </a:cubicBezTo>
                <a:cubicBezTo>
                  <a:pt x="487" y="887"/>
                  <a:pt x="487" y="887"/>
                  <a:pt x="487" y="887"/>
                </a:cubicBezTo>
                <a:cubicBezTo>
                  <a:pt x="501" y="879"/>
                  <a:pt x="514" y="872"/>
                  <a:pt x="528" y="865"/>
                </a:cubicBezTo>
                <a:cubicBezTo>
                  <a:pt x="570" y="846"/>
                  <a:pt x="570" y="846"/>
                  <a:pt x="570" y="846"/>
                </a:cubicBezTo>
                <a:cubicBezTo>
                  <a:pt x="583" y="840"/>
                  <a:pt x="597" y="834"/>
                  <a:pt x="612" y="829"/>
                </a:cubicBezTo>
                <a:cubicBezTo>
                  <a:pt x="659" y="879"/>
                  <a:pt x="659" y="879"/>
                  <a:pt x="659" y="879"/>
                </a:cubicBezTo>
                <a:cubicBezTo>
                  <a:pt x="690" y="945"/>
                  <a:pt x="690" y="945"/>
                  <a:pt x="690" y="945"/>
                </a:cubicBezTo>
                <a:cubicBezTo>
                  <a:pt x="722" y="934"/>
                  <a:pt x="755" y="925"/>
                  <a:pt x="789" y="918"/>
                </a:cubicBezTo>
                <a:cubicBezTo>
                  <a:pt x="783" y="846"/>
                  <a:pt x="783" y="846"/>
                  <a:pt x="783" y="846"/>
                </a:cubicBezTo>
                <a:cubicBezTo>
                  <a:pt x="799" y="779"/>
                  <a:pt x="799" y="779"/>
                  <a:pt x="799" y="779"/>
                </a:cubicBezTo>
                <a:cubicBezTo>
                  <a:pt x="818" y="776"/>
                  <a:pt x="837" y="773"/>
                  <a:pt x="857" y="771"/>
                </a:cubicBezTo>
                <a:cubicBezTo>
                  <a:pt x="878" y="769"/>
                  <a:pt x="878" y="769"/>
                  <a:pt x="878" y="769"/>
                </a:cubicBezTo>
                <a:cubicBezTo>
                  <a:pt x="897" y="768"/>
                  <a:pt x="917" y="767"/>
                  <a:pt x="936" y="767"/>
                </a:cubicBezTo>
                <a:cubicBezTo>
                  <a:pt x="963" y="830"/>
                  <a:pt x="963" y="830"/>
                  <a:pt x="963" y="830"/>
                </a:cubicBezTo>
                <a:cubicBezTo>
                  <a:pt x="970" y="903"/>
                  <a:pt x="970" y="903"/>
                  <a:pt x="970" y="903"/>
                </a:cubicBezTo>
                <a:cubicBezTo>
                  <a:pt x="1004" y="903"/>
                  <a:pt x="1038" y="906"/>
                  <a:pt x="1072" y="911"/>
                </a:cubicBezTo>
                <a:cubicBezTo>
                  <a:pt x="1091" y="841"/>
                  <a:pt x="1091" y="841"/>
                  <a:pt x="1091" y="841"/>
                </a:cubicBezTo>
                <a:cubicBezTo>
                  <a:pt x="1129" y="783"/>
                  <a:pt x="1129" y="783"/>
                  <a:pt x="1129" y="783"/>
                </a:cubicBezTo>
                <a:cubicBezTo>
                  <a:pt x="1145" y="786"/>
                  <a:pt x="1160" y="790"/>
                  <a:pt x="1176" y="794"/>
                </a:cubicBezTo>
                <a:cubicBezTo>
                  <a:pt x="1216" y="804"/>
                  <a:pt x="1216" y="804"/>
                  <a:pt x="1216" y="804"/>
                </a:cubicBezTo>
                <a:cubicBezTo>
                  <a:pt x="1232" y="809"/>
                  <a:pt x="1247" y="814"/>
                  <a:pt x="1262" y="819"/>
                </a:cubicBezTo>
                <a:cubicBezTo>
                  <a:pt x="1266" y="888"/>
                  <a:pt x="1266" y="888"/>
                  <a:pt x="1266" y="888"/>
                </a:cubicBezTo>
                <a:cubicBezTo>
                  <a:pt x="1247" y="958"/>
                  <a:pt x="1247" y="958"/>
                  <a:pt x="1247" y="958"/>
                </a:cubicBezTo>
                <a:cubicBezTo>
                  <a:pt x="1279" y="971"/>
                  <a:pt x="1310" y="985"/>
                  <a:pt x="1340" y="1002"/>
                </a:cubicBezTo>
                <a:cubicBezTo>
                  <a:pt x="1382" y="942"/>
                  <a:pt x="1382" y="942"/>
                  <a:pt x="1382" y="942"/>
                </a:cubicBezTo>
                <a:cubicBezTo>
                  <a:pt x="1437" y="901"/>
                  <a:pt x="1437" y="901"/>
                  <a:pt x="1437" y="901"/>
                </a:cubicBezTo>
                <a:cubicBezTo>
                  <a:pt x="1455" y="912"/>
                  <a:pt x="1473" y="923"/>
                  <a:pt x="1490" y="935"/>
                </a:cubicBezTo>
                <a:cubicBezTo>
                  <a:pt x="1500" y="942"/>
                  <a:pt x="1500" y="942"/>
                  <a:pt x="1500" y="942"/>
                </a:cubicBezTo>
                <a:cubicBezTo>
                  <a:pt x="1517" y="954"/>
                  <a:pt x="1534" y="967"/>
                  <a:pt x="1550" y="980"/>
                </a:cubicBezTo>
                <a:cubicBezTo>
                  <a:pt x="1530" y="1046"/>
                  <a:pt x="1530" y="1046"/>
                  <a:pt x="1530" y="1046"/>
                </a:cubicBezTo>
                <a:cubicBezTo>
                  <a:pt x="1488" y="1106"/>
                  <a:pt x="1488" y="1106"/>
                  <a:pt x="1488" y="1106"/>
                </a:cubicBezTo>
                <a:cubicBezTo>
                  <a:pt x="1514" y="1128"/>
                  <a:pt x="1538" y="1153"/>
                  <a:pt x="1561" y="1178"/>
                </a:cubicBezTo>
                <a:cubicBezTo>
                  <a:pt x="1621" y="1137"/>
                  <a:pt x="1621" y="1137"/>
                  <a:pt x="1621" y="1137"/>
                </a:cubicBezTo>
                <a:cubicBezTo>
                  <a:pt x="1687" y="1117"/>
                  <a:pt x="1687" y="1117"/>
                  <a:pt x="1687" y="1117"/>
                </a:cubicBezTo>
                <a:cubicBezTo>
                  <a:pt x="1698" y="1130"/>
                  <a:pt x="1709" y="1144"/>
                  <a:pt x="1719" y="1158"/>
                </a:cubicBezTo>
                <a:cubicBezTo>
                  <a:pt x="1739" y="1187"/>
                  <a:pt x="1739" y="1187"/>
                  <a:pt x="1739" y="1187"/>
                </a:cubicBezTo>
                <a:cubicBezTo>
                  <a:pt x="1748" y="1201"/>
                  <a:pt x="1757" y="1215"/>
                  <a:pt x="1766" y="1229"/>
                </a:cubicBezTo>
                <a:cubicBezTo>
                  <a:pt x="1725" y="1285"/>
                  <a:pt x="1725" y="1285"/>
                  <a:pt x="1725" y="1285"/>
                </a:cubicBezTo>
                <a:cubicBezTo>
                  <a:pt x="1665" y="1327"/>
                  <a:pt x="1665" y="1327"/>
                  <a:pt x="1665" y="1327"/>
                </a:cubicBezTo>
                <a:cubicBezTo>
                  <a:pt x="1681" y="1357"/>
                  <a:pt x="1696" y="1388"/>
                  <a:pt x="1709" y="1420"/>
                </a:cubicBezTo>
                <a:cubicBezTo>
                  <a:pt x="1779" y="1401"/>
                  <a:pt x="1779" y="1401"/>
                  <a:pt x="1779" y="1401"/>
                </a:cubicBezTo>
                <a:cubicBezTo>
                  <a:pt x="1848" y="1405"/>
                  <a:pt x="1848" y="1405"/>
                  <a:pt x="1848" y="1405"/>
                </a:cubicBezTo>
                <a:cubicBezTo>
                  <a:pt x="1853" y="1421"/>
                  <a:pt x="1858" y="1437"/>
                  <a:pt x="1863" y="1453"/>
                </a:cubicBezTo>
                <a:cubicBezTo>
                  <a:pt x="1872" y="1486"/>
                  <a:pt x="1872" y="1486"/>
                  <a:pt x="1872" y="1486"/>
                </a:cubicBezTo>
                <a:cubicBezTo>
                  <a:pt x="1876" y="1503"/>
                  <a:pt x="1880" y="1520"/>
                  <a:pt x="1883" y="1538"/>
                </a:cubicBezTo>
                <a:cubicBezTo>
                  <a:pt x="1826" y="1576"/>
                  <a:pt x="1826" y="1576"/>
                  <a:pt x="1826" y="1576"/>
                </a:cubicBezTo>
                <a:cubicBezTo>
                  <a:pt x="1755" y="1595"/>
                  <a:pt x="1755" y="1595"/>
                  <a:pt x="1755" y="1595"/>
                </a:cubicBezTo>
                <a:cubicBezTo>
                  <a:pt x="1758" y="1612"/>
                  <a:pt x="1760" y="1629"/>
                  <a:pt x="1761" y="1646"/>
                </a:cubicBezTo>
                <a:cubicBezTo>
                  <a:pt x="1763" y="1663"/>
                  <a:pt x="1764" y="1680"/>
                  <a:pt x="1764" y="1697"/>
                </a:cubicBezTo>
                <a:cubicBezTo>
                  <a:pt x="1837" y="1703"/>
                  <a:pt x="1837" y="1703"/>
                  <a:pt x="1837" y="1703"/>
                </a:cubicBezTo>
                <a:cubicBezTo>
                  <a:pt x="1900" y="1731"/>
                  <a:pt x="1900" y="1731"/>
                  <a:pt x="1900" y="1731"/>
                </a:cubicBezTo>
                <a:cubicBezTo>
                  <a:pt x="1900" y="1749"/>
                  <a:pt x="1899" y="1767"/>
                  <a:pt x="1898" y="1784"/>
                </a:cubicBezTo>
                <a:cubicBezTo>
                  <a:pt x="1895" y="1817"/>
                  <a:pt x="1895" y="1817"/>
                  <a:pt x="1895" y="1817"/>
                </a:cubicBezTo>
                <a:cubicBezTo>
                  <a:pt x="1893" y="1834"/>
                  <a:pt x="1891" y="1851"/>
                  <a:pt x="1888" y="1868"/>
                </a:cubicBezTo>
                <a:cubicBezTo>
                  <a:pt x="1821" y="1884"/>
                  <a:pt x="1821" y="1884"/>
                  <a:pt x="1821" y="1884"/>
                </a:cubicBezTo>
                <a:cubicBezTo>
                  <a:pt x="1749" y="1877"/>
                  <a:pt x="1749" y="1877"/>
                  <a:pt x="1749" y="1877"/>
                </a:cubicBezTo>
                <a:cubicBezTo>
                  <a:pt x="1742" y="1911"/>
                  <a:pt x="1733" y="1944"/>
                  <a:pt x="1722" y="1977"/>
                </a:cubicBezTo>
                <a:cubicBezTo>
                  <a:pt x="1788" y="2008"/>
                  <a:pt x="1788" y="2008"/>
                  <a:pt x="1788" y="2008"/>
                </a:cubicBezTo>
                <a:cubicBezTo>
                  <a:pt x="1838" y="2055"/>
                  <a:pt x="1838" y="2055"/>
                  <a:pt x="1838" y="2055"/>
                </a:cubicBezTo>
                <a:cubicBezTo>
                  <a:pt x="1832" y="2071"/>
                  <a:pt x="1825" y="2088"/>
                  <a:pt x="1818" y="2104"/>
                </a:cubicBezTo>
                <a:cubicBezTo>
                  <a:pt x="1805" y="2131"/>
                  <a:pt x="1805" y="2131"/>
                  <a:pt x="1805" y="2131"/>
                </a:cubicBezTo>
                <a:cubicBezTo>
                  <a:pt x="1797" y="2148"/>
                  <a:pt x="1789" y="2164"/>
                  <a:pt x="1780" y="2179"/>
                </a:cubicBezTo>
                <a:cubicBezTo>
                  <a:pt x="1711" y="2172"/>
                  <a:pt x="1711" y="2172"/>
                  <a:pt x="1711" y="2172"/>
                </a:cubicBezTo>
                <a:cubicBezTo>
                  <a:pt x="1645" y="2141"/>
                  <a:pt x="1645" y="2141"/>
                  <a:pt x="1645" y="2141"/>
                </a:cubicBezTo>
                <a:cubicBezTo>
                  <a:pt x="1627" y="2170"/>
                  <a:pt x="1608" y="2198"/>
                  <a:pt x="1586" y="2225"/>
                </a:cubicBezTo>
                <a:cubicBezTo>
                  <a:pt x="1638" y="2277"/>
                  <a:pt x="1638" y="2277"/>
                  <a:pt x="1638" y="2277"/>
                </a:cubicBezTo>
                <a:cubicBezTo>
                  <a:pt x="1669" y="2338"/>
                  <a:pt x="1669" y="2338"/>
                  <a:pt x="1669" y="2338"/>
                </a:cubicBezTo>
                <a:cubicBezTo>
                  <a:pt x="1639" y="2373"/>
                  <a:pt x="1606" y="2405"/>
                  <a:pt x="1572" y="2435"/>
                </a:cubicBezTo>
                <a:cubicBezTo>
                  <a:pt x="1510" y="2405"/>
                  <a:pt x="1510" y="2405"/>
                  <a:pt x="1510" y="2405"/>
                </a:cubicBezTo>
                <a:cubicBezTo>
                  <a:pt x="1458" y="2353"/>
                  <a:pt x="1458" y="2353"/>
                  <a:pt x="1458" y="2353"/>
                </a:cubicBezTo>
                <a:cubicBezTo>
                  <a:pt x="1432" y="2374"/>
                  <a:pt x="1404" y="2394"/>
                  <a:pt x="1374" y="2412"/>
                </a:cubicBezTo>
                <a:cubicBezTo>
                  <a:pt x="1405" y="2478"/>
                  <a:pt x="1405" y="2478"/>
                  <a:pt x="1405" y="2478"/>
                </a:cubicBezTo>
                <a:cubicBezTo>
                  <a:pt x="1413" y="2547"/>
                  <a:pt x="1413" y="2547"/>
                  <a:pt x="1413" y="2547"/>
                </a:cubicBezTo>
                <a:cubicBezTo>
                  <a:pt x="1398" y="2555"/>
                  <a:pt x="1383" y="2563"/>
                  <a:pt x="1368" y="2570"/>
                </a:cubicBezTo>
                <a:cubicBezTo>
                  <a:pt x="1335" y="2585"/>
                  <a:pt x="1335" y="2585"/>
                  <a:pt x="1335" y="2585"/>
                </a:cubicBezTo>
                <a:cubicBezTo>
                  <a:pt x="1320" y="2592"/>
                  <a:pt x="1304" y="2599"/>
                  <a:pt x="1288" y="2605"/>
                </a:cubicBezTo>
                <a:cubicBezTo>
                  <a:pt x="1241" y="2555"/>
                  <a:pt x="1241" y="2555"/>
                  <a:pt x="1241" y="2555"/>
                </a:cubicBezTo>
                <a:cubicBezTo>
                  <a:pt x="1210" y="2489"/>
                  <a:pt x="1210" y="2489"/>
                  <a:pt x="1210" y="2489"/>
                </a:cubicBezTo>
                <a:cubicBezTo>
                  <a:pt x="1178" y="2499"/>
                  <a:pt x="1145" y="2508"/>
                  <a:pt x="1111" y="2515"/>
                </a:cubicBezTo>
                <a:cubicBezTo>
                  <a:pt x="1117" y="2588"/>
                  <a:pt x="1117" y="2588"/>
                  <a:pt x="1117" y="2588"/>
                </a:cubicBezTo>
                <a:cubicBezTo>
                  <a:pt x="1101" y="2655"/>
                  <a:pt x="1101" y="2655"/>
                  <a:pt x="1101" y="2655"/>
                </a:cubicBezTo>
                <a:cubicBezTo>
                  <a:pt x="1079" y="2658"/>
                  <a:pt x="1056" y="2661"/>
                  <a:pt x="1033" y="2663"/>
                </a:cubicBezTo>
                <a:cubicBezTo>
                  <a:pt x="1010" y="2665"/>
                  <a:pt x="987" y="2666"/>
                  <a:pt x="964" y="2667"/>
                </a:cubicBezTo>
                <a:cubicBezTo>
                  <a:pt x="937" y="2604"/>
                  <a:pt x="937" y="2604"/>
                  <a:pt x="937" y="2604"/>
                </a:cubicBezTo>
                <a:cubicBezTo>
                  <a:pt x="930" y="2531"/>
                  <a:pt x="930" y="2531"/>
                  <a:pt x="930" y="2531"/>
                </a:cubicBezTo>
                <a:cubicBezTo>
                  <a:pt x="896" y="2530"/>
                  <a:pt x="862" y="2527"/>
                  <a:pt x="828" y="2522"/>
                </a:cubicBezTo>
                <a:cubicBezTo>
                  <a:pt x="809" y="2592"/>
                  <a:pt x="809" y="2592"/>
                  <a:pt x="809" y="2592"/>
                </a:cubicBezTo>
                <a:cubicBezTo>
                  <a:pt x="771" y="2650"/>
                  <a:pt x="771" y="2650"/>
                  <a:pt x="771" y="2650"/>
                </a:cubicBezTo>
                <a:cubicBezTo>
                  <a:pt x="754" y="2647"/>
                  <a:pt x="737" y="2643"/>
                  <a:pt x="720" y="2639"/>
                </a:cubicBezTo>
                <a:cubicBezTo>
                  <a:pt x="689" y="2630"/>
                  <a:pt x="689" y="2630"/>
                  <a:pt x="689" y="2630"/>
                </a:cubicBezTo>
                <a:cubicBezTo>
                  <a:pt x="672" y="2626"/>
                  <a:pt x="655" y="2620"/>
                  <a:pt x="638" y="2614"/>
                </a:cubicBezTo>
                <a:cubicBezTo>
                  <a:pt x="634" y="2546"/>
                  <a:pt x="634" y="2546"/>
                  <a:pt x="634" y="2546"/>
                </a:cubicBezTo>
                <a:cubicBezTo>
                  <a:pt x="653" y="2475"/>
                  <a:pt x="653" y="2475"/>
                  <a:pt x="653" y="2475"/>
                </a:cubicBezTo>
                <a:cubicBezTo>
                  <a:pt x="621" y="2463"/>
                  <a:pt x="590" y="2448"/>
                  <a:pt x="560" y="2432"/>
                </a:cubicBezTo>
                <a:cubicBezTo>
                  <a:pt x="518" y="2491"/>
                  <a:pt x="518" y="2491"/>
                  <a:pt x="518" y="2491"/>
                </a:cubicBezTo>
                <a:cubicBezTo>
                  <a:pt x="463" y="2532"/>
                  <a:pt x="463" y="2532"/>
                  <a:pt x="463" y="2532"/>
                </a:cubicBezTo>
                <a:cubicBezTo>
                  <a:pt x="423" y="2509"/>
                  <a:pt x="386" y="2482"/>
                  <a:pt x="350" y="2453"/>
                </a:cubicBezTo>
                <a:cubicBezTo>
                  <a:pt x="370" y="2388"/>
                  <a:pt x="370" y="2388"/>
                  <a:pt x="370" y="2388"/>
                </a:cubicBezTo>
                <a:cubicBezTo>
                  <a:pt x="412" y="2328"/>
                  <a:pt x="412" y="2328"/>
                  <a:pt x="412" y="2328"/>
                </a:cubicBezTo>
                <a:cubicBezTo>
                  <a:pt x="386" y="2305"/>
                  <a:pt x="362" y="2281"/>
                  <a:pt x="339" y="2255"/>
                </a:cubicBezTo>
                <a:cubicBezTo>
                  <a:pt x="279" y="2297"/>
                  <a:pt x="279" y="2297"/>
                  <a:pt x="279" y="2297"/>
                </a:cubicBezTo>
                <a:cubicBezTo>
                  <a:pt x="213" y="2317"/>
                  <a:pt x="213" y="2317"/>
                  <a:pt x="213" y="2317"/>
                </a:cubicBezTo>
                <a:cubicBezTo>
                  <a:pt x="200" y="2301"/>
                  <a:pt x="188" y="2284"/>
                  <a:pt x="176" y="2268"/>
                </a:cubicBezTo>
                <a:cubicBezTo>
                  <a:pt x="166" y="2254"/>
                  <a:pt x="166" y="2254"/>
                  <a:pt x="166" y="2254"/>
                </a:cubicBezTo>
                <a:cubicBezTo>
                  <a:pt x="155" y="2238"/>
                  <a:pt x="144" y="2221"/>
                  <a:pt x="134" y="2204"/>
                </a:cubicBezTo>
                <a:cubicBezTo>
                  <a:pt x="175" y="2149"/>
                  <a:pt x="175" y="2149"/>
                  <a:pt x="175" y="2149"/>
                </a:cubicBezTo>
                <a:cubicBezTo>
                  <a:pt x="235" y="2107"/>
                  <a:pt x="235" y="2107"/>
                  <a:pt x="235" y="2107"/>
                </a:cubicBezTo>
                <a:cubicBezTo>
                  <a:pt x="219" y="2077"/>
                  <a:pt x="204" y="2046"/>
                  <a:pt x="191" y="2014"/>
                </a:cubicBezTo>
                <a:cubicBezTo>
                  <a:pt x="121" y="2033"/>
                  <a:pt x="121" y="2033"/>
                  <a:pt x="121" y="2033"/>
                </a:cubicBezTo>
                <a:cubicBezTo>
                  <a:pt x="52" y="2028"/>
                  <a:pt x="52" y="2028"/>
                  <a:pt x="52" y="2028"/>
                </a:cubicBezTo>
                <a:cubicBezTo>
                  <a:pt x="46" y="2010"/>
                  <a:pt x="40" y="1992"/>
                  <a:pt x="35" y="1973"/>
                </a:cubicBezTo>
                <a:cubicBezTo>
                  <a:pt x="30" y="1954"/>
                  <a:pt x="30" y="1954"/>
                  <a:pt x="30" y="1954"/>
                </a:cubicBezTo>
                <a:cubicBezTo>
                  <a:pt x="25" y="1935"/>
                  <a:pt x="21" y="1915"/>
                  <a:pt x="17" y="1896"/>
                </a:cubicBezTo>
                <a:cubicBezTo>
                  <a:pt x="74" y="1858"/>
                  <a:pt x="74" y="1858"/>
                  <a:pt x="74" y="1858"/>
                </a:cubicBezTo>
                <a:cubicBezTo>
                  <a:pt x="145" y="1839"/>
                  <a:pt x="145" y="1839"/>
                  <a:pt x="145" y="1839"/>
                </a:cubicBezTo>
                <a:cubicBezTo>
                  <a:pt x="142" y="1822"/>
                  <a:pt x="140" y="1805"/>
                  <a:pt x="139" y="1788"/>
                </a:cubicBezTo>
                <a:cubicBezTo>
                  <a:pt x="137" y="1771"/>
                  <a:pt x="136" y="1753"/>
                  <a:pt x="136" y="1736"/>
                </a:cubicBezTo>
                <a:cubicBezTo>
                  <a:pt x="63" y="1730"/>
                  <a:pt x="63" y="1730"/>
                  <a:pt x="63" y="1730"/>
                </a:cubicBezTo>
                <a:lnTo>
                  <a:pt x="0" y="1703"/>
                </a:lnTo>
                <a:close/>
                <a:moveTo>
                  <a:pt x="319" y="1772"/>
                </a:moveTo>
                <a:cubicBezTo>
                  <a:pt x="350" y="2120"/>
                  <a:pt x="657" y="2378"/>
                  <a:pt x="1005" y="2348"/>
                </a:cubicBezTo>
                <a:cubicBezTo>
                  <a:pt x="1354" y="2317"/>
                  <a:pt x="1612" y="2010"/>
                  <a:pt x="1581" y="1662"/>
                </a:cubicBezTo>
                <a:cubicBezTo>
                  <a:pt x="1551" y="1313"/>
                  <a:pt x="1243" y="1055"/>
                  <a:pt x="895" y="1086"/>
                </a:cubicBezTo>
                <a:cubicBezTo>
                  <a:pt x="546" y="1116"/>
                  <a:pt x="289" y="1424"/>
                  <a:pt x="319" y="1772"/>
                </a:cubicBezTo>
                <a:close/>
                <a:moveTo>
                  <a:pt x="792" y="1717"/>
                </a:moveTo>
                <a:cubicBezTo>
                  <a:pt x="792" y="1629"/>
                  <a:pt x="863" y="1558"/>
                  <a:pt x="950" y="1558"/>
                </a:cubicBezTo>
                <a:cubicBezTo>
                  <a:pt x="1037" y="1558"/>
                  <a:pt x="1108" y="1629"/>
                  <a:pt x="1108" y="1717"/>
                </a:cubicBezTo>
                <a:cubicBezTo>
                  <a:pt x="1108" y="1804"/>
                  <a:pt x="1037" y="1875"/>
                  <a:pt x="950" y="1875"/>
                </a:cubicBezTo>
                <a:cubicBezTo>
                  <a:pt x="863" y="1875"/>
                  <a:pt x="792" y="1804"/>
                  <a:pt x="792" y="1717"/>
                </a:cubicBezTo>
                <a:close/>
              </a:path>
            </a:pathLst>
          </a:custGeom>
          <a:solidFill>
            <a:srgbClr val="50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89"/>
          <p:cNvSpPr>
            <a:spLocks noChangeAspect="1" noEditPoints="1"/>
          </p:cNvSpPr>
          <p:nvPr/>
        </p:nvSpPr>
        <p:spPr bwMode="auto">
          <a:xfrm>
            <a:off x="9555559" y="1899750"/>
            <a:ext cx="583515" cy="360000"/>
          </a:xfrm>
          <a:custGeom>
            <a:avLst/>
            <a:gdLst>
              <a:gd name="T0" fmla="*/ 0 w 2667"/>
              <a:gd name="T1" fmla="*/ 1556 h 1645"/>
              <a:gd name="T2" fmla="*/ 2667 w 2667"/>
              <a:gd name="T3" fmla="*/ 1556 h 1645"/>
              <a:gd name="T4" fmla="*/ 2578 w 2667"/>
              <a:gd name="T5" fmla="*/ 1645 h 1645"/>
              <a:gd name="T6" fmla="*/ 89 w 2667"/>
              <a:gd name="T7" fmla="*/ 1645 h 1645"/>
              <a:gd name="T8" fmla="*/ 0 w 2667"/>
              <a:gd name="T9" fmla="*/ 1556 h 1645"/>
              <a:gd name="T10" fmla="*/ 2367 w 2667"/>
              <a:gd name="T11" fmla="*/ 1222 h 1645"/>
              <a:gd name="T12" fmla="*/ 300 w 2667"/>
              <a:gd name="T13" fmla="*/ 1222 h 1645"/>
              <a:gd name="T14" fmla="*/ 0 w 2667"/>
              <a:gd name="T15" fmla="*/ 1511 h 1645"/>
              <a:gd name="T16" fmla="*/ 2667 w 2667"/>
              <a:gd name="T17" fmla="*/ 1511 h 1645"/>
              <a:gd name="T18" fmla="*/ 2367 w 2667"/>
              <a:gd name="T19" fmla="*/ 1222 h 1645"/>
              <a:gd name="T20" fmla="*/ 2367 w 2667"/>
              <a:gd name="T21" fmla="*/ 1178 h 1645"/>
              <a:gd name="T22" fmla="*/ 300 w 2667"/>
              <a:gd name="T23" fmla="*/ 1178 h 1645"/>
              <a:gd name="T24" fmla="*/ 300 w 2667"/>
              <a:gd name="T25" fmla="*/ 67 h 1645"/>
              <a:gd name="T26" fmla="*/ 367 w 2667"/>
              <a:gd name="T27" fmla="*/ 0 h 1645"/>
              <a:gd name="T28" fmla="*/ 2300 w 2667"/>
              <a:gd name="T29" fmla="*/ 0 h 1645"/>
              <a:gd name="T30" fmla="*/ 2367 w 2667"/>
              <a:gd name="T31" fmla="*/ 67 h 1645"/>
              <a:gd name="T32" fmla="*/ 2367 w 2667"/>
              <a:gd name="T33" fmla="*/ 1178 h 1645"/>
              <a:gd name="T34" fmla="*/ 2278 w 2667"/>
              <a:gd name="T35" fmla="*/ 89 h 1645"/>
              <a:gd name="T36" fmla="*/ 389 w 2667"/>
              <a:gd name="T37" fmla="*/ 89 h 1645"/>
              <a:gd name="T38" fmla="*/ 389 w 2667"/>
              <a:gd name="T39" fmla="*/ 1089 h 1645"/>
              <a:gd name="T40" fmla="*/ 2278 w 2667"/>
              <a:gd name="T41" fmla="*/ 1089 h 1645"/>
              <a:gd name="T42" fmla="*/ 2278 w 2667"/>
              <a:gd name="T43" fmla="*/ 89 h 1645"/>
              <a:gd name="T44" fmla="*/ 1279 w 2667"/>
              <a:gd name="T45" fmla="*/ 367 h 1645"/>
              <a:gd name="T46" fmla="*/ 1100 w 2667"/>
              <a:gd name="T47" fmla="*/ 594 h 1645"/>
              <a:gd name="T48" fmla="*/ 1100 w 2667"/>
              <a:gd name="T49" fmla="*/ 600 h 1645"/>
              <a:gd name="T50" fmla="*/ 1135 w 2667"/>
              <a:gd name="T51" fmla="*/ 580 h 1645"/>
              <a:gd name="T52" fmla="*/ 1115 w 2667"/>
              <a:gd name="T53" fmla="*/ 655 h 1645"/>
              <a:gd name="T54" fmla="*/ 1039 w 2667"/>
              <a:gd name="T55" fmla="*/ 635 h 1645"/>
              <a:gd name="T56" fmla="*/ 1074 w 2667"/>
              <a:gd name="T57" fmla="*/ 615 h 1645"/>
              <a:gd name="T58" fmla="*/ 1073 w 2667"/>
              <a:gd name="T59" fmla="*/ 594 h 1645"/>
              <a:gd name="T60" fmla="*/ 1279 w 2667"/>
              <a:gd name="T61" fmla="*/ 339 h 1645"/>
              <a:gd name="T62" fmla="*/ 1279 w 2667"/>
              <a:gd name="T63" fmla="*/ 242 h 1645"/>
              <a:gd name="T64" fmla="*/ 977 w 2667"/>
              <a:gd name="T65" fmla="*/ 594 h 1645"/>
              <a:gd name="T66" fmla="*/ 1001 w 2667"/>
              <a:gd name="T67" fmla="*/ 722 h 1645"/>
              <a:gd name="T68" fmla="*/ 1279 w 2667"/>
              <a:gd name="T69" fmla="*/ 562 h 1645"/>
              <a:gd name="T70" fmla="*/ 1279 w 2667"/>
              <a:gd name="T71" fmla="*/ 367 h 1645"/>
              <a:gd name="T72" fmla="*/ 1110 w 2667"/>
              <a:gd name="T73" fmla="*/ 755 h 1645"/>
              <a:gd name="T74" fmla="*/ 1361 w 2667"/>
              <a:gd name="T75" fmla="*/ 610 h 1645"/>
              <a:gd name="T76" fmla="*/ 1361 w 2667"/>
              <a:gd name="T77" fmla="*/ 237 h 1645"/>
              <a:gd name="T78" fmla="*/ 1306 w 2667"/>
              <a:gd name="T79" fmla="*/ 237 h 1645"/>
              <a:gd name="T80" fmla="*/ 1306 w 2667"/>
              <a:gd name="T81" fmla="*/ 578 h 1645"/>
              <a:gd name="T82" fmla="*/ 1082 w 2667"/>
              <a:gd name="T83" fmla="*/ 707 h 1645"/>
              <a:gd name="T84" fmla="*/ 1110 w 2667"/>
              <a:gd name="T85" fmla="*/ 755 h 1645"/>
              <a:gd name="T86" fmla="*/ 922 w 2667"/>
              <a:gd name="T87" fmla="*/ 594 h 1645"/>
              <a:gd name="T88" fmla="*/ 1333 w 2667"/>
              <a:gd name="T89" fmla="*/ 183 h 1645"/>
              <a:gd name="T90" fmla="*/ 1744 w 2667"/>
              <a:gd name="T91" fmla="*/ 594 h 1645"/>
              <a:gd name="T92" fmla="*/ 1333 w 2667"/>
              <a:gd name="T93" fmla="*/ 1005 h 1645"/>
              <a:gd name="T94" fmla="*/ 922 w 2667"/>
              <a:gd name="T95" fmla="*/ 594 h 1645"/>
              <a:gd name="T96" fmla="*/ 950 w 2667"/>
              <a:gd name="T97" fmla="*/ 594 h 1645"/>
              <a:gd name="T98" fmla="*/ 1333 w 2667"/>
              <a:gd name="T99" fmla="*/ 977 h 1645"/>
              <a:gd name="T100" fmla="*/ 1717 w 2667"/>
              <a:gd name="T101" fmla="*/ 594 h 1645"/>
              <a:gd name="T102" fmla="*/ 1333 w 2667"/>
              <a:gd name="T103" fmla="*/ 210 h 1645"/>
              <a:gd name="T104" fmla="*/ 950 w 2667"/>
              <a:gd name="T105" fmla="*/ 594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7" h="1645">
                <a:moveTo>
                  <a:pt x="0" y="1556"/>
                </a:moveTo>
                <a:cubicBezTo>
                  <a:pt x="2667" y="1556"/>
                  <a:pt x="2667" y="1556"/>
                  <a:pt x="2667" y="1556"/>
                </a:cubicBezTo>
                <a:cubicBezTo>
                  <a:pt x="2667" y="1605"/>
                  <a:pt x="2627" y="1645"/>
                  <a:pt x="2578" y="1645"/>
                </a:cubicBezTo>
                <a:cubicBezTo>
                  <a:pt x="89" y="1645"/>
                  <a:pt x="89" y="1645"/>
                  <a:pt x="89" y="1645"/>
                </a:cubicBezTo>
                <a:cubicBezTo>
                  <a:pt x="40" y="1645"/>
                  <a:pt x="0" y="1605"/>
                  <a:pt x="0" y="1556"/>
                </a:cubicBezTo>
                <a:close/>
                <a:moveTo>
                  <a:pt x="2367" y="1222"/>
                </a:moveTo>
                <a:cubicBezTo>
                  <a:pt x="300" y="1222"/>
                  <a:pt x="300" y="1222"/>
                  <a:pt x="300" y="1222"/>
                </a:cubicBezTo>
                <a:cubicBezTo>
                  <a:pt x="0" y="1511"/>
                  <a:pt x="0" y="1511"/>
                  <a:pt x="0" y="1511"/>
                </a:cubicBezTo>
                <a:cubicBezTo>
                  <a:pt x="2667" y="1511"/>
                  <a:pt x="2667" y="1511"/>
                  <a:pt x="2667" y="1511"/>
                </a:cubicBezTo>
                <a:lnTo>
                  <a:pt x="2367" y="1222"/>
                </a:lnTo>
                <a:close/>
                <a:moveTo>
                  <a:pt x="2367" y="1178"/>
                </a:moveTo>
                <a:cubicBezTo>
                  <a:pt x="300" y="1178"/>
                  <a:pt x="300" y="1178"/>
                  <a:pt x="300" y="1178"/>
                </a:cubicBezTo>
                <a:cubicBezTo>
                  <a:pt x="300" y="67"/>
                  <a:pt x="300" y="67"/>
                  <a:pt x="300" y="67"/>
                </a:cubicBezTo>
                <a:cubicBezTo>
                  <a:pt x="300" y="30"/>
                  <a:pt x="330" y="0"/>
                  <a:pt x="367" y="0"/>
                </a:cubicBezTo>
                <a:cubicBezTo>
                  <a:pt x="2300" y="0"/>
                  <a:pt x="2300" y="0"/>
                  <a:pt x="2300" y="0"/>
                </a:cubicBezTo>
                <a:cubicBezTo>
                  <a:pt x="2337" y="0"/>
                  <a:pt x="2367" y="30"/>
                  <a:pt x="2367" y="67"/>
                </a:cubicBezTo>
                <a:lnTo>
                  <a:pt x="2367" y="1178"/>
                </a:lnTo>
                <a:close/>
                <a:moveTo>
                  <a:pt x="2278" y="89"/>
                </a:moveTo>
                <a:cubicBezTo>
                  <a:pt x="389" y="89"/>
                  <a:pt x="389" y="89"/>
                  <a:pt x="389" y="89"/>
                </a:cubicBezTo>
                <a:cubicBezTo>
                  <a:pt x="389" y="1089"/>
                  <a:pt x="389" y="1089"/>
                  <a:pt x="389" y="1089"/>
                </a:cubicBezTo>
                <a:cubicBezTo>
                  <a:pt x="2278" y="1089"/>
                  <a:pt x="2278" y="1089"/>
                  <a:pt x="2278" y="1089"/>
                </a:cubicBezTo>
                <a:lnTo>
                  <a:pt x="2278" y="89"/>
                </a:lnTo>
                <a:close/>
                <a:moveTo>
                  <a:pt x="1279" y="367"/>
                </a:moveTo>
                <a:cubicBezTo>
                  <a:pt x="1176" y="392"/>
                  <a:pt x="1100" y="484"/>
                  <a:pt x="1100" y="594"/>
                </a:cubicBezTo>
                <a:cubicBezTo>
                  <a:pt x="1100" y="596"/>
                  <a:pt x="1100" y="598"/>
                  <a:pt x="1100" y="600"/>
                </a:cubicBezTo>
                <a:cubicBezTo>
                  <a:pt x="1135" y="580"/>
                  <a:pt x="1135" y="580"/>
                  <a:pt x="1135" y="580"/>
                </a:cubicBezTo>
                <a:cubicBezTo>
                  <a:pt x="1115" y="655"/>
                  <a:pt x="1115" y="655"/>
                  <a:pt x="1115" y="655"/>
                </a:cubicBezTo>
                <a:cubicBezTo>
                  <a:pt x="1039" y="635"/>
                  <a:pt x="1039" y="635"/>
                  <a:pt x="1039" y="635"/>
                </a:cubicBezTo>
                <a:cubicBezTo>
                  <a:pt x="1074" y="615"/>
                  <a:pt x="1074" y="615"/>
                  <a:pt x="1074" y="615"/>
                </a:cubicBezTo>
                <a:cubicBezTo>
                  <a:pt x="1073" y="608"/>
                  <a:pt x="1073" y="601"/>
                  <a:pt x="1073" y="594"/>
                </a:cubicBezTo>
                <a:cubicBezTo>
                  <a:pt x="1073" y="469"/>
                  <a:pt x="1161" y="364"/>
                  <a:pt x="1279" y="339"/>
                </a:cubicBezTo>
                <a:cubicBezTo>
                  <a:pt x="1279" y="242"/>
                  <a:pt x="1279" y="242"/>
                  <a:pt x="1279" y="242"/>
                </a:cubicBezTo>
                <a:cubicBezTo>
                  <a:pt x="1108" y="268"/>
                  <a:pt x="977" y="416"/>
                  <a:pt x="977" y="594"/>
                </a:cubicBezTo>
                <a:cubicBezTo>
                  <a:pt x="977" y="639"/>
                  <a:pt x="986" y="682"/>
                  <a:pt x="1001" y="722"/>
                </a:cubicBezTo>
                <a:cubicBezTo>
                  <a:pt x="1279" y="562"/>
                  <a:pt x="1279" y="562"/>
                  <a:pt x="1279" y="562"/>
                </a:cubicBezTo>
                <a:lnTo>
                  <a:pt x="1279" y="367"/>
                </a:lnTo>
                <a:close/>
                <a:moveTo>
                  <a:pt x="1110" y="755"/>
                </a:moveTo>
                <a:cubicBezTo>
                  <a:pt x="1361" y="610"/>
                  <a:pt x="1361" y="610"/>
                  <a:pt x="1361" y="610"/>
                </a:cubicBezTo>
                <a:cubicBezTo>
                  <a:pt x="1361" y="237"/>
                  <a:pt x="1361" y="237"/>
                  <a:pt x="1361" y="237"/>
                </a:cubicBezTo>
                <a:cubicBezTo>
                  <a:pt x="1306" y="237"/>
                  <a:pt x="1306" y="237"/>
                  <a:pt x="1306" y="237"/>
                </a:cubicBezTo>
                <a:cubicBezTo>
                  <a:pt x="1306" y="578"/>
                  <a:pt x="1306" y="578"/>
                  <a:pt x="1306" y="578"/>
                </a:cubicBezTo>
                <a:cubicBezTo>
                  <a:pt x="1082" y="707"/>
                  <a:pt x="1082" y="707"/>
                  <a:pt x="1082" y="707"/>
                </a:cubicBezTo>
                <a:lnTo>
                  <a:pt x="1110" y="755"/>
                </a:lnTo>
                <a:close/>
                <a:moveTo>
                  <a:pt x="922" y="594"/>
                </a:moveTo>
                <a:cubicBezTo>
                  <a:pt x="922" y="367"/>
                  <a:pt x="1106" y="183"/>
                  <a:pt x="1333" y="183"/>
                </a:cubicBezTo>
                <a:cubicBezTo>
                  <a:pt x="1560" y="183"/>
                  <a:pt x="1744" y="367"/>
                  <a:pt x="1744" y="594"/>
                </a:cubicBezTo>
                <a:cubicBezTo>
                  <a:pt x="1744" y="821"/>
                  <a:pt x="1560" y="1005"/>
                  <a:pt x="1333" y="1005"/>
                </a:cubicBezTo>
                <a:cubicBezTo>
                  <a:pt x="1106" y="1005"/>
                  <a:pt x="922" y="821"/>
                  <a:pt x="922" y="594"/>
                </a:cubicBezTo>
                <a:close/>
                <a:moveTo>
                  <a:pt x="950" y="594"/>
                </a:moveTo>
                <a:cubicBezTo>
                  <a:pt x="950" y="806"/>
                  <a:pt x="1121" y="977"/>
                  <a:pt x="1333" y="977"/>
                </a:cubicBezTo>
                <a:cubicBezTo>
                  <a:pt x="1545" y="977"/>
                  <a:pt x="1717" y="806"/>
                  <a:pt x="1717" y="594"/>
                </a:cubicBezTo>
                <a:cubicBezTo>
                  <a:pt x="1717" y="382"/>
                  <a:pt x="1545" y="210"/>
                  <a:pt x="1333" y="210"/>
                </a:cubicBezTo>
                <a:cubicBezTo>
                  <a:pt x="1121" y="210"/>
                  <a:pt x="950" y="382"/>
                  <a:pt x="950" y="594"/>
                </a:cubicBezTo>
                <a:close/>
              </a:path>
            </a:pathLst>
          </a:custGeom>
          <a:solidFill>
            <a:srgbClr val="50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2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6333187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36" b="-1"/>
          <a:stretch/>
        </p:blipFill>
        <p:spPr>
          <a:xfrm>
            <a:off x="2205388" y="1413850"/>
            <a:ext cx="6884657" cy="4752000"/>
          </a:xfrm>
          <a:prstGeom prst="rect">
            <a:avLst/>
          </a:prstGeom>
        </p:spPr>
      </p:pic>
      <p:sp>
        <p:nvSpPr>
          <p:cNvPr id="116738" name="cdtRectangle 2 Id11673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b="1" i="0" u="none" baseline="0" dirty="0" smtClean="0"/>
              <a:t>SIMATIC controller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baseline="0" dirty="0"/>
              <a:t>Scalable. Powerful. Easy to operate</a:t>
            </a:r>
            <a:endParaRPr lang="en-US" b="0" dirty="0"/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4234036" y="1515222"/>
            <a:ext cx="3456000" cy="918559"/>
          </a:xfrm>
          <a:prstGeom prst="rect">
            <a:avLst/>
          </a:prstGeom>
          <a:solidFill>
            <a:srgbClr val="CDD9E1"/>
          </a:solidFill>
          <a:ln w="15875" algn="ctr">
            <a:noFill/>
            <a:miter lim="800000"/>
            <a:headEnd/>
            <a:tailEnd/>
          </a:ln>
          <a:effectLst/>
          <a:extLst/>
        </p:spPr>
        <p:txBody>
          <a:bodyPr lIns="108000" tIns="54000" rIns="108000" bIns="54000" anchor="ctr" anchorCtr="0"/>
          <a:lstStyle/>
          <a:p>
            <a:pPr algn="l" rtl="0">
              <a:spcBef>
                <a:spcPts val="0"/>
              </a:spcBef>
              <a:buClr>
                <a:schemeClr val="accent2"/>
              </a:buClr>
            </a:pPr>
            <a:r>
              <a:rPr lang="en-US" sz="1600" b="1" i="0" u="none" baseline="0" dirty="0">
                <a:solidFill>
                  <a:schemeClr val="tx1"/>
                </a:solidFill>
                <a:latin typeface="Arial"/>
              </a:rPr>
              <a:t>Efficient engineering!</a:t>
            </a:r>
            <a:r>
              <a:rPr lang="en-US" sz="1600" b="1" dirty="0">
                <a:solidFill>
                  <a:schemeClr val="tx1"/>
                </a:solidFill>
                <a:latin typeface="Arial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Arial"/>
              </a:rPr>
            </a:b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One engineering system for all controllers: </a:t>
            </a:r>
            <a:r>
              <a:rPr lang="en-US" sz="1600" b="0" i="0" u="none" baseline="0" dirty="0" smtClean="0">
                <a:solidFill>
                  <a:schemeClr val="tx1"/>
                </a:solidFill>
                <a:latin typeface="Arial"/>
              </a:rPr>
              <a:t>The TIA </a:t>
            </a: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Portal!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7330036" y="1513217"/>
            <a:ext cx="360000" cy="360000"/>
          </a:xfrm>
          <a:prstGeom prst="rect">
            <a:avLst/>
          </a:prstGeom>
          <a:solidFill>
            <a:srgbClr val="AAB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54000" rIns="0" bIns="0" numCol="1" spcCol="72000" rtlCol="0" anchor="t" anchorCtr="0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b="1" i="0" u="none" baseline="0">
                <a:solidFill>
                  <a:srgbClr val="FFFFFF"/>
                </a:solidFill>
                <a:latin typeface="Arial"/>
              </a:rPr>
              <a:t>+</a:t>
            </a: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627513" y="2448508"/>
            <a:ext cx="3456000" cy="1440000"/>
          </a:xfrm>
          <a:prstGeom prst="rect">
            <a:avLst/>
          </a:prstGeom>
          <a:solidFill>
            <a:srgbClr val="CDD9E1"/>
          </a:solidFill>
          <a:ln w="15875" algn="ctr">
            <a:noFill/>
            <a:miter lim="800000"/>
            <a:headEnd/>
            <a:tailEnd/>
          </a:ln>
          <a:effectLst/>
          <a:extLst/>
        </p:spPr>
        <p:txBody>
          <a:bodyPr lIns="108000" tIns="54000" rIns="108000" bIns="54000" anchor="ctr" anchorCtr="0"/>
          <a:lstStyle/>
          <a:p>
            <a:pPr algn="l" rtl="0"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</a:rPr>
              <a:t>Security </a:t>
            </a:r>
            <a:r>
              <a:rPr lang="en-US" sz="1600" b="1" i="0" u="none" baseline="0" dirty="0" smtClean="0">
                <a:solidFill>
                  <a:srgbClr val="000000"/>
                </a:solidFill>
                <a:latin typeface="Arial"/>
              </a:rPr>
              <a:t>Integrated and 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/>
              </a:rPr>
            </a:br>
            <a:r>
              <a:rPr lang="en-US" sz="1600" b="1" i="0" u="none" baseline="0" dirty="0">
                <a:solidFill>
                  <a:srgbClr val="000000"/>
                </a:solidFill>
                <a:latin typeface="Arial"/>
              </a:rPr>
              <a:t>Safety Integrated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pPr algn="l" rtl="0"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r>
              <a:rPr lang="en-US" sz="1600" b="0" i="0" u="none" baseline="0" dirty="0" smtClean="0">
                <a:solidFill>
                  <a:schemeClr val="tx1"/>
                </a:solidFill>
                <a:latin typeface="Arial"/>
              </a:rPr>
              <a:t>Secure your investment, Protect your know-how and for a safe machine </a:t>
            </a: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operation!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0" name="Rechteck 40"/>
          <p:cNvSpPr/>
          <p:nvPr/>
        </p:nvSpPr>
        <p:spPr bwMode="auto">
          <a:xfrm>
            <a:off x="3723513" y="2448508"/>
            <a:ext cx="360000" cy="360000"/>
          </a:xfrm>
          <a:prstGeom prst="rect">
            <a:avLst/>
          </a:prstGeom>
          <a:solidFill>
            <a:srgbClr val="AAB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54000" rIns="0" bIns="0" numCol="1" spcCol="72000" rtlCol="0" anchor="t" anchorCtr="0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b="1" i="0" u="none" baseline="0">
                <a:solidFill>
                  <a:srgbClr val="FFFFFF"/>
                </a:solidFill>
                <a:latin typeface="Arial"/>
              </a:rPr>
              <a:t>+</a:t>
            </a: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8259750" y="2089683"/>
            <a:ext cx="3456000" cy="1206042"/>
          </a:xfrm>
          <a:prstGeom prst="rect">
            <a:avLst/>
          </a:prstGeom>
          <a:solidFill>
            <a:srgbClr val="CDD9E1"/>
          </a:solidFill>
          <a:ln w="15875" algn="ctr">
            <a:noFill/>
            <a:miter lim="800000"/>
            <a:headEnd/>
            <a:tailEnd/>
          </a:ln>
          <a:effectLst/>
          <a:extLst/>
        </p:spPr>
        <p:txBody>
          <a:bodyPr lIns="108000" tIns="54000" rIns="108000" bIns="54000" anchor="ctr" anchorCtr="0"/>
          <a:lstStyle/>
          <a:p>
            <a:pPr>
              <a:spcBef>
                <a:spcPts val="0"/>
              </a:spcBef>
              <a:buClr>
                <a:schemeClr val="accent2"/>
              </a:buClr>
            </a:pPr>
            <a:r>
              <a:rPr lang="en-US" sz="1600" b="1" dirty="0">
                <a:solidFill>
                  <a:schemeClr val="tx1"/>
                </a:solidFill>
                <a:latin typeface="Arial"/>
              </a:rPr>
              <a:t>Technology Integrated</a:t>
            </a:r>
          </a:p>
          <a:p>
            <a:pPr>
              <a:spcBef>
                <a:spcPts val="0"/>
              </a:spcBef>
              <a:buClr>
                <a:schemeClr val="accent2"/>
              </a:buClr>
            </a:pPr>
            <a:r>
              <a:rPr lang="en-US" sz="1600" dirty="0" smtClean="0">
                <a:solidFill>
                  <a:schemeClr val="tx1"/>
                </a:solidFill>
                <a:latin typeface="Arial"/>
              </a:rPr>
              <a:t>Perfect </a:t>
            </a:r>
            <a:r>
              <a:rPr lang="en-US" sz="1600" dirty="0">
                <a:solidFill>
                  <a:schemeClr val="tx1"/>
                </a:solidFill>
                <a:latin typeface="Arial"/>
              </a:rPr>
              <a:t>integration of drives through motion control functionalities and </a:t>
            </a:r>
            <a:r>
              <a:rPr lang="en-US" sz="1600" dirty="0" err="1">
                <a:solidFill>
                  <a:schemeClr val="tx1"/>
                </a:solidFill>
                <a:latin typeface="Arial"/>
              </a:rPr>
              <a:t>PROFIdrive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2" name="Rechteck 40"/>
          <p:cNvSpPr/>
          <p:nvPr/>
        </p:nvSpPr>
        <p:spPr bwMode="auto">
          <a:xfrm>
            <a:off x="11355750" y="2089683"/>
            <a:ext cx="360000" cy="360000"/>
          </a:xfrm>
          <a:prstGeom prst="rect">
            <a:avLst/>
          </a:prstGeom>
          <a:solidFill>
            <a:srgbClr val="AAB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54000" rIns="0" bIns="0" numCol="1" spcCol="72000" rtlCol="0" anchor="t" anchorCtr="0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b="1" i="0" u="none" baseline="0">
                <a:solidFill>
                  <a:srgbClr val="FFFFFF"/>
                </a:solidFill>
                <a:latin typeface="Arial"/>
              </a:rPr>
              <a:t>+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27063" y="4628504"/>
            <a:ext cx="3456000" cy="1175948"/>
          </a:xfrm>
          <a:prstGeom prst="rect">
            <a:avLst/>
          </a:prstGeom>
          <a:solidFill>
            <a:srgbClr val="CDD9E1"/>
          </a:solidFill>
          <a:ln w="15875" algn="ctr">
            <a:noFill/>
            <a:miter lim="800000"/>
            <a:headEnd/>
            <a:tailEnd/>
          </a:ln>
          <a:effectLst/>
          <a:extLst/>
        </p:spPr>
        <p:txBody>
          <a:bodyPr lIns="108000" tIns="54000" rIns="108000" bIns="54000" anchor="ctr" anchorCtr="0"/>
          <a:lstStyle/>
          <a:p>
            <a:pPr algn="l" rtl="0">
              <a:spcBef>
                <a:spcPts val="0"/>
              </a:spcBef>
              <a:buClr>
                <a:schemeClr val="accent2"/>
              </a:buClr>
            </a:pPr>
            <a:r>
              <a:rPr lang="en-US" sz="1600" b="1" i="0" u="none" baseline="0" dirty="0" smtClean="0">
                <a:solidFill>
                  <a:srgbClr val="000000"/>
                </a:solidFill>
                <a:latin typeface="Arial"/>
              </a:rPr>
              <a:t>Scalable controller </a:t>
            </a:r>
            <a:r>
              <a:rPr lang="en-US" sz="1600" b="1" i="0" u="none" baseline="0" dirty="0">
                <a:solidFill>
                  <a:srgbClr val="000000"/>
                </a:solidFill>
                <a:latin typeface="Arial"/>
              </a:rPr>
              <a:t>portfolio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/>
              </a:rPr>
            </a:b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Complete portfolio with </a:t>
            </a:r>
            <a:r>
              <a:rPr lang="en-US" sz="1600" b="0" i="0" u="none" baseline="0" dirty="0" smtClean="0">
                <a:solidFill>
                  <a:schemeClr val="tx1"/>
                </a:solidFill>
                <a:latin typeface="Arial"/>
              </a:rPr>
              <a:t>comprehensive functionalities</a:t>
            </a:r>
            <a:r>
              <a:rPr lang="en-US" sz="1600" b="0" i="0" u="none" dirty="0" smtClean="0">
                <a:solidFill>
                  <a:schemeClr val="tx1"/>
                </a:solidFill>
                <a:latin typeface="Arial"/>
              </a:rPr>
              <a:t> and best performance in each category</a:t>
            </a:r>
            <a:endParaRPr lang="en-US" sz="1600" dirty="0">
              <a:solidFill>
                <a:schemeClr val="tx1"/>
              </a:solidFill>
              <a:latin typeface="Arial"/>
              <a:sym typeface="Arial" charset="0"/>
            </a:endParaRPr>
          </a:p>
        </p:txBody>
      </p:sp>
      <p:sp>
        <p:nvSpPr>
          <p:cNvPr id="33" name="Rechteck 40"/>
          <p:cNvSpPr/>
          <p:nvPr/>
        </p:nvSpPr>
        <p:spPr bwMode="auto">
          <a:xfrm>
            <a:off x="3723063" y="4628505"/>
            <a:ext cx="360000" cy="360000"/>
          </a:xfrm>
          <a:prstGeom prst="rect">
            <a:avLst/>
          </a:prstGeom>
          <a:solidFill>
            <a:srgbClr val="AAB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54000" rIns="0" bIns="0" numCol="1" spcCol="72000" rtlCol="0" anchor="t" anchorCtr="0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b="1" i="0" u="none" baseline="0">
                <a:solidFill>
                  <a:srgbClr val="FFFFFF"/>
                </a:solidFill>
                <a:latin typeface="Arial"/>
              </a:rPr>
              <a:t>+</a:t>
            </a: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8259750" y="4554363"/>
            <a:ext cx="3456000" cy="971793"/>
          </a:xfrm>
          <a:prstGeom prst="rect">
            <a:avLst/>
          </a:prstGeom>
          <a:solidFill>
            <a:srgbClr val="CDD9E1"/>
          </a:solidFill>
          <a:ln w="15875" algn="ctr">
            <a:noFill/>
            <a:miter lim="800000"/>
            <a:headEnd/>
            <a:tailEnd/>
          </a:ln>
          <a:effectLst/>
          <a:extLst/>
        </p:spPr>
        <p:txBody>
          <a:bodyPr lIns="108000" tIns="54000" rIns="108000" bIns="54000" anchor="ctr" anchorCtr="0"/>
          <a:lstStyle/>
          <a:p>
            <a:pPr algn="l" rtl="0">
              <a:spcBef>
                <a:spcPts val="0"/>
              </a:spcBef>
              <a:buClr>
                <a:schemeClr val="accent2"/>
              </a:buClr>
            </a:pPr>
            <a:r>
              <a:rPr lang="en-US" sz="1600" b="1" i="0" u="none" baseline="0" dirty="0">
                <a:solidFill>
                  <a:schemeClr val="tx1"/>
                </a:solidFill>
                <a:latin typeface="Arial"/>
              </a:rPr>
              <a:t>Service made easy!</a:t>
            </a:r>
            <a:r>
              <a:rPr lang="en-US" sz="1600" dirty="0">
                <a:solidFill>
                  <a:schemeClr val="tx1"/>
                </a:solidFill>
                <a:latin typeface="Arial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"/>
              </a:rPr>
            </a:b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Minimize </a:t>
            </a:r>
            <a:r>
              <a:rPr lang="en-US" sz="1600" b="0" i="0" u="none" baseline="0" dirty="0" smtClean="0">
                <a:solidFill>
                  <a:schemeClr val="tx1"/>
                </a:solidFill>
                <a:latin typeface="Arial"/>
              </a:rPr>
              <a:t>downtime </a:t>
            </a: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and </a:t>
            </a:r>
            <a:r>
              <a:rPr lang="en-US" sz="1600" b="0" i="0" u="none" baseline="0" dirty="0" smtClean="0">
                <a:solidFill>
                  <a:schemeClr val="tx1"/>
                </a:solidFill>
                <a:latin typeface="Arial"/>
              </a:rPr>
              <a:t>increase your </a:t>
            </a:r>
            <a:r>
              <a:rPr lang="en-US" sz="1600" b="0" i="0" u="none" baseline="0" dirty="0">
                <a:solidFill>
                  <a:schemeClr val="tx1"/>
                </a:solidFill>
                <a:latin typeface="Arial"/>
              </a:rPr>
              <a:t>productivity</a:t>
            </a:r>
            <a:endParaRPr lang="en-US" sz="1600" dirty="0">
              <a:solidFill>
                <a:schemeClr val="tx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1355750" y="4554364"/>
            <a:ext cx="360000" cy="360000"/>
          </a:xfrm>
          <a:prstGeom prst="rect">
            <a:avLst/>
          </a:prstGeom>
          <a:solidFill>
            <a:srgbClr val="AAB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54000" rIns="0" bIns="0" numCol="1" spcCol="72000" rtlCol="0" anchor="t" anchorCtr="0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b="1" i="0" u="none" baseline="0">
                <a:solidFill>
                  <a:srgbClr val="FFFFFF"/>
                </a:solidFill>
                <a:latin typeface="Arial"/>
              </a:rPr>
              <a:t>+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604628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84"/>
          <p:cNvSpPr/>
          <p:nvPr>
            <p:custDataLst>
              <p:tags r:id="rId3"/>
            </p:custDataLst>
          </p:nvPr>
        </p:nvSpPr>
        <p:spPr bwMode="auto">
          <a:xfrm>
            <a:off x="627063" y="1412875"/>
            <a:ext cx="11088687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41272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pPr algn="l" rtl="0"/>
            <a:r>
              <a:rPr lang="en-US" b="1" i="0" u="none" baseline="0" dirty="0" smtClean="0"/>
              <a:t>SIMATIC controller 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baseline="0" dirty="0"/>
              <a:t>The intelligent choice for your automation task</a:t>
            </a:r>
            <a:endParaRPr lang="en-US" b="0" dirty="0"/>
          </a:p>
        </p:txBody>
      </p:sp>
      <p:pic>
        <p:nvPicPr>
          <p:cNvPr id="73" name="Grafik 7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77" y="1574881"/>
            <a:ext cx="10429200" cy="4602009"/>
          </a:xfrm>
          <a:prstGeom prst="rect">
            <a:avLst/>
          </a:prstGeom>
        </p:spPr>
      </p:pic>
      <p:sp>
        <p:nvSpPr>
          <p:cNvPr id="74" name="Textfeld 73"/>
          <p:cNvSpPr txBox="1"/>
          <p:nvPr>
            <p:custDataLst>
              <p:tags r:id="rId7"/>
            </p:custDataLst>
          </p:nvPr>
        </p:nvSpPr>
        <p:spPr>
          <a:xfrm>
            <a:off x="1120328" y="5659437"/>
            <a:ext cx="2500864" cy="47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lnSpc>
                <a:spcPct val="110000"/>
              </a:lnSpc>
              <a:spcBef>
                <a:spcPts val="0"/>
              </a:spcBef>
              <a:defRPr sz="1400" b="1" u="sng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Distributed Controller SIMATIC </a:t>
            </a:r>
            <a:r>
              <a:rPr lang="de-DE" dirty="0"/>
              <a:t>ET 200SP CPU</a:t>
            </a:r>
          </a:p>
        </p:txBody>
      </p:sp>
      <p:sp>
        <p:nvSpPr>
          <p:cNvPr id="75" name="Textfeld 74"/>
          <p:cNvSpPr txBox="1"/>
          <p:nvPr>
            <p:custDataLst>
              <p:tags r:id="rId8"/>
            </p:custDataLst>
          </p:nvPr>
        </p:nvSpPr>
        <p:spPr>
          <a:xfrm>
            <a:off x="6849207" y="5659437"/>
            <a:ext cx="2496814" cy="47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lnSpc>
                <a:spcPct val="110000"/>
              </a:lnSpc>
              <a:spcBef>
                <a:spcPts val="0"/>
              </a:spcBef>
              <a:defRPr sz="1400" b="1" u="sng">
                <a:solidFill>
                  <a:schemeClr val="accent5"/>
                </a:solidFill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Controller</a:t>
            </a:r>
          </a:p>
          <a:p>
            <a:r>
              <a:rPr lang="de-DE" dirty="0" smtClean="0"/>
              <a:t>SIMATIC </a:t>
            </a:r>
            <a:r>
              <a:rPr lang="de-DE" dirty="0"/>
              <a:t>S7-1500 Controller</a:t>
            </a:r>
          </a:p>
        </p:txBody>
      </p:sp>
      <p:pic>
        <p:nvPicPr>
          <p:cNvPr id="76" name="Picture 27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82837" y="4612127"/>
            <a:ext cx="326368" cy="33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8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20327" y="5229200"/>
            <a:ext cx="355745" cy="34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9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47867" y="4437112"/>
            <a:ext cx="346852" cy="34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2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61999" y="5229200"/>
            <a:ext cx="377742" cy="33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feld 79"/>
          <p:cNvSpPr txBox="1"/>
          <p:nvPr>
            <p:custDataLst>
              <p:tags r:id="rId13"/>
            </p:custDataLst>
          </p:nvPr>
        </p:nvSpPr>
        <p:spPr>
          <a:xfrm>
            <a:off x="4906096" y="1509695"/>
            <a:ext cx="2496814" cy="47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lnSpc>
                <a:spcPct val="110000"/>
              </a:lnSpc>
              <a:spcBef>
                <a:spcPts val="0"/>
              </a:spcBef>
              <a:defRPr sz="1400" b="1" u="sng">
                <a:solidFill>
                  <a:schemeClr val="accent5"/>
                </a:solidFill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Controller</a:t>
            </a:r>
          </a:p>
          <a:p>
            <a:r>
              <a:rPr lang="de-DE" dirty="0" smtClean="0"/>
              <a:t>SIMATIC </a:t>
            </a:r>
            <a:r>
              <a:rPr lang="de-DE" dirty="0"/>
              <a:t>S7-1500 Controller</a:t>
            </a:r>
          </a:p>
        </p:txBody>
      </p:sp>
      <p:sp>
        <p:nvSpPr>
          <p:cNvPr id="81" name="Textfeld 80"/>
          <p:cNvSpPr txBox="1"/>
          <p:nvPr>
            <p:custDataLst>
              <p:tags r:id="rId14"/>
            </p:custDataLst>
          </p:nvPr>
        </p:nvSpPr>
        <p:spPr>
          <a:xfrm>
            <a:off x="4517418" y="5659437"/>
            <a:ext cx="1666905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lnSpc>
                <a:spcPct val="110000"/>
              </a:lnSpc>
              <a:spcBef>
                <a:spcPts val="0"/>
              </a:spcBef>
              <a:defRPr sz="1400" b="1" u="sng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SIMATIC S7-1500 </a:t>
            </a:r>
            <a:r>
              <a:rPr lang="de-DE" dirty="0" smtClean="0"/>
              <a:t>Software </a:t>
            </a:r>
            <a:r>
              <a:rPr lang="de-DE" dirty="0"/>
              <a:t>Controller</a:t>
            </a:r>
          </a:p>
        </p:txBody>
      </p:sp>
      <p:sp>
        <p:nvSpPr>
          <p:cNvPr id="82" name="Textfeld 81"/>
          <p:cNvSpPr txBox="1"/>
          <p:nvPr>
            <p:custDataLst>
              <p:tags r:id="rId15"/>
            </p:custDataLst>
          </p:nvPr>
        </p:nvSpPr>
        <p:spPr>
          <a:xfrm>
            <a:off x="759238" y="2766408"/>
            <a:ext cx="2894938" cy="47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>
              <a:lnSpc>
                <a:spcPct val="110000"/>
              </a:lnSpc>
              <a:spcBef>
                <a:spcPts val="0"/>
              </a:spcBef>
              <a:defRPr sz="1400" b="1" u="sng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Basic Controller</a:t>
            </a:r>
          </a:p>
          <a:p>
            <a:r>
              <a:rPr lang="de-DE" dirty="0" smtClean="0"/>
              <a:t>SIMATIC </a:t>
            </a:r>
            <a:r>
              <a:rPr lang="de-DE" dirty="0"/>
              <a:t>S7-1200 Controller</a:t>
            </a:r>
          </a:p>
        </p:txBody>
      </p:sp>
      <p:pic>
        <p:nvPicPr>
          <p:cNvPr id="83" name="Picture 28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52961" y="5229200"/>
            <a:ext cx="355745" cy="34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7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57955" y="2663887"/>
            <a:ext cx="326368" cy="33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011317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38759964"/>
              </p:ext>
            </p:ext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0" name="cdtRectangle 2 Id13005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smtClean="0"/>
              <a:t>SIMATIC controller</a:t>
            </a:r>
            <a:r>
              <a:rPr lang="en-US" dirty="0"/>
              <a:t/>
            </a:r>
            <a:br>
              <a:rPr lang="en-US" dirty="0"/>
            </a:br>
            <a:r>
              <a:rPr lang="en-US" b="0" i="0" u="none" baseline="0" dirty="0"/>
              <a:t>Innovative system functions for more productivity!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6243750" y="1412875"/>
            <a:ext cx="5472000" cy="1656000"/>
          </a:xfrm>
          <a:prstGeom prst="rect">
            <a:avLst/>
          </a:prstGeom>
          <a:solidFill>
            <a:srgbClr val="CDD9E1"/>
          </a:solidFill>
          <a:ln w="15875" algn="ctr">
            <a:noFill/>
            <a:miter lim="800000"/>
            <a:headEnd/>
            <a:tailEnd/>
          </a:ln>
          <a:effectLst/>
          <a:extLst/>
        </p:spPr>
        <p:txBody>
          <a:bodyPr lIns="108000" tIns="54000" rIns="108000" bIns="54000" anchor="ctr" anchorCtr="0"/>
          <a:lstStyle/>
          <a:p>
            <a:pPr algn="l" rtl="0">
              <a:spcBef>
                <a:spcPts val="0"/>
              </a:spcBef>
              <a:buClr>
                <a:schemeClr val="accent2"/>
              </a:buClr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</a:rPr>
              <a:t>Part of Totally Integrated Automation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/>
              </a:rPr>
            </a:br>
            <a:r>
              <a:rPr lang="en-US" sz="1600" b="0" i="0" u="none" baseline="0" dirty="0">
                <a:solidFill>
                  <a:srgbClr val="000000"/>
                </a:solidFill>
                <a:latin typeface="Arial"/>
              </a:rPr>
              <a:t>… </a:t>
            </a: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</a:rPr>
              <a:t>consistent </a:t>
            </a:r>
            <a:r>
              <a:rPr lang="en-US" sz="1600" b="0" i="0" u="none" baseline="0" dirty="0">
                <a:solidFill>
                  <a:srgbClr val="000000"/>
                </a:solidFill>
                <a:latin typeface="Arial"/>
              </a:rPr>
              <a:t>engineering, diagnostics and communication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6243750" y="3208166"/>
            <a:ext cx="5472000" cy="1656000"/>
          </a:xfrm>
          <a:prstGeom prst="rect">
            <a:avLst/>
          </a:prstGeom>
          <a:solidFill>
            <a:srgbClr val="CDD9E1"/>
          </a:solidFill>
          <a:ln w="15875" algn="ctr">
            <a:noFill/>
            <a:miter lim="800000"/>
            <a:headEnd/>
            <a:tailEnd/>
          </a:ln>
          <a:effectLst/>
          <a:extLst/>
        </p:spPr>
        <p:txBody>
          <a:bodyPr lIns="108000" tIns="54000" rIns="108000" bIns="54000" anchor="ctr" anchorCtr="0"/>
          <a:lstStyle/>
          <a:p>
            <a:pPr algn="l" rtl="0">
              <a:spcBef>
                <a:spcPts val="0"/>
              </a:spcBef>
              <a:buClr>
                <a:schemeClr val="accent2"/>
              </a:buClr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</a:rPr>
              <a:t>Completely integrated safety functions</a:t>
            </a:r>
          </a:p>
          <a:p>
            <a:pPr algn="l" rtl="0">
              <a:spcBef>
                <a:spcPts val="0"/>
              </a:spcBef>
              <a:buClr>
                <a:schemeClr val="accent1"/>
              </a:buClr>
            </a:pPr>
            <a:r>
              <a:rPr lang="en-US" sz="1600" b="0" i="0" u="none" baseline="0" dirty="0">
                <a:solidFill>
                  <a:srgbClr val="000000"/>
                </a:solidFill>
                <a:latin typeface="Arial"/>
              </a:rPr>
              <a:t>… </a:t>
            </a: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</a:rPr>
              <a:t>one controller and one </a:t>
            </a:r>
            <a:r>
              <a:rPr lang="en-US" sz="1600" b="0" i="0" u="none" baseline="0" dirty="0">
                <a:solidFill>
                  <a:srgbClr val="000000"/>
                </a:solidFill>
                <a:latin typeface="Arial"/>
              </a:rPr>
              <a:t>engineering for standard and fail-safe automation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6243750" y="4993835"/>
            <a:ext cx="5472000" cy="1162800"/>
          </a:xfrm>
          <a:prstGeom prst="rect">
            <a:avLst/>
          </a:prstGeom>
          <a:solidFill>
            <a:srgbClr val="CDD9E1"/>
          </a:solidFill>
          <a:ln w="15875" algn="ctr">
            <a:noFill/>
            <a:miter lim="800000"/>
            <a:headEnd/>
            <a:tailEnd/>
          </a:ln>
          <a:effectLst/>
          <a:extLst/>
        </p:spPr>
        <p:txBody>
          <a:bodyPr lIns="108000" tIns="54000" rIns="0" bIns="54000" anchor="ctr" anchorCtr="0"/>
          <a:lstStyle/>
          <a:p>
            <a:pPr algn="l" rtl="0">
              <a:spcBef>
                <a:spcPts val="0"/>
              </a:spcBef>
              <a:buClr>
                <a:schemeClr val="accent2"/>
              </a:buClr>
            </a:pPr>
            <a:endParaRPr lang="en-US" sz="1600" b="1" dirty="0" smtClean="0">
              <a:solidFill>
                <a:srgbClr val="000000"/>
              </a:solidFill>
              <a:latin typeface="Arial"/>
            </a:endParaRPr>
          </a:p>
          <a:p>
            <a:pPr algn="l" rtl="0">
              <a:spcBef>
                <a:spcPts val="0"/>
              </a:spcBef>
              <a:buClr>
                <a:schemeClr val="accent2"/>
              </a:buClr>
            </a:pPr>
            <a:r>
              <a:rPr lang="en-US" sz="1600" b="1" i="0" u="none" baseline="0" dirty="0" smtClean="0">
                <a:solidFill>
                  <a:srgbClr val="000000"/>
                </a:solidFill>
                <a:latin typeface="Arial"/>
              </a:rPr>
              <a:t>Uniform </a:t>
            </a:r>
            <a:r>
              <a:rPr lang="en-US" sz="1600" b="1" i="0" u="none" baseline="0" dirty="0">
                <a:solidFill>
                  <a:srgbClr val="000000"/>
                </a:solidFill>
                <a:latin typeface="Arial"/>
              </a:rPr>
              <a:t>diagnostics without </a:t>
            </a:r>
            <a:r>
              <a:rPr lang="en-US" sz="1600" b="1" i="0" u="none" baseline="0" dirty="0" smtClean="0">
                <a:solidFill>
                  <a:srgbClr val="000000"/>
                </a:solidFill>
                <a:latin typeface="Arial"/>
              </a:rPr>
              <a:t>programming!</a:t>
            </a:r>
            <a:endParaRPr lang="en-US" sz="1600" b="1" i="0" u="none" baseline="0" dirty="0">
              <a:solidFill>
                <a:srgbClr val="000000"/>
              </a:solidFill>
              <a:latin typeface="Arial"/>
            </a:endParaRPr>
          </a:p>
          <a:p>
            <a:pPr algn="l" rtl="0">
              <a:spcBef>
                <a:spcPts val="0"/>
              </a:spcBef>
            </a:pPr>
            <a:r>
              <a:rPr lang="en-US" sz="1600" b="0" i="0" u="none" baseline="0" dirty="0">
                <a:solidFill>
                  <a:srgbClr val="000000"/>
                </a:solidFill>
                <a:latin typeface="Arial"/>
                <a:sym typeface="Arial" pitchFamily="34" charset="0"/>
              </a:rPr>
              <a:t>… </a:t>
            </a: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sym typeface="Arial" pitchFamily="34" charset="0"/>
              </a:rPr>
              <a:t>efficient </a:t>
            </a:r>
            <a:r>
              <a:rPr lang="en-US" sz="1600" b="0" i="0" u="none" baseline="0" dirty="0">
                <a:solidFill>
                  <a:srgbClr val="000000"/>
                </a:solidFill>
                <a:latin typeface="Arial"/>
                <a:sym typeface="Arial" pitchFamily="34" charset="0"/>
              </a:rPr>
              <a:t>error analysis and consistent plain text information to reduce plant </a:t>
            </a:r>
            <a:r>
              <a:rPr lang="en-US" sz="1600" b="0" i="0" u="none" baseline="0" dirty="0" smtClean="0">
                <a:solidFill>
                  <a:srgbClr val="000000"/>
                </a:solidFill>
                <a:latin typeface="Arial"/>
                <a:sym typeface="Arial" pitchFamily="34" charset="0"/>
              </a:rPr>
              <a:t>downtime</a:t>
            </a:r>
            <a:endParaRPr lang="en-US" sz="1600" b="0" i="0" u="none" baseline="0" dirty="0">
              <a:solidFill>
                <a:srgbClr val="000000"/>
              </a:solidFill>
              <a:latin typeface="Arial"/>
              <a:sym typeface="Arial" pitchFamily="34" charset="0"/>
            </a:endParaRPr>
          </a:p>
          <a:p>
            <a:pPr marL="182563" indent="-182563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28" name="Bild 2" descr="TIA_Raster_Umsetzung_MD-05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7064" y="1412875"/>
            <a:ext cx="5472000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 descr="C:\Program Files (x86)\Productivity4PP\Key Visuals\Industry 2013\Value_added_Topics\Safety_Integrated\(pictures)\Safety_Integrated_a2_P2.jpg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7063" y="3208166"/>
            <a:ext cx="547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uppieren 22"/>
          <p:cNvGrpSpPr/>
          <p:nvPr/>
        </p:nvGrpSpPr>
        <p:grpSpPr>
          <a:xfrm>
            <a:off x="627063" y="5003456"/>
            <a:ext cx="5472000" cy="1162394"/>
            <a:chOff x="947735" y="3200932"/>
            <a:chExt cx="5289306" cy="1127125"/>
          </a:xfrm>
        </p:grpSpPr>
        <p:pic>
          <p:nvPicPr>
            <p:cNvPr id="27" name="Picture 18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5" y="3200932"/>
              <a:ext cx="4889500" cy="1127125"/>
            </a:xfrm>
            <a:prstGeom prst="rect">
              <a:avLst/>
            </a:prstGeom>
            <a:solidFill>
              <a:srgbClr val="D7D7CD"/>
            </a:solidFill>
            <a:ln>
              <a:solidFill>
                <a:srgbClr val="D7D7CD"/>
              </a:solidFill>
            </a:ln>
            <a:effectLst/>
            <a:extLst/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39157" y="3211949"/>
              <a:ext cx="1497884" cy="1107172"/>
            </a:xfrm>
            <a:prstGeom prst="rect">
              <a:avLst/>
            </a:prstGeom>
            <a:ln>
              <a:solidFill>
                <a:srgbClr val="D7D7CD"/>
              </a:solidFill>
            </a:ln>
          </p:spPr>
        </p:pic>
      </p:grpSp>
      <p:pic>
        <p:nvPicPr>
          <p:cNvPr id="21" name="Picture 7" descr="C:\Documents and Settings\demo\Desktop\SIE_Icon_Bibliothek\SIM_PPT_icon_status_red-green_yes.png"/>
          <p:cNvPicPr preferRelativeResize="0"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55750" y="1412875"/>
            <a:ext cx="360000" cy="3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Documents and Settings\demo\Desktop\SIE_Icon_Bibliothek\SIM_PPT_icon_status_red-green_yes.png"/>
          <p:cNvPicPr preferRelativeResize="0"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55750" y="3208166"/>
            <a:ext cx="360000" cy="3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Documents and Settings\demo\Desktop\SIE_Icon_Bibliothek\SIM_PPT_icon_status_red-green_yes.png"/>
          <p:cNvPicPr preferRelativeResize="0"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55750" y="4993835"/>
            <a:ext cx="360000" cy="36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109169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4717475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hteck 31"/>
          <p:cNvSpPr/>
          <p:nvPr/>
        </p:nvSpPr>
        <p:spPr bwMode="auto">
          <a:xfrm>
            <a:off x="627064" y="1412875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pPr algn="l" rtl="0"/>
            <a:r>
              <a:rPr lang="en-US" b="1" i="0" u="none" baseline="0" dirty="0"/>
              <a:t>Scalable, consistent portfolio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i="0" u="none" baseline="0" dirty="0"/>
              <a:t>Complete portfolio with </a:t>
            </a:r>
            <a:r>
              <a:rPr lang="en-US" b="0" i="0" u="none" baseline="0" dirty="0" smtClean="0"/>
              <a:t>comprehensive functionalities</a:t>
            </a:r>
            <a:endParaRPr lang="en-US" altLang="de-DE" b="0" dirty="0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261414" y="1412875"/>
            <a:ext cx="4454336" cy="1152000"/>
          </a:xfrm>
          <a:prstGeom prst="rect">
            <a:avLst/>
          </a:prstGeom>
          <a:solidFill>
            <a:srgbClr val="879628"/>
          </a:solidFill>
          <a:ln>
            <a:noFill/>
          </a:ln>
          <a:effectLst/>
          <a:extLst/>
        </p:spPr>
        <p:txBody>
          <a:bodyPr wrap="square" lIns="108000" tIns="0" rIns="0" bIns="0" numCol="1" spcCol="72000" rtlCol="0" anchor="ctr">
            <a:noAutofit/>
          </a:bodyPr>
          <a:lstStyle>
            <a:defPPr>
              <a:defRPr lang="en-US"/>
            </a:defPPr>
            <a:lvl1pPr marL="285750" indent="-2857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1400" b="1">
                <a:solidFill>
                  <a:schemeClr val="bg1"/>
                </a:solidFill>
              </a:defRPr>
            </a:lvl1pPr>
          </a:lstStyle>
          <a:p>
            <a:pPr marL="182563" indent="-182563">
              <a:buFont typeface="Arial" pitchFamily="34" charset="0"/>
              <a:buChar char="•"/>
            </a:pPr>
            <a:r>
              <a:rPr lang="en-US" b="1" i="0" u="none" baseline="0" dirty="0">
                <a:latin typeface="Arial"/>
              </a:rPr>
              <a:t>For highest </a:t>
            </a:r>
            <a:r>
              <a:rPr lang="en-US" b="1" i="0" u="none" baseline="0" dirty="0" smtClean="0">
                <a:latin typeface="Arial"/>
              </a:rPr>
              <a:t>productivity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b="1" i="0" u="none" baseline="0" dirty="0" smtClean="0">
                <a:latin typeface="Arial"/>
              </a:rPr>
              <a:t>Easy </a:t>
            </a:r>
            <a:r>
              <a:rPr lang="en-US" dirty="0">
                <a:latin typeface="Arial"/>
              </a:rPr>
              <a:t>integration of the </a:t>
            </a:r>
            <a:r>
              <a:rPr lang="en-US" dirty="0" smtClean="0">
                <a:latin typeface="Arial"/>
              </a:rPr>
              <a:t>machine in </a:t>
            </a:r>
            <a:r>
              <a:rPr lang="en-US" dirty="0">
                <a:latin typeface="Arial"/>
              </a:rPr>
              <a:t>the company network </a:t>
            </a:r>
            <a:endParaRPr lang="en-US" dirty="0" smtClean="0">
              <a:latin typeface="Aria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Easy </a:t>
            </a:r>
            <a:r>
              <a:rPr lang="en-US" b="1" i="0" u="none" baseline="0" dirty="0">
                <a:latin typeface="Arial"/>
              </a:rPr>
              <a:t>wiring as well as commissioning directly on the device! 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6693013" y="1775119"/>
            <a:ext cx="475508" cy="427512"/>
            <a:chOff x="8953500" y="1806100"/>
            <a:chExt cx="475508" cy="427512"/>
          </a:xfrm>
          <a:solidFill>
            <a:srgbClr val="879628"/>
          </a:solidFill>
        </p:grpSpPr>
        <p:sp>
          <p:nvSpPr>
            <p:cNvPr id="19" name="Eingekerbter Richtungspfeil 18"/>
            <p:cNvSpPr/>
            <p:nvPr/>
          </p:nvSpPr>
          <p:spPr bwMode="auto">
            <a:xfrm>
              <a:off x="9144000" y="1806100"/>
              <a:ext cx="285008" cy="427512"/>
            </a:xfrm>
            <a:prstGeom prst="chevron">
              <a:avLst/>
            </a:prstGeom>
            <a:grpFill/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 rtl="0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" name="Eingekerbter Richtungspfeil 19"/>
            <p:cNvSpPr/>
            <p:nvPr/>
          </p:nvSpPr>
          <p:spPr bwMode="auto">
            <a:xfrm>
              <a:off x="8953500" y="1806100"/>
              <a:ext cx="285008" cy="427512"/>
            </a:xfrm>
            <a:prstGeom prst="chevron">
              <a:avLst/>
            </a:prstGeom>
            <a:grpFill/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 rtl="0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627063" y="1412875"/>
            <a:ext cx="2166747" cy="307195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1600" b="0" i="0" u="none" baseline="0">
                <a:solidFill>
                  <a:schemeClr val="tx1"/>
                </a:solidFill>
                <a:latin typeface="Arial"/>
              </a:rPr>
              <a:t>Advanced Controller</a:t>
            </a:r>
          </a:p>
        </p:txBody>
      </p:sp>
      <p:sp>
        <p:nvSpPr>
          <p:cNvPr id="33" name="Rechteck 32"/>
          <p:cNvSpPr/>
          <p:nvPr/>
        </p:nvSpPr>
        <p:spPr bwMode="auto">
          <a:xfrm>
            <a:off x="627064" y="2613200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7261414" y="2613200"/>
            <a:ext cx="4454336" cy="1152000"/>
          </a:xfrm>
          <a:prstGeom prst="rect">
            <a:avLst/>
          </a:prstGeom>
          <a:solidFill>
            <a:srgbClr val="879628"/>
          </a:solidFill>
          <a:ln>
            <a:noFill/>
          </a:ln>
          <a:effectLst/>
          <a:extLst/>
        </p:spPr>
        <p:txBody>
          <a:bodyPr wrap="square" lIns="108000" tIns="0" rIns="0" bIns="0" numCol="1" spcCol="72000" rtlCol="0" anchor="ctr">
            <a:noAutofit/>
          </a:bodyPr>
          <a:lstStyle>
            <a:defPPr>
              <a:defRPr lang="en-US"/>
            </a:defPPr>
            <a:lvl1pPr marL="285750" indent="-2857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1600" b="1">
                <a:solidFill>
                  <a:schemeClr val="bg1"/>
                </a:solidFill>
              </a:defRPr>
            </a:lvl1pPr>
          </a:lstStyle>
          <a:p>
            <a:pPr marL="182563" indent="-182563">
              <a:buFont typeface="Arial" pitchFamily="34" charset="0"/>
              <a:buChar char="•"/>
            </a:pPr>
            <a:r>
              <a:rPr lang="en-US" sz="1400" b="1" i="0" u="none" baseline="0" dirty="0" smtClean="0">
                <a:latin typeface="Arial"/>
              </a:rPr>
              <a:t>Easy </a:t>
            </a:r>
            <a:r>
              <a:rPr lang="en-US" sz="1400" b="1" i="0" u="none" baseline="0" dirty="0">
                <a:latin typeface="Arial"/>
              </a:rPr>
              <a:t>integration of PC applications and high-level </a:t>
            </a:r>
            <a:r>
              <a:rPr lang="en-US" sz="1400" dirty="0" smtClean="0">
                <a:latin typeface="Arial"/>
              </a:rPr>
              <a:t>languages – also for special tasks </a:t>
            </a:r>
            <a:endParaRPr lang="en-US" sz="1400" b="1" i="0" u="none" baseline="0" dirty="0">
              <a:latin typeface="Aria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US" sz="1400" b="1" i="0" u="none" baseline="0" dirty="0">
                <a:latin typeface="Arial"/>
              </a:rPr>
              <a:t>Increased system availability and </a:t>
            </a:r>
            <a:r>
              <a:rPr lang="en-US" sz="1400" dirty="0" smtClean="0">
                <a:latin typeface="Arial"/>
              </a:rPr>
              <a:t>downtimes are avoided</a:t>
            </a:r>
            <a:endParaRPr lang="en-US" sz="1400" b="1" i="0" u="none" baseline="0" dirty="0">
              <a:latin typeface="Arial"/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6693013" y="2975444"/>
            <a:ext cx="475508" cy="427512"/>
            <a:chOff x="8953500" y="1806100"/>
            <a:chExt cx="475508" cy="427512"/>
          </a:xfrm>
          <a:solidFill>
            <a:srgbClr val="879628"/>
          </a:solidFill>
        </p:grpSpPr>
        <p:sp>
          <p:nvSpPr>
            <p:cNvPr id="38" name="Eingekerbter Richtungspfeil 37"/>
            <p:cNvSpPr/>
            <p:nvPr/>
          </p:nvSpPr>
          <p:spPr bwMode="auto">
            <a:xfrm>
              <a:off x="9144000" y="1806100"/>
              <a:ext cx="285008" cy="427512"/>
            </a:xfrm>
            <a:prstGeom prst="chevron">
              <a:avLst/>
            </a:prstGeom>
            <a:grpFill/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 rtl="0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9" name="Eingekerbter Richtungspfeil 38"/>
            <p:cNvSpPr/>
            <p:nvPr/>
          </p:nvSpPr>
          <p:spPr bwMode="auto">
            <a:xfrm>
              <a:off x="8953500" y="1806100"/>
              <a:ext cx="285008" cy="427512"/>
            </a:xfrm>
            <a:prstGeom prst="chevron">
              <a:avLst/>
            </a:prstGeom>
            <a:grpFill/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 rtl="0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0890" y="2920429"/>
            <a:ext cx="694270" cy="764539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hteck 46"/>
          <p:cNvSpPr/>
          <p:nvPr/>
        </p:nvSpPr>
        <p:spPr bwMode="auto">
          <a:xfrm>
            <a:off x="627063" y="3813525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7261412" y="3813525"/>
            <a:ext cx="4454336" cy="1152000"/>
          </a:xfrm>
          <a:prstGeom prst="rect">
            <a:avLst/>
          </a:prstGeom>
          <a:solidFill>
            <a:srgbClr val="879628"/>
          </a:solidFill>
          <a:ln>
            <a:noFill/>
          </a:ln>
          <a:effectLst/>
          <a:extLst/>
        </p:spPr>
        <p:txBody>
          <a:bodyPr wrap="square" lIns="108000" tIns="0" rIns="0" bIns="0" numCol="1" spcCol="72000" rtlCol="0" anchor="ctr">
            <a:noAutofit/>
          </a:bodyPr>
          <a:lstStyle>
            <a:defPPr>
              <a:defRPr lang="en-US"/>
            </a:defPPr>
            <a:lvl1pPr marL="285750" indent="-2857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1600" b="1">
                <a:solidFill>
                  <a:schemeClr val="bg1"/>
                </a:solidFill>
              </a:defRPr>
            </a:lvl1pPr>
          </a:lstStyle>
          <a:p>
            <a:pPr marL="182563" indent="-182563" algn="l" rtl="0">
              <a:buFont typeface="Arial" pitchFamily="34" charset="0"/>
              <a:buChar char="•"/>
            </a:pPr>
            <a:r>
              <a:rPr lang="en-US" sz="1400" b="1" i="0" u="none" baseline="0" dirty="0">
                <a:latin typeface="Arial"/>
              </a:rPr>
              <a:t>Space-saving design while keeping familiar S7-1500 programming </a:t>
            </a:r>
            <a:r>
              <a:rPr lang="en-US" sz="1400" b="1" i="0" u="none" baseline="0" dirty="0" smtClean="0">
                <a:latin typeface="Arial"/>
              </a:rPr>
              <a:t>environment</a:t>
            </a:r>
            <a:endParaRPr lang="en-US" sz="1400" b="1" i="0" u="none" baseline="0" dirty="0">
              <a:latin typeface="Arial"/>
            </a:endParaRPr>
          </a:p>
          <a:p>
            <a:pPr marL="182563" indent="-182563" algn="l" rtl="0">
              <a:buFont typeface="Arial" pitchFamily="34" charset="0"/>
              <a:buChar char="•"/>
            </a:pPr>
            <a:r>
              <a:rPr lang="en-US" sz="1400" b="1" i="0" u="none" baseline="0" dirty="0">
                <a:latin typeface="Arial"/>
              </a:rPr>
              <a:t>Even PC-based with the ET 200SP Open </a:t>
            </a:r>
            <a:r>
              <a:rPr lang="en-US" sz="1400" b="1" i="0" u="none" baseline="0" dirty="0" smtClean="0">
                <a:latin typeface="Arial"/>
              </a:rPr>
              <a:t>Controller! </a:t>
            </a:r>
            <a:endParaRPr lang="en-US" sz="1400" b="1" i="0" u="none" baseline="0" dirty="0">
              <a:latin typeface="Arial"/>
            </a:endParaRPr>
          </a:p>
        </p:txBody>
      </p:sp>
      <p:grpSp>
        <p:nvGrpSpPr>
          <p:cNvPr id="50" name="Gruppieren 49"/>
          <p:cNvGrpSpPr/>
          <p:nvPr/>
        </p:nvGrpSpPr>
        <p:grpSpPr>
          <a:xfrm>
            <a:off x="6693012" y="4175769"/>
            <a:ext cx="475508" cy="427512"/>
            <a:chOff x="8953500" y="1806100"/>
            <a:chExt cx="475508" cy="427512"/>
          </a:xfrm>
          <a:solidFill>
            <a:srgbClr val="879628"/>
          </a:solidFill>
        </p:grpSpPr>
        <p:sp>
          <p:nvSpPr>
            <p:cNvPr id="51" name="Eingekerbter Richtungspfeil 50"/>
            <p:cNvSpPr/>
            <p:nvPr/>
          </p:nvSpPr>
          <p:spPr bwMode="auto">
            <a:xfrm>
              <a:off x="9144000" y="1806100"/>
              <a:ext cx="285008" cy="427512"/>
            </a:xfrm>
            <a:prstGeom prst="chevron">
              <a:avLst/>
            </a:prstGeom>
            <a:grpFill/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 rtl="0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2" name="Eingekerbter Richtungspfeil 51"/>
            <p:cNvSpPr/>
            <p:nvPr/>
          </p:nvSpPr>
          <p:spPr bwMode="auto">
            <a:xfrm>
              <a:off x="8953500" y="1806100"/>
              <a:ext cx="285008" cy="427512"/>
            </a:xfrm>
            <a:prstGeom prst="chevron">
              <a:avLst/>
            </a:prstGeom>
            <a:grpFill/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 rtl="0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b="1" dirty="0" err="1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7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7501" y="4126103"/>
            <a:ext cx="1728533" cy="78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feld 65"/>
          <p:cNvSpPr txBox="1"/>
          <p:nvPr/>
        </p:nvSpPr>
        <p:spPr>
          <a:xfrm>
            <a:off x="628667" y="3813525"/>
            <a:ext cx="2273378" cy="398890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algn="l" rtl="0"/>
            <a:r>
              <a:rPr lang="en-US" sz="1600" b="0" i="0" u="none" baseline="0">
                <a:latin typeface="Arial"/>
              </a:rPr>
              <a:t>Distributed Controller</a:t>
            </a:r>
            <a:endParaRPr lang="en-US" sz="1600" dirty="0">
              <a:latin typeface="Arial"/>
            </a:endParaRPr>
          </a:p>
        </p:txBody>
      </p:sp>
      <p:sp>
        <p:nvSpPr>
          <p:cNvPr id="68" name="Rechteck 67"/>
          <p:cNvSpPr/>
          <p:nvPr/>
        </p:nvSpPr>
        <p:spPr bwMode="auto">
          <a:xfrm>
            <a:off x="627063" y="5013850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7261412" y="5013850"/>
            <a:ext cx="4454336" cy="1152000"/>
          </a:xfrm>
          <a:prstGeom prst="rect">
            <a:avLst/>
          </a:prstGeom>
          <a:solidFill>
            <a:srgbClr val="879628"/>
          </a:solidFill>
          <a:ln>
            <a:noFill/>
          </a:ln>
          <a:effectLst/>
          <a:extLst/>
        </p:spPr>
        <p:txBody>
          <a:bodyPr wrap="square" lIns="108000" tIns="0" rIns="0" bIns="0" numCol="1" spcCol="72000" rtlCol="0" anchor="ctr">
            <a:noAutofit/>
          </a:bodyPr>
          <a:lstStyle>
            <a:defPPr>
              <a:defRPr lang="en-US"/>
            </a:defPPr>
            <a:lvl1pPr marL="285750" indent="-2857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1600" b="1">
                <a:solidFill>
                  <a:schemeClr val="bg1"/>
                </a:solidFill>
              </a:defRPr>
            </a:lvl1pPr>
          </a:lstStyle>
          <a:p>
            <a:pPr marL="182563" indent="-182563" algn="l" rtl="0">
              <a:buFont typeface="Arial" pitchFamily="34" charset="0"/>
              <a:buChar char="•"/>
            </a:pPr>
            <a:r>
              <a:rPr lang="en-US" sz="1400" b="1" i="0" u="none" baseline="0" dirty="0">
                <a:latin typeface="Arial"/>
              </a:rPr>
              <a:t>Reduced need for additional special modules. </a:t>
            </a:r>
            <a:endParaRPr lang="en-US" sz="1400" dirty="0" smtClean="0">
              <a:latin typeface="Arial"/>
            </a:endParaRPr>
          </a:p>
          <a:p>
            <a:pPr marL="182563" indent="-182563" algn="l" rtl="0">
              <a:buFont typeface="Arial" pitchFamily="34" charset="0"/>
              <a:buChar char="•"/>
            </a:pPr>
            <a:r>
              <a:rPr lang="en-US" sz="1400" b="1" i="0" u="none" baseline="0" dirty="0">
                <a:latin typeface="Arial"/>
              </a:rPr>
              <a:t>Saves space and money!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6693012" y="5376094"/>
            <a:ext cx="475508" cy="427512"/>
            <a:chOff x="8953500" y="1806100"/>
            <a:chExt cx="475508" cy="427512"/>
          </a:xfrm>
          <a:solidFill>
            <a:srgbClr val="879628"/>
          </a:solidFill>
        </p:grpSpPr>
        <p:sp>
          <p:nvSpPr>
            <p:cNvPr id="72" name="Eingekerbter Richtungspfeil 71"/>
            <p:cNvSpPr/>
            <p:nvPr/>
          </p:nvSpPr>
          <p:spPr bwMode="auto">
            <a:xfrm>
              <a:off x="9144000" y="1806100"/>
              <a:ext cx="285008" cy="427512"/>
            </a:xfrm>
            <a:prstGeom prst="chevron">
              <a:avLst/>
            </a:prstGeom>
            <a:grp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285750" indent="-285750" algn="l" rtl="0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sz="16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3" name="Eingekerbter Richtungspfeil 72"/>
            <p:cNvSpPr/>
            <p:nvPr/>
          </p:nvSpPr>
          <p:spPr bwMode="auto">
            <a:xfrm>
              <a:off x="8953500" y="1806100"/>
              <a:ext cx="285008" cy="427512"/>
            </a:xfrm>
            <a:prstGeom prst="chevron">
              <a:avLst/>
            </a:prstGeom>
            <a:grp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285750" indent="-285750" algn="l" rtl="0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sz="16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76" name="Textfeld 75"/>
          <p:cNvSpPr txBox="1"/>
          <p:nvPr/>
        </p:nvSpPr>
        <p:spPr>
          <a:xfrm>
            <a:off x="627063" y="5013850"/>
            <a:ext cx="2015573" cy="337064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algn="l" rtl="0"/>
            <a:r>
              <a:rPr lang="en-US" sz="1600" b="0" i="0" u="none" baseline="0">
                <a:latin typeface="Arial"/>
              </a:rPr>
              <a:t>Basic Controller</a:t>
            </a: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5552" y="5275348"/>
            <a:ext cx="1104966" cy="89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96436" y="1703874"/>
            <a:ext cx="996585" cy="8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627064" y="5013850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627064" y="3813525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627064" y="2613200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27064" y="1412875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902045" y="1396973"/>
            <a:ext cx="3676765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 fontAlgn="auto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dk1"/>
                </a:solidFill>
                <a:sym typeface="Arial" pitchFamily="34" charset="0"/>
              </a:rPr>
              <a:t>Unique </a:t>
            </a:r>
            <a:r>
              <a:rPr lang="en-US" sz="1400" b="0" i="0" u="none" baseline="0" dirty="0" smtClean="0">
                <a:solidFill>
                  <a:schemeClr val="dk1"/>
                </a:solidFill>
                <a:sym typeface="Arial" pitchFamily="34" charset="0"/>
              </a:rPr>
              <a:t>power </a:t>
            </a:r>
            <a:r>
              <a:rPr lang="en-US" sz="1400" dirty="0" smtClean="0">
                <a:solidFill>
                  <a:schemeClr val="dk1"/>
                </a:solidFill>
                <a:sym typeface="Arial" pitchFamily="34" charset="0"/>
              </a:rPr>
              <a:t>thanks to high performant </a:t>
            </a:r>
            <a:r>
              <a:rPr lang="en-US" sz="1400" b="0" i="0" u="none" baseline="0" dirty="0" smtClean="0">
                <a:solidFill>
                  <a:schemeClr val="dk1"/>
                </a:solidFill>
              </a:rPr>
              <a:t>backplane bus,</a:t>
            </a:r>
            <a:r>
              <a:rPr lang="en-US" sz="1400" b="0" i="0" u="none" dirty="0" smtClean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shortest clamp-to-clamp reaction time </a:t>
            </a:r>
            <a:r>
              <a:rPr lang="en-US" sz="1400" dirty="0" smtClean="0">
                <a:solidFill>
                  <a:schemeClr val="dk1"/>
                </a:solidFill>
              </a:rPr>
              <a:t>and </a:t>
            </a:r>
            <a:r>
              <a:rPr lang="en-US" sz="1400" b="0" i="0" u="none" baseline="0" dirty="0" smtClean="0">
                <a:solidFill>
                  <a:schemeClr val="dk1"/>
                </a:solidFill>
              </a:rPr>
              <a:t>fastest signal processing</a:t>
            </a:r>
          </a:p>
          <a:p>
            <a:pPr marL="180975" lvl="1" indent="-180975" fontAlgn="auto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0" i="0" u="none" baseline="0" dirty="0" smtClean="0">
                <a:solidFill>
                  <a:schemeClr val="dk1"/>
                </a:solidFill>
                <a:sym typeface="Arial" pitchFamily="34" charset="0"/>
              </a:rPr>
              <a:t>Highest </a:t>
            </a:r>
            <a:r>
              <a:rPr lang="en-US" sz="1400" b="0" i="0" u="none" baseline="0" dirty="0">
                <a:solidFill>
                  <a:schemeClr val="dk1"/>
                </a:solidFill>
                <a:sym typeface="Arial" pitchFamily="34" charset="0"/>
              </a:rPr>
              <a:t>level of user-friendliness</a:t>
            </a:r>
            <a:endParaRPr lang="en-US" altLang="de-DE" sz="1400" dirty="0">
              <a:solidFill>
                <a:schemeClr val="dk1"/>
              </a:solidFill>
              <a:sym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02045" y="2658286"/>
            <a:ext cx="4017964" cy="10618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PC-based controller for use </a:t>
            </a:r>
            <a:r>
              <a:rPr lang="en-US" sz="1400" dirty="0">
                <a:solidFill>
                  <a:schemeClr val="tx1"/>
                </a:solidFill>
                <a:latin typeface="Arial"/>
              </a:rPr>
              <a:t>o</a:t>
            </a:r>
            <a:r>
              <a:rPr lang="en-US" sz="1400" b="0" i="0" u="none" baseline="0" dirty="0" smtClean="0">
                <a:solidFill>
                  <a:schemeClr val="tx1"/>
                </a:solidFill>
                <a:latin typeface="Arial"/>
              </a:rPr>
              <a:t>n</a:t>
            </a:r>
            <a:br>
              <a:rPr lang="en-US" sz="1400" b="0" i="0" u="none" baseline="0" dirty="0" smtClean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 smtClean="0">
                <a:solidFill>
                  <a:schemeClr val="tx1"/>
                </a:solidFill>
                <a:latin typeface="Arial"/>
              </a:rPr>
              <a:t>SIMATIC </a:t>
            </a: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IPCs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Runs independently: Restart of </a:t>
            </a:r>
            <a:r>
              <a:rPr lang="en-US" sz="1400" b="0" i="0" u="none" baseline="0" dirty="0" smtClean="0">
                <a:solidFill>
                  <a:schemeClr val="tx1"/>
                </a:solidFill>
                <a:latin typeface="Arial"/>
              </a:rPr>
              <a:t>Windows</a:t>
            </a:r>
            <a:br>
              <a:rPr lang="en-US" sz="1400" b="0" i="0" u="none" baseline="0" dirty="0" smtClean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 smtClean="0">
                <a:solidFill>
                  <a:schemeClr val="tx1"/>
                </a:solidFill>
                <a:latin typeface="Arial"/>
              </a:rPr>
              <a:t>while controller in run.</a:t>
            </a:r>
            <a:endParaRPr lang="en-US" sz="1400" dirty="0">
              <a:solidFill>
                <a:schemeClr val="dk1"/>
              </a:solidFill>
              <a:latin typeface="Arial"/>
              <a:sym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902045" y="4020193"/>
            <a:ext cx="3721312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 smtClean="0">
                <a:solidFill>
                  <a:schemeClr val="tx1"/>
                </a:solidFill>
                <a:latin typeface="Arial"/>
                <a:sym typeface="Arial" pitchFamily="34" charset="0"/>
              </a:rPr>
              <a:t>Space-saving distributed </a:t>
            </a:r>
            <a:r>
              <a:rPr lang="en-US" sz="1400" b="0" i="0" u="none" baseline="0" dirty="0">
                <a:solidFill>
                  <a:schemeClr val="tx1"/>
                </a:solidFill>
                <a:latin typeface="Arial"/>
                <a:sym typeface="Arial" pitchFamily="34" charset="0"/>
              </a:rPr>
              <a:t>controller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  <a:sym typeface="Arial" pitchFamily="34" charset="0"/>
              </a:rPr>
              <a:t>Combines the benefits of S7-1500 with the </a:t>
            </a:r>
            <a:r>
              <a:rPr lang="en-US" sz="1400" b="0" i="0" u="none" baseline="0" dirty="0" smtClean="0">
                <a:solidFill>
                  <a:schemeClr val="tx1"/>
                </a:solidFill>
                <a:latin typeface="Arial"/>
                <a:sym typeface="Arial" pitchFamily="34" charset="0"/>
              </a:rPr>
              <a:t>layout of </a:t>
            </a:r>
            <a:r>
              <a:rPr lang="en-US" sz="1400" b="0" i="0" u="none" baseline="0" dirty="0">
                <a:solidFill>
                  <a:schemeClr val="tx1"/>
                </a:solidFill>
                <a:latin typeface="Arial"/>
                <a:sym typeface="Arial" pitchFamily="34" charset="0"/>
              </a:rPr>
              <a:t>ET 200SP.</a:t>
            </a:r>
            <a:endParaRPr lang="en-US" altLang="de-DE" sz="1400" dirty="0">
              <a:solidFill>
                <a:schemeClr val="tx1"/>
              </a:solidFill>
              <a:latin typeface="Arial"/>
              <a:sym typeface="Arial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902045" y="5061498"/>
            <a:ext cx="367676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Compact </a:t>
            </a:r>
            <a:r>
              <a:rPr lang="en-US" sz="1400" b="0" i="0" u="none" baseline="0" dirty="0" smtClean="0">
                <a:solidFill>
                  <a:schemeClr val="tx1"/>
                </a:solidFill>
                <a:latin typeface="Arial"/>
              </a:rPr>
              <a:t>controller, failsafe also!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 smtClean="0">
                <a:solidFill>
                  <a:schemeClr val="tx1"/>
                </a:solidFill>
                <a:latin typeface="Arial"/>
              </a:rPr>
              <a:t>Modular expandable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 smtClean="0">
                <a:solidFill>
                  <a:schemeClr val="tx1"/>
                </a:solidFill>
                <a:latin typeface="Arial"/>
              </a:rPr>
              <a:t>Wide range of integrated </a:t>
            </a: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technology functions.</a:t>
            </a: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27064" y="2613200"/>
            <a:ext cx="2327928" cy="343840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tx1"/>
                </a:solidFill>
              </a:defRPr>
            </a:lvl1pPr>
          </a:lstStyle>
          <a:p>
            <a:pPr algn="l" rtl="0"/>
            <a:r>
              <a:rPr lang="en-US" sz="1600" b="0" i="0" u="none" baseline="0">
                <a:latin typeface="Arial"/>
              </a:rPr>
              <a:t>Software</a:t>
            </a:r>
            <a:r>
              <a:rPr lang="en-US" sz="1600" b="0" i="0" u="none" baseline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600" b="0" i="0" u="none" baseline="0">
                <a:latin typeface="Arial"/>
              </a:rPr>
              <a:t>Controller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47434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7" grpId="0" animBg="1"/>
      <p:bldP spid="49" grpId="0" animBg="1"/>
      <p:bldP spid="66" grpId="0"/>
      <p:bldP spid="68" grpId="0" animBg="1"/>
      <p:bldP spid="70" grpId="0" animBg="1"/>
      <p:bldP spid="76" grpId="0"/>
      <p:bldP spid="67" grpId="0" animBg="1"/>
      <p:bldP spid="46" grpId="0" animBg="1"/>
      <p:bldP spid="34" grpId="0" animBg="1"/>
      <p:bldP spid="41" grpId="0"/>
      <p:bldP spid="54" grpId="0"/>
      <p:bldP spid="74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3164324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b="1" i="0" u="none" baseline="0" dirty="0" smtClean="0"/>
              <a:t>Security Integrated, Safety Integrated and Technology</a:t>
            </a:r>
            <a:r>
              <a:rPr lang="en-US" b="1" i="0" u="none" dirty="0" smtClean="0"/>
              <a:t> </a:t>
            </a:r>
            <a:r>
              <a:rPr lang="en-US" b="1" i="0" u="none" baseline="0" dirty="0" smtClean="0"/>
              <a:t>Integrated</a:t>
            </a:r>
            <a:br>
              <a:rPr lang="en-US" b="1" i="0" u="none" baseline="0" dirty="0" smtClean="0"/>
            </a:br>
            <a:r>
              <a:rPr lang="en-US" b="0" i="0" u="none" baseline="0" dirty="0" smtClean="0"/>
              <a:t>Innovative functions for more efficiency are already i</a:t>
            </a:r>
            <a:r>
              <a:rPr lang="en-US" b="0" dirty="0" smtClean="0"/>
              <a:t>ntegrated </a:t>
            </a:r>
            <a:endParaRPr lang="en-US" b="0" dirty="0">
              <a:solidFill>
                <a:srgbClr val="FF0000"/>
              </a:solidFill>
            </a:endParaRPr>
          </a:p>
        </p:txBody>
      </p:sp>
      <p:graphicFrame>
        <p:nvGraphicFramePr>
          <p:cNvPr id="12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04755"/>
              </p:ext>
            </p:extLst>
          </p:nvPr>
        </p:nvGraphicFramePr>
        <p:xfrm>
          <a:off x="4370389" y="1414453"/>
          <a:ext cx="7342958" cy="4771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/>
                <a:gridCol w="358958"/>
                <a:gridCol w="3492000"/>
              </a:tblGrid>
              <a:tr h="432654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u="none" baseline="0" dirty="0">
                          <a:latin typeface="Arial"/>
                        </a:rPr>
                        <a:t>Feature / Function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8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solidFill>
                          <a:srgbClr val="AAB414"/>
                        </a:solidFill>
                        <a:latin typeface="Arial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u="none" baseline="0">
                          <a:latin typeface="Arial"/>
                        </a:rPr>
                        <a:t>Benefits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D2D"/>
                    </a:solidFill>
                  </a:tcPr>
                </a:tc>
              </a:tr>
              <a:tr h="1062790">
                <a:tc>
                  <a:txBody>
                    <a:bodyPr/>
                    <a:lstStyle/>
                    <a:p>
                      <a:pPr marL="176213" marR="0" lvl="1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One controller for fail-safe and standard </a:t>
                      </a: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automation</a:t>
                      </a:r>
                      <a:endParaRPr lang="en-US" altLang="de-DE" sz="1600" kern="1200" baseline="0" noProof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 pitchFamily="34" charset="0"/>
                      </a:endParaRPr>
                    </a:p>
                    <a:p>
                      <a:pPr marL="176213" marR="0" lvl="1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Functional safety certified to EN </a:t>
                      </a: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61508</a:t>
                      </a:r>
                      <a:endParaRPr lang="en-US" sz="1200" kern="1200" noProof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DD9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en-US" sz="1400" b="0" i="0" u="none" kern="1200" baseline="0">
                          <a:solidFill>
                            <a:srgbClr val="AAB414"/>
                          </a:solidFill>
                          <a:latin typeface="Arial"/>
                          <a:ea typeface="+mn-ea"/>
                          <a:cs typeface="+mn-cs"/>
                          <a:sym typeface="Wingdings 3"/>
                        </a:rPr>
                        <a:t></a:t>
                      </a:r>
                      <a:endParaRPr lang="en-US" sz="1400" b="0" kern="1200" noProof="0" dirty="0" smtClean="0">
                        <a:solidFill>
                          <a:srgbClr val="AAB414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1" indent="-180975" algn="l" defTabSz="914400" rtl="0" eaLnBrk="1" latinLnBrk="0" hangingPunct="1">
                        <a:buClr>
                          <a:schemeClr val="accent1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Reduced types </a:t>
                      </a:r>
                      <a:r>
                        <a:rPr lang="en-US" sz="1600" b="0" i="0" u="none" kern="1200" baseline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and parts due to one automation system for standard and safety</a:t>
                      </a: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DD9E1"/>
                    </a:solidFill>
                  </a:tcPr>
                </a:tc>
              </a:tr>
              <a:tr h="1648953"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Integrated motion control functions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="0" i="0" u="none" kern="1200" baseline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Integrated PID control with auto tuning</a:t>
                      </a:r>
                    </a:p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600" b="0" i="0" u="none" kern="1200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en-US" sz="1400" b="0" i="0" u="none" kern="1200" baseline="0">
                          <a:solidFill>
                            <a:srgbClr val="AAB414"/>
                          </a:solidFill>
                          <a:latin typeface="Arial"/>
                          <a:ea typeface="+mn-ea"/>
                          <a:cs typeface="+mn-cs"/>
                          <a:sym typeface="Wingdings 3"/>
                        </a:rPr>
                        <a:t></a:t>
                      </a:r>
                      <a:endParaRPr lang="en-US" sz="1400" b="0" kern="1200" noProof="0" dirty="0" smtClean="0">
                        <a:solidFill>
                          <a:srgbClr val="AAB414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Flexible connection of drives via PROFINET, PROFIBUS or analog interfaces </a:t>
                      </a:r>
                    </a:p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Simple realization of loop control: continuous, discrete (pulse width modulation) or as step controller</a:t>
                      </a: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</a:tr>
              <a:tr h="1607002">
                <a:tc>
                  <a:txBody>
                    <a:bodyPr/>
                    <a:lstStyle/>
                    <a:p>
                      <a:pPr marL="176213" marR="0" lvl="1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Integrated know-how, copy and access </a:t>
                      </a: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protection</a:t>
                      </a:r>
                      <a:endParaRPr lang="en-US" sz="1600" kern="1200" baseline="0" noProof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176213" marR="0" lvl="1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baseline="0" dirty="0">
                          <a:solidFill>
                            <a:srgbClr val="000000"/>
                          </a:solidFill>
                          <a:latin typeface="Arial"/>
                        </a:rPr>
                        <a:t>Additional password protection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1600" b="0" i="0" u="none" baseline="0" dirty="0">
                          <a:solidFill>
                            <a:srgbClr val="000000"/>
                          </a:solidFill>
                          <a:latin typeface="Arial"/>
                        </a:rPr>
                        <a:t>for access to F-configuration and </a:t>
                      </a:r>
                      <a:r>
                        <a:rPr lang="en-US" sz="1600" b="0" i="0" u="non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F-program</a:t>
                      </a:r>
                      <a:endParaRPr lang="en-US" sz="1600" kern="1200" baseline="0" noProof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en-US" sz="1400" b="0" i="0" u="none" kern="1200" baseline="0">
                          <a:solidFill>
                            <a:srgbClr val="AAB414"/>
                          </a:solidFill>
                          <a:latin typeface="Arial"/>
                          <a:ea typeface="+mn-ea"/>
                          <a:cs typeface="+mn-cs"/>
                          <a:sym typeface="Wingdings 3"/>
                        </a:rPr>
                        <a:t></a:t>
                      </a:r>
                      <a:endParaRPr lang="en-US" sz="1400" b="0" kern="1200" noProof="0" dirty="0" smtClean="0">
                        <a:solidFill>
                          <a:srgbClr val="AAB414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High level of protection</a:t>
                      </a:r>
                      <a:r>
                        <a:rPr lang="en-US" sz="1600" b="1" i="0" u="none" baseline="0" dirty="0">
                          <a:solidFill>
                            <a:srgbClr val="FFFFFF"/>
                          </a:solidFill>
                          <a:latin typeface="Arial"/>
                          <a:cs typeface="Arial" pitchFamily="34" charset="0"/>
                          <a:sym typeface="Arial" pitchFamily="34" charset="0"/>
                        </a:rPr>
                        <a:t> </a:t>
                      </a:r>
                      <a:r>
                        <a:rPr lang="en-US" sz="1600" b="0" i="0" u="none" kern="1200" baseline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for intellectual property and investments as well </a:t>
                      </a: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as</a:t>
                      </a: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kern="1200" baseline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from unauthorized changes in the </a:t>
                      </a: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configuration</a:t>
                      </a:r>
                      <a:endParaRPr lang="en-US" sz="1600" kern="1200" noProof="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5" descr="vlcsnap-213540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064" y="3860800"/>
            <a:ext cx="3600450" cy="168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vlcsnap-248650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5988" y="5265170"/>
            <a:ext cx="1602602" cy="90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7064" y="1412875"/>
            <a:ext cx="3600450" cy="202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03925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303274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itel 26"/>
          <p:cNvSpPr>
            <a:spLocks noGrp="1"/>
          </p:cNvSpPr>
          <p:nvPr>
            <p:ph type="title"/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pPr algn="l" rtl="0"/>
            <a:r>
              <a:rPr lang="en-US" b="1" i="0" u="none" baseline="0" dirty="0">
                <a:latin typeface="Arial"/>
              </a:rPr>
              <a:t>Service made easy!</a:t>
            </a:r>
            <a:r>
              <a:rPr lang="en-US" dirty="0">
                <a:latin typeface="Arial"/>
              </a:rPr>
              <a:t/>
            </a:r>
            <a:br>
              <a:rPr lang="en-US" dirty="0">
                <a:latin typeface="Arial"/>
              </a:rPr>
            </a:br>
            <a:r>
              <a:rPr lang="en-US" b="0" i="0" u="none" baseline="0" dirty="0">
                <a:latin typeface="Arial"/>
              </a:rPr>
              <a:t>Minimize your </a:t>
            </a:r>
            <a:r>
              <a:rPr lang="en-US" b="0" i="0" u="none" baseline="0" dirty="0" smtClean="0">
                <a:latin typeface="Arial"/>
              </a:rPr>
              <a:t>downtime </a:t>
            </a:r>
            <a:r>
              <a:rPr lang="en-US" b="0" i="0" u="none" baseline="0" dirty="0">
                <a:latin typeface="Arial"/>
              </a:rPr>
              <a:t>for higher productivity</a:t>
            </a:r>
            <a:endParaRPr lang="en-US" altLang="de-DE" b="0" dirty="0">
              <a:latin typeface="Arial"/>
            </a:endParaRPr>
          </a:p>
        </p:txBody>
      </p:sp>
      <p:graphicFrame>
        <p:nvGraphicFramePr>
          <p:cNvPr id="12" name="Inhaltsplatzhalt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493317"/>
              </p:ext>
            </p:extLst>
          </p:nvPr>
        </p:nvGraphicFramePr>
        <p:xfrm>
          <a:off x="4370388" y="1412877"/>
          <a:ext cx="7344000" cy="497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/>
                <a:gridCol w="360000"/>
                <a:gridCol w="3492000"/>
              </a:tblGrid>
              <a:tr h="504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u="none" baseline="0" dirty="0">
                          <a:latin typeface="Arial"/>
                        </a:rPr>
                        <a:t>Feature / Function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8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solidFill>
                          <a:srgbClr val="AAB414"/>
                        </a:solidFill>
                        <a:latin typeface="Arial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u="none" baseline="0">
                          <a:latin typeface="Arial"/>
                        </a:rPr>
                        <a:t>Benefits</a:t>
                      </a:r>
                      <a:endParaRPr lang="en-US" sz="1600" dirty="0">
                        <a:latin typeface="Arial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7D2D"/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Integrated </a:t>
                      </a: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trace log of variables with cycle-granular recording of </a:t>
                      </a: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process values </a:t>
                      </a: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for </a:t>
                      </a: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analysis</a:t>
                      </a: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DD9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rgbClr val="AAB414"/>
                          </a:solidFill>
                          <a:latin typeface="Arial"/>
                          <a:ea typeface="+mn-ea"/>
                          <a:cs typeface="+mn-cs"/>
                          <a:sym typeface="Wingdings 3"/>
                        </a:rPr>
                        <a:t></a:t>
                      </a:r>
                      <a:endParaRPr lang="en-US" sz="1400" b="0" kern="1200" noProof="0" dirty="0" smtClean="0">
                        <a:solidFill>
                          <a:srgbClr val="AAB414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00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Error </a:t>
                      </a: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localization even </a:t>
                      </a: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of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   sporadic </a:t>
                      </a: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errors</a:t>
                      </a: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DD9E1"/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Integrated webserver</a:t>
                      </a:r>
                      <a:b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Innovative </a:t>
                      </a: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memory card concept</a:t>
                      </a:r>
                    </a:p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600" b="0" i="0" u="none" kern="1200" baseline="0" noProof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en-US" sz="1400" b="0" i="0" u="none" kern="1200" baseline="0">
                          <a:solidFill>
                            <a:srgbClr val="AAB414"/>
                          </a:solidFill>
                          <a:latin typeface="Arial"/>
                          <a:ea typeface="+mn-ea"/>
                          <a:cs typeface="+mn-cs"/>
                          <a:sym typeface="Wingdings 3"/>
                        </a:rPr>
                        <a:t></a:t>
                      </a:r>
                      <a:endParaRPr lang="en-US" sz="1400" b="0" kern="1200" noProof="0" dirty="0" smtClean="0">
                        <a:solidFill>
                          <a:srgbClr val="AAB414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Diagnostics and service independent of engineering </a:t>
                      </a: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tool</a:t>
                      </a:r>
                    </a:p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Simplifies updates </a:t>
                      </a: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or program transfer</a:t>
                      </a: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Integrated system diagnostics with </a:t>
                      </a: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fine-granular </a:t>
                      </a: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messages in plain text</a:t>
                      </a: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en-US" sz="1400" b="0" i="0" u="none" kern="1200" baseline="0">
                          <a:solidFill>
                            <a:srgbClr val="AAB414"/>
                          </a:solidFill>
                          <a:latin typeface="Arial"/>
                          <a:ea typeface="+mn-ea"/>
                          <a:cs typeface="+mn-cs"/>
                          <a:sym typeface="Wingdings 3"/>
                        </a:rPr>
                        <a:t></a:t>
                      </a:r>
                      <a:endParaRPr lang="en-US" sz="1400" b="0" kern="1200" noProof="0" dirty="0" smtClean="0">
                        <a:solidFill>
                          <a:srgbClr val="AAB414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1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No additional programming required</a:t>
                      </a:r>
                    </a:p>
                    <a:p>
                      <a:pPr marL="176213" marR="0" lvl="1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Easy and fast error </a:t>
                      </a:r>
                      <a:r>
                        <a:rPr lang="en-US" sz="1600" b="0" i="0" u="non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localization </a:t>
                      </a:r>
                      <a:endParaRPr lang="en-US" sz="1600" b="0" i="0" u="none" kern="1200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User-friendly controllers thanks to easy wiring and </a:t>
                      </a:r>
                      <a:r>
                        <a:rPr lang="en-US" sz="1600" b="0" i="0" u="none" kern="1200" baseline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smart replace concept for modules</a:t>
                      </a:r>
                      <a:endParaRPr lang="en-US" sz="1600" b="0" i="0" u="none" kern="1200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en-US" sz="1400" b="0" i="0" u="none" kern="1200" baseline="0">
                          <a:solidFill>
                            <a:srgbClr val="AAB414"/>
                          </a:solidFill>
                          <a:latin typeface="Arial"/>
                          <a:ea typeface="+mn-ea"/>
                          <a:cs typeface="+mn-cs"/>
                          <a:sym typeface="Wingdings 3"/>
                        </a:rPr>
                        <a:t></a:t>
                      </a:r>
                      <a:endParaRPr lang="en-US" sz="1400" b="0" kern="1200" noProof="0" dirty="0" smtClean="0">
                        <a:solidFill>
                          <a:srgbClr val="AAB414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75" marR="144075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Easy installation </a:t>
                      </a:r>
                      <a:r>
                        <a:rPr lang="en-US" sz="1600" b="0" i="0" u="none" kern="1200" baseline="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 pitchFamily="34" charset="0"/>
                        </a:rPr>
                        <a:t>prevents faults and saves time and money during (re)commissioning and in ongoing operation</a:t>
                      </a:r>
                      <a:endParaRPr lang="en-US" altLang="de-DE" sz="1600" b="0" i="0" u="none" kern="1200" baseline="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 pitchFamily="34" charset="0"/>
                      </a:endParaRPr>
                    </a:p>
                  </a:txBody>
                  <a:tcPr marL="144075" marR="144075" marT="54000" marB="54000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CDD9E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1988" y="1750194"/>
            <a:ext cx="3755525" cy="25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1500_SysdiagViewer_DiagBuffer"/>
          <p:cNvPicPr preferRelativeResize="0"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063" y="4667267"/>
            <a:ext cx="1093183" cy="79931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iagnose1"/>
          <p:cNvPicPr preferRelativeResize="0"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63" y="4668442"/>
            <a:ext cx="1026181" cy="79931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larm-detail_run"/>
          <p:cNvPicPr preferRelativeResize="0"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868" y="4667266"/>
            <a:ext cx="525433" cy="79931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428197" y="4649634"/>
            <a:ext cx="799316" cy="799317"/>
            <a:chOff x="2146" y="983"/>
            <a:chExt cx="4400" cy="2521"/>
          </a:xfrm>
        </p:grpSpPr>
        <p:pic>
          <p:nvPicPr>
            <p:cNvPr id="15" name="Picture 12" descr="Webserver1500_DiagPu#50F45C_final#"/>
            <p:cNvPicPr preferRelativeResize="0"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" y="983"/>
              <a:ext cx="4074" cy="2521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3" descr="Webserver1500_DiagPu#50F45C_final#"/>
            <p:cNvPicPr preferRelativeResize="0"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" y="983"/>
              <a:ext cx="637" cy="250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2"/>
    </p:custDataLst>
    <p:extLst>
      <p:ext uri="{BB962C8B-B14F-4D97-AF65-F5344CB8AC3E}">
        <p14:creationId xmlns:p14="http://schemas.microsoft.com/office/powerpoint/2010/main" val="1466316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2OKR2V.kOUfz8XDw79P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.mIctxek2FKwq4Ky6AA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e4yhtdw0ulCFufHblD0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N9JYZecI0aq5X4NGjNBX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2ipBDkZKUitnwIQeF7dy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Bg9mhTVkaIv75t2PyY4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4dGQn8r0mH8Op3MCQS0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M9_UeI0SFFP3.ce8Bl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r8n.rGbj0qQ0Vzdw3w2G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2spaZGB4k2uaPYFQkm1A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wmK_DEUa2pac9Pzu3R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Bg9mhTVkaIv75t2PyY4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2ipBDkZKUitnwIQeF7d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ORIGINAL_DESIGNS_NAME" val="Siemens 2013 – 4:3"/>
  <p:tag name="CDT_ORIGINAL_MASTERS_NAME" val="Four objects"/>
  <p:tag name="CDT_ORIGINAL_LAYOUT_TYPE" val="24"/>
  <p:tag name="CDT_OLDSLIDEHIDDEN" val="False"/>
  <p:tag name="CDT_OLDSLIDEINDEX" val="6"/>
  <p:tag name="CDT_NAVBARONTHISSLIDE" val="True"/>
  <p:tag name="CDT_DESIGNS_NAME" val="Siemens 2013 – 16:9"/>
  <p:tag name="CDT_MASTERS_NAME" val="Free Content"/>
  <p:tag name="CDT_LAYOUT_TYPE" val="11"/>
  <p:tag name="CDT_INTERSECT_SLIDE" val="False"/>
  <p:tag name="MIO_GUID" val="b66ee09e-120c-419f-9625-fa61b4db3ba4"/>
  <p:tag name="MIO_EK" val="116462"/>
  <p:tag name="MIO_UPDATE" val="True"/>
  <p:tag name="MIO_VERSION" val="20.01.2015 00:12:54"/>
  <p:tag name="MIO_DBID" val="598A5C07-C27D-430B-A8FC-FA667BE665A4"/>
  <p:tag name="MIO_LASTDOWNLOADED" val="20.01.2015 00:12:54"/>
  <p:tag name="MIO_OBJECTNAME" val="New SIMATIC controller generationInnovative syste"/>
  <p:tag name="MIO_LASTEDITORNAME" val="Robin Walter"/>
  <p:tag name="MIO_EK_DESIGN" val="-1"/>
  <p:tag name="MIO_VERSION_DESIGN" val="01.01.0001 00:00:0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OLDSLIDEHIDDEN" val="False"/>
  <p:tag name="CDT_OLDSLIDEINDEX" val="7"/>
  <p:tag name="CDT_NAVBARONTHISSLIDE" val="True"/>
  <p:tag name="CDT_DESIGNS_NAME" val="Siemens 2013 – 16:9"/>
  <p:tag name="CDT_MASTERS_NAME" val="Free Content"/>
  <p:tag name="CDT_LAYOUT_TYPE" val="11"/>
  <p:tag name="CDT_INTERSECT_SLIDE" val="False"/>
  <p:tag name="MIO_GUID" val="e53c9d8b-9b82-4c56-9e84-753ed7be98e6"/>
  <p:tag name="MIO_EK" val="116463"/>
  <p:tag name="MIO_UPDATE" val="True"/>
  <p:tag name="MIO_VERSION" val="20.01.2015 00:12:56"/>
  <p:tag name="MIO_DBID" val="598A5C07-C27D-430B-A8FC-FA667BE665A4"/>
  <p:tag name="MIO_LASTDOWNLOADED" val="20.01.2015 00:12:56"/>
  <p:tag name="MIO_OBJECTNAME" val="Scalable, consistent portfolioComplete portfolio "/>
  <p:tag name="MIO_LASTEDITORNAME" val="Robin Walter"/>
  <p:tag name="MIO_EK_DESIGN" val="-1"/>
  <p:tag name="MIO_VERSION_DESIGN" val="01.01.0001 00:00:0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OLDSLIDEHIDDEN" val="False"/>
  <p:tag name="CDT_OLDSLIDEINDEX" val="8"/>
  <p:tag name="CDT_NAVBARONTHISSLIDE" val="True"/>
  <p:tag name="CDT_DESIGNS_NAME" val="Siemens 2013 – 16:9"/>
  <p:tag name="CDT_MASTERS_NAME" val="Free Content"/>
  <p:tag name="CDT_LAYOUT_TYPE" val="11"/>
  <p:tag name="CDT_INTERSECT_SLIDE" val="False"/>
  <p:tag name="MIO_GUID" val="107fd592-2d36-4c2a-9318-6578ba13cb2e"/>
  <p:tag name="MIO_EK" val="116464"/>
  <p:tag name="MIO_UPDATE" val="True"/>
  <p:tag name="MIO_VERSION" val="20.01.2015 00:12:57"/>
  <p:tag name="MIO_DBID" val="598A5C07-C27D-430B-A8FC-FA667BE665A4"/>
  <p:tag name="MIO_LASTDOWNLOADED" val="20.01.2015 00:12:57"/>
  <p:tag name="MIO_OBJECTNAME" val="Security Integrated, Safety Integrated and Technol"/>
  <p:tag name="MIO_LASTEDITORNAME" val="Robin Walter"/>
  <p:tag name="MIO_EK_DESIGN" val="-1"/>
  <p:tag name="MIO_VERSION_DESIGN" val="01.01.0001 00:00:0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OLDSLIDEHIDDEN" val="False"/>
  <p:tag name="CDT_OLDSLIDEINDEX" val="9"/>
  <p:tag name="CDT_NAVBARONTHISSLIDE" val="True"/>
  <p:tag name="CDT_DESIGNS_NAME" val="Siemens 2013 – 16:9"/>
  <p:tag name="CDT_MASTERS_NAME" val="Free Content"/>
  <p:tag name="CDT_LAYOUT_TYPE" val="11"/>
  <p:tag name="CDT_INTERSECT_SLIDE" val="False"/>
  <p:tag name="MIO_GUID" val="763bd802-7157-4e30-b719-f44a8e7d38a7"/>
  <p:tag name="MIO_EK" val="116465"/>
  <p:tag name="MIO_UPDATE" val="True"/>
  <p:tag name="MIO_VERSION" val="20.01.2015 00:12:59"/>
  <p:tag name="MIO_DBID" val="598A5C07-C27D-430B-A8FC-FA667BE665A4"/>
  <p:tag name="MIO_LASTDOWNLOADED" val="20.01.2015 00:12:59"/>
  <p:tag name="MIO_OBJECTNAME" val="Service made easy!Minimize your downtime for high"/>
  <p:tag name="MIO_LASTEDITORNAME" val="Robin Walter"/>
  <p:tag name="MIO_EK_DESIGN" val="-1"/>
  <p:tag name="MIO_VERSION_DESIGN" val="01.01.0001 00:00:0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OLDSLIDEHIDDEN" val="False"/>
  <p:tag name="CDT_OLDSLIDEINDEX" val="10"/>
  <p:tag name="CDT_NAVBARONTHISSLIDE" val="True"/>
  <p:tag name="CDT_DESIGNS_NAME" val="1_Siemens 2013 – 16:9"/>
  <p:tag name="CDT_MASTERS_NAME" val="Two columns"/>
  <p:tag name="CDT_LAYOUT_TYPE" val="29"/>
  <p:tag name="CDT_INTERSECT_SLIDE" val="False"/>
  <p:tag name="MIO_GUID" val="4bfd6865-51c2-498e-90ad-21d2d898e1df"/>
  <p:tag name="MIO_EK" val="116466"/>
  <p:tag name="MIO_UPDATE" val="True"/>
  <p:tag name="MIO_VERSION" val="20.01.2015 00:13:00"/>
  <p:tag name="MIO_DBID" val="598A5C07-C27D-430B-A8FC-FA667BE665A4"/>
  <p:tag name="MIO_LASTDOWNLOADED" val="20.01.2015 00:13:00"/>
  <p:tag name="MIO_OBJECTNAME" val="SIMATIC Controllers in the TIA PortalThe intellig"/>
  <p:tag name="MIO_LASTEDITORNAME" val="Robin Walter"/>
  <p:tag name="MIO_EK_DESIGN" val="-1"/>
  <p:tag name="MIO_VERSION_DESIGN" val="01.01.0001 00:00:0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Msx1.fiKUins.w0bJJIi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AEve4nI0O.uWcHobbkC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xtQCrjg2Ea4M5.q94D57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vz8BCdTkqjrAH6CdgrA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cJlPvu8Ui75WGywLbxQ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9lmCqayUGS.kQ0Y_ml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zJCxxo0E.5FvMRTr06V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F917ffZkmmenH0PyRAJ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5v9l4EjEUmIqBpBlxdon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.renVyqpEa4SapJorSB_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x5UeWxUa27V0bWLv2w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Vt7.iB5Eixo0KnqjbGz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UxKuxK5EChsrwUXIvxh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pNeWD5Dq0GZNFozRpntE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gsErjMrg0WsDmWT9RrJY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SgLWVKVQkmd.9o6i1hN_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x0fcJTIkuw.vBdsJ5Sa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rHEV2xa0C39PECLItns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NCdt9yg02_LX5tTdCtZ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QLKxvf5kK9vXxfLYJLW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ASizMuRvUatqfqFnOpGj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c3xKWga0anhusp8RUd.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PECuZ.qbUSenMCIxpFHe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GX01tEBkO7EADuLfF_p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G3rXWuq0mUlxMucTFPX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HVzP.jzEiPyaYYSu_yk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77fine8UuUVEDigfcfA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bVfut2q0ya49vQ2ciBz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CDT_DESIGNS_NAME" val="Siemens 2013 – 16:9"/>
  <p:tag name="CDT_MASTERS_NAME" val="Free Content"/>
  <p:tag name="CDT_LAYOUT_TYPE" val="11"/>
  <p:tag name="CDT_INTERSECT_SLIDE" val="False"/>
  <p:tag name="CDT_NAVBARONTHISSLIDE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VCT-ANGLE" val="6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VCT-ANGLE" val="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VCT-ANGLE" val="6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OLDSLIDEHIDDEN" val="False"/>
  <p:tag name="CDT_OLDSLIDEINDEX" val="12"/>
  <p:tag name="CDT_NAVBARONTHISSLIDE" val="True"/>
  <p:tag name="CDT_DESIGNS_NAME" val="Siemens 2013 – 16:9"/>
  <p:tag name="CDT_MASTERS_NAME" val="Free Content"/>
  <p:tag name="CDT_LAYOUT_TYPE" val="11"/>
  <p:tag name="CDT_INTERSECT_SLIDE" val="False"/>
  <p:tag name="MIO_GUID" val="e2e6e9b9-0bd8-48ff-a525-2214191454f8"/>
  <p:tag name="MIO_EK" val="116468"/>
  <p:tag name="MIO_UPDATE" val="True"/>
  <p:tag name="MIO_VERSION" val="20.01.2015 00:13:03"/>
  <p:tag name="MIO_DBID" val="598A5C07-C27D-430B-A8FC-FA667BE665A4"/>
  <p:tag name="MIO_LASTDOWNLOADED" val="20.01.2015 00:13:03"/>
  <p:tag name="MIO_OBJECTNAME" val="Why wait …when getting started is so easy?"/>
  <p:tag name="MIO_LASTEDITORNAME" val="Robin Walter"/>
  <p:tag name="MIO_EK_DESIGN" val="-1"/>
  <p:tag name="MIO_VERSION_DESIGN" val="01.01.0001 00:00:0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6"/>
  <p:tag name="MIO_SHOW_DATE" val="True"/>
  <p:tag name="MIO_SHOW_FOOTER" val="True"/>
  <p:tag name="MIO_SHOW_PAGENUMBER" val="True"/>
  <p:tag name="MIO_AVOID_BLANK_LAYOUT" val="False"/>
  <p:tag name="MIO_NUMBER_OF_VALID_LAYOUTS" val="23"/>
  <p:tag name="MIO_MST_COLOR_1" val="0,0,0,Dunkel 1"/>
  <p:tag name="MIO_MST_COLOR_2" val="255,255,255,Hell 1"/>
  <p:tag name="MIO_MST_COLOR_3" val="0,0,0,Dunkel 2"/>
  <p:tag name="MIO_MST_COLOR_4" val="173,190,203,Hell 2"/>
  <p:tag name="MIO_MST_COLOR_5" val="135,155,170,Akzent 1"/>
  <p:tag name="MIO_MST_COLOR_6" val="190,205,215,Akzent 2"/>
  <p:tag name="MIO_MST_COLOR_7" val="235,120,10,Akzent 3"/>
  <p:tag name="MIO_MST_COLOR_8" val="100,25,70,Akzent 4"/>
  <p:tag name="MIO_MST_COLOR_9" val="0,95,135,Akzent 5"/>
  <p:tag name="MIO_MST_COLOR_10" val="100,125,45,Akzent 6"/>
  <p:tag name="MIO_MST_COLOR_11" val="235,120,10,"/>
  <p:tag name="MIO_MST_COLOR_12" val="100,25,70,"/>
  <p:tag name="MIO_HDS" val="True"/>
  <p:tag name="MIO_EK" val="579030"/>
  <p:tag name="MIO_UPDATE" val="True"/>
  <p:tag name="MIO_VERSION" val="08.03.2016 09:49:52"/>
  <p:tag name="MIO_DBID" val="598A5C07-C27D-430B-A8FC-FA667BE665A4"/>
  <p:tag name="MIO_LASTDOWNLOADED" val="29.04.2016 11:33:32"/>
  <p:tag name="MIO_OBJECTNAME" val="DE 16:9 - Siemens 20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31f7db4-8c3f-4c26-8e3f-3c965ccb787f"/>
  <p:tag name="MIO_EK" val="581028"/>
  <p:tag name="MIO_UPDATE" val="True"/>
  <p:tag name="MIO_VERSION" val="15.02.2016 10:07:51"/>
  <p:tag name="MIO_DBID" val="598A5C07-C27D-430B-A8FC-FA667BE665A4"/>
  <p:tag name="MIO_LASTDOWNLOADED" val="11.08.2016 10:34:10"/>
  <p:tag name="MIO_OBJECTNAME" val="SIMATIC_Controller_FS"/>
  <p:tag name="MIO_LASTEDITORNAME" val="(Roland Koch)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_DESIGN" val="579030"/>
  <p:tag name="MIO_VERSION_DESIGN" val="08.03.2016 09:49:52"/>
  <p:tag name="MIO_DBID_DESIGN" val="598A5C07-C27D-430B-A8FC-FA667BE665A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571013"/>
  <p:tag name="MIO_GUID" val="0d0ecc53-87ce-46e5-a315-1e9be5cdb68e"/>
  <p:tag name="MIO_UPDATE" val="True"/>
  <p:tag name="MIO_VERSION" val="21.01.2016 14:09:13"/>
  <p:tag name="MIO_DBID" val="598A5C07-C27D-430B-A8FC-FA667BE665A4"/>
  <p:tag name="MIO_LASTDOWNLOADED" val="29.04.2016 11:36:52"/>
  <p:tag name="MIO_OBJECTNAME" val="16:9 Title - Logo Layer w/ claim"/>
  <p:tag name="MIO_LASTEDITORNAME" val="Dietmar Klug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TITLE1" val="Anforderungen"/>
  <p:tag name="CDT_OLDSLIDEHIDDEN" val="False"/>
  <p:tag name="CDT_OLDSLIDEINDEX" val="2"/>
  <p:tag name="CDT_NAVBARONTHISSLIDE" val="True"/>
  <p:tag name="CDT_INTERSECT_SLIDE" val="False"/>
  <p:tag name="CDT_DESIGNS_NAME" val="Siemens 2013 – 16:9"/>
  <p:tag name="CDT_MASTERS_NAME" val="One object (large)"/>
  <p:tag name="CDT_LAYOUT_TYPE" val="16"/>
  <p:tag name="MIO_GUID" val="969d4fd7-f317-44c4-b56f-01089b85c03c"/>
  <p:tag name="MIO_EK" val="116458"/>
  <p:tag name="MIO_UPDATE" val="True"/>
  <p:tag name="MIO_VERSION" val="20.01.2015 00:12:49"/>
  <p:tag name="MIO_DBID" val="598A5C07-C27D-430B-A8FC-FA667BE665A4"/>
  <p:tag name="MIO_LASTDOWNLOADED" val="20.01.2015 00:12:48"/>
  <p:tag name="MIO_OBJECTNAME" val="Vision &amp; MotivationGeneral automation requirement"/>
  <p:tag name="MIO_LASTEDITORNAME" val="Robin Walter"/>
  <p:tag name="MIO_EK_DESIGN" val="-1"/>
  <p:tag name="MIO_VERSION_DESIGN" val="01.01.0001 00:00:0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ORIGINAL_DESIGNS_NAME" val="Siemens 2013 – 4:3"/>
  <p:tag name="CDT_ORIGINAL_MASTERS_NAME" val="Free Content"/>
  <p:tag name="CDT_ORIGINAL_LAYOUT_TYPE" val="11"/>
  <p:tag name="CDT_OLDSLIDEHIDDEN" val="False"/>
  <p:tag name="CDT_OLDSLIDEINDEX" val="4"/>
  <p:tag name="CDT_NAVBARONTHISSLIDE" val="True"/>
  <p:tag name="CDT_DESIGNS_NAME" val="Siemens 2013 – 16:9"/>
  <p:tag name="CDT_MASTERS_NAME" val="Free Content"/>
  <p:tag name="CDT_LAYOUT_TYPE" val="11"/>
  <p:tag name="CDT_INTERSECT_SLIDE" val="False"/>
  <p:tag name="MIO_GUID" val="8811f9f3-6049-4899-a71b-bb43e0c2ffef"/>
  <p:tag name="MIO_EK" val="116460"/>
  <p:tag name="MIO_UPDATE" val="True"/>
  <p:tag name="MIO_VERSION" val="20.01.2015 00:12:51"/>
  <p:tag name="MIO_DBID" val="598A5C07-C27D-430B-A8FC-FA667BE665A4"/>
  <p:tag name="MIO_LASTDOWNLOADED" val="20.01.2015 00:12:51"/>
  <p:tag name="MIO_OBJECTNAME" val="New SIMATIC controller generationScalable. Powerf"/>
  <p:tag name="MIO_LASTEDITORNAME" val="Robin Walter"/>
  <p:tag name="MIO_EK_DESIGN" val="-1"/>
  <p:tag name="MIO_VERSION_DESIGN" val="01.01.0001 00:00:0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OLDSLIDEHIDDEN" val="False"/>
  <p:tag name="CDT_OLDSLIDEINDEX" val="5"/>
  <p:tag name="CDT_NAVBARONTHISSLIDE" val="True"/>
  <p:tag name="CDT_DESIGNS_NAME" val="Siemens 2013 – 16:9"/>
  <p:tag name="CDT_MASTERS_NAME" val="Free Content"/>
  <p:tag name="CDT_LAYOUT_TYPE" val="11"/>
  <p:tag name="CDT_INTERSECT_SLIDE" val="False"/>
  <p:tag name="MIO_GUID" val="a9c46890-6d7e-45d4-b417-861f749347eb"/>
  <p:tag name="MIO_EK" val="116461"/>
  <p:tag name="MIO_UPDATE" val="True"/>
  <p:tag name="MIO_VERSION" val="20.01.2015 00:12:53"/>
  <p:tag name="MIO_DBID" val="598A5C07-C27D-430B-A8FC-FA667BE665A4"/>
  <p:tag name="MIO_LASTDOWNLOADED" val="20.01.2015 00:12:53"/>
  <p:tag name="MIO_OBJECTNAME" val="New SIMATIC controller generationThe intelligent "/>
  <p:tag name="MIO_LASTEDITORNAME" val="Robin Walter"/>
  <p:tag name="MIO_EK_DESIGN" val="-1"/>
  <p:tag name="MIO_VERSION_DESIGN" val="01.01.0001 00:00:0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.D489cUqU6qbe1oI1_iWA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emens AG">
    <a:dk1>
      <a:srgbClr val="000000"/>
    </a:dk1>
    <a:lt1>
      <a:srgbClr val="FFFFFF"/>
    </a:lt1>
    <a:dk2>
      <a:srgbClr val="000000"/>
    </a:dk2>
    <a:lt2>
      <a:srgbClr val="ADBECB"/>
    </a:lt2>
    <a:accent1>
      <a:srgbClr val="879BAA"/>
    </a:accent1>
    <a:accent2>
      <a:srgbClr val="BECDD7"/>
    </a:accent2>
    <a:accent3>
      <a:srgbClr val="EB780A"/>
    </a:accent3>
    <a:accent4>
      <a:srgbClr val="641946"/>
    </a:accent4>
    <a:accent5>
      <a:srgbClr val="006487"/>
    </a:accent5>
    <a:accent6>
      <a:srgbClr val="647D2D"/>
    </a:accent6>
    <a:hlink>
      <a:srgbClr val="EB780A"/>
    </a:hlink>
    <a:folHlink>
      <a:srgbClr val="EB780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Free Content</Name>
  <PpLayout>11</PpLayout>
  <Index>9</Index>
</p4ppTags>
</file>

<file path=customXml/item10.xml><?xml version="1.0" encoding="utf-8"?>
<p4ppTags>
  <Name>Two rows</Name>
  <PpLayout>32</PpLayout>
  <Index>13</Index>
</p4ppTags>
</file>

<file path=customXml/item11.xml><?xml version="1.0" encoding="utf-8"?>
<p4ppTags>
  <Name>One object (small) + Navigation</Name>
  <PpLayout>32</PpLayout>
  <Index>18</Index>
</p4ppTags>
</file>

<file path=customXml/item12.xml><?xml version="1.0" encoding="utf-8"?>
<p4ppTags>
  <Name>Three columns</Name>
  <PpLayout>32</PpLayout>
  <Index>14</Index>
</p4ppTags>
</file>

<file path=customXml/item13.xml><?xml version="1.0" encoding="utf-8"?>
<p4ppTags>
  <Name>Free Content + Navigation</Name>
  <PpLayout>32</PpLayout>
  <Index>16</Index>
</p4ppTags>
</file>

<file path=customXml/item14.xml><?xml version="1.0" encoding="utf-8"?>
<p4ppTags>
  <Name>Four objects + Navigation</Name>
  <PpLayout>32</PpLayout>
  <Index>22</Index>
</p4ppTags>
</file>

<file path=customXml/item15.xml><?xml version="1.0" encoding="utf-8"?>
<p4ppTags>
  <Name>Four objects</Name>
  <PpLayout>24</PpLayout>
  <Index>15</Index>
</p4ppTags>
</file>

<file path=customXml/item16.xml><?xml version="1.0" encoding="utf-8"?>
<p4ppTags>
  <Name>Text + Index</Name>
  <PpLayout>32</PpLayout>
  <Index>8</Index>
</p4ppTags>
</file>

<file path=customXml/item17.xml><?xml version="1.0" encoding="utf-8"?>
<p4ppTags>
  <Name>One object (large) + Navigation</Name>
  <PpLayout>32</PpLayout>
  <Index>17</Index>
</p4ppTags>
</file>

<file path=customXml/item18.xml><?xml version="1.0" encoding="utf-8"?>
<p4ppTags>
  <Name>Image + Index/Contact</Name>
  <PpLayout>32</PpLayout>
  <Index>7</Index>
</p4ppTags>
</file>

<file path=customXml/item19.xml><?xml version="1.0" encoding="utf-8"?>
<p4ppTags>
  <Name>Two rows + Navigation</Name>
  <PpLayout>32</PpLayout>
  <Index>21</Index>
</p4ppTags>
</file>

<file path=customXml/item2.xml><?xml version="1.0" encoding="utf-8"?>
<p4ppTags>
  <Name>Two columns</Name>
  <PpLayout>29</PpLayout>
  <Index>12</Index>
</p4ppTags>
</file>

<file path=customXml/item2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Two columns + Navigation</Name>
  <PpLayout>32</PpLayout>
  <Index>19</Index>
</p4ppTags>
</file>

<file path=customXml/item6.xml><?xml version="1.0" encoding="utf-8"?>
<p4ppTags>
  <Name>Title fullscreen (big bar up)</Name>
  <PpLayout>1</PpLayout>
  <Index>4</Index>
</p4ppTags>
</file>

<file path=customXml/item7.xml><?xml version="1.0" encoding="utf-8"?>
<p4ppTags>
  <Name>One object (large)</Name>
  <PpLayout>16</PpLayout>
  <Index>10</Index>
</p4ppTags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1295F7ABAC2479DE7A3A75AE68A40" ma:contentTypeVersion="1" ma:contentTypeDescription="Create a new document." ma:contentTypeScope="" ma:versionID="34f3e669034d0ac79a0230e9b10ad49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03098050-4E7B-4002-B61F-B4E6D78D2726}"/>
</file>

<file path=customXml/itemProps10.xml><?xml version="1.0" encoding="utf-8"?>
<ds:datastoreItem xmlns:ds="http://schemas.openxmlformats.org/officeDocument/2006/customXml" ds:itemID="{F05F2077-8D42-43A8-8B70-F407FC33470D}"/>
</file>

<file path=customXml/itemProps11.xml><?xml version="1.0" encoding="utf-8"?>
<ds:datastoreItem xmlns:ds="http://schemas.openxmlformats.org/officeDocument/2006/customXml" ds:itemID="{26172205-C48F-4DA9-96CC-0C77F681F26E}"/>
</file>

<file path=customXml/itemProps12.xml><?xml version="1.0" encoding="utf-8"?>
<ds:datastoreItem xmlns:ds="http://schemas.openxmlformats.org/officeDocument/2006/customXml" ds:itemID="{76E465F3-4B58-402E-BC1E-936DA6B7C200}"/>
</file>

<file path=customXml/itemProps13.xml><?xml version="1.0" encoding="utf-8"?>
<ds:datastoreItem xmlns:ds="http://schemas.openxmlformats.org/officeDocument/2006/customXml" ds:itemID="{1B38CCD9-2477-4BF3-81BB-EBDC6722910F}"/>
</file>

<file path=customXml/itemProps14.xml><?xml version="1.0" encoding="utf-8"?>
<ds:datastoreItem xmlns:ds="http://schemas.openxmlformats.org/officeDocument/2006/customXml" ds:itemID="{17B79561-28BE-44A6-87D7-E79E8DE07A81}"/>
</file>

<file path=customXml/itemProps15.xml><?xml version="1.0" encoding="utf-8"?>
<ds:datastoreItem xmlns:ds="http://schemas.openxmlformats.org/officeDocument/2006/customXml" ds:itemID="{260F885A-F185-4DE9-8966-BC2C5E43CC5D}"/>
</file>

<file path=customXml/itemProps16.xml><?xml version="1.0" encoding="utf-8"?>
<ds:datastoreItem xmlns:ds="http://schemas.openxmlformats.org/officeDocument/2006/customXml" ds:itemID="{13B214CF-AE0B-41B6-A119-F98941993CDF}"/>
</file>

<file path=customXml/itemProps17.xml><?xml version="1.0" encoding="utf-8"?>
<ds:datastoreItem xmlns:ds="http://schemas.openxmlformats.org/officeDocument/2006/customXml" ds:itemID="{E07F6E1C-7A90-4C28-AB4B-39784F9A94C8}"/>
</file>

<file path=customXml/itemProps18.xml><?xml version="1.0" encoding="utf-8"?>
<ds:datastoreItem xmlns:ds="http://schemas.openxmlformats.org/officeDocument/2006/customXml" ds:itemID="{E67C20FB-E02C-4A6A-ADEE-108A72310B70}"/>
</file>

<file path=customXml/itemProps19.xml><?xml version="1.0" encoding="utf-8"?>
<ds:datastoreItem xmlns:ds="http://schemas.openxmlformats.org/officeDocument/2006/customXml" ds:itemID="{96196966-5811-4350-B7EB-CBE645D349ED}"/>
</file>

<file path=customXml/itemProps2.xml><?xml version="1.0" encoding="utf-8"?>
<ds:datastoreItem xmlns:ds="http://schemas.openxmlformats.org/officeDocument/2006/customXml" ds:itemID="{83FFAAE7-A337-4967-9D32-48E7838587BD}"/>
</file>

<file path=customXml/itemProps20.xml><?xml version="1.0" encoding="utf-8"?>
<ds:datastoreItem xmlns:ds="http://schemas.openxmlformats.org/officeDocument/2006/customXml" ds:itemID="{1FA2430A-BEC8-4E70-BE00-1156E3E4283B}"/>
</file>

<file path=customXml/itemProps3.xml><?xml version="1.0" encoding="utf-8"?>
<ds:datastoreItem xmlns:ds="http://schemas.openxmlformats.org/officeDocument/2006/customXml" ds:itemID="{3E7FFCB4-F657-4EC1-B697-42E0F02ED60B}"/>
</file>

<file path=customXml/itemProps4.xml><?xml version="1.0" encoding="utf-8"?>
<ds:datastoreItem xmlns:ds="http://schemas.openxmlformats.org/officeDocument/2006/customXml" ds:itemID="{C229BFB4-5D22-49BB-806C-C174DE9D9FAA}"/>
</file>

<file path=customXml/itemProps5.xml><?xml version="1.0" encoding="utf-8"?>
<ds:datastoreItem xmlns:ds="http://schemas.openxmlformats.org/officeDocument/2006/customXml" ds:itemID="{561B4704-038F-4AF1-A3B4-8A0928CB417A}"/>
</file>

<file path=customXml/itemProps6.xml><?xml version="1.0" encoding="utf-8"?>
<ds:datastoreItem xmlns:ds="http://schemas.openxmlformats.org/officeDocument/2006/customXml" ds:itemID="{51E5AC87-179A-4719-B15F-E16CB2AC9352}"/>
</file>

<file path=customXml/itemProps7.xml><?xml version="1.0" encoding="utf-8"?>
<ds:datastoreItem xmlns:ds="http://schemas.openxmlformats.org/officeDocument/2006/customXml" ds:itemID="{E99A452C-FEFC-4954-B903-6259AD562130}"/>
</file>

<file path=customXml/itemProps8.xml><?xml version="1.0" encoding="utf-8"?>
<ds:datastoreItem xmlns:ds="http://schemas.openxmlformats.org/officeDocument/2006/customXml" ds:itemID="{6239F778-40FB-43D6-8DB7-1FBBCD931DB0}"/>
</file>

<file path=customXml/itemProps9.xml><?xml version="1.0" encoding="utf-8"?>
<ds:datastoreItem xmlns:ds="http://schemas.openxmlformats.org/officeDocument/2006/customXml" ds:itemID="{D13BBC0B-8CE1-4CFF-8BF7-9A20EBCA2F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796</Words>
  <Application>Microsoft Office PowerPoint</Application>
  <PresentationFormat>Custom</PresentationFormat>
  <Paragraphs>198</Paragraphs>
  <Slides>12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Siemens 2016 – 16:9</vt:lpstr>
      <vt:lpstr>think-cell Slide</vt:lpstr>
      <vt:lpstr>SIMATIC Controller The intelligent choice for your automation task! Sales slides</vt:lpstr>
      <vt:lpstr>Vision &amp; Motivation General automation requirements</vt:lpstr>
      <vt:lpstr>The SIMATIC Controllers Portfolio Always the right controller – plus integrated added value!</vt:lpstr>
      <vt:lpstr> SIMATIC controller Scalable. Powerful. Easy to operate</vt:lpstr>
      <vt:lpstr>SIMATIC controller  The intelligent choice for your automation task</vt:lpstr>
      <vt:lpstr>SIMATIC controller Innovative system functions for more productivity!</vt:lpstr>
      <vt:lpstr>Scalable, consistent portfolio Complete portfolio with comprehensive functionalities</vt:lpstr>
      <vt:lpstr>Security Integrated, Safety Integrated and Technology Integrated Innovative functions for more efficiency are already integrated </vt:lpstr>
      <vt:lpstr>Service made easy! Minimize your downtime for higher productivity</vt:lpstr>
      <vt:lpstr>SIMATIC Controllers in the TIA Portal The intelligent choice for your automation task!</vt:lpstr>
      <vt:lpstr>Dieffenbacher, wood industry Particle board production with TIA Portal and S7-1500</vt:lpstr>
      <vt:lpstr>Why wait  …when getting started is so easy?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SIMATIC New Generation Controllers S7-1200</dc:title>
  <dc:creator>Ittner, Patrick (DF FA S MP PLC 1)</dc:creator>
  <cp:lastModifiedBy>Medler, Catherine</cp:lastModifiedBy>
  <cp:revision>25</cp:revision>
  <dcterms:created xsi:type="dcterms:W3CDTF">2016-04-29T09:31:33Z</dcterms:created>
  <dcterms:modified xsi:type="dcterms:W3CDTF">2016-10-03T19:39:30Z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1690894322</vt:i4>
  </property>
  <property fmtid="{D5CDD505-2E9C-101B-9397-08002B2CF9AE}" pid="3" name="_NewReviewCycle">
    <vt:lpwstr/>
  </property>
  <property fmtid="{D5CDD505-2E9C-101B-9397-08002B2CF9AE}" pid="4" name="_EmailSubject">
    <vt:lpwstr>Folien umbauen</vt:lpwstr>
  </property>
  <property fmtid="{D5CDD505-2E9C-101B-9397-08002B2CF9AE}" pid="5" name="_AuthorEmail">
    <vt:lpwstr>tina-maren.weith@siemens.com</vt:lpwstr>
  </property>
  <property fmtid="{D5CDD505-2E9C-101B-9397-08002B2CF9AE}" pid="6" name="_AuthorEmailDisplayName">
    <vt:lpwstr>Weith, Tina-Maren (DF FA S MP PLC 1)</vt:lpwstr>
  </property>
  <property fmtid="{D5CDD505-2E9C-101B-9397-08002B2CF9AE}" pid="7" name="MPMID">
    <vt:lpwstr>c95e7fd1-70d6-460a-9eca-6187ee90b8cc</vt:lpwstr>
  </property>
  <property fmtid="{D5CDD505-2E9C-101B-9397-08002B2CF9AE}" pid="8" name="ContentTypeId">
    <vt:lpwstr>0x010100F6D1295F7ABAC2479DE7A3A75AE68A40</vt:lpwstr>
  </property>
</Properties>
</file>