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7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8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9.xml" ContentType="application/vnd.openxmlformats-officedocument.presentationml.notesSlide+xml"/>
  <Override PartName="/ppt/tags/tag13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68" r:id="rId4"/>
    <p:sldId id="275" r:id="rId5"/>
    <p:sldId id="273" r:id="rId6"/>
    <p:sldId id="274" r:id="rId7"/>
    <p:sldId id="269" r:id="rId8"/>
    <p:sldId id="270" r:id="rId9"/>
    <p:sldId id="271" r:id="rId10"/>
    <p:sldId id="272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1A17F9-A0F8-4016-A4FF-40A563119D33}">
          <p14:sldIdLst>
            <p14:sldId id="266"/>
            <p14:sldId id="267"/>
            <p14:sldId id="268"/>
            <p14:sldId id="275"/>
            <p14:sldId id="273"/>
            <p14:sldId id="274"/>
            <p14:sldId id="269"/>
            <p14:sldId id="270"/>
            <p14:sldId id="271"/>
            <p14:sldId id="272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6529" autoAdjust="0"/>
  </p:normalViewPr>
  <p:slideViewPr>
    <p:cSldViewPr snapToGrid="0">
      <p:cViewPr varScale="1">
        <p:scale>
          <a:sx n="115" d="100"/>
          <a:sy n="115" d="100"/>
        </p:scale>
        <p:origin x="37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E598-24D5-45AD-9C72-E46605F10CA7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40B5-9D91-44DF-BF49-7A6C87BF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1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0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018236"/>
          </a:xfrm>
        </p:spPr>
        <p:txBody>
          <a:bodyPr/>
          <a:lstStyle/>
          <a:p>
            <a:r>
              <a:rPr lang="en-US" dirty="0"/>
              <a:t>The TIA Portal is an engineering framework that combines PLC and HMI engineering into a single package.  The three components of the TIA Portal are the PLC engineering software STEP7, the HMI engineering software </a:t>
            </a:r>
            <a:r>
              <a:rPr lang="en-US" dirty="0" err="1"/>
              <a:t>WinCC</a:t>
            </a:r>
            <a:r>
              <a:rPr lang="en-US" dirty="0"/>
              <a:t>, and the Drives engineering software </a:t>
            </a:r>
            <a:r>
              <a:rPr lang="en-US" dirty="0" err="1"/>
              <a:t>Startdrive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Step 7 – Engineering software for 1200, 1500 and </a:t>
            </a:r>
            <a:r>
              <a:rPr lang="en-US" dirty="0" err="1"/>
              <a:t>WinAC</a:t>
            </a:r>
            <a:r>
              <a:rPr lang="en-US" dirty="0"/>
              <a:t>.  Additionally 300 and 400 can be programmed.  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 – A master disk licensed product programs the 1200. LAD FBD SCL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Professional – several licenses are available for the different version and packages.  Used to program 1200, 1500, </a:t>
            </a:r>
            <a:r>
              <a:rPr lang="en-US" dirty="0" err="1"/>
              <a:t>WinAC</a:t>
            </a:r>
            <a:r>
              <a:rPr lang="en-US" dirty="0"/>
              <a:t>, 300 and 400.  Additionally STL and S7-Graph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 err="1"/>
              <a:t>WinCC</a:t>
            </a:r>
            <a:r>
              <a:rPr lang="en-US" dirty="0"/>
              <a:t> – Engineering Software for all levels of HMI.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 – For use with Basic Panels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Comfort – Adds support for Comfort Panels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Advanced – Adds PC Runtime development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Professional – includes all other devices and full SCADA HMI solutions.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 err="1"/>
              <a:t>Startdrive</a:t>
            </a:r>
            <a:r>
              <a:rPr lang="en-US" dirty="0"/>
              <a:t> – Engineering of Siemens drives.  As of V13 G110, and G120 supported.  S120 Planned for V14.  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42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Switching between views can be done with the link in the lower left corner.</a:t>
            </a:r>
          </a:p>
          <a:p>
            <a:endParaRPr lang="en-US" dirty="0"/>
          </a:p>
          <a:p>
            <a:r>
              <a:rPr lang="en-US" dirty="0"/>
              <a:t>Switching permanently between views can be done;</a:t>
            </a:r>
          </a:p>
          <a:p>
            <a:r>
              <a:rPr lang="en-US" dirty="0"/>
              <a:t>Options </a:t>
            </a:r>
            <a:r>
              <a:rPr lang="en-US" dirty="0">
                <a:sym typeface="Wingdings" panose="05000000000000000000" pitchFamily="2" charset="2"/>
              </a:rPr>
              <a:t> Settings  General  General  Start View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4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Tree – Blocks, devices, traces and connectivity are found in the project tree</a:t>
            </a:r>
          </a:p>
          <a:p>
            <a:endParaRPr lang="en-US" dirty="0"/>
          </a:p>
          <a:p>
            <a:r>
              <a:rPr lang="en-US" dirty="0"/>
              <a:t>All other areas change based on what is selected on the screen.</a:t>
            </a:r>
          </a:p>
          <a:p>
            <a:r>
              <a:rPr lang="en-US" dirty="0"/>
              <a:t>Detail Window -  Shows details regarding the selected item</a:t>
            </a:r>
          </a:p>
          <a:p>
            <a:r>
              <a:rPr lang="en-US" dirty="0"/>
              <a:t>Working Area – Area where hardware is assembled, code is written</a:t>
            </a:r>
          </a:p>
          <a:p>
            <a:r>
              <a:rPr lang="en-US" dirty="0"/>
              <a:t>Inspector Window – most parameterization is done is this area.  </a:t>
            </a:r>
          </a:p>
          <a:p>
            <a:r>
              <a:rPr lang="en-US" dirty="0"/>
              <a:t>Task Cards – These are hardware libraries, instruction libraries and user developed faceplates, to name a few.</a:t>
            </a:r>
          </a:p>
          <a:p>
            <a:endParaRPr lang="en-US" dirty="0"/>
          </a:p>
          <a:p>
            <a:r>
              <a:rPr lang="en-US" dirty="0"/>
              <a:t>All windows can be floated, docked hidden, and minimized.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3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the migration link to learn more about the restrictions and things to look out for when converting.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 software development has stopped on Step 7 Classic.  </a:t>
            </a:r>
          </a:p>
          <a:p>
            <a:endParaRPr lang="en-US" dirty="0"/>
          </a:p>
          <a:p>
            <a:r>
              <a:rPr lang="en-US" dirty="0"/>
              <a:t>Users should be planning for migration at this time.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6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Advanced Controllers </a:t>
            </a:r>
            <a:r>
              <a:rPr lang="en-US" dirty="0"/>
              <a:t>– what we normally consider when discussing PLCs</a:t>
            </a:r>
          </a:p>
          <a:p>
            <a:endParaRPr lang="en-US" dirty="0"/>
          </a:p>
          <a:p>
            <a:r>
              <a:rPr lang="en-US" b="1" dirty="0"/>
              <a:t>Software Controllers </a:t>
            </a:r>
            <a:r>
              <a:rPr lang="en-US" dirty="0"/>
              <a:t>– referred to as soft controllers, are installed on PC </a:t>
            </a:r>
            <a:r>
              <a:rPr lang="en-US" dirty="0" err="1"/>
              <a:t>har.dware</a:t>
            </a:r>
            <a:r>
              <a:rPr lang="en-US" dirty="0"/>
              <a:t>.  The user program is written and downloaded just like a traditional PLC.</a:t>
            </a:r>
          </a:p>
          <a:p>
            <a:endParaRPr lang="en-US" dirty="0"/>
          </a:p>
          <a:p>
            <a:r>
              <a:rPr lang="en-US" b="1" dirty="0"/>
              <a:t>Distributed Controllers</a:t>
            </a:r>
            <a:r>
              <a:rPr lang="en-US" dirty="0"/>
              <a:t> – Lower end CPUs that attach directly to distributed IO.  These are programmed like a traditional PLC.</a:t>
            </a:r>
          </a:p>
          <a:p>
            <a:endParaRPr lang="en-US" dirty="0"/>
          </a:p>
          <a:p>
            <a:r>
              <a:rPr lang="en-US" b="1" dirty="0"/>
              <a:t>Basic Controllers</a:t>
            </a:r>
            <a:r>
              <a:rPr lang="en-US" dirty="0"/>
              <a:t> – Simple controllers with limited instruction set.  Programmed like a traditional PLC but are the bridge between “relay replacer” PLCs (Siemens LOGO!) and other controllers.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6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1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983E5B-5E1A-4B7F-BF71-8A5B4BD577F9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(#)</a:t>
            </a:r>
          </a:p>
        </p:txBody>
      </p:sp>
    </p:spTree>
    <p:extLst>
      <p:ext uri="{BB962C8B-B14F-4D97-AF65-F5344CB8AC3E}">
        <p14:creationId xmlns:p14="http://schemas.microsoft.com/office/powerpoint/2010/main" val="163853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November 29,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B582B7-F126-43E1-84C9-96FB9573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industry.siemens.com/cs/ww/en/view/621007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notesSlide" Target="../notesSlides/notesSlide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10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8.png"/><Relationship Id="rId35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9" Type="http://schemas.openxmlformats.org/officeDocument/2006/relationships/tags" Target="../tags/tag66.xml"/><Relationship Id="rId21" Type="http://schemas.openxmlformats.org/officeDocument/2006/relationships/tags" Target="../tags/tag48.xml"/><Relationship Id="rId34" Type="http://schemas.openxmlformats.org/officeDocument/2006/relationships/tags" Target="../tags/tag61.xml"/><Relationship Id="rId42" Type="http://schemas.openxmlformats.org/officeDocument/2006/relationships/tags" Target="../tags/tag69.xml"/><Relationship Id="rId47" Type="http://schemas.openxmlformats.org/officeDocument/2006/relationships/tags" Target="../tags/tag74.xml"/><Relationship Id="rId50" Type="http://schemas.openxmlformats.org/officeDocument/2006/relationships/tags" Target="../tags/tag77.xml"/><Relationship Id="rId55" Type="http://schemas.openxmlformats.org/officeDocument/2006/relationships/tags" Target="../tags/tag82.xml"/><Relationship Id="rId63" Type="http://schemas.openxmlformats.org/officeDocument/2006/relationships/tags" Target="../tags/tag90.xml"/><Relationship Id="rId68" Type="http://schemas.openxmlformats.org/officeDocument/2006/relationships/tags" Target="../tags/tag95.xml"/><Relationship Id="rId76" Type="http://schemas.openxmlformats.org/officeDocument/2006/relationships/tags" Target="../tags/tag103.xml"/><Relationship Id="rId84" Type="http://schemas.openxmlformats.org/officeDocument/2006/relationships/slideLayout" Target="../slideLayouts/slideLayout7.xml"/><Relationship Id="rId89" Type="http://schemas.openxmlformats.org/officeDocument/2006/relationships/image" Target="../media/image17.png"/><Relationship Id="rId7" Type="http://schemas.openxmlformats.org/officeDocument/2006/relationships/tags" Target="../tags/tag34.xml"/><Relationship Id="rId71" Type="http://schemas.openxmlformats.org/officeDocument/2006/relationships/tags" Target="../tags/tag98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9" Type="http://schemas.openxmlformats.org/officeDocument/2006/relationships/tags" Target="../tags/tag56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32" Type="http://schemas.openxmlformats.org/officeDocument/2006/relationships/tags" Target="../tags/tag59.xml"/><Relationship Id="rId37" Type="http://schemas.openxmlformats.org/officeDocument/2006/relationships/tags" Target="../tags/tag64.xml"/><Relationship Id="rId40" Type="http://schemas.openxmlformats.org/officeDocument/2006/relationships/tags" Target="../tags/tag67.xml"/><Relationship Id="rId45" Type="http://schemas.openxmlformats.org/officeDocument/2006/relationships/tags" Target="../tags/tag72.xml"/><Relationship Id="rId53" Type="http://schemas.openxmlformats.org/officeDocument/2006/relationships/tags" Target="../tags/tag80.xml"/><Relationship Id="rId58" Type="http://schemas.openxmlformats.org/officeDocument/2006/relationships/tags" Target="../tags/tag85.xml"/><Relationship Id="rId66" Type="http://schemas.openxmlformats.org/officeDocument/2006/relationships/tags" Target="../tags/tag93.xml"/><Relationship Id="rId74" Type="http://schemas.openxmlformats.org/officeDocument/2006/relationships/tags" Target="../tags/tag101.xml"/><Relationship Id="rId79" Type="http://schemas.openxmlformats.org/officeDocument/2006/relationships/tags" Target="../tags/tag106.xml"/><Relationship Id="rId87" Type="http://schemas.openxmlformats.org/officeDocument/2006/relationships/image" Target="../media/image15.png"/><Relationship Id="rId5" Type="http://schemas.openxmlformats.org/officeDocument/2006/relationships/tags" Target="../tags/tag32.xml"/><Relationship Id="rId61" Type="http://schemas.openxmlformats.org/officeDocument/2006/relationships/tags" Target="../tags/tag88.xml"/><Relationship Id="rId82" Type="http://schemas.openxmlformats.org/officeDocument/2006/relationships/tags" Target="../tags/tag109.xml"/><Relationship Id="rId90" Type="http://schemas.microsoft.com/office/2007/relationships/hdphoto" Target="../media/hdphoto1.wdp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Relationship Id="rId30" Type="http://schemas.openxmlformats.org/officeDocument/2006/relationships/tags" Target="../tags/tag57.xml"/><Relationship Id="rId35" Type="http://schemas.openxmlformats.org/officeDocument/2006/relationships/tags" Target="../tags/tag62.xml"/><Relationship Id="rId43" Type="http://schemas.openxmlformats.org/officeDocument/2006/relationships/tags" Target="../tags/tag70.xml"/><Relationship Id="rId48" Type="http://schemas.openxmlformats.org/officeDocument/2006/relationships/tags" Target="../tags/tag75.xml"/><Relationship Id="rId56" Type="http://schemas.openxmlformats.org/officeDocument/2006/relationships/tags" Target="../tags/tag83.xml"/><Relationship Id="rId64" Type="http://schemas.openxmlformats.org/officeDocument/2006/relationships/tags" Target="../tags/tag91.xml"/><Relationship Id="rId69" Type="http://schemas.openxmlformats.org/officeDocument/2006/relationships/tags" Target="../tags/tag96.xml"/><Relationship Id="rId77" Type="http://schemas.openxmlformats.org/officeDocument/2006/relationships/tags" Target="../tags/tag104.xml"/><Relationship Id="rId8" Type="http://schemas.openxmlformats.org/officeDocument/2006/relationships/tags" Target="../tags/tag35.xml"/><Relationship Id="rId51" Type="http://schemas.openxmlformats.org/officeDocument/2006/relationships/tags" Target="../tags/tag78.xml"/><Relationship Id="rId72" Type="http://schemas.openxmlformats.org/officeDocument/2006/relationships/tags" Target="../tags/tag99.xml"/><Relationship Id="rId80" Type="http://schemas.openxmlformats.org/officeDocument/2006/relationships/tags" Target="../tags/tag107.xml"/><Relationship Id="rId85" Type="http://schemas.openxmlformats.org/officeDocument/2006/relationships/notesSlide" Target="../notesSlides/notesSlide7.xml"/><Relationship Id="rId3" Type="http://schemas.openxmlformats.org/officeDocument/2006/relationships/tags" Target="../tags/tag30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33" Type="http://schemas.openxmlformats.org/officeDocument/2006/relationships/tags" Target="../tags/tag60.xml"/><Relationship Id="rId38" Type="http://schemas.openxmlformats.org/officeDocument/2006/relationships/tags" Target="../tags/tag65.xml"/><Relationship Id="rId46" Type="http://schemas.openxmlformats.org/officeDocument/2006/relationships/tags" Target="../tags/tag73.xml"/><Relationship Id="rId59" Type="http://schemas.openxmlformats.org/officeDocument/2006/relationships/tags" Target="../tags/tag86.xml"/><Relationship Id="rId67" Type="http://schemas.openxmlformats.org/officeDocument/2006/relationships/tags" Target="../tags/tag94.xml"/><Relationship Id="rId20" Type="http://schemas.openxmlformats.org/officeDocument/2006/relationships/tags" Target="../tags/tag47.xml"/><Relationship Id="rId41" Type="http://schemas.openxmlformats.org/officeDocument/2006/relationships/tags" Target="../tags/tag68.xml"/><Relationship Id="rId54" Type="http://schemas.openxmlformats.org/officeDocument/2006/relationships/tags" Target="../tags/tag81.xml"/><Relationship Id="rId62" Type="http://schemas.openxmlformats.org/officeDocument/2006/relationships/tags" Target="../tags/tag89.xml"/><Relationship Id="rId70" Type="http://schemas.openxmlformats.org/officeDocument/2006/relationships/tags" Target="../tags/tag97.xml"/><Relationship Id="rId75" Type="http://schemas.openxmlformats.org/officeDocument/2006/relationships/tags" Target="../tags/tag102.xml"/><Relationship Id="rId83" Type="http://schemas.openxmlformats.org/officeDocument/2006/relationships/tags" Target="../tags/tag110.xml"/><Relationship Id="rId88" Type="http://schemas.openxmlformats.org/officeDocument/2006/relationships/image" Target="../media/image16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tags" Target="../tags/tag55.xml"/><Relationship Id="rId36" Type="http://schemas.openxmlformats.org/officeDocument/2006/relationships/tags" Target="../tags/tag63.xml"/><Relationship Id="rId49" Type="http://schemas.openxmlformats.org/officeDocument/2006/relationships/tags" Target="../tags/tag76.xml"/><Relationship Id="rId57" Type="http://schemas.openxmlformats.org/officeDocument/2006/relationships/tags" Target="../tags/tag84.xml"/><Relationship Id="rId10" Type="http://schemas.openxmlformats.org/officeDocument/2006/relationships/tags" Target="../tags/tag37.xml"/><Relationship Id="rId31" Type="http://schemas.openxmlformats.org/officeDocument/2006/relationships/tags" Target="../tags/tag58.xml"/><Relationship Id="rId44" Type="http://schemas.openxmlformats.org/officeDocument/2006/relationships/tags" Target="../tags/tag71.xml"/><Relationship Id="rId52" Type="http://schemas.openxmlformats.org/officeDocument/2006/relationships/tags" Target="../tags/tag79.xml"/><Relationship Id="rId60" Type="http://schemas.openxmlformats.org/officeDocument/2006/relationships/tags" Target="../tags/tag87.xml"/><Relationship Id="rId65" Type="http://schemas.openxmlformats.org/officeDocument/2006/relationships/tags" Target="../tags/tag92.xml"/><Relationship Id="rId73" Type="http://schemas.openxmlformats.org/officeDocument/2006/relationships/tags" Target="../tags/tag100.xml"/><Relationship Id="rId78" Type="http://schemas.openxmlformats.org/officeDocument/2006/relationships/tags" Target="../tags/tag105.xml"/><Relationship Id="rId81" Type="http://schemas.openxmlformats.org/officeDocument/2006/relationships/tags" Target="../tags/tag108.xml"/><Relationship Id="rId86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6" Type="http://schemas.openxmlformats.org/officeDocument/2006/relationships/image" Target="../media/image14.jpeg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image" Target="../media/image18.jpeg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19.jpe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../media/image14.jpe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12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Migration / Management</a:t>
            </a:r>
          </a:p>
        </p:txBody>
      </p:sp>
    </p:spTree>
    <p:extLst>
      <p:ext uri="{BB962C8B-B14F-4D97-AF65-F5344CB8AC3E}">
        <p14:creationId xmlns:p14="http://schemas.microsoft.com/office/powerpoint/2010/main" val="343598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Controllers ET200SP</a:t>
            </a:r>
          </a:p>
        </p:txBody>
      </p:sp>
      <p:pic>
        <p:nvPicPr>
          <p:cNvPr id="4" name="Picture 4" descr="\\Ww004.siemens.net\bu00$\NbgM\Proj\ET_200_ME\02_Pictures\02_ET 200SP\11_CPU\Fotos\JPG\ET 200SP - CPU 1512-1PN var1 KG_SW_sRGB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4429" y="2104575"/>
            <a:ext cx="3878263" cy="4245569"/>
          </a:xfrm>
          <a:prstGeom prst="rect">
            <a:avLst/>
          </a:prstGeom>
          <a:noFill/>
        </p:spPr>
      </p:pic>
      <p:sp>
        <p:nvSpPr>
          <p:cNvPr id="5" name="Rectangle 85"/>
          <p:cNvSpPr>
            <a:spLocks noChangeArrowheads="1"/>
          </p:cNvSpPr>
          <p:nvPr/>
        </p:nvSpPr>
        <p:spPr bwMode="auto">
          <a:xfrm>
            <a:off x="3674429" y="1427163"/>
            <a:ext cx="3878263" cy="4922981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74429" y="1433017"/>
            <a:ext cx="3878263" cy="55531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72000" bIns="72000" anchor="ctr"/>
          <a:lstStyle/>
          <a:p>
            <a:r>
              <a:rPr lang="en-US" sz="1400" b="1" dirty="0">
                <a:solidFill>
                  <a:srgbClr val="000000"/>
                </a:solidFill>
              </a:rPr>
              <a:t>CPU 1510SP-1 PN / CPU 1510SP F-1 PN CPU 1512SP-1 PN / CPU 1512SP F-1 PN</a:t>
            </a:r>
          </a:p>
        </p:txBody>
      </p:sp>
    </p:spTree>
    <p:extLst>
      <p:ext uri="{BB962C8B-B14F-4D97-AF65-F5344CB8AC3E}">
        <p14:creationId xmlns:p14="http://schemas.microsoft.com/office/powerpoint/2010/main" val="15317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3058650"/>
            <a:ext cx="3308465" cy="365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WinAC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838200" y="4388688"/>
            <a:ext cx="3308465" cy="3657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S7-1200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8200" y="3945342"/>
            <a:ext cx="3308465" cy="3657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S7-300 / S7-400</a:t>
            </a:r>
          </a:p>
          <a:p>
            <a:r>
              <a:rPr lang="en-US" sz="1000" dirty="0"/>
              <a:t>ET200 CPU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3501996"/>
            <a:ext cx="3308465" cy="3657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S7-1500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00895" y="3058650"/>
            <a:ext cx="465512" cy="1695798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Professional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TIA Portal</a:t>
            </a:r>
            <a:br>
              <a:rPr lang="en-US" dirty="0"/>
            </a:br>
            <a:r>
              <a:rPr lang="en-US" sz="2200" dirty="0"/>
              <a:t>Overview of the functional scope of the products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95593"/>
            <a:ext cx="3308465" cy="4023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SIMATIC STEP 7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5815" y="1595593"/>
            <a:ext cx="3308465" cy="4023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SIMATIC </a:t>
            </a:r>
            <a:r>
              <a:rPr lang="en-US" dirty="0" err="1"/>
              <a:t>WinCC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3430" y="1595593"/>
            <a:ext cx="3308465" cy="4023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SINAMICS </a:t>
            </a:r>
            <a:r>
              <a:rPr lang="en-US" dirty="0" err="1"/>
              <a:t>Startdrive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100851"/>
            <a:ext cx="3308465" cy="712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Programming Languages</a:t>
            </a:r>
          </a:p>
          <a:p>
            <a:r>
              <a:rPr lang="en-US" sz="1400" dirty="0"/>
              <a:t>	</a:t>
            </a:r>
            <a:r>
              <a:rPr lang="en-US" sz="1200" dirty="0"/>
              <a:t>LAD, FBD, SCL, STL*, S7-Gragh*</a:t>
            </a:r>
          </a:p>
          <a:p>
            <a:r>
              <a:rPr lang="en-US" sz="1400" dirty="0"/>
              <a:t>Option STEP 7 Safety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5815" y="2100851"/>
            <a:ext cx="3308465" cy="712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Machine-level operator control and monitoring</a:t>
            </a:r>
          </a:p>
          <a:p>
            <a:r>
              <a:rPr lang="en-US" sz="1400" dirty="0"/>
              <a:t>SCADA applications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7693430" y="2100851"/>
            <a:ext cx="3308465" cy="712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Drive configuration,</a:t>
            </a:r>
          </a:p>
          <a:p>
            <a:r>
              <a:rPr lang="en-US" sz="1400" dirty="0"/>
              <a:t>commissioning, diagnostics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5815" y="3058650"/>
            <a:ext cx="3308465" cy="365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SCADA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93430" y="3058650"/>
            <a:ext cx="3308465" cy="365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G120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65815" y="3501996"/>
            <a:ext cx="3308465" cy="3657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PC Single User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93430" y="3501996"/>
            <a:ext cx="3308465" cy="3657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G120D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5815" y="3945342"/>
            <a:ext cx="3308465" cy="3657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Comfort Panels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93430" y="3945342"/>
            <a:ext cx="3308465" cy="3657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G120P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5815" y="4388688"/>
            <a:ext cx="3308465" cy="3657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Basic Panels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93430" y="4388688"/>
            <a:ext cx="3308465" cy="3657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/>
              <a:t>G120C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199" y="4832034"/>
            <a:ext cx="10163696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Communication</a:t>
            </a:r>
          </a:p>
          <a:p>
            <a:r>
              <a:rPr lang="en-US" sz="1200" dirty="0"/>
              <a:t>- Profibus, </a:t>
            </a:r>
            <a:r>
              <a:rPr lang="en-US" sz="1200" dirty="0" err="1"/>
              <a:t>Profinet</a:t>
            </a:r>
            <a:r>
              <a:rPr lang="en-US" sz="1200" dirty="0"/>
              <a:t>, network topology, (AS-I, IO-Link)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199" y="5275380"/>
            <a:ext cx="10163696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Shared functions</a:t>
            </a:r>
          </a:p>
          <a:p>
            <a:r>
              <a:rPr lang="en-US" sz="1200" dirty="0"/>
              <a:t>- System diagnostics, import/export to/from Excel, undo …..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85557" y="4388688"/>
            <a:ext cx="465512" cy="36576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Basic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03219" y="4388688"/>
            <a:ext cx="465512" cy="365760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Basic</a:t>
            </a:r>
          </a:p>
        </p:txBody>
      </p:sp>
      <p:sp>
        <p:nvSpPr>
          <p:cNvPr id="26" name="L-Shape 25"/>
          <p:cNvSpPr/>
          <p:nvPr/>
        </p:nvSpPr>
        <p:spPr>
          <a:xfrm>
            <a:off x="3000896" y="3058650"/>
            <a:ext cx="1767836" cy="1695798"/>
          </a:xfrm>
          <a:prstGeom prst="corner">
            <a:avLst>
              <a:gd name="adj1" fmla="val 21569"/>
              <a:gd name="adj2" fmla="val 27941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04759" y="3945342"/>
            <a:ext cx="465512" cy="812528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Comfort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11830" y="3498574"/>
            <a:ext cx="465512" cy="1255874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Advanced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0592" y="3058650"/>
            <a:ext cx="465512" cy="1695798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Professional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114906" y="3058650"/>
            <a:ext cx="465512" cy="1695798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err="1"/>
              <a:t>Startdrive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953375" y="6466918"/>
            <a:ext cx="3400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*Only in Professional for S7-300/400/1500/</a:t>
            </a:r>
            <a:r>
              <a:rPr lang="en-US" sz="1200" dirty="0" err="1"/>
              <a:t>WinAC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09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Portal and Project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4498"/>
            <a:ext cx="8583201" cy="4662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418" y="2761137"/>
            <a:ext cx="7552382" cy="4096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9004" y="6242180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 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5396" y="2252750"/>
            <a:ext cx="142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View</a:t>
            </a:r>
          </a:p>
        </p:txBody>
      </p:sp>
    </p:spTree>
    <p:extLst>
      <p:ext uri="{BB962C8B-B14F-4D97-AF65-F5344CB8AC3E}">
        <p14:creationId xmlns:p14="http://schemas.microsoft.com/office/powerpoint/2010/main" val="170775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66" y="1401864"/>
            <a:ext cx="9406467" cy="5123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View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145" y="2593571"/>
            <a:ext cx="1363288" cy="3740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Project Tree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145" y="5768571"/>
            <a:ext cx="1686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Details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4345" y="2624882"/>
            <a:ext cx="1686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Working 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4212" y="5319837"/>
            <a:ext cx="19273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Inspector Window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57111" y="3245504"/>
            <a:ext cx="12156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Task Cards</a:t>
            </a:r>
          </a:p>
        </p:txBody>
      </p:sp>
    </p:spTree>
    <p:extLst>
      <p:ext uri="{BB962C8B-B14F-4D97-AF65-F5344CB8AC3E}">
        <p14:creationId xmlns:p14="http://schemas.microsoft.com/office/powerpoint/2010/main" val="74619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Migration Path</a:t>
            </a:r>
          </a:p>
          <a:p>
            <a:pPr lvl="1"/>
            <a:r>
              <a:rPr lang="en-US" dirty="0">
                <a:hlinkClick r:id="rId3"/>
              </a:rPr>
              <a:t>https://support.industry.siemens.com/cs/ww/en/view/62100731</a:t>
            </a:r>
            <a:endParaRPr lang="en-US" dirty="0"/>
          </a:p>
          <a:p>
            <a:r>
              <a:rPr lang="en-US" dirty="0"/>
              <a:t>Identify the components that make up the TIA Portal Engineering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9191" cy="4351338"/>
          </a:xfrm>
        </p:spPr>
        <p:txBody>
          <a:bodyPr/>
          <a:lstStyle/>
          <a:p>
            <a:r>
              <a:rPr lang="en-US" dirty="0"/>
              <a:t>S7-200 phased-out October 1, 2013</a:t>
            </a:r>
          </a:p>
          <a:p>
            <a:pPr lvl="1"/>
            <a:r>
              <a:rPr lang="en-US" dirty="0"/>
              <a:t>Replaced by S7-1200</a:t>
            </a:r>
          </a:p>
          <a:p>
            <a:r>
              <a:rPr lang="en-US" dirty="0"/>
              <a:t>S7-300 &amp; S7-400 after 2020</a:t>
            </a:r>
          </a:p>
          <a:p>
            <a:pPr lvl="1"/>
            <a:r>
              <a:rPr lang="en-US" dirty="0"/>
              <a:t>Replaced by S7-1500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28" y="1690688"/>
            <a:ext cx="4261272" cy="32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6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1928729" y="4928386"/>
            <a:ext cx="977624" cy="569682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64Bit</a:t>
            </a: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928729" y="4276038"/>
            <a:ext cx="977624" cy="569681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32Bit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1926932" y="3460154"/>
            <a:ext cx="977624" cy="569681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64Bit</a:t>
            </a: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1926932" y="2807805"/>
            <a:ext cx="977624" cy="569682"/>
          </a:xfrm>
          <a:prstGeom prst="homePlate">
            <a:avLst>
              <a:gd name="adj" fmla="val 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32Bit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952441" y="4926589"/>
            <a:ext cx="2828639" cy="571479"/>
          </a:xfrm>
          <a:prstGeom prst="rect">
            <a:avLst/>
          </a:prstGeom>
          <a:solidFill>
            <a:srgbClr val="BEC328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+ Windows Server 2012 R2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8887110" y="4926589"/>
            <a:ext cx="2828639" cy="571479"/>
          </a:xfrm>
          <a:prstGeom prst="rect">
            <a:avLst/>
          </a:prstGeom>
          <a:pattFill prst="ltUpDiag">
            <a:fgClr>
              <a:srgbClr val="BEC328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899196" y="3294820"/>
            <a:ext cx="7437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Classic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711468" y="4601313"/>
            <a:ext cx="101316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TIA Portal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V14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4908" y="2407666"/>
            <a:ext cx="1128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Windows 7</a:t>
            </a: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6699911" y="2407666"/>
            <a:ext cx="1320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Windows 8.1</a:t>
            </a: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9608932" y="2407666"/>
            <a:ext cx="12567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Windows 10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3015976" y="4926588"/>
            <a:ext cx="2828639" cy="571479"/>
          </a:xfrm>
          <a:prstGeom prst="rect">
            <a:avLst/>
          </a:prstGeom>
          <a:solidFill>
            <a:srgbClr val="BEC328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+ Windows Server 2008 SP1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015976" y="3458355"/>
            <a:ext cx="2828639" cy="571479"/>
          </a:xfrm>
          <a:prstGeom prst="rect">
            <a:avLst/>
          </a:prstGeom>
          <a:solidFill>
            <a:srgbClr val="BEC328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+ Windows Server 2008 R2 SP1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3015975" y="2806008"/>
            <a:ext cx="2828639" cy="571479"/>
          </a:xfrm>
          <a:prstGeom prst="rect">
            <a:avLst/>
          </a:prstGeom>
          <a:solidFill>
            <a:srgbClr val="BEC328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3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Portfolio</a:t>
            </a:r>
          </a:p>
        </p:txBody>
      </p:sp>
      <p:sp>
        <p:nvSpPr>
          <p:cNvPr id="4" name="Rechteck 31"/>
          <p:cNvSpPr/>
          <p:nvPr/>
        </p:nvSpPr>
        <p:spPr bwMode="auto">
          <a:xfrm>
            <a:off x="627064" y="1412875"/>
            <a:ext cx="2251283" cy="1152000"/>
          </a:xfrm>
          <a:prstGeom prst="rect">
            <a:avLst/>
          </a:prstGeom>
          <a:solidFill>
            <a:srgbClr val="BECD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Rechteck 2"/>
          <p:cNvSpPr/>
          <p:nvPr/>
        </p:nvSpPr>
        <p:spPr>
          <a:xfrm>
            <a:off x="627063" y="1412875"/>
            <a:ext cx="2166747" cy="307195"/>
          </a:xfrm>
          <a:prstGeom prst="rect">
            <a:avLst/>
          </a:prstGeom>
          <a:noFill/>
        </p:spPr>
        <p:txBody>
          <a:bodyPr vert="horz" wrap="square" lIns="108000" tIns="36000" rIns="0" bIns="0" rtlCol="0">
            <a:noAutofit/>
          </a:bodyPr>
          <a:lstStyle/>
          <a:p>
            <a:pPr algn="l" rtl="0">
              <a:lnSpc>
                <a:spcPct val="110000"/>
              </a:lnSpc>
              <a:spcBef>
                <a:spcPts val="0"/>
              </a:spcBef>
            </a:pPr>
            <a:r>
              <a:rPr lang="en-US" sz="1600" b="0" i="0" u="none" baseline="0">
                <a:solidFill>
                  <a:schemeClr val="tx1"/>
                </a:solidFill>
                <a:latin typeface="Arial"/>
              </a:rPr>
              <a:t>Advanced Controller</a:t>
            </a:r>
          </a:p>
        </p:txBody>
      </p:sp>
      <p:sp>
        <p:nvSpPr>
          <p:cNvPr id="6" name="Rechteck 32"/>
          <p:cNvSpPr/>
          <p:nvPr/>
        </p:nvSpPr>
        <p:spPr bwMode="auto">
          <a:xfrm>
            <a:off x="627064" y="2613200"/>
            <a:ext cx="2251283" cy="1152000"/>
          </a:xfrm>
          <a:prstGeom prst="rect">
            <a:avLst/>
          </a:prstGeom>
          <a:solidFill>
            <a:srgbClr val="BECD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  <a:latin typeface="Arial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0890" y="2920429"/>
            <a:ext cx="694270" cy="764539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 46"/>
          <p:cNvSpPr/>
          <p:nvPr/>
        </p:nvSpPr>
        <p:spPr bwMode="auto">
          <a:xfrm>
            <a:off x="627063" y="3813525"/>
            <a:ext cx="2251283" cy="1152000"/>
          </a:xfrm>
          <a:prstGeom prst="rect">
            <a:avLst/>
          </a:prstGeom>
          <a:solidFill>
            <a:srgbClr val="BECD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  <a:latin typeface="Arial"/>
            </a:endParaRPr>
          </a:p>
        </p:txBody>
      </p:sp>
      <p:pic>
        <p:nvPicPr>
          <p:cNvPr id="9" name="Picture 7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7501" y="4126103"/>
            <a:ext cx="1728533" cy="78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65"/>
          <p:cNvSpPr txBox="1"/>
          <p:nvPr/>
        </p:nvSpPr>
        <p:spPr>
          <a:xfrm>
            <a:off x="628667" y="3813525"/>
            <a:ext cx="2273378" cy="398890"/>
          </a:xfrm>
          <a:prstGeom prst="rect">
            <a:avLst/>
          </a:prstGeom>
          <a:noFill/>
        </p:spPr>
        <p:txBody>
          <a:bodyPr vert="horz" wrap="square" lIns="108000" tIns="36000" rIns="0" bIns="0" rtlCol="0">
            <a:no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algn="l" rtl="0"/>
            <a:r>
              <a:rPr lang="en-US" sz="1600" b="0" i="0" u="none" baseline="0">
                <a:latin typeface="Arial"/>
              </a:rPr>
              <a:t>Distributed Controller</a:t>
            </a:r>
            <a:endParaRPr lang="en-US" sz="1600" dirty="0">
              <a:latin typeface="Arial"/>
            </a:endParaRPr>
          </a:p>
        </p:txBody>
      </p:sp>
      <p:sp>
        <p:nvSpPr>
          <p:cNvPr id="11" name="Rechteck 67"/>
          <p:cNvSpPr/>
          <p:nvPr/>
        </p:nvSpPr>
        <p:spPr bwMode="auto">
          <a:xfrm>
            <a:off x="627063" y="5013850"/>
            <a:ext cx="2251283" cy="1152000"/>
          </a:xfrm>
          <a:prstGeom prst="rect">
            <a:avLst/>
          </a:prstGeom>
          <a:solidFill>
            <a:srgbClr val="BECD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rtl="0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Textfeld 75"/>
          <p:cNvSpPr txBox="1"/>
          <p:nvPr/>
        </p:nvSpPr>
        <p:spPr>
          <a:xfrm>
            <a:off x="627063" y="5013850"/>
            <a:ext cx="2015573" cy="337064"/>
          </a:xfrm>
          <a:prstGeom prst="rect">
            <a:avLst/>
          </a:prstGeom>
          <a:noFill/>
        </p:spPr>
        <p:txBody>
          <a:bodyPr vert="horz" wrap="square" lIns="108000" tIns="36000" rIns="0" bIns="0" rtlCol="0">
            <a:no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algn="l" rtl="0"/>
            <a:r>
              <a:rPr lang="en-US" sz="1600" b="0" i="0" u="none" baseline="0">
                <a:latin typeface="Arial"/>
              </a:rPr>
              <a:t>Basic Controller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5552" y="5275348"/>
            <a:ext cx="1104966" cy="89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96436" y="1703874"/>
            <a:ext cx="996585" cy="8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27064" y="5013850"/>
            <a:ext cx="5956301" cy="11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08000" tIns="72000" rIns="108000" bIns="72000" numCol="1" spcCol="72000" rtlCol="0" anchor="t">
            <a:no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marL="180975" lvl="1" indent="-180975" algn="l" rtl="0" eaLnBrk="0" hangingPunct="0">
              <a:spcBef>
                <a:spcPts val="300"/>
              </a:spcBef>
              <a:buClr>
                <a:srgbClr val="46AF5A"/>
              </a:buClr>
            </a:pP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27064" y="3813525"/>
            <a:ext cx="5956301" cy="11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08000" tIns="72000" rIns="108000" bIns="72000" numCol="1" spcCol="72000" rtlCol="0" anchor="t">
            <a:no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marL="180975" lvl="1" indent="-180975" algn="l" rtl="0" eaLnBrk="0" hangingPunct="0">
              <a:spcBef>
                <a:spcPts val="300"/>
              </a:spcBef>
              <a:buClr>
                <a:srgbClr val="46AF5A"/>
              </a:buClr>
            </a:pP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27064" y="2613200"/>
            <a:ext cx="5956301" cy="11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08000" tIns="72000" rIns="108000" bIns="72000" numCol="1" spcCol="72000" rtlCol="0" anchor="t">
            <a:no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marL="180975" lvl="1" indent="-180975" algn="l" rtl="0" eaLnBrk="0" hangingPunct="0">
              <a:spcBef>
                <a:spcPts val="300"/>
              </a:spcBef>
              <a:buClr>
                <a:srgbClr val="46AF5A"/>
              </a:buClr>
            </a:pP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27064" y="1412875"/>
            <a:ext cx="5956301" cy="11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txBody>
          <a:bodyPr wrap="square" lIns="108000" tIns="72000" rIns="108000" bIns="72000" numCol="1" spcCol="72000" rtlCol="0" anchor="t">
            <a:no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marL="180975" lvl="1" indent="-180975" algn="l" rtl="0" eaLnBrk="0" hangingPunct="0">
              <a:spcBef>
                <a:spcPts val="300"/>
              </a:spcBef>
              <a:buClr>
                <a:srgbClr val="46AF5A"/>
              </a:buClr>
            </a:pP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9" name="Rechteck 1"/>
          <p:cNvSpPr/>
          <p:nvPr/>
        </p:nvSpPr>
        <p:spPr>
          <a:xfrm>
            <a:off x="2902045" y="1396973"/>
            <a:ext cx="3676765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1" indent="-180975" fontAlgn="auto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dk1"/>
                </a:solidFill>
                <a:sym typeface="Arial" pitchFamily="34" charset="0"/>
              </a:rPr>
              <a:t>Unique power </a:t>
            </a:r>
            <a:r>
              <a:rPr lang="en-US" sz="1400" dirty="0">
                <a:solidFill>
                  <a:schemeClr val="dk1"/>
                </a:solidFill>
                <a:sym typeface="Arial" pitchFamily="34" charset="0"/>
              </a:rPr>
              <a:t>thanks to high performant </a:t>
            </a:r>
            <a:r>
              <a:rPr lang="en-US" sz="1400" b="0" i="0" u="none" baseline="0" dirty="0">
                <a:solidFill>
                  <a:schemeClr val="dk1"/>
                </a:solidFill>
              </a:rPr>
              <a:t>backplane bus,</a:t>
            </a:r>
            <a:r>
              <a:rPr lang="en-US" sz="1400" b="0" i="0" u="none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shortest clamp-to-clamp reaction time and </a:t>
            </a:r>
            <a:r>
              <a:rPr lang="en-US" sz="1400" b="0" i="0" u="none" baseline="0" dirty="0">
                <a:solidFill>
                  <a:schemeClr val="dk1"/>
                </a:solidFill>
              </a:rPr>
              <a:t>fastest signal processing</a:t>
            </a:r>
          </a:p>
          <a:p>
            <a:pPr marL="180975" lvl="1" indent="-180975" fontAlgn="auto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dk1"/>
                </a:solidFill>
                <a:sym typeface="Arial" pitchFamily="34" charset="0"/>
              </a:rPr>
              <a:t>Highest level of user-friendliness</a:t>
            </a:r>
            <a:endParaRPr lang="en-US" altLang="de-DE" sz="1400" dirty="0">
              <a:solidFill>
                <a:schemeClr val="dk1"/>
              </a:solidFill>
              <a:sym typeface="Arial" pitchFamily="34" charset="0"/>
            </a:endParaRPr>
          </a:p>
        </p:txBody>
      </p:sp>
      <p:sp>
        <p:nvSpPr>
          <p:cNvPr id="20" name="Rechteck 53"/>
          <p:cNvSpPr/>
          <p:nvPr/>
        </p:nvSpPr>
        <p:spPr>
          <a:xfrm>
            <a:off x="2902045" y="4020193"/>
            <a:ext cx="3721312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  <a:sym typeface="Arial" pitchFamily="34" charset="0"/>
              </a:rPr>
              <a:t>Space-saving distributed controller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  <a:sym typeface="Arial" pitchFamily="34" charset="0"/>
              </a:rPr>
              <a:t>Combines the benefits of S7-1500 with the layout of ET 200SP.</a:t>
            </a:r>
            <a:endParaRPr lang="en-US" altLang="de-DE" sz="1400" dirty="0">
              <a:solidFill>
                <a:schemeClr val="tx1"/>
              </a:solidFill>
              <a:latin typeface="Arial"/>
              <a:sym typeface="Arial" pitchFamily="34" charset="0"/>
            </a:endParaRPr>
          </a:p>
        </p:txBody>
      </p:sp>
      <p:sp>
        <p:nvSpPr>
          <p:cNvPr id="21" name="Rechteck 73"/>
          <p:cNvSpPr/>
          <p:nvPr/>
        </p:nvSpPr>
        <p:spPr>
          <a:xfrm>
            <a:off x="2902045" y="5061498"/>
            <a:ext cx="367676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Compact controller, failsafe also!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Modular expandable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Wide range of integrated technology functions.</a:t>
            </a:r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2" name="Textfeld 43"/>
          <p:cNvSpPr txBox="1"/>
          <p:nvPr/>
        </p:nvSpPr>
        <p:spPr>
          <a:xfrm>
            <a:off x="627064" y="2613200"/>
            <a:ext cx="2327928" cy="343840"/>
          </a:xfrm>
          <a:prstGeom prst="rect">
            <a:avLst/>
          </a:prstGeom>
          <a:noFill/>
        </p:spPr>
        <p:txBody>
          <a:bodyPr vert="horz" wrap="square" lIns="108000" tIns="36000" rIns="0" bIns="0" rtlCol="0">
            <a:no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0"/>
              </a:spcBef>
              <a:defRPr sz="1200" b="1">
                <a:solidFill>
                  <a:schemeClr val="tx1"/>
                </a:solidFill>
              </a:defRPr>
            </a:lvl1pPr>
          </a:lstStyle>
          <a:p>
            <a:pPr algn="l" rtl="0"/>
            <a:r>
              <a:rPr lang="en-US" sz="1600" b="0" i="0" u="none" baseline="0">
                <a:latin typeface="Arial"/>
              </a:rPr>
              <a:t>Software</a:t>
            </a:r>
            <a:r>
              <a:rPr lang="en-US" sz="1600" b="0" i="0" u="none" baseline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600" b="0" i="0" u="none" baseline="0">
                <a:latin typeface="Arial"/>
              </a:rPr>
              <a:t>Controller</a:t>
            </a:r>
          </a:p>
        </p:txBody>
      </p:sp>
      <p:sp>
        <p:nvSpPr>
          <p:cNvPr id="23" name="Rechteck 40"/>
          <p:cNvSpPr/>
          <p:nvPr/>
        </p:nvSpPr>
        <p:spPr>
          <a:xfrm>
            <a:off x="2902045" y="2658286"/>
            <a:ext cx="3618025" cy="10618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PC-based controller for use </a:t>
            </a:r>
            <a:r>
              <a:rPr lang="en-US" sz="1400" dirty="0">
                <a:solidFill>
                  <a:schemeClr val="tx1"/>
                </a:solidFill>
                <a:latin typeface="Arial"/>
              </a:rPr>
              <a:t>o</a:t>
            </a: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n</a:t>
            </a:r>
            <a:br>
              <a:rPr lang="en-US" sz="1400" b="0" i="0" u="none" baseline="0" dirty="0">
                <a:solidFill>
                  <a:schemeClr val="tx1"/>
                </a:solidFill>
                <a:latin typeface="Arial"/>
              </a:rPr>
            </a:b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SIMATIC IPCs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Runs independently: Restart of Windows</a:t>
            </a:r>
            <a:br>
              <a:rPr lang="en-US" sz="1400" b="0" i="0" u="none" baseline="0" dirty="0">
                <a:solidFill>
                  <a:schemeClr val="tx1"/>
                </a:solidFill>
                <a:latin typeface="Arial"/>
              </a:rPr>
            </a:b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while controller in run.</a:t>
            </a:r>
            <a:endParaRPr lang="en-US" sz="1400" dirty="0">
              <a:solidFill>
                <a:schemeClr val="dk1"/>
              </a:solidFill>
              <a:latin typeface="Arial"/>
              <a:sym typeface="Arial" charset="0"/>
            </a:endParaRPr>
          </a:p>
        </p:txBody>
      </p:sp>
      <p:sp>
        <p:nvSpPr>
          <p:cNvPr id="24" name="Rechteck 40"/>
          <p:cNvSpPr/>
          <p:nvPr/>
        </p:nvSpPr>
        <p:spPr>
          <a:xfrm>
            <a:off x="2902045" y="2658286"/>
            <a:ext cx="4017964" cy="10618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PC-based controller for use </a:t>
            </a:r>
            <a:r>
              <a:rPr lang="en-US" sz="1400" dirty="0">
                <a:solidFill>
                  <a:schemeClr val="tx1"/>
                </a:solidFill>
                <a:latin typeface="Arial"/>
              </a:rPr>
              <a:t>o</a:t>
            </a: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n</a:t>
            </a:r>
            <a:br>
              <a:rPr lang="en-US" sz="1400" b="0" i="0" u="none" baseline="0" dirty="0">
                <a:solidFill>
                  <a:schemeClr val="tx1"/>
                </a:solidFill>
                <a:latin typeface="Arial"/>
              </a:rPr>
            </a:b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SIMATIC IPCs</a:t>
            </a:r>
          </a:p>
          <a:p>
            <a:pPr marL="182563" lvl="1" indent="-182563" algn="l" rtl="0"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Runs independently: Restart of Windows</a:t>
            </a:r>
            <a:br>
              <a:rPr lang="en-US" sz="1400" b="0" i="0" u="none" baseline="0" dirty="0">
                <a:solidFill>
                  <a:schemeClr val="tx1"/>
                </a:solidFill>
                <a:latin typeface="Arial"/>
              </a:rPr>
            </a:br>
            <a:r>
              <a:rPr lang="en-US" sz="1400" b="0" i="0" u="none" baseline="0" dirty="0">
                <a:solidFill>
                  <a:schemeClr val="tx1"/>
                </a:solidFill>
                <a:latin typeface="Arial"/>
              </a:rPr>
              <a:t>while controller in run.</a:t>
            </a:r>
            <a:endParaRPr lang="en-US" sz="1400" dirty="0">
              <a:solidFill>
                <a:schemeClr val="dk1"/>
              </a:solidFill>
              <a:latin typeface="Arial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1" grpId="0" animBg="1"/>
      <p:bldP spid="12" grpId="0"/>
      <p:bldP spid="15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Portfolio</a:t>
            </a:r>
          </a:p>
        </p:txBody>
      </p:sp>
      <p:pic>
        <p:nvPicPr>
          <p:cNvPr id="2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40852" y="4658244"/>
            <a:ext cx="4095750" cy="156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140357" y="4540525"/>
            <a:ext cx="1296245" cy="3168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ET 200SP modules</a:t>
            </a:r>
          </a:p>
        </p:txBody>
      </p:sp>
      <p:grpSp>
        <p:nvGrpSpPr>
          <p:cNvPr id="27" name="Gruppieren 53"/>
          <p:cNvGrpSpPr/>
          <p:nvPr>
            <p:custDataLst>
              <p:tags r:id="rId3"/>
            </p:custDataLst>
          </p:nvPr>
        </p:nvGrpSpPr>
        <p:grpSpPr>
          <a:xfrm>
            <a:off x="7867819" y="1825767"/>
            <a:ext cx="2981415" cy="2115294"/>
            <a:chOff x="7184843" y="1825767"/>
            <a:chExt cx="2981415" cy="2115294"/>
          </a:xfrm>
        </p:grpSpPr>
        <p:pic>
          <p:nvPicPr>
            <p:cNvPr id="28" name="Picture 56"/>
            <p:cNvPicPr>
              <a:picLocks noChangeAspect="1" noChangeArrowheads="1"/>
            </p:cNvPicPr>
            <p:nvPr/>
          </p:nvPicPr>
          <p:blipFill rotWithShape="1"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184843" y="2018520"/>
              <a:ext cx="1995743" cy="1922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8"/>
            <p:cNvPicPr>
              <a:picLocks noChangeAspect="1" noChangeArrowheads="1"/>
            </p:cNvPicPr>
            <p:nvPr/>
          </p:nvPicPr>
          <p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790" y="1964153"/>
              <a:ext cx="1374402" cy="151351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4" descr="C:\Users\lt4394\Desktop\DVD.png"/>
            <p:cNvPicPr>
              <a:picLocks noChangeAspect="1" noChangeArrowheads="1"/>
            </p:cNvPicPr>
            <p:nvPr/>
          </p:nvPicPr>
          <p:blipFill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2941" y="1825767"/>
              <a:ext cx="673317" cy="67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Rechteck 57"/>
          <p:cNvSpPr/>
          <p:nvPr>
            <p:custDataLst>
              <p:tags r:id="rId4"/>
            </p:custDataLst>
          </p:nvPr>
        </p:nvSpPr>
        <p:spPr bwMode="auto">
          <a:xfrm>
            <a:off x="323636" y="4087095"/>
            <a:ext cx="6605516" cy="359811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000" b="1" dirty="0">
                <a:solidFill>
                  <a:schemeClr val="accent5"/>
                </a:solidFill>
                <a:latin typeface="Arial"/>
              </a:rPr>
              <a:t>Basic Controller (S7-1200)</a:t>
            </a:r>
          </a:p>
        </p:txBody>
      </p:sp>
      <p:sp>
        <p:nvSpPr>
          <p:cNvPr id="32" name="Rechteck 58"/>
          <p:cNvSpPr/>
          <p:nvPr>
            <p:custDataLst>
              <p:tags r:id="rId5"/>
            </p:custDataLst>
          </p:nvPr>
        </p:nvSpPr>
        <p:spPr bwMode="auto">
          <a:xfrm>
            <a:off x="341194" y="1414861"/>
            <a:ext cx="6583777" cy="359811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000" b="1" dirty="0">
                <a:solidFill>
                  <a:schemeClr val="accent5"/>
                </a:solidFill>
                <a:latin typeface="Arial"/>
              </a:rPr>
              <a:t>Advanced Controller (S7-1500)</a:t>
            </a:r>
          </a:p>
        </p:txBody>
      </p:sp>
      <p:sp>
        <p:nvSpPr>
          <p:cNvPr id="33" name="Rechteck 59"/>
          <p:cNvSpPr/>
          <p:nvPr>
            <p:custDataLst>
              <p:tags r:id="rId6"/>
            </p:custDataLst>
          </p:nvPr>
        </p:nvSpPr>
        <p:spPr bwMode="auto">
          <a:xfrm>
            <a:off x="7084651" y="4088067"/>
            <a:ext cx="4623095" cy="359811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b="1" dirty="0">
                <a:solidFill>
                  <a:schemeClr val="accent5"/>
                </a:solidFill>
                <a:latin typeface="Arial"/>
              </a:rPr>
              <a:t>Distributed Controller (ET 200SP CPU)</a:t>
            </a:r>
          </a:p>
        </p:txBody>
      </p:sp>
      <p:sp>
        <p:nvSpPr>
          <p:cNvPr id="34" name="Rechteck 60"/>
          <p:cNvSpPr/>
          <p:nvPr>
            <p:custDataLst>
              <p:tags r:id="rId7"/>
            </p:custDataLst>
          </p:nvPr>
        </p:nvSpPr>
        <p:spPr bwMode="auto">
          <a:xfrm>
            <a:off x="7079571" y="1413269"/>
            <a:ext cx="4623095" cy="359811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000" b="1" dirty="0">
                <a:solidFill>
                  <a:schemeClr val="accent5"/>
                </a:solidFill>
                <a:latin typeface="Arial"/>
              </a:rPr>
              <a:t>Software Controller S7-1500</a:t>
            </a:r>
          </a:p>
        </p:txBody>
      </p:sp>
      <p:pic>
        <p:nvPicPr>
          <p:cNvPr id="35" name="Picture 64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1785" y="2190706"/>
            <a:ext cx="6297504" cy="162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 Box 2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8695" y="1863115"/>
            <a:ext cx="2834463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1200" dirty="0">
                <a:latin typeface="Arial"/>
              </a:rPr>
              <a:t>CPU</a:t>
            </a:r>
          </a:p>
        </p:txBody>
      </p:sp>
      <p:sp>
        <p:nvSpPr>
          <p:cNvPr id="37" name="Text Box 2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83420" y="1863115"/>
            <a:ext cx="612940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Interface modules</a:t>
            </a:r>
          </a:p>
        </p:txBody>
      </p:sp>
      <p:sp>
        <p:nvSpPr>
          <p:cNvPr id="38" name="Text Box 2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26840" y="1863115"/>
            <a:ext cx="680719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Power supply</a:t>
            </a:r>
            <a:endParaRPr lang="en-US" altLang="de-DE" sz="1200" dirty="0">
              <a:latin typeface="Arial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632959" y="1863115"/>
            <a:ext cx="891541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Communication</a:t>
            </a:r>
            <a:br>
              <a:rPr lang="en-US" altLang="de-DE" sz="900" dirty="0">
                <a:latin typeface="Arial"/>
              </a:rPr>
            </a:br>
            <a:r>
              <a:rPr lang="en-US" altLang="de-DE" sz="900" dirty="0">
                <a:latin typeface="Arial"/>
              </a:rPr>
              <a:t>modules</a:t>
            </a:r>
            <a:endParaRPr lang="en-US" altLang="de-DE" sz="1000" dirty="0">
              <a:latin typeface="Arial"/>
            </a:endParaRPr>
          </a:p>
        </p:txBody>
      </p:sp>
      <p:sp>
        <p:nvSpPr>
          <p:cNvPr id="40" name="Text Box 2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550342" y="1863115"/>
            <a:ext cx="540224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Signal modules</a:t>
            </a:r>
          </a:p>
        </p:txBody>
      </p:sp>
      <p:sp>
        <p:nvSpPr>
          <p:cNvPr id="41" name="Text Box 2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15125" y="1863115"/>
            <a:ext cx="751950" cy="31828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Technology modules</a:t>
            </a:r>
          </a:p>
        </p:txBody>
      </p:sp>
      <p:pic>
        <p:nvPicPr>
          <p:cNvPr id="42" name="Picture 63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1529" y="4820831"/>
            <a:ext cx="6455105" cy="140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 Box 2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10956" y="4540525"/>
            <a:ext cx="616564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Switch modules</a:t>
            </a:r>
          </a:p>
        </p:txBody>
      </p:sp>
      <p:sp>
        <p:nvSpPr>
          <p:cNvPr id="44" name="Text Box 2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367929" y="4540525"/>
            <a:ext cx="1107173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dirty="0">
                <a:latin typeface="Arial"/>
              </a:rPr>
              <a:t>CPU</a:t>
            </a:r>
          </a:p>
        </p:txBody>
      </p:sp>
      <p:sp>
        <p:nvSpPr>
          <p:cNvPr id="45" name="Text Box 2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94925" y="4540525"/>
            <a:ext cx="882398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sz="900" dirty="0">
                <a:latin typeface="Arial"/>
              </a:rPr>
              <a:t>Power supply</a:t>
            </a:r>
          </a:p>
        </p:txBody>
      </p:sp>
      <p:sp>
        <p:nvSpPr>
          <p:cNvPr id="46" name="Text Box 2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044728" y="4540525"/>
            <a:ext cx="1255796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sz="900" dirty="0">
                <a:latin typeface="Arial"/>
              </a:rPr>
              <a:t>Communication modules</a:t>
            </a:r>
            <a:endParaRPr lang="en-US" altLang="de-DE" sz="900" dirty="0">
              <a:latin typeface="Arial"/>
            </a:endParaRPr>
          </a:p>
        </p:txBody>
      </p:sp>
      <p:sp>
        <p:nvSpPr>
          <p:cNvPr id="47" name="Text Box 2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542507" y="4540525"/>
            <a:ext cx="652255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Signal modules</a:t>
            </a:r>
          </a:p>
        </p:txBody>
      </p:sp>
      <p:sp>
        <p:nvSpPr>
          <p:cNvPr id="48" name="Text Box 2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262167" y="4540525"/>
            <a:ext cx="954382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Technology modules</a:t>
            </a:r>
          </a:p>
        </p:txBody>
      </p:sp>
      <p:sp>
        <p:nvSpPr>
          <p:cNvPr id="49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283953" y="4540525"/>
            <a:ext cx="583122" cy="316800"/>
          </a:xfrm>
          <a:prstGeom prst="rect">
            <a:avLst/>
          </a:prstGeom>
          <a:solidFill>
            <a:srgbClr val="55A0B9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200" b="1">
                <a:solidFill>
                  <a:srgbClr val="FFFFFF"/>
                </a:solidFill>
                <a:latin typeface="Siemens Sans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900" dirty="0">
                <a:latin typeface="Arial"/>
              </a:rPr>
              <a:t>Signal boards</a:t>
            </a:r>
          </a:p>
        </p:txBody>
      </p:sp>
      <p:sp>
        <p:nvSpPr>
          <p:cNvPr id="50" name="Text Box 2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340853" y="4540524"/>
            <a:ext cx="2697940" cy="31680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36000" rIns="0" bIns="36000" anchor="ctr"/>
          <a:lstStyle>
            <a:defPPr>
              <a:defRPr lang="de-DE"/>
            </a:defPPr>
            <a:lvl1pPr algn="ctr" eaLnBrk="1" hangingPunct="1">
              <a:buClrTx/>
              <a:buFontTx/>
              <a:buNone/>
              <a:defRPr sz="1400" b="1">
                <a:solidFill>
                  <a:srgbClr val="FFFFFF"/>
                </a:solidFill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de-DE" sz="1200" dirty="0">
                <a:latin typeface="Arial"/>
              </a:rPr>
              <a:t>CPU</a:t>
            </a:r>
          </a:p>
        </p:txBody>
      </p:sp>
      <p:sp>
        <p:nvSpPr>
          <p:cNvPr id="51" name="Text Box 4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075824" y="1412874"/>
            <a:ext cx="4631922" cy="2542433"/>
          </a:xfrm>
          <a:prstGeom prst="rect">
            <a:avLst/>
          </a:prstGeom>
          <a:noFill/>
          <a:ln w="9525">
            <a:solidFill>
              <a:srgbClr val="55A0B9"/>
            </a:solidFill>
            <a:miter lim="800000"/>
            <a:headEnd/>
            <a:tailEnd/>
          </a:ln>
        </p:spPr>
        <p:txBody>
          <a:bodyPr wrap="square" lIns="72000" tIns="0" rIns="0" bIns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endParaRPr lang="en-US" sz="1400" dirty="0">
              <a:solidFill>
                <a:schemeClr val="bg1"/>
              </a:solidFill>
              <a:latin typeface="Arial"/>
              <a:ea typeface="ＭＳ Ｐゴシック"/>
              <a:sym typeface="Arial" charset="0"/>
            </a:endParaRPr>
          </a:p>
        </p:txBody>
      </p:sp>
      <p:sp>
        <p:nvSpPr>
          <p:cNvPr id="52" name="Text Box 4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29604" y="1410726"/>
            <a:ext cx="6595367" cy="2544581"/>
          </a:xfrm>
          <a:prstGeom prst="rect">
            <a:avLst/>
          </a:prstGeom>
          <a:noFill/>
          <a:ln w="9525">
            <a:solidFill>
              <a:srgbClr val="55A0B9"/>
            </a:solidFill>
            <a:miter lim="800000"/>
            <a:headEnd/>
            <a:tailEnd/>
          </a:ln>
        </p:spPr>
        <p:txBody>
          <a:bodyPr wrap="square" lIns="72000" tIns="0" rIns="0" bIns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endParaRPr lang="en-US" sz="1400" dirty="0">
              <a:solidFill>
                <a:schemeClr val="bg1"/>
              </a:solidFill>
              <a:latin typeface="Arial"/>
              <a:ea typeface="ＭＳ Ｐゴシック"/>
              <a:sym typeface="Arial" charset="0"/>
            </a:endParaRPr>
          </a:p>
        </p:txBody>
      </p:sp>
      <p:sp>
        <p:nvSpPr>
          <p:cNvPr id="53" name="Text Box 4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29604" y="4088067"/>
            <a:ext cx="6591864" cy="2209357"/>
          </a:xfrm>
          <a:prstGeom prst="rect">
            <a:avLst/>
          </a:prstGeom>
          <a:noFill/>
          <a:ln w="9525">
            <a:solidFill>
              <a:srgbClr val="55A0B9"/>
            </a:solidFill>
            <a:miter lim="800000"/>
            <a:headEnd/>
            <a:tailEnd/>
          </a:ln>
        </p:spPr>
        <p:txBody>
          <a:bodyPr wrap="square" lIns="72000" tIns="0" rIns="0" bIns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endParaRPr lang="en-US" sz="1400" dirty="0">
              <a:solidFill>
                <a:schemeClr val="bg1"/>
              </a:solidFill>
              <a:latin typeface="Arial"/>
              <a:ea typeface="ＭＳ Ｐゴシック"/>
              <a:sym typeface="Arial" charset="0"/>
            </a:endParaRPr>
          </a:p>
        </p:txBody>
      </p:sp>
      <p:sp>
        <p:nvSpPr>
          <p:cNvPr id="54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084651" y="4088067"/>
            <a:ext cx="4623095" cy="2209357"/>
          </a:xfrm>
          <a:prstGeom prst="rect">
            <a:avLst/>
          </a:prstGeom>
          <a:noFill/>
          <a:ln w="9525">
            <a:solidFill>
              <a:srgbClr val="55A0B9"/>
            </a:solidFill>
            <a:miter lim="800000"/>
            <a:headEnd/>
            <a:tailEnd/>
          </a:ln>
        </p:spPr>
        <p:txBody>
          <a:bodyPr wrap="square" lIns="72000" tIns="0" rIns="0" bIns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949EAA"/>
              </a:buClr>
              <a:buFont typeface="Wingdings" pitchFamily="2" charset="2"/>
              <a:buNone/>
            </a:pPr>
            <a:endParaRPr lang="en-US" sz="1400" dirty="0">
              <a:solidFill>
                <a:schemeClr val="bg1"/>
              </a:solidFill>
              <a:latin typeface="Arial"/>
              <a:ea typeface="ＭＳ Ｐゴシック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9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_ST70_XX_00661H[1]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855" y="1755388"/>
            <a:ext cx="7678737" cy="4014788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</p:pic>
      <p:sp>
        <p:nvSpPr>
          <p:cNvPr id="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69150" y="1755775"/>
            <a:ext cx="762000" cy="4014788"/>
          </a:xfrm>
          <a:prstGeom prst="rect">
            <a:avLst/>
          </a:prstGeom>
          <a:solidFill>
            <a:srgbClr val="3366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600" dirty="0">
              <a:solidFill>
                <a:srgbClr val="ADBECB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264400" y="3829050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412-2 PN/DP</a:t>
            </a:r>
          </a:p>
        </p:txBody>
      </p:sp>
      <p:sp>
        <p:nvSpPr>
          <p:cNvPr id="6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264400" y="229393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414-3 PN/DP</a:t>
            </a:r>
          </a:p>
        </p:txBody>
      </p:sp>
      <p:sp>
        <p:nvSpPr>
          <p:cNvPr id="7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62813" y="4897438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412-1</a:t>
            </a:r>
          </a:p>
        </p:txBody>
      </p:sp>
      <p:sp>
        <p:nvSpPr>
          <p:cNvPr id="8" name="Text Box 1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62813" y="4403725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412-2</a:t>
            </a:r>
          </a:p>
        </p:txBody>
      </p:sp>
      <p:sp>
        <p:nvSpPr>
          <p:cNvPr id="9" name="Text Box 1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16200000">
            <a:off x="1656557" y="6045994"/>
            <a:ext cx="4826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1,000</a:t>
            </a:r>
          </a:p>
        </p:txBody>
      </p:sp>
      <p:sp>
        <p:nvSpPr>
          <p:cNvPr id="10" name="Text Box 1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16200000">
            <a:off x="2500829" y="6045200"/>
            <a:ext cx="482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2,000</a:t>
            </a:r>
          </a:p>
        </p:txBody>
      </p:sp>
      <p:sp>
        <p:nvSpPr>
          <p:cNvPr id="11" name="Text Box 1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16200000">
            <a:off x="3336842" y="6046788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3,000</a:t>
            </a:r>
          </a:p>
        </p:txBody>
      </p:sp>
      <p:sp>
        <p:nvSpPr>
          <p:cNvPr id="12" name="Text Box 2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16200000">
            <a:off x="4171267" y="6046788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4,000</a:t>
            </a:r>
          </a:p>
        </p:txBody>
      </p:sp>
      <p:sp>
        <p:nvSpPr>
          <p:cNvPr id="13" name="Text Box 2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16200000">
            <a:off x="5908781" y="6045994"/>
            <a:ext cx="4826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6,000</a:t>
            </a:r>
          </a:p>
        </p:txBody>
      </p:sp>
      <p:sp>
        <p:nvSpPr>
          <p:cNvPr id="14" name="Line 2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471613" y="4922838"/>
            <a:ext cx="0" cy="9493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15" name="Line 2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211174" y="4343400"/>
            <a:ext cx="0" cy="15414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16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787199" y="2616200"/>
            <a:ext cx="0" cy="32623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17" name="Rectangle 4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2413" y="1760538"/>
            <a:ext cx="741362" cy="4010025"/>
          </a:xfrm>
          <a:prstGeom prst="rect">
            <a:avLst/>
          </a:prstGeom>
          <a:solidFill>
            <a:srgbClr val="FA83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600" dirty="0">
              <a:solidFill>
                <a:srgbClr val="ADBECB"/>
              </a:solidFill>
            </a:endParaRPr>
          </a:p>
        </p:txBody>
      </p:sp>
      <p:sp>
        <p:nvSpPr>
          <p:cNvPr id="18" name="Text Box 5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92088" y="4341813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315-2</a:t>
            </a:r>
            <a:br>
              <a:rPr lang="en-US" sz="1200" b="1" dirty="0">
                <a:solidFill>
                  <a:srgbClr val="000000"/>
                </a:solidFill>
              </a:rPr>
            </a:br>
            <a:r>
              <a:rPr lang="en-US" sz="1200" b="1" dirty="0">
                <a:solidFill>
                  <a:srgbClr val="000000"/>
                </a:solidFill>
              </a:rPr>
              <a:t>DP</a:t>
            </a:r>
          </a:p>
        </p:txBody>
      </p:sp>
      <p:sp>
        <p:nvSpPr>
          <p:cNvPr id="19" name="Text Box 5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96850" y="3317875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317-2</a:t>
            </a:r>
            <a:br>
              <a:rPr lang="en-US" sz="1200" b="1" dirty="0">
                <a:solidFill>
                  <a:srgbClr val="000000"/>
                </a:solidFill>
              </a:rPr>
            </a:br>
            <a:r>
              <a:rPr lang="en-US" sz="1200" b="1" dirty="0">
                <a:solidFill>
                  <a:srgbClr val="000000"/>
                </a:solidFill>
              </a:rPr>
              <a:t>DP</a:t>
            </a:r>
          </a:p>
        </p:txBody>
      </p:sp>
      <p:sp>
        <p:nvSpPr>
          <p:cNvPr id="20" name="Text Box 5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2088" y="2805113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317-2 PN/DP</a:t>
            </a:r>
          </a:p>
        </p:txBody>
      </p:sp>
      <p:sp>
        <p:nvSpPr>
          <p:cNvPr id="21" name="Text Box 5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98438" y="5419725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312</a:t>
            </a:r>
          </a:p>
        </p:txBody>
      </p:sp>
      <p:sp>
        <p:nvSpPr>
          <p:cNvPr id="22" name="Text Box 5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03200" y="492283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314</a:t>
            </a:r>
          </a:p>
        </p:txBody>
      </p:sp>
      <p:sp>
        <p:nvSpPr>
          <p:cNvPr id="23" name="Text Box 5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90500" y="3829050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315-2 PN/DP</a:t>
            </a:r>
          </a:p>
        </p:txBody>
      </p:sp>
      <p:sp>
        <p:nvSpPr>
          <p:cNvPr id="24" name="Text Box 5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96850" y="229393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319-3 PN/DP</a:t>
            </a:r>
          </a:p>
        </p:txBody>
      </p:sp>
      <p:sp>
        <p:nvSpPr>
          <p:cNvPr id="25" name="Rectangle 65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095375" y="4813300"/>
            <a:ext cx="474663" cy="900113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1600" b="1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6" name="Text Box 3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203325" y="5353050"/>
            <a:ext cx="149225" cy="319088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387475" y="4830763"/>
            <a:ext cx="155575" cy="842962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8" name="Rectangle 67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804988" y="4295775"/>
            <a:ext cx="1344612" cy="904875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1600" b="1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866600" y="4852988"/>
            <a:ext cx="149225" cy="319087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134974" y="4318000"/>
            <a:ext cx="138112" cy="36830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1" name="Text Box 40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065896" y="4376738"/>
            <a:ext cx="150813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2" name="Text Box 4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816011" y="4343400"/>
            <a:ext cx="150813" cy="319088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33" name="Rectangle 68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066407" y="2750561"/>
            <a:ext cx="1027405" cy="961014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1600" b="1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cxnSp>
        <p:nvCxnSpPr>
          <p:cNvPr id="34" name="Gerade Verbindung mit Pfeil 3"/>
          <p:cNvCxnSpPr>
            <a:cxnSpLocks noChangeShapeType="1"/>
          </p:cNvCxnSpPr>
          <p:nvPr>
            <p:custDataLst>
              <p:tags r:id="rId32"/>
            </p:custDataLst>
          </p:nvPr>
        </p:nvCxnSpPr>
        <p:spPr bwMode="auto">
          <a:xfrm>
            <a:off x="993775" y="5762625"/>
            <a:ext cx="68341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" name="Text Box 39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520262" y="3305175"/>
            <a:ext cx="150812" cy="319088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493746" y="3376613"/>
            <a:ext cx="150813" cy="319087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37" name="Line 28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2850851" y="4162425"/>
            <a:ext cx="0" cy="17065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38" name="Line 30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6512728" y="2235920"/>
            <a:ext cx="0" cy="358544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39" name="Rectangle 6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489702" y="1755389"/>
            <a:ext cx="1658811" cy="943362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en-US" sz="1600" b="1" dirty="0">
              <a:solidFill>
                <a:srgbClr val="ADBECB"/>
              </a:solidFill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386238" y="1760539"/>
            <a:ext cx="193165" cy="466532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Text Box 36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24805" y="2767335"/>
            <a:ext cx="196850" cy="917252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2" name="Text Box 38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870542" y="2873375"/>
            <a:ext cx="150813" cy="319088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1312863" y="4852988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7262813" y="2886075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414-3</a:t>
            </a:r>
          </a:p>
        </p:txBody>
      </p:sp>
      <p:sp>
        <p:nvSpPr>
          <p:cNvPr id="45" name="Text Box 1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264400" y="3419475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414-2</a:t>
            </a:r>
          </a:p>
        </p:txBody>
      </p:sp>
      <p:sp>
        <p:nvSpPr>
          <p:cNvPr id="46" name="Text Box 9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264400" y="1908293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416-2 </a:t>
            </a:r>
          </a:p>
        </p:txBody>
      </p:sp>
      <p:sp>
        <p:nvSpPr>
          <p:cNvPr id="47" name="Text Box 45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962775" y="1831382"/>
            <a:ext cx="147638" cy="319088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 rot="16200000">
            <a:off x="6814344" y="6034881"/>
            <a:ext cx="48260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7,000</a:t>
            </a:r>
          </a:p>
        </p:txBody>
      </p:sp>
      <p:cxnSp>
        <p:nvCxnSpPr>
          <p:cNvPr id="49" name="Gerade Verbindung 197"/>
          <p:cNvCxnSpPr>
            <a:cxnSpLocks noChangeShapeType="1"/>
          </p:cNvCxnSpPr>
          <p:nvPr>
            <p:custDataLst>
              <p:tags r:id="rId47"/>
            </p:custDataLst>
          </p:nvPr>
        </p:nvCxnSpPr>
        <p:spPr bwMode="auto">
          <a:xfrm flipV="1">
            <a:off x="7053263" y="5753100"/>
            <a:ext cx="0" cy="73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Rectangle 68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2499627" y="3725863"/>
            <a:ext cx="1008062" cy="482600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en-US" sz="1600" b="1" dirty="0">
              <a:solidFill>
                <a:srgbClr val="ADBECB"/>
              </a:solidFill>
            </a:endParaRPr>
          </a:p>
        </p:txBody>
      </p:sp>
      <p:sp>
        <p:nvSpPr>
          <p:cNvPr id="51" name="Text Box 42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102491" y="3865563"/>
            <a:ext cx="150813" cy="319087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52" name="Text Box 25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748608" y="3725863"/>
            <a:ext cx="168275" cy="458787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3" name="Text Box 34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2695575" y="3889375"/>
            <a:ext cx="150813" cy="319088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grpSp>
        <p:nvGrpSpPr>
          <p:cNvPr id="54" name="Gruppieren 2"/>
          <p:cNvGrpSpPr/>
          <p:nvPr>
            <p:custDataLst>
              <p:tags r:id="rId52"/>
            </p:custDataLst>
          </p:nvPr>
        </p:nvGrpSpPr>
        <p:grpSpPr>
          <a:xfrm>
            <a:off x="1011953" y="5777976"/>
            <a:ext cx="5119067" cy="49988"/>
            <a:chOff x="1011953" y="6574076"/>
            <a:chExt cx="5119067" cy="49988"/>
          </a:xfrm>
        </p:grpSpPr>
        <p:sp>
          <p:nvSpPr>
            <p:cNvPr id="55" name="Rectangle 13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1011953" y="6574076"/>
              <a:ext cx="17107" cy="49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1862278" y="6574076"/>
              <a:ext cx="17107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57" name="Rectangle 17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712603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58" name="Rectangle 19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562930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59" name="Rectangle 21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6113913" y="6574076"/>
              <a:ext cx="17107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60" name="Rectangle 19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5263584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61" name="Rectangle 19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4413257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</p:grpSp>
      <p:sp>
        <p:nvSpPr>
          <p:cNvPr id="62" name="Rectangle 68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445319" y="2124193"/>
            <a:ext cx="930019" cy="1055065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en-US" sz="1600" b="1" dirty="0">
              <a:solidFill>
                <a:srgbClr val="ADBECB"/>
              </a:solidFill>
            </a:endParaRPr>
          </a:p>
        </p:txBody>
      </p:sp>
      <p:sp>
        <p:nvSpPr>
          <p:cNvPr id="63" name="Text Box 45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5517080" y="2299364"/>
            <a:ext cx="147638" cy="319088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4673634" y="2235920"/>
            <a:ext cx="202168" cy="462831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5" name="Text Box 3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491898" y="2297113"/>
            <a:ext cx="150813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66" name="Text Box 44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5119047" y="2813267"/>
            <a:ext cx="150813" cy="319088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67" name="Text Box 2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 rot="16200000">
            <a:off x="5038854" y="6045287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5,000</a:t>
            </a:r>
          </a:p>
        </p:txBody>
      </p:sp>
      <p:sp>
        <p:nvSpPr>
          <p:cNvPr id="68" name="Line 30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3943057" y="3684587"/>
            <a:ext cx="0" cy="2187576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grpSp>
        <p:nvGrpSpPr>
          <p:cNvPr id="69" name="Gruppieren 17"/>
          <p:cNvGrpSpPr>
            <a:grpSpLocks/>
          </p:cNvGrpSpPr>
          <p:nvPr>
            <p:custDataLst>
              <p:tags r:id="rId60"/>
            </p:custDataLst>
          </p:nvPr>
        </p:nvGrpSpPr>
        <p:grpSpPr bwMode="auto">
          <a:xfrm>
            <a:off x="6716917" y="6380163"/>
            <a:ext cx="1209675" cy="184150"/>
            <a:chOff x="5809062" y="6399721"/>
            <a:chExt cx="1209002" cy="184666"/>
          </a:xfrm>
        </p:grpSpPr>
        <p:sp>
          <p:nvSpPr>
            <p:cNvPr id="70" name="Text Box 59"/>
            <p:cNvSpPr txBox="1"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5809062" y="6410833"/>
              <a:ext cx="228600" cy="158750"/>
            </a:xfrm>
            <a:prstGeom prst="rect">
              <a:avLst/>
            </a:prstGeom>
            <a:solidFill>
              <a:srgbClr val="46AF5A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71" name="Text Box 60"/>
            <p:cNvSpPr txBox="1"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6116364" y="6399721"/>
              <a:ext cx="90170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>
                  <a:solidFill>
                    <a:srgbClr val="000000"/>
                  </a:solidFill>
                </a:rPr>
                <a:t>S7-1500</a:t>
              </a:r>
            </a:p>
          </p:txBody>
        </p:sp>
      </p:grpSp>
      <p:sp>
        <p:nvSpPr>
          <p:cNvPr id="72" name="Text Box 47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3633909" y="2524078"/>
            <a:ext cx="384175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1516</a:t>
            </a:r>
          </a:p>
        </p:txBody>
      </p:sp>
      <p:sp>
        <p:nvSpPr>
          <p:cNvPr id="73" name="Text Box 47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1885799" y="4066867"/>
            <a:ext cx="385763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1513</a:t>
            </a:r>
          </a:p>
        </p:txBody>
      </p:sp>
      <p:sp>
        <p:nvSpPr>
          <p:cNvPr id="74" name="Text Box 47"/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1171354" y="4577016"/>
            <a:ext cx="384175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1511</a:t>
            </a:r>
          </a:p>
        </p:txBody>
      </p:sp>
      <p:sp>
        <p:nvSpPr>
          <p:cNvPr id="75" name="Text Box 47"/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2536390" y="3497208"/>
            <a:ext cx="385763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1515</a:t>
            </a:r>
          </a:p>
        </p:txBody>
      </p:sp>
      <p:sp>
        <p:nvSpPr>
          <p:cNvPr id="76" name="Text Box 47"/>
          <p:cNvSpPr txBox="1"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6192492" y="1517951"/>
            <a:ext cx="384175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1518</a:t>
            </a:r>
          </a:p>
        </p:txBody>
      </p:sp>
      <p:sp>
        <p:nvSpPr>
          <p:cNvPr id="77" name="Text Box 47"/>
          <p:cNvSpPr txBox="1"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4679820" y="1888817"/>
            <a:ext cx="384175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1517</a:t>
            </a:r>
          </a:p>
        </p:txBody>
      </p:sp>
      <p:sp>
        <p:nvSpPr>
          <p:cNvPr id="153" name="Textfeld 5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224713" y="5821363"/>
            <a:ext cx="2109873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i="1" dirty="0">
                <a:solidFill>
                  <a:srgbClr val="000000"/>
                </a:solidFill>
              </a:rPr>
              <a:t>German list price in €,</a:t>
            </a:r>
            <a:br>
              <a:rPr lang="en-US" sz="1100" i="1" dirty="0">
                <a:solidFill>
                  <a:srgbClr val="000000"/>
                </a:solidFill>
              </a:rPr>
            </a:br>
            <a:r>
              <a:rPr lang="en-US" sz="1100" i="1" dirty="0">
                <a:solidFill>
                  <a:srgbClr val="000000"/>
                </a:solidFill>
              </a:rPr>
              <a:t>regional adjustment may differ!</a:t>
            </a:r>
          </a:p>
        </p:txBody>
      </p:sp>
      <p:sp>
        <p:nvSpPr>
          <p:cNvPr id="154" name="Textfeld 6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3016250" y="1335088"/>
            <a:ext cx="26209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S7-1500 CPU Portfolio</a:t>
            </a:r>
          </a:p>
        </p:txBody>
      </p:sp>
      <p:sp>
        <p:nvSpPr>
          <p:cNvPr id="155" name="Rectangle 85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8115300" y="592275"/>
            <a:ext cx="3878263" cy="4070213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grpSp>
        <p:nvGrpSpPr>
          <p:cNvPr id="156" name="Gruppieren 99"/>
          <p:cNvGrpSpPr>
            <a:grpSpLocks noChangeAspect="1"/>
          </p:cNvGrpSpPr>
          <p:nvPr>
            <p:custDataLst>
              <p:tags r:id="rId70"/>
            </p:custDataLst>
          </p:nvPr>
        </p:nvGrpSpPr>
        <p:grpSpPr>
          <a:xfrm>
            <a:off x="8122978" y="1013084"/>
            <a:ext cx="3847457" cy="2306910"/>
            <a:chOff x="8667525" y="3821713"/>
            <a:chExt cx="2976064" cy="1812244"/>
          </a:xfrm>
        </p:grpSpPr>
        <p:pic>
          <p:nvPicPr>
            <p:cNvPr id="157" name="Grafik 3"/>
            <p:cNvPicPr>
              <a:picLocks noChangeAspect="1"/>
            </p:cNvPicPr>
            <p:nvPr>
              <p:custDataLst>
                <p:tags r:id="rId73"/>
              </p:custDataLst>
            </p:nvPr>
          </p:nvPicPr>
          <p:blipFill rotWithShape="1">
            <a:blip r:embed="rId8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128576" y="3849528"/>
              <a:ext cx="1515013" cy="1784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8" name="Gruppieren 101"/>
            <p:cNvGrpSpPr/>
            <p:nvPr/>
          </p:nvGrpSpPr>
          <p:grpSpPr>
            <a:xfrm>
              <a:off x="8667525" y="3821713"/>
              <a:ext cx="1515013" cy="1784429"/>
              <a:chOff x="8667525" y="3821713"/>
              <a:chExt cx="1515013" cy="1784429"/>
            </a:xfrm>
          </p:grpSpPr>
          <p:pic>
            <p:nvPicPr>
              <p:cNvPr id="159" name="Grafik 3"/>
              <p:cNvPicPr>
                <a:picLocks noChangeAspect="1"/>
              </p:cNvPicPr>
              <p:nvPr>
                <p:custDataLst>
                  <p:tags r:id="rId74"/>
                </p:custDataLst>
              </p:nvPr>
            </p:nvPicPr>
            <p:blipFill rotWithShape="1">
              <a:blip r:embed="rId8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201"/>
              <a:stretch/>
            </p:blipFill>
            <p:spPr bwMode="auto">
              <a:xfrm>
                <a:off x="8667525" y="3821713"/>
                <a:ext cx="1515013" cy="17844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0" name="Textfeld 103"/>
              <p:cNvSpPr txBox="1"/>
              <p:nvPr/>
            </p:nvSpPr>
            <p:spPr>
              <a:xfrm rot="272641">
                <a:off x="8941850" y="4547992"/>
                <a:ext cx="40076" cy="28149"/>
              </a:xfrm>
              <a:prstGeom prst="rect">
                <a:avLst/>
              </a:prstGeom>
              <a:solidFill>
                <a:schemeClr val="bg1"/>
              </a:solidFill>
              <a:scene3d>
                <a:camera prst="perspective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180" b="1" dirty="0">
                    <a:solidFill>
                      <a:schemeClr val="tx1"/>
                    </a:solidFill>
                  </a:rPr>
                  <a:t>7-3 </a:t>
                </a:r>
              </a:p>
            </p:txBody>
          </p:sp>
          <p:sp>
            <p:nvSpPr>
              <p:cNvPr id="161" name="Textfeld 104"/>
              <p:cNvSpPr txBox="1"/>
              <p:nvPr/>
            </p:nvSpPr>
            <p:spPr>
              <a:xfrm rot="272641">
                <a:off x="8970019" y="4709217"/>
                <a:ext cx="25648" cy="21929"/>
              </a:xfrm>
              <a:prstGeom prst="rect">
                <a:avLst/>
              </a:prstGeom>
              <a:solidFill>
                <a:schemeClr val="bg1"/>
              </a:solidFill>
              <a:scene3d>
                <a:camera prst="perspectiveLeft"/>
                <a:lightRig rig="threePt" dir="t"/>
              </a:scene3d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140" b="1" dirty="0">
                    <a:solidFill>
                      <a:schemeClr val="tx1"/>
                    </a:solidFill>
                  </a:rPr>
                  <a:t>7-3</a:t>
                </a:r>
              </a:p>
            </p:txBody>
          </p:sp>
        </p:grpSp>
      </p:grpSp>
      <p:pic>
        <p:nvPicPr>
          <p:cNvPr id="162" name="Grafik 3"/>
          <p:cNvPicPr>
            <a:picLocks noChangeAspect="1"/>
          </p:cNvPicPr>
          <p:nvPr>
            <p:custDataLst>
              <p:tags r:id="rId71"/>
            </p:custDataLst>
          </p:nvPr>
        </p:nvPicPr>
        <p:blipFill rotWithShape="1">
          <a:blip r:embed="rId89" cstate="email">
            <a:extLst>
              <a:ext uri="{BEBA8EAE-BF5A-486C-A8C5-ECC9F3942E4B}">
                <a14:imgProps xmlns:a14="http://schemas.microsoft.com/office/drawing/2010/main">
                  <a14:imgLayer r:embed="rId90">
                    <a14:imgEffect>
                      <a14:backgroundRemoval t="4660" b="100000" l="56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30622" y="2191256"/>
            <a:ext cx="3625842" cy="276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" name="Rectangle 11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8115300" y="592275"/>
            <a:ext cx="3878263" cy="446087"/>
          </a:xfrm>
          <a:prstGeom prst="rect">
            <a:avLst/>
          </a:prstGeom>
          <a:solidFill>
            <a:srgbClr val="46AF5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72000" bIns="72000" anchor="ctr"/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000000"/>
                </a:solidFill>
              </a:rPr>
              <a:t>CPU 1511-1 PN … CPU 1518-3 PN/DP</a:t>
            </a:r>
          </a:p>
        </p:txBody>
      </p:sp>
      <p:sp>
        <p:nvSpPr>
          <p:cNvPr id="165" name="Title 16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kern="1200" dirty="0">
                <a:solidFill>
                  <a:srgbClr val="000000"/>
                </a:solidFill>
                <a:effectLst/>
                <a:ea typeface="+mn-ea"/>
              </a:rPr>
              <a:t>Standard S7-1500 CPU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2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5"/>
          <p:cNvSpPr>
            <a:spLocks noChangeArrowheads="1"/>
          </p:cNvSpPr>
          <p:nvPr/>
        </p:nvSpPr>
        <p:spPr bwMode="auto">
          <a:xfrm>
            <a:off x="339558" y="1421309"/>
            <a:ext cx="3878263" cy="5026025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9558" y="1427163"/>
            <a:ext cx="3878263" cy="446087"/>
          </a:xfrm>
          <a:prstGeom prst="rect">
            <a:avLst/>
          </a:prstGeom>
          <a:solidFill>
            <a:srgbClr val="46AF5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72000" bIns="72000" anchor="ctr"/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000000"/>
                </a:solidFill>
              </a:rPr>
              <a:t>CPU 1511F-1 PN … CPU 1518F-3 PN/DP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718" y="2655193"/>
            <a:ext cx="3429410" cy="2166432"/>
          </a:xfrm>
          <a:prstGeom prst="rect">
            <a:avLst/>
          </a:prstGeom>
        </p:spPr>
      </p:pic>
      <p:pic>
        <p:nvPicPr>
          <p:cNvPr id="5" name="Picture 3" descr="G_ST70_XX_00661H[1]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5769" y="1740021"/>
            <a:ext cx="7678737" cy="4014788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297064" y="1731015"/>
            <a:ext cx="762000" cy="4014788"/>
          </a:xfrm>
          <a:prstGeom prst="rect">
            <a:avLst/>
          </a:prstGeom>
          <a:solidFill>
            <a:srgbClr val="3366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600" dirty="0">
              <a:solidFill>
                <a:srgbClr val="ADBECB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392314" y="226917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414F-3 PN/DP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 rot="16200000">
            <a:off x="5784471" y="6021234"/>
            <a:ext cx="4826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1,000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 rot="16200000">
            <a:off x="6628743" y="6020440"/>
            <a:ext cx="482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2,000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 rot="16200000">
            <a:off x="7464756" y="6022028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3,000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 rot="16200000">
            <a:off x="8299181" y="6022028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4,000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 rot="16200000">
            <a:off x="10036695" y="6021234"/>
            <a:ext cx="4826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6,000</a:t>
            </a:r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5803929" y="4898078"/>
            <a:ext cx="0" cy="9493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43490" y="4318640"/>
            <a:ext cx="0" cy="15414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>
            <a:off x="9119515" y="2591440"/>
            <a:ext cx="0" cy="32623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4380327" y="1735778"/>
            <a:ext cx="741362" cy="4010025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600" dirty="0">
              <a:solidFill>
                <a:srgbClr val="ADBECB"/>
              </a:solidFill>
            </a:endParaRPr>
          </a:p>
        </p:txBody>
      </p:sp>
      <p:sp>
        <p:nvSpPr>
          <p:cNvPr id="17" name="Text Box 50"/>
          <p:cNvSpPr txBox="1">
            <a:spLocks noChangeArrowheads="1"/>
          </p:cNvSpPr>
          <p:nvPr/>
        </p:nvSpPr>
        <p:spPr bwMode="auto">
          <a:xfrm>
            <a:off x="4320002" y="4317053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315F-2</a:t>
            </a:r>
            <a:br>
              <a:rPr lang="en-US" sz="1200" b="1" dirty="0">
                <a:solidFill>
                  <a:srgbClr val="000000"/>
                </a:solidFill>
              </a:rPr>
            </a:br>
            <a:r>
              <a:rPr lang="en-US" sz="1200" b="1" dirty="0">
                <a:solidFill>
                  <a:srgbClr val="000000"/>
                </a:solidFill>
              </a:rPr>
              <a:t>DP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4324764" y="3293115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317F-2</a:t>
            </a:r>
            <a:br>
              <a:rPr lang="en-US" sz="1200" b="1" dirty="0">
                <a:solidFill>
                  <a:srgbClr val="000000"/>
                </a:solidFill>
              </a:rPr>
            </a:br>
            <a:r>
              <a:rPr lang="en-US" sz="1200" b="1" dirty="0">
                <a:solidFill>
                  <a:srgbClr val="000000"/>
                </a:solidFill>
              </a:rPr>
              <a:t>DP</a:t>
            </a:r>
          </a:p>
        </p:txBody>
      </p:sp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4320002" y="2780353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317F-2 PN/DP</a:t>
            </a:r>
          </a:p>
        </p:txBody>
      </p:sp>
      <p:sp>
        <p:nvSpPr>
          <p:cNvPr id="20" name="Text Box 55"/>
          <p:cNvSpPr txBox="1">
            <a:spLocks noChangeArrowheads="1"/>
          </p:cNvSpPr>
          <p:nvPr/>
        </p:nvSpPr>
        <p:spPr bwMode="auto">
          <a:xfrm>
            <a:off x="4318414" y="3804290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315F-2 PN/DP</a:t>
            </a:r>
          </a:p>
        </p:txBody>
      </p:sp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4324764" y="226917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319F-3 PN/DP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5719791" y="4806003"/>
            <a:ext cx="155575" cy="842962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6466080" y="4293240"/>
            <a:ext cx="138112" cy="36830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6324324" y="4351978"/>
            <a:ext cx="150813" cy="3190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5" name="Rectangle 68"/>
          <p:cNvSpPr>
            <a:spLocks noChangeArrowheads="1"/>
          </p:cNvSpPr>
          <p:nvPr/>
        </p:nvSpPr>
        <p:spPr bwMode="auto">
          <a:xfrm>
            <a:off x="7398723" y="2725801"/>
            <a:ext cx="1027405" cy="961014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1600" b="1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cxnSp>
        <p:nvCxnSpPr>
          <p:cNvPr id="26" name="Gerade Verbindung mit Pfeil 3"/>
          <p:cNvCxnSpPr>
            <a:cxnSpLocks noChangeShapeType="1"/>
          </p:cNvCxnSpPr>
          <p:nvPr/>
        </p:nvCxnSpPr>
        <p:spPr bwMode="auto">
          <a:xfrm>
            <a:off x="5121689" y="5737865"/>
            <a:ext cx="68341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7852578" y="3280415"/>
            <a:ext cx="150812" cy="3190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7183167" y="4137665"/>
            <a:ext cx="0" cy="170656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11157026" y="2211160"/>
            <a:ext cx="0" cy="358544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9617616" y="1730629"/>
            <a:ext cx="1658811" cy="943362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en-US" sz="1600" b="1" dirty="0">
              <a:solidFill>
                <a:srgbClr val="ADBECB"/>
              </a:solidFill>
            </a:endParaRP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11030536" y="1735779"/>
            <a:ext cx="193165" cy="466532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8157121" y="2742575"/>
            <a:ext cx="196850" cy="917252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8202858" y="2848615"/>
            <a:ext cx="150813" cy="3190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11392314" y="1883533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416F-2 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10778707" y="1806622"/>
            <a:ext cx="147638" cy="319088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 rot="16200000">
            <a:off x="10942258" y="6010121"/>
            <a:ext cx="48260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7,000</a:t>
            </a:r>
          </a:p>
        </p:txBody>
      </p:sp>
      <p:cxnSp>
        <p:nvCxnSpPr>
          <p:cNvPr id="37" name="Gerade Verbindung 197"/>
          <p:cNvCxnSpPr>
            <a:cxnSpLocks noChangeShapeType="1"/>
          </p:cNvCxnSpPr>
          <p:nvPr/>
        </p:nvCxnSpPr>
        <p:spPr bwMode="auto">
          <a:xfrm flipV="1">
            <a:off x="11181177" y="5728340"/>
            <a:ext cx="0" cy="73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7080924" y="3701103"/>
            <a:ext cx="168275" cy="458787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7027891" y="3864615"/>
            <a:ext cx="150813" cy="3190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grpSp>
        <p:nvGrpSpPr>
          <p:cNvPr id="40" name="Gruppieren 109"/>
          <p:cNvGrpSpPr/>
          <p:nvPr/>
        </p:nvGrpSpPr>
        <p:grpSpPr>
          <a:xfrm>
            <a:off x="5139867" y="5753216"/>
            <a:ext cx="5119067" cy="49988"/>
            <a:chOff x="1011953" y="6574076"/>
            <a:chExt cx="5119067" cy="49988"/>
          </a:xfrm>
        </p:grpSpPr>
        <p:sp>
          <p:nvSpPr>
            <p:cNvPr id="41" name="Rectangle 1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11953" y="6574076"/>
              <a:ext cx="17107" cy="49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862278" y="6574076"/>
              <a:ext cx="17107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712603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44" name="Rectangle 1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62930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45" name="Rectangle 2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13913" y="6574076"/>
              <a:ext cx="17107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46" name="Rectangle 1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263584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413257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9849396" y="2274604"/>
            <a:ext cx="147638" cy="319088"/>
          </a:xfrm>
          <a:prstGeom prst="rect">
            <a:avLst/>
          </a:prstGeom>
          <a:solidFill>
            <a:srgbClr val="3366FF">
              <a:alpha val="49020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600" b="1" dirty="0">
              <a:solidFill>
                <a:srgbClr val="000000"/>
              </a:solidFill>
            </a:endParaRPr>
          </a:p>
        </p:txBody>
      </p:sp>
      <p:sp>
        <p:nvSpPr>
          <p:cNvPr id="49" name="Text Box 36"/>
          <p:cNvSpPr txBox="1">
            <a:spLocks noChangeArrowheads="1"/>
          </p:cNvSpPr>
          <p:nvPr/>
        </p:nvSpPr>
        <p:spPr bwMode="auto">
          <a:xfrm>
            <a:off x="9005950" y="2211160"/>
            <a:ext cx="202168" cy="462831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0" name="Text Box 37"/>
          <p:cNvSpPr txBox="1">
            <a:spLocks noChangeArrowheads="1"/>
          </p:cNvSpPr>
          <p:nvPr/>
        </p:nvSpPr>
        <p:spPr bwMode="auto">
          <a:xfrm>
            <a:off x="8824214" y="2272353"/>
            <a:ext cx="150813" cy="3190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 rot="16200000">
            <a:off x="9166768" y="6020527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5,000</a:t>
            </a:r>
          </a:p>
        </p:txBody>
      </p:sp>
      <p:grpSp>
        <p:nvGrpSpPr>
          <p:cNvPr id="52" name="Gruppieren 1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716917" y="6380163"/>
            <a:ext cx="1209675" cy="184150"/>
            <a:chOff x="5809062" y="6399721"/>
            <a:chExt cx="1209002" cy="184666"/>
          </a:xfrm>
        </p:grpSpPr>
        <p:sp>
          <p:nvSpPr>
            <p:cNvPr id="53" name="Text Box 5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09062" y="6410833"/>
              <a:ext cx="228600" cy="158750"/>
            </a:xfrm>
            <a:prstGeom prst="rect">
              <a:avLst/>
            </a:prstGeom>
            <a:solidFill>
              <a:srgbClr val="46AF5A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54" name="Text Box 6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16364" y="6399721"/>
              <a:ext cx="90170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 dirty="0">
                  <a:solidFill>
                    <a:srgbClr val="000000"/>
                  </a:solidFill>
                </a:rPr>
                <a:t>S7-1500</a:t>
              </a:r>
            </a:p>
          </p:txBody>
        </p:sp>
      </p:grpSp>
      <p:sp>
        <p:nvSpPr>
          <p:cNvPr id="55" name="Textfeld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47347" y="5847403"/>
            <a:ext cx="2109873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0" i="1" dirty="0">
                <a:solidFill>
                  <a:srgbClr val="000000"/>
                </a:solidFill>
              </a:rPr>
              <a:t>German list price in €,</a:t>
            </a:r>
            <a:br>
              <a:rPr lang="en-US" sz="1100" i="1" dirty="0">
                <a:solidFill>
                  <a:srgbClr val="000000"/>
                </a:solidFill>
              </a:rPr>
            </a:br>
            <a:r>
              <a:rPr lang="en-US" sz="1100" i="1" dirty="0">
                <a:solidFill>
                  <a:srgbClr val="000000"/>
                </a:solidFill>
              </a:rPr>
              <a:t>regional adjustment may differ!</a:t>
            </a: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8255546" y="3686815"/>
            <a:ext cx="0" cy="2058601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7926593" y="2487805"/>
            <a:ext cx="422616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1516F</a:t>
            </a:r>
          </a:p>
        </p:txBody>
      </p:sp>
      <p:sp>
        <p:nvSpPr>
          <p:cNvPr id="58" name="Text Box 47"/>
          <p:cNvSpPr txBox="1">
            <a:spLocks noChangeArrowheads="1"/>
          </p:cNvSpPr>
          <p:nvPr/>
        </p:nvSpPr>
        <p:spPr bwMode="auto">
          <a:xfrm>
            <a:off x="6808229" y="3461905"/>
            <a:ext cx="436856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1515F</a:t>
            </a:r>
          </a:p>
        </p:txBody>
      </p:sp>
      <p:sp>
        <p:nvSpPr>
          <p:cNvPr id="59" name="Text Box 47"/>
          <p:cNvSpPr txBox="1">
            <a:spLocks noChangeArrowheads="1"/>
          </p:cNvSpPr>
          <p:nvPr/>
        </p:nvSpPr>
        <p:spPr bwMode="auto">
          <a:xfrm>
            <a:off x="5440297" y="4558419"/>
            <a:ext cx="440150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1511F</a:t>
            </a:r>
          </a:p>
        </p:txBody>
      </p:sp>
      <p:sp>
        <p:nvSpPr>
          <p:cNvPr id="60" name="Text Box 47"/>
          <p:cNvSpPr txBox="1">
            <a:spLocks noChangeArrowheads="1"/>
          </p:cNvSpPr>
          <p:nvPr/>
        </p:nvSpPr>
        <p:spPr bwMode="auto">
          <a:xfrm>
            <a:off x="6149377" y="3991239"/>
            <a:ext cx="450718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1513F</a:t>
            </a:r>
          </a:p>
        </p:txBody>
      </p:sp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10778708" y="1494057"/>
            <a:ext cx="443916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1518F</a:t>
            </a:r>
          </a:p>
        </p:txBody>
      </p: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8759798" y="1967032"/>
            <a:ext cx="444175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>
            <a:defPPr>
              <a:defRPr lang="de-DE"/>
            </a:defPPr>
            <a:lvl1pPr algn="ctr" eaLnBrk="0" hangingPunct="0">
              <a:defRPr sz="11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1517F</a:t>
            </a:r>
          </a:p>
        </p:txBody>
      </p:sp>
      <p:sp>
        <p:nvSpPr>
          <p:cNvPr id="64" name="Title 6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kern="1200" dirty="0">
                <a:solidFill>
                  <a:srgbClr val="000000"/>
                </a:solidFill>
                <a:effectLst/>
                <a:ea typeface="+mn-ea"/>
              </a:rPr>
              <a:t>Failsafe S7-1500 CPU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4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_ST70_XX_00661H[1]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5769" y="1730628"/>
            <a:ext cx="7678737" cy="4014788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 rot="16200000">
            <a:off x="6628743" y="6020440"/>
            <a:ext cx="482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500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 rot="16200000">
            <a:off x="8299181" y="6022028"/>
            <a:ext cx="482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1,000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 rot="16200000">
            <a:off x="10036695" y="6021234"/>
            <a:ext cx="4826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1,500</a:t>
            </a:r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4380327" y="1735778"/>
            <a:ext cx="741362" cy="4010025"/>
          </a:xfrm>
          <a:prstGeom prst="rect">
            <a:avLst/>
          </a:prstGeom>
          <a:solidFill>
            <a:srgbClr val="FA83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endParaRPr lang="en-US" sz="1600" dirty="0">
              <a:solidFill>
                <a:srgbClr val="ADBECB"/>
              </a:solidFill>
            </a:endParaRPr>
          </a:p>
        </p:txBody>
      </p:sp>
      <p:sp>
        <p:nvSpPr>
          <p:cNvPr id="7" name="Text Box 53"/>
          <p:cNvSpPr txBox="1">
            <a:spLocks noChangeArrowheads="1"/>
          </p:cNvSpPr>
          <p:nvPr/>
        </p:nvSpPr>
        <p:spPr bwMode="auto">
          <a:xfrm>
            <a:off x="4331115" y="5394965"/>
            <a:ext cx="7064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312C</a:t>
            </a:r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4331114" y="4890394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313C</a:t>
            </a:r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8029815" y="3740790"/>
            <a:ext cx="1098817" cy="1511301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1600" b="1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6638171" y="5343371"/>
            <a:ext cx="149225" cy="319088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8874108" y="3816852"/>
            <a:ext cx="155575" cy="1330464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2" name="Rectangle 67"/>
          <p:cNvSpPr>
            <a:spLocks noChangeArrowheads="1"/>
          </p:cNvSpPr>
          <p:nvPr/>
        </p:nvSpPr>
        <p:spPr bwMode="auto">
          <a:xfrm>
            <a:off x="9906459" y="2220687"/>
            <a:ext cx="1446168" cy="1520104"/>
          </a:xfrm>
          <a:prstGeom prst="rect">
            <a:avLst/>
          </a:prstGeom>
          <a:solidFill>
            <a:schemeClr val="accent2">
              <a:lumMod val="40000"/>
              <a:lumOff val="60000"/>
              <a:alpha val="50195"/>
            </a:schemeClr>
          </a:solidFill>
          <a:ln>
            <a:solidFill>
              <a:schemeClr val="accent1"/>
            </a:solidFill>
          </a:ln>
          <a:effectLst/>
        </p:spPr>
        <p:txBody>
          <a:bodyPr wrap="none" lIns="0" tIns="0" rIns="0" bIns="0" anchor="ctr">
            <a:noAutofit/>
          </a:bodyPr>
          <a:lstStyle/>
          <a:p>
            <a:pPr>
              <a:spcBef>
                <a:spcPct val="50000"/>
              </a:spcBef>
            </a:pPr>
            <a:endParaRPr lang="en-US" sz="1600" b="1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cxnSp>
        <p:nvCxnSpPr>
          <p:cNvPr id="13" name="Gerade Verbindung mit Pfeil 3"/>
          <p:cNvCxnSpPr>
            <a:cxnSpLocks noChangeShapeType="1"/>
          </p:cNvCxnSpPr>
          <p:nvPr/>
        </p:nvCxnSpPr>
        <p:spPr bwMode="auto">
          <a:xfrm>
            <a:off x="5121689" y="5737865"/>
            <a:ext cx="68341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4" name="Gruppieren 17"/>
          <p:cNvGrpSpPr>
            <a:grpSpLocks/>
          </p:cNvGrpSpPr>
          <p:nvPr/>
        </p:nvGrpSpPr>
        <p:grpSpPr bwMode="auto">
          <a:xfrm>
            <a:off x="9388889" y="5398140"/>
            <a:ext cx="1209675" cy="184150"/>
            <a:chOff x="5809062" y="6399721"/>
            <a:chExt cx="1209002" cy="184666"/>
          </a:xfrm>
        </p:grpSpPr>
        <p:sp>
          <p:nvSpPr>
            <p:cNvPr id="15" name="Text Box 5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809062" y="6410833"/>
              <a:ext cx="228600" cy="158750"/>
            </a:xfrm>
            <a:prstGeom prst="rect">
              <a:avLst/>
            </a:prstGeom>
            <a:solidFill>
              <a:srgbClr val="46AF5A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sz="1200" b="1">
                <a:solidFill>
                  <a:srgbClr val="000000"/>
                </a:solidFill>
              </a:endParaRPr>
            </a:p>
          </p:txBody>
        </p:sp>
        <p:sp>
          <p:nvSpPr>
            <p:cNvPr id="16" name="Text Box 6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116364" y="6399721"/>
              <a:ext cx="90170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0000"/>
                  </a:solidFill>
                </a:rPr>
                <a:t>S7-1500</a:t>
              </a:r>
            </a:p>
          </p:txBody>
        </p:sp>
      </p:grp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8098013" y="4828228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18" name="Gerade Verbindung 197"/>
          <p:cNvCxnSpPr>
            <a:cxnSpLocks noChangeShapeType="1"/>
          </p:cNvCxnSpPr>
          <p:nvPr/>
        </p:nvCxnSpPr>
        <p:spPr bwMode="auto">
          <a:xfrm flipV="1">
            <a:off x="11181177" y="5728340"/>
            <a:ext cx="0" cy="73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Rectangle 85"/>
          <p:cNvSpPr>
            <a:spLocks noChangeArrowheads="1"/>
          </p:cNvSpPr>
          <p:nvPr/>
        </p:nvSpPr>
        <p:spPr bwMode="auto">
          <a:xfrm>
            <a:off x="339558" y="1421309"/>
            <a:ext cx="3878263" cy="5026025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dirty="0">
              <a:solidFill>
                <a:srgbClr val="ADBECB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grpSp>
        <p:nvGrpSpPr>
          <p:cNvPr id="20" name="Gruppieren 2"/>
          <p:cNvGrpSpPr/>
          <p:nvPr/>
        </p:nvGrpSpPr>
        <p:grpSpPr>
          <a:xfrm>
            <a:off x="5139867" y="5753216"/>
            <a:ext cx="5119067" cy="49988"/>
            <a:chOff x="1011953" y="6574076"/>
            <a:chExt cx="5119067" cy="49988"/>
          </a:xfrm>
        </p:grpSpPr>
        <p:sp>
          <p:nvSpPr>
            <p:cNvPr id="21" name="Rectangle 1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11953" y="6574076"/>
              <a:ext cx="17107" cy="49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862278" y="6574076"/>
              <a:ext cx="17107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712603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562930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13913" y="6574076"/>
              <a:ext cx="17107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263584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413257" y="6574076"/>
              <a:ext cx="17109" cy="499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endParaRPr lang="en-US" sz="1600" b="1">
                <a:solidFill>
                  <a:srgbClr val="ADBECB"/>
                </a:solidFill>
              </a:endParaRPr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3528" y="2733393"/>
            <a:ext cx="3717975" cy="261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349250" y="1420576"/>
            <a:ext cx="3878263" cy="446087"/>
          </a:xfrm>
          <a:prstGeom prst="rect">
            <a:avLst/>
          </a:prstGeom>
          <a:solidFill>
            <a:srgbClr val="46AF5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72000" bIns="72000" anchor="ctr"/>
          <a:lstStyle/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rgbClr val="000000"/>
                </a:solidFill>
              </a:rPr>
              <a:t>SIMATIC CPU 1511C-1 PN / 1512C-1 PN</a:t>
            </a: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4331114" y="4326791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313C-2 </a:t>
            </a:r>
            <a:r>
              <a:rPr lang="en-US" sz="1200" b="1" dirty="0" err="1">
                <a:solidFill>
                  <a:srgbClr val="000000"/>
                </a:solidFill>
              </a:rPr>
              <a:t>PtP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8951896" y="5147316"/>
            <a:ext cx="0" cy="688214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10787099" y="3543903"/>
            <a:ext cx="0" cy="2300181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solidFill>
                <a:srgbClr val="ADBECB"/>
              </a:solidFill>
            </a:endParaRPr>
          </a:p>
        </p:txBody>
      </p:sp>
      <p:sp>
        <p:nvSpPr>
          <p:cNvPr id="33" name="Text Box 54"/>
          <p:cNvSpPr txBox="1">
            <a:spLocks noChangeArrowheads="1"/>
          </p:cNvSpPr>
          <p:nvPr/>
        </p:nvSpPr>
        <p:spPr bwMode="auto">
          <a:xfrm>
            <a:off x="4331114" y="3815173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313C-2 DP</a:t>
            </a: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4331114" y="3328003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314C-2 </a:t>
            </a:r>
            <a:r>
              <a:rPr lang="en-US" sz="1200" b="1" dirty="0" err="1">
                <a:solidFill>
                  <a:srgbClr val="000000"/>
                </a:solidFill>
              </a:rPr>
              <a:t>PtP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35" name="Text Box 54"/>
          <p:cNvSpPr txBox="1">
            <a:spLocks noChangeArrowheads="1"/>
          </p:cNvSpPr>
          <p:nvPr/>
        </p:nvSpPr>
        <p:spPr bwMode="auto">
          <a:xfrm>
            <a:off x="4331114" y="280420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314C-2 DP</a:t>
            </a: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4331114" y="2289378"/>
            <a:ext cx="706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0000"/>
                </a:solidFill>
              </a:rPr>
              <a:t>314C-2 PN/DP</a:t>
            </a: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8347199" y="4326791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8908804" y="3815173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9977869" y="3345939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0" name="Textfeld 3"/>
          <p:cNvSpPr txBox="1"/>
          <p:nvPr/>
        </p:nvSpPr>
        <p:spPr>
          <a:xfrm>
            <a:off x="5487562" y="1985623"/>
            <a:ext cx="2794602" cy="5921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 anchor="ctr" anchorCtr="0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</a:rPr>
              <a:t>Notes:</a:t>
            </a:r>
          </a:p>
          <a:p>
            <a:pPr marL="171450" indent="-171450" algn="l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050" dirty="0">
                <a:solidFill>
                  <a:schemeClr val="tx1"/>
                </a:solidFill>
              </a:rPr>
              <a:t>S7-300C incl. IO connector (Push-In)</a:t>
            </a:r>
          </a:p>
          <a:p>
            <a:pPr marL="171450" indent="-171450" algn="l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050" dirty="0">
                <a:solidFill>
                  <a:schemeClr val="tx1"/>
                </a:solidFill>
              </a:rPr>
              <a:t>CPU 313C has more IOs than CPU 1511C</a:t>
            </a:r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10715893" y="2289379"/>
            <a:ext cx="155575" cy="1375648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11088054" y="2289378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10613627" y="2804208"/>
            <a:ext cx="150812" cy="319087"/>
          </a:xfrm>
          <a:prstGeom prst="rect">
            <a:avLst/>
          </a:prstGeom>
          <a:solidFill>
            <a:srgbClr val="FFAE5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10427235" y="1988958"/>
            <a:ext cx="454680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1512C</a:t>
            </a: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8632557" y="3505482"/>
            <a:ext cx="427060" cy="222250"/>
          </a:xfrm>
          <a:prstGeom prst="rect">
            <a:avLst/>
          </a:prstGeom>
          <a:solidFill>
            <a:srgbClr val="46AF5A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1511C</a:t>
            </a:r>
          </a:p>
        </p:txBody>
      </p:sp>
      <p:sp>
        <p:nvSpPr>
          <p:cNvPr id="46" name="Textfeld 5"/>
          <p:cNvSpPr txBox="1">
            <a:spLocks noChangeArrowheads="1"/>
          </p:cNvSpPr>
          <p:nvPr/>
        </p:nvSpPr>
        <p:spPr bwMode="auto">
          <a:xfrm>
            <a:off x="3747347" y="5847403"/>
            <a:ext cx="2109873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0" i="1" dirty="0">
                <a:solidFill>
                  <a:srgbClr val="000000"/>
                </a:solidFill>
              </a:rPr>
              <a:t>German list price in €,</a:t>
            </a:r>
            <a:br>
              <a:rPr lang="en-US" sz="1100" i="1" dirty="0">
                <a:solidFill>
                  <a:srgbClr val="000000"/>
                </a:solidFill>
              </a:rPr>
            </a:br>
            <a:r>
              <a:rPr lang="en-US" sz="1100" i="1" dirty="0">
                <a:solidFill>
                  <a:srgbClr val="000000"/>
                </a:solidFill>
              </a:rPr>
              <a:t>regional adjustment may differ!</a:t>
            </a:r>
          </a:p>
        </p:txBody>
      </p:sp>
      <p:sp>
        <p:nvSpPr>
          <p:cNvPr id="93" name="Title 9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kern="1200" dirty="0">
                <a:solidFill>
                  <a:srgbClr val="000000"/>
                </a:solidFill>
                <a:effectLst/>
                <a:ea typeface="+mn-ea"/>
              </a:rPr>
              <a:t>Compact</a:t>
            </a: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S7-1500 CPU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37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AEve4nI0O.uWcHobbkC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xxx5UeWxUa27V0bWLv2w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JsIP4t7ZkCI7OCCydV2P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v_hxYz10auCTi9OxCkP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3YATZXQ0ugFgDStcAaj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kunHRfo0SMZLd85ktru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EEhSI0FkKSJx42Z13lj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8whhi8zk24Zt8Cfi9iF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W9K4egdjkClQD6teAv5j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8bbuS5EWzyHgLXxMRd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uVt7.iB5Eixo0KnqjbGz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nD8WdTUkOycYWJUDk_R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zaYoySvxkuzT3sic497F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JOQViSeEGyXvs3_wHUJ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3YATZXQ0ugFgDStcAa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kunHRfo0SMZLd85ktru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EEhSI0FkKSJx42Z13lj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8whhi8zk24Zt8Cfi9iF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W9K4egdjkClQD6teAv5j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1UxKuxK5EChsrwUXIvxh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8bbuS5EWzyHgLXxMRd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EEhSI0FkKSJx42Z13lj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8whhi8zk24Zt8Cfi9iF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W9K4egdjkClQD6teAv5j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8bbuS5EWzyHgLXxMRd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2.QVU7JfE.svxdQy0ac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pNeWD5Dq0GZNFozRpntE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3YATZXQ0ugFgDStcAaj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QkunHRfo0SMZLd85ktru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nD8WdTUkOycYWJUDk_R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gsErjMrg0WsDmWT9RrJY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SgLWVKVQkmd.9o6i1hN_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Lx0fcJTIkuw.vBdsJ5Sa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rHEV2xa0C39PECLItns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NCdt9yg02_LX5tTdCt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jQLKxvf5kK9vXxfLYJLW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xtQCrjg2Ea4M5.q94D57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ASizMuRvUatqfqFnOpGj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Qc3xKWga0anhusp8RUd.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PECuZ.qbUSenMCIxpFHe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GX01tEBkO7EADuLfF_p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G3rXWuq0mUlxMucTFP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HVzP.jzEiPyaYYSu_yk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77fine8UuUVEDigfcfA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bVfut2q0ya49vQ2ciBz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16qaF8t90qx_4jXxxWJ1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SMUccusy0GO4wWOMLbX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vz8BCdTkqjrAH6CdgrA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HwsFwC8EKXX_Wg0RXXj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aZD85mdkWkl9v4SmJZL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FLbAojCl0CwQ9KQuxTca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TxANVookG2Rb0eCuOJh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ol9P3.8Uy8bGSx.Rz7Y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3.No0d5kGno9XoCW2_u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zkj5dYQy0ONcqo_vs7pY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2Fq0rvDJ02d474LoGJ1z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jEKS5oF0.iTZ4QUBzYO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TPRxLOlrESrV0xc3_Dg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cJlPvu8Ui75WGywLbxQ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Glfh_Th0ePmDsdxHxtS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1dOMcl3EG_Mgi6L75bC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PRJwdv6EiRQ.G71FSkQ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P0aZmTRkODsL8x8HVWz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xs2TR2Qo0yfKJz9DMeqM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r72HXqUEes9HKwY_Wnh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oyjHkPIEUSp1dje9s_Pu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KLuhu5XUqgXCNg5YQd9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Y_RC_0R0OzRjzE6WW38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dNnPlk40.IkyQfpLM7R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9lmCqayUGS.kQ0Y_mlJ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rGYTAubkyYObtiWIXz6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9OCIGDpv0acdo4WDxYsy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Fqqhm3.0CI6zd6I6zoc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UjKyW5DUWEsEKexw8Yk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WbuVbsDkKZ_qUiSQA6Z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UdbCKoBi0m.AxjAPM4Hy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jodlV2_oUyObXx5kQPd4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sxeC_9DnkiEEPoTRxsm6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4auDb29Z0CQ0gmdt8o_0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fBusnsgEU6c.sg3BDqF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zJCxxo0E.5FvMRTr06V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GQFCNl2EGllsi4E.H5s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raVvcbVE.ZSSjsgU9CE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PiXTbWaMUWA_esSzHloe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vpXZ71DkOwf4QuR9hZE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PQoIj5nU62FlWXRUruJ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WmFjIy1USKXgB72rCsG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4V2.7WzLUGgvIr7Qzdg2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cJ4Y9X2sk6wbyRJ1JCn.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NlRfDe2nUe6dy5S3joVe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AkOlsJJO0ykDpPQbLDNm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F917ffZkmmenH0PyRAJ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Xupywn5uECDDk9ir.BoS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zilLQ_fkatlgqDi09Jc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V3zszirlEG748jWa7rWo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32bgUxHp0S6nY.6dN8H0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jKQScOEmkKAH59PO4tWs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33IfGgz2kePDOfXj34wv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chs5gG0ik2GlPqsv8Vg9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BURpOVVEeRBBLCmcdM7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D15MthJQkSxDq8LfalHh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VmvmNw.pkyB1AVNluqGL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5v9l4EjEUmIqBpBlxd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loR9mnPG0ud3LbZIdDNZ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BqnuCpAVUK.MTd7Rstuu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haOA39Dku8qJNk9ApvM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BAFNAwGUKgVoiGogtRy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yLLOsPrkyDm9gX.kbC5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83yv0FQnU.bPP526lduC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WNEtMmvtUuPBsLAqv8gs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HyHrXwqEal64E0hFb5C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fojbEMSECRKGBL0rFB2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TEcw1xBGE.DLPqvfjki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.renVyqpEa4SapJorSB_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EB1U2HRnEOO4fuNuAAbK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IliqbSx0iFJ7rYkXtkx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uENYI1hUaxUmpGJiG_M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dN0fMoU_EGe_35.vXfsv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JOQViSeEGyXvs3_wHUJ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_SlRKxHrE.MkqxsY7CyT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.IEWrUi5EWw2g9FUxw8E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eeQgONUJ0WPhWhPqy8PQ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4.vLopsU0ex5.Q4jRnvP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nD8WdTUkOycYWJUDk_R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889</Words>
  <Application>Microsoft Office PowerPoint</Application>
  <PresentationFormat>Widescreen</PresentationFormat>
  <Paragraphs>235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Wingdings</vt:lpstr>
      <vt:lpstr>Office Theme</vt:lpstr>
      <vt:lpstr>Project Migration / Management</vt:lpstr>
      <vt:lpstr>Project Migration</vt:lpstr>
      <vt:lpstr>Migration Path</vt:lpstr>
      <vt:lpstr>Compatibility</vt:lpstr>
      <vt:lpstr>Controller Portfolio</vt:lpstr>
      <vt:lpstr>Controller Portfolio</vt:lpstr>
      <vt:lpstr>Standard S7-1500 CPU  </vt:lpstr>
      <vt:lpstr>Failsafe S7-1500 CPU </vt:lpstr>
      <vt:lpstr>Compact S7-1500 CPU </vt:lpstr>
      <vt:lpstr>Distributed Controllers ET200SP</vt:lpstr>
      <vt:lpstr>TIA Portal Overview of the functional scope of the products</vt:lpstr>
      <vt:lpstr>Portal and Project View</vt:lpstr>
      <vt:lpstr>Project View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Buckler</dc:creator>
  <cp:lastModifiedBy>Phil Buckler</cp:lastModifiedBy>
  <cp:revision>38</cp:revision>
  <dcterms:created xsi:type="dcterms:W3CDTF">2016-11-28T23:59:25Z</dcterms:created>
  <dcterms:modified xsi:type="dcterms:W3CDTF">2016-12-01T14:08:35Z</dcterms:modified>
</cp:coreProperties>
</file>