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11"/>
  </p:notesMasterIdLst>
  <p:sldIdLst>
    <p:sldId id="256" r:id="rId2"/>
    <p:sldId id="266" r:id="rId3"/>
    <p:sldId id="258" r:id="rId4"/>
    <p:sldId id="260" r:id="rId5"/>
    <p:sldId id="261" r:id="rId6"/>
    <p:sldId id="262" r:id="rId7"/>
    <p:sldId id="25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9862" autoAdjust="0"/>
  </p:normalViewPr>
  <p:slideViewPr>
    <p:cSldViewPr snapToGrid="0">
      <p:cViewPr>
        <p:scale>
          <a:sx n="66" d="100"/>
          <a:sy n="66" d="100"/>
        </p:scale>
        <p:origin x="4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B2757-DC22-43F3-B4E1-3B2BFF8D2A6A}" type="datetimeFigureOut">
              <a:rPr lang="en-US" smtClean="0"/>
              <a:t>03-Oct-17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AA3A-678D-47B1-AF1F-E24E5B8D82B9}" type="slidenum">
              <a:rPr lang="en-US" smtClean="0"/>
              <a:t>‹#›</a:t>
            </a:fld>
            <a:endParaRPr lang="en-US"/>
          </a:p>
        </p:txBody>
      </p:sp>
    </p:spTree>
    <p:extLst>
      <p:ext uri="{BB962C8B-B14F-4D97-AF65-F5344CB8AC3E}">
        <p14:creationId xmlns:p14="http://schemas.microsoft.com/office/powerpoint/2010/main" val="132420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ourselves here</a:t>
            </a:r>
          </a:p>
        </p:txBody>
      </p:sp>
      <p:sp>
        <p:nvSpPr>
          <p:cNvPr id="4" name="Slide Number Placeholder 3"/>
          <p:cNvSpPr>
            <a:spLocks noGrp="1"/>
          </p:cNvSpPr>
          <p:nvPr>
            <p:ph type="sldNum" sz="quarter" idx="10"/>
          </p:nvPr>
        </p:nvSpPr>
        <p:spPr/>
        <p:txBody>
          <a:bodyPr/>
          <a:lstStyle/>
          <a:p>
            <a:fld id="{3E2EAA3A-678D-47B1-AF1F-E24E5B8D82B9}" type="slidenum">
              <a:rPr lang="en-US" smtClean="0"/>
              <a:t>1</a:t>
            </a:fld>
            <a:endParaRPr lang="en-US"/>
          </a:p>
        </p:txBody>
      </p:sp>
    </p:spTree>
    <p:extLst>
      <p:ext uri="{BB962C8B-B14F-4D97-AF65-F5344CB8AC3E}">
        <p14:creationId xmlns:p14="http://schemas.microsoft.com/office/powerpoint/2010/main" val="363399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Arduino is a small computer (microcontroller) that can be programmed to connect and control various electronic parts. The Arduino has a number of pins that can be set as either input, which means they can receive data from items such as switches, buttons and sensors, or output, which means they send data to control items such as motors, lights and buzzers.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E2EAA3A-678D-47B1-AF1F-E24E5B8D82B9}" type="slidenum">
              <a:rPr lang="en-US" smtClean="0"/>
              <a:t>3</a:t>
            </a:fld>
            <a:endParaRPr lang="en-US"/>
          </a:p>
        </p:txBody>
      </p:sp>
    </p:spTree>
    <p:extLst>
      <p:ext uri="{BB962C8B-B14F-4D97-AF65-F5344CB8AC3E}">
        <p14:creationId xmlns:p14="http://schemas.microsoft.com/office/powerpoint/2010/main" val="96903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Arduino board is controlled by software written in the Integrated Development Environment (IDE).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Key buttons (from left to right):</a:t>
            </a:r>
          </a:p>
          <a:p>
            <a:r>
              <a:rPr lang="en-GB" sz="1200" kern="1200" dirty="0">
                <a:solidFill>
                  <a:schemeClr val="tx1"/>
                </a:solidFill>
                <a:effectLst/>
                <a:latin typeface="+mn-lt"/>
                <a:ea typeface="+mn-ea"/>
                <a:cs typeface="+mn-cs"/>
              </a:rPr>
              <a:t>- Verify – checks code for errors and compiles</a:t>
            </a:r>
          </a:p>
          <a:p>
            <a:r>
              <a:rPr lang="en-GB" sz="1200" kern="1200" dirty="0">
                <a:solidFill>
                  <a:schemeClr val="tx1"/>
                </a:solidFill>
                <a:effectLst/>
                <a:latin typeface="+mn-lt"/>
                <a:ea typeface="+mn-ea"/>
                <a:cs typeface="+mn-cs"/>
              </a:rPr>
              <a:t>- Upload to board</a:t>
            </a:r>
          </a:p>
          <a:p>
            <a:pPr marL="0" indent="0">
              <a:buFontTx/>
              <a:buNone/>
            </a:pPr>
            <a:r>
              <a:rPr lang="en-US" dirty="0"/>
              <a:t>- Create new sketch</a:t>
            </a:r>
          </a:p>
          <a:p>
            <a:pPr marL="0" indent="0">
              <a:buFontTx/>
              <a:buNone/>
            </a:pPr>
            <a:r>
              <a:rPr lang="en-US" dirty="0"/>
              <a:t>- Open existing sketch</a:t>
            </a:r>
          </a:p>
          <a:p>
            <a:pPr marL="0" indent="0">
              <a:buFontTx/>
              <a:buNone/>
            </a:pPr>
            <a:r>
              <a:rPr lang="en-US" dirty="0"/>
              <a:t>- Save sketch</a:t>
            </a:r>
          </a:p>
          <a:p>
            <a:pPr marL="0" indent="0">
              <a:buFontTx/>
              <a:buNone/>
            </a:pPr>
            <a:r>
              <a:rPr lang="en-US" dirty="0"/>
              <a:t>- Serial Monitor</a:t>
            </a:r>
          </a:p>
        </p:txBody>
      </p:sp>
      <p:sp>
        <p:nvSpPr>
          <p:cNvPr id="4" name="Slide Number Placeholder 3"/>
          <p:cNvSpPr>
            <a:spLocks noGrp="1"/>
          </p:cNvSpPr>
          <p:nvPr>
            <p:ph type="sldNum" sz="quarter" idx="10"/>
          </p:nvPr>
        </p:nvSpPr>
        <p:spPr/>
        <p:txBody>
          <a:bodyPr/>
          <a:lstStyle/>
          <a:p>
            <a:fld id="{3E2EAA3A-678D-47B1-AF1F-E24E5B8D82B9}" type="slidenum">
              <a:rPr lang="en-US" smtClean="0"/>
              <a:t>4</a:t>
            </a:fld>
            <a:endParaRPr lang="en-US"/>
          </a:p>
        </p:txBody>
      </p:sp>
    </p:spTree>
    <p:extLst>
      <p:ext uri="{BB962C8B-B14F-4D97-AF65-F5344CB8AC3E}">
        <p14:creationId xmlns:p14="http://schemas.microsoft.com/office/powerpoint/2010/main" val="79568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emits an ultrasound at 40 000 Hz which travels through the air and if there is an object or obstacle on its path It will bounce back to the module.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order to generate the ultrasound you need to set the Trig on a High State for 10 µs. That will send out an 8 cycle sonic burst which will travel at the speed sound and it will be received in the Echo pin. The Echo pin will output the time in microseconds the sound wave traveled.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Knowing the travel time and the speed of the sound, can you calculate the distance?</a:t>
            </a:r>
          </a:p>
          <a:p>
            <a:endParaRPr lang="en-US" dirty="0"/>
          </a:p>
        </p:txBody>
      </p:sp>
      <p:sp>
        <p:nvSpPr>
          <p:cNvPr id="4" name="Slide Number Placeholder 3"/>
          <p:cNvSpPr>
            <a:spLocks noGrp="1"/>
          </p:cNvSpPr>
          <p:nvPr>
            <p:ph type="sldNum" sz="quarter" idx="10"/>
          </p:nvPr>
        </p:nvSpPr>
        <p:spPr/>
        <p:txBody>
          <a:bodyPr/>
          <a:lstStyle/>
          <a:p>
            <a:fld id="{3E2EAA3A-678D-47B1-AF1F-E24E5B8D82B9}" type="slidenum">
              <a:rPr lang="en-US" smtClean="0"/>
              <a:t>6</a:t>
            </a:fld>
            <a:endParaRPr lang="en-US"/>
          </a:p>
        </p:txBody>
      </p:sp>
    </p:spTree>
    <p:extLst>
      <p:ext uri="{BB962C8B-B14F-4D97-AF65-F5344CB8AC3E}">
        <p14:creationId xmlns:p14="http://schemas.microsoft.com/office/powerpoint/2010/main" val="419446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complete circuit will be able to light up the strip of LEDs as you will move your hand (or, better, a hard-and-flat-surfaced object) in front of the Ultrasonic sensor.</a:t>
            </a:r>
          </a:p>
        </p:txBody>
      </p:sp>
      <p:sp>
        <p:nvSpPr>
          <p:cNvPr id="4" name="Slide Number Placeholder 3"/>
          <p:cNvSpPr>
            <a:spLocks noGrp="1"/>
          </p:cNvSpPr>
          <p:nvPr>
            <p:ph type="sldNum" sz="quarter" idx="10"/>
          </p:nvPr>
        </p:nvSpPr>
        <p:spPr/>
        <p:txBody>
          <a:bodyPr/>
          <a:lstStyle/>
          <a:p>
            <a:fld id="{3E2EAA3A-678D-47B1-AF1F-E24E5B8D82B9}" type="slidenum">
              <a:rPr lang="en-US" smtClean="0"/>
              <a:t>7</a:t>
            </a:fld>
            <a:endParaRPr lang="en-US"/>
          </a:p>
        </p:txBody>
      </p:sp>
    </p:spTree>
    <p:extLst>
      <p:ext uri="{BB962C8B-B14F-4D97-AF65-F5344CB8AC3E}">
        <p14:creationId xmlns:p14="http://schemas.microsoft.com/office/powerpoint/2010/main" val="1811910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2EAA3A-678D-47B1-AF1F-E24E5B8D82B9}" type="slidenum">
              <a:rPr lang="en-US" smtClean="0"/>
              <a:t>8</a:t>
            </a:fld>
            <a:endParaRPr lang="en-US"/>
          </a:p>
        </p:txBody>
      </p:sp>
    </p:spTree>
    <p:extLst>
      <p:ext uri="{BB962C8B-B14F-4D97-AF65-F5344CB8AC3E}">
        <p14:creationId xmlns:p14="http://schemas.microsoft.com/office/powerpoint/2010/main" val="289974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26130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424475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314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61256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724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3212768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2972233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243178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159709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E70524-31FD-424D-83E0-6DF582C8481E}" type="datetimeFigureOut">
              <a:rPr lang="en-US" smtClean="0"/>
              <a:t>03-Oct-17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304171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70524-31FD-424D-83E0-6DF582C8481E}" type="datetimeFigureOut">
              <a:rPr lang="en-US" smtClean="0"/>
              <a:t>03-Oct-17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177190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70524-31FD-424D-83E0-6DF582C8481E}" type="datetimeFigureOut">
              <a:rPr lang="en-US" smtClean="0"/>
              <a:t>03-Oct-17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173389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70524-31FD-424D-83E0-6DF582C8481E}" type="datetimeFigureOut">
              <a:rPr lang="en-US" smtClean="0"/>
              <a:t>03-Oct-17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205853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70524-31FD-424D-83E0-6DF582C8481E}" type="datetimeFigureOut">
              <a:rPr lang="en-US" smtClean="0"/>
              <a:t>03-Oct-17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312001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E70524-31FD-424D-83E0-6DF582C8481E}" type="datetimeFigureOut">
              <a:rPr lang="en-US" smtClean="0"/>
              <a:t>03-Oct-17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B5935-CADD-4FBA-B50D-DFBDE55BF8D0}" type="slidenum">
              <a:rPr lang="en-US" smtClean="0"/>
              <a:t>‹#›</a:t>
            </a:fld>
            <a:endParaRPr lang="en-US"/>
          </a:p>
        </p:txBody>
      </p:sp>
    </p:spTree>
    <p:extLst>
      <p:ext uri="{BB962C8B-B14F-4D97-AF65-F5344CB8AC3E}">
        <p14:creationId xmlns:p14="http://schemas.microsoft.com/office/powerpoint/2010/main" val="384406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B5935-CADD-4FBA-B50D-DFBDE55BF8D0}" type="slidenum">
              <a:rPr lang="en-US" smtClean="0"/>
              <a:t>‹#›</a:t>
            </a:fld>
            <a:endParaRPr lang="en-US"/>
          </a:p>
        </p:txBody>
      </p:sp>
      <p:sp>
        <p:nvSpPr>
          <p:cNvPr id="5" name="Date Placeholder 4"/>
          <p:cNvSpPr>
            <a:spLocks noGrp="1"/>
          </p:cNvSpPr>
          <p:nvPr>
            <p:ph type="dt" sz="half" idx="10"/>
          </p:nvPr>
        </p:nvSpPr>
        <p:spPr/>
        <p:txBody>
          <a:bodyPr/>
          <a:lstStyle/>
          <a:p>
            <a:fld id="{40E70524-31FD-424D-83E0-6DF582C8481E}" type="datetimeFigureOut">
              <a:rPr lang="en-US" smtClean="0"/>
              <a:t>03-Oct-17</a:t>
            </a:fld>
            <a:endParaRPr lang="en-US"/>
          </a:p>
        </p:txBody>
      </p:sp>
    </p:spTree>
    <p:extLst>
      <p:ext uri="{BB962C8B-B14F-4D97-AF65-F5344CB8AC3E}">
        <p14:creationId xmlns:p14="http://schemas.microsoft.com/office/powerpoint/2010/main" val="26194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70524-31FD-424D-83E0-6DF582C8481E}" type="datetimeFigureOut">
              <a:rPr lang="en-US" smtClean="0"/>
              <a:t>03-Oct-17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EB5935-CADD-4FBA-B50D-DFBDE55BF8D0}" type="slidenum">
              <a:rPr lang="en-US" smtClean="0"/>
              <a:t>‹#›</a:t>
            </a:fld>
            <a:endParaRPr lang="en-US"/>
          </a:p>
        </p:txBody>
      </p:sp>
    </p:spTree>
    <p:extLst>
      <p:ext uri="{BB962C8B-B14F-4D97-AF65-F5344CB8AC3E}">
        <p14:creationId xmlns:p14="http://schemas.microsoft.com/office/powerpoint/2010/main" val="170350692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EEFD-53F8-421A-96A6-6B7064055102}"/>
              </a:ext>
            </a:extLst>
          </p:cNvPr>
          <p:cNvSpPr>
            <a:spLocks noGrp="1"/>
          </p:cNvSpPr>
          <p:nvPr>
            <p:ph type="ctrTitle"/>
          </p:nvPr>
        </p:nvSpPr>
        <p:spPr/>
        <p:txBody>
          <a:bodyPr/>
          <a:lstStyle/>
          <a:p>
            <a:r>
              <a:rPr lang="en-US" dirty="0"/>
              <a:t>Ultrasonic LED strip</a:t>
            </a:r>
          </a:p>
        </p:txBody>
      </p:sp>
      <p:sp>
        <p:nvSpPr>
          <p:cNvPr id="3" name="Subtitle 2">
            <a:extLst>
              <a:ext uri="{FF2B5EF4-FFF2-40B4-BE49-F238E27FC236}">
                <a16:creationId xmlns:a16="http://schemas.microsoft.com/office/drawing/2014/main" id="{301AF172-416A-4F8D-A623-4FBE8498C22B}"/>
              </a:ext>
            </a:extLst>
          </p:cNvPr>
          <p:cNvSpPr>
            <a:spLocks noGrp="1"/>
          </p:cNvSpPr>
          <p:nvPr>
            <p:ph type="subTitle" idx="1"/>
          </p:nvPr>
        </p:nvSpPr>
        <p:spPr>
          <a:xfrm>
            <a:off x="1507067" y="4341122"/>
            <a:ext cx="7766936" cy="1096899"/>
          </a:xfrm>
        </p:spPr>
        <p:txBody>
          <a:bodyPr>
            <a:normAutofit lnSpcReduction="10000"/>
          </a:bodyPr>
          <a:lstStyle/>
          <a:p>
            <a:r>
              <a:rPr lang="en-US" dirty="0"/>
              <a:t>Kasper </a:t>
            </a:r>
            <a:r>
              <a:rPr lang="en-US" dirty="0" err="1"/>
              <a:t>Buckbee</a:t>
            </a:r>
            <a:endParaRPr lang="en-US" dirty="0"/>
          </a:p>
          <a:p>
            <a:r>
              <a:rPr lang="en-US" dirty="0"/>
              <a:t>Ben Cunningham</a:t>
            </a:r>
          </a:p>
          <a:p>
            <a:r>
              <a:rPr lang="en-US" dirty="0"/>
              <a:t>Justas Lukosiunas</a:t>
            </a:r>
          </a:p>
        </p:txBody>
      </p:sp>
    </p:spTree>
    <p:extLst>
      <p:ext uri="{BB962C8B-B14F-4D97-AF65-F5344CB8AC3E}">
        <p14:creationId xmlns:p14="http://schemas.microsoft.com/office/powerpoint/2010/main" val="20349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8882-786B-4A8C-A81B-269B242E475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10BF655-EAEC-4202-A623-A0C360B1AA25}"/>
              </a:ext>
            </a:extLst>
          </p:cNvPr>
          <p:cNvSpPr>
            <a:spLocks noGrp="1"/>
          </p:cNvSpPr>
          <p:nvPr>
            <p:ph idx="1"/>
          </p:nvPr>
        </p:nvSpPr>
        <p:spPr/>
        <p:txBody>
          <a:bodyPr/>
          <a:lstStyle/>
          <a:p>
            <a:r>
              <a:rPr lang="en-US" dirty="0"/>
              <a:t>Arduino</a:t>
            </a:r>
          </a:p>
          <a:p>
            <a:r>
              <a:rPr lang="en-US" dirty="0"/>
              <a:t>Arduino IDE</a:t>
            </a:r>
          </a:p>
          <a:p>
            <a:r>
              <a:rPr lang="en-US" dirty="0"/>
              <a:t>LEDs</a:t>
            </a:r>
          </a:p>
          <a:p>
            <a:r>
              <a:rPr lang="en-US" dirty="0"/>
              <a:t>Ultrasonic sensor</a:t>
            </a:r>
          </a:p>
          <a:p>
            <a:r>
              <a:rPr lang="en-US" dirty="0"/>
              <a:t>Complete system</a:t>
            </a:r>
          </a:p>
          <a:p>
            <a:r>
              <a:rPr lang="en-US" dirty="0"/>
              <a:t>Your tasks</a:t>
            </a:r>
          </a:p>
        </p:txBody>
      </p:sp>
    </p:spTree>
    <p:extLst>
      <p:ext uri="{BB962C8B-B14F-4D97-AF65-F5344CB8AC3E}">
        <p14:creationId xmlns:p14="http://schemas.microsoft.com/office/powerpoint/2010/main" val="405043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542C-198F-492E-AA09-D372C9DF0447}"/>
              </a:ext>
            </a:extLst>
          </p:cNvPr>
          <p:cNvSpPr>
            <a:spLocks noGrp="1"/>
          </p:cNvSpPr>
          <p:nvPr>
            <p:ph type="title"/>
          </p:nvPr>
        </p:nvSpPr>
        <p:spPr/>
        <p:txBody>
          <a:bodyPr/>
          <a:lstStyle/>
          <a:p>
            <a:r>
              <a:rPr lang="en-US" dirty="0"/>
              <a:t>Arduino</a:t>
            </a:r>
          </a:p>
        </p:txBody>
      </p:sp>
      <p:pic>
        <p:nvPicPr>
          <p:cNvPr id="5" name="Imagen 5" descr="ArduinoParts.png (901×628)">
            <a:extLst>
              <a:ext uri="{FF2B5EF4-FFF2-40B4-BE49-F238E27FC236}">
                <a16:creationId xmlns:a16="http://schemas.microsoft.com/office/drawing/2014/main" id="{04D99EB8-1652-47D5-A760-59EC313E968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6280" y="1383957"/>
            <a:ext cx="7339439" cy="5200683"/>
          </a:xfrm>
          <a:prstGeom prst="rect">
            <a:avLst/>
          </a:prstGeom>
          <a:noFill/>
          <a:ln>
            <a:noFill/>
          </a:ln>
        </p:spPr>
      </p:pic>
    </p:spTree>
    <p:extLst>
      <p:ext uri="{BB962C8B-B14F-4D97-AF65-F5344CB8AC3E}">
        <p14:creationId xmlns:p14="http://schemas.microsoft.com/office/powerpoint/2010/main" val="327707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4187-9F99-47A0-9618-D973696AC715}"/>
              </a:ext>
            </a:extLst>
          </p:cNvPr>
          <p:cNvSpPr>
            <a:spLocks noGrp="1"/>
          </p:cNvSpPr>
          <p:nvPr>
            <p:ph type="title"/>
          </p:nvPr>
        </p:nvSpPr>
        <p:spPr/>
        <p:txBody>
          <a:bodyPr/>
          <a:lstStyle/>
          <a:p>
            <a:r>
              <a:rPr lang="en-US" dirty="0"/>
              <a:t>Arduino IDE</a:t>
            </a:r>
          </a:p>
        </p:txBody>
      </p:sp>
      <p:pic>
        <p:nvPicPr>
          <p:cNvPr id="4" name="Imagen 2" descr="https://software.intel.com/sites/default/files/did_feeds_images/325d121f-ba5f-468f-8d14-c011b7ccbec1/325d121f-ba5f-468f-8d14-c011b7ccbec1-imageId=2a800345-8bd0-4810-bf6c-d772f2fc7f94.png">
            <a:extLst>
              <a:ext uri="{FF2B5EF4-FFF2-40B4-BE49-F238E27FC236}">
                <a16:creationId xmlns:a16="http://schemas.microsoft.com/office/drawing/2014/main" id="{C246FF73-3092-4C09-834F-E2D36021ED4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90688"/>
            <a:ext cx="4248150" cy="4865438"/>
          </a:xfrm>
          <a:prstGeom prst="rect">
            <a:avLst/>
          </a:prstGeom>
          <a:noFill/>
          <a:ln>
            <a:noFill/>
          </a:ln>
        </p:spPr>
      </p:pic>
      <p:sp>
        <p:nvSpPr>
          <p:cNvPr id="5" name="TextBox 4">
            <a:extLst>
              <a:ext uri="{FF2B5EF4-FFF2-40B4-BE49-F238E27FC236}">
                <a16:creationId xmlns:a16="http://schemas.microsoft.com/office/drawing/2014/main" id="{6877CAF7-6E93-492C-975F-9BAEE8A43D36}"/>
              </a:ext>
            </a:extLst>
          </p:cNvPr>
          <p:cNvSpPr txBox="1"/>
          <p:nvPr/>
        </p:nvSpPr>
        <p:spPr>
          <a:xfrm>
            <a:off x="5318765" y="2735580"/>
            <a:ext cx="4971863" cy="2821285"/>
          </a:xfrm>
          <a:prstGeom prst="rect">
            <a:avLst/>
          </a:prstGeom>
          <a:noFill/>
        </p:spPr>
        <p:txBody>
          <a:bodyPr wrap="square" rtlCol="0">
            <a:spAutoFit/>
          </a:bodyPr>
          <a:lstStyle/>
          <a:p>
            <a:pPr marL="342900" lvl="0" indent="-342900">
              <a:spcBef>
                <a:spcPts val="1000"/>
              </a:spcBef>
              <a:buClr>
                <a:srgbClr val="5FCBEF"/>
              </a:buClr>
              <a:buSzPct val="80000"/>
              <a:buFont typeface="Wingdings 3" charset="2"/>
              <a:buChar char=""/>
            </a:pPr>
            <a:r>
              <a:rPr lang="en-US" dirty="0">
                <a:solidFill>
                  <a:prstClr val="black">
                    <a:lumMod val="75000"/>
                    <a:lumOff val="25000"/>
                  </a:prstClr>
                </a:solidFill>
              </a:rPr>
              <a:t>void </a:t>
            </a:r>
            <a:r>
              <a:rPr lang="en-US" b="1" dirty="0">
                <a:solidFill>
                  <a:prstClr val="black">
                    <a:lumMod val="75000"/>
                    <a:lumOff val="25000"/>
                  </a:prstClr>
                </a:solidFill>
              </a:rPr>
              <a:t>setup</a:t>
            </a:r>
            <a:r>
              <a:rPr lang="en-US" dirty="0">
                <a:solidFill>
                  <a:prstClr val="black">
                    <a:lumMod val="75000"/>
                    <a:lumOff val="25000"/>
                  </a:prstClr>
                </a:solidFill>
              </a:rPr>
              <a:t> () –  a function for initial configuration, executed only once</a:t>
            </a:r>
          </a:p>
          <a:p>
            <a:pPr marL="342900" lvl="0" indent="-342900">
              <a:spcBef>
                <a:spcPts val="1000"/>
              </a:spcBef>
              <a:buClr>
                <a:srgbClr val="5FCBEF"/>
              </a:buClr>
              <a:buSzPct val="80000"/>
              <a:buFont typeface="Wingdings 3" charset="2"/>
              <a:buChar char=""/>
            </a:pPr>
            <a:r>
              <a:rPr lang="en-US" dirty="0">
                <a:solidFill>
                  <a:prstClr val="black">
                    <a:lumMod val="75000"/>
                    <a:lumOff val="25000"/>
                  </a:prstClr>
                </a:solidFill>
              </a:rPr>
              <a:t>void </a:t>
            </a:r>
            <a:r>
              <a:rPr lang="en-US" b="1" dirty="0">
                <a:solidFill>
                  <a:prstClr val="black">
                    <a:lumMod val="75000"/>
                    <a:lumOff val="25000"/>
                  </a:prstClr>
                </a:solidFill>
              </a:rPr>
              <a:t>loop</a:t>
            </a:r>
            <a:r>
              <a:rPr lang="en-US" dirty="0">
                <a:solidFill>
                  <a:prstClr val="black">
                    <a:lumMod val="75000"/>
                    <a:lumOff val="25000"/>
                  </a:prstClr>
                </a:solidFill>
              </a:rPr>
              <a:t> () – a function for the main behaviour, executed continuously</a:t>
            </a:r>
          </a:p>
          <a:p>
            <a:pPr marL="342900" lvl="0" indent="-342900">
              <a:spcBef>
                <a:spcPts val="1000"/>
              </a:spcBef>
              <a:buClr>
                <a:srgbClr val="5FCBEF"/>
              </a:buClr>
              <a:buSzPct val="80000"/>
              <a:buFont typeface="Wingdings 3" charset="2"/>
              <a:buChar char=""/>
            </a:pPr>
            <a:endParaRPr lang="en-US" dirty="0">
              <a:solidFill>
                <a:prstClr val="black">
                  <a:lumMod val="75000"/>
                  <a:lumOff val="25000"/>
                </a:prstClr>
              </a:solidFill>
            </a:endParaRPr>
          </a:p>
          <a:p>
            <a:pPr marL="342900" lvl="0" indent="-342900">
              <a:spcBef>
                <a:spcPts val="1000"/>
              </a:spcBef>
              <a:buClr>
                <a:srgbClr val="5FCBEF"/>
              </a:buClr>
              <a:buSzPct val="80000"/>
              <a:buFont typeface="Wingdings 3" charset="2"/>
              <a:buChar char=""/>
            </a:pPr>
            <a:endParaRPr lang="en-US" dirty="0">
              <a:solidFill>
                <a:prstClr val="black">
                  <a:lumMod val="75000"/>
                  <a:lumOff val="25000"/>
                </a:prstClr>
              </a:solidFill>
            </a:endParaRPr>
          </a:p>
          <a:p>
            <a:pPr marL="342900" lvl="0" indent="-342900">
              <a:spcBef>
                <a:spcPts val="1000"/>
              </a:spcBef>
              <a:buClr>
                <a:srgbClr val="5FCBEF"/>
              </a:buClr>
              <a:buSzPct val="80000"/>
              <a:buFont typeface="Wingdings 3" charset="2"/>
              <a:buChar char=""/>
            </a:pPr>
            <a:endParaRPr lang="en-US"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89695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10C874F-5ABE-41BB-BECA-09AF602B3631}"/>
              </a:ext>
            </a:extLst>
          </p:cNvPr>
          <p:cNvPicPr>
            <a:picLocks noChangeAspect="1"/>
          </p:cNvPicPr>
          <p:nvPr/>
        </p:nvPicPr>
        <p:blipFill>
          <a:blip r:embed="rId2"/>
          <a:stretch>
            <a:fillRect/>
          </a:stretch>
        </p:blipFill>
        <p:spPr>
          <a:xfrm>
            <a:off x="1676681" y="1494567"/>
            <a:ext cx="2972215" cy="2972215"/>
          </a:xfrm>
          <a:prstGeom prst="rect">
            <a:avLst/>
          </a:prstGeom>
        </p:spPr>
      </p:pic>
      <p:sp>
        <p:nvSpPr>
          <p:cNvPr id="2" name="Title 1">
            <a:extLst>
              <a:ext uri="{FF2B5EF4-FFF2-40B4-BE49-F238E27FC236}">
                <a16:creationId xmlns:a16="http://schemas.microsoft.com/office/drawing/2014/main" id="{2F91BF74-E005-48D6-BD40-883749486083}"/>
              </a:ext>
            </a:extLst>
          </p:cNvPr>
          <p:cNvSpPr>
            <a:spLocks noGrp="1"/>
          </p:cNvSpPr>
          <p:nvPr>
            <p:ph type="title"/>
          </p:nvPr>
        </p:nvSpPr>
        <p:spPr/>
        <p:txBody>
          <a:bodyPr/>
          <a:lstStyle/>
          <a:p>
            <a:r>
              <a:rPr lang="en-US" dirty="0"/>
              <a:t>LEDs</a:t>
            </a:r>
          </a:p>
        </p:txBody>
      </p:sp>
      <p:sp>
        <p:nvSpPr>
          <p:cNvPr id="6" name="TextBox 5">
            <a:extLst>
              <a:ext uri="{FF2B5EF4-FFF2-40B4-BE49-F238E27FC236}">
                <a16:creationId xmlns:a16="http://schemas.microsoft.com/office/drawing/2014/main" id="{9FE2A926-6902-4039-B4BE-948187EAD0A5}"/>
              </a:ext>
            </a:extLst>
          </p:cNvPr>
          <p:cNvSpPr txBox="1"/>
          <p:nvPr/>
        </p:nvSpPr>
        <p:spPr>
          <a:xfrm>
            <a:off x="5170693" y="1859073"/>
            <a:ext cx="4405526" cy="3524042"/>
          </a:xfrm>
          <a:prstGeom prst="rect">
            <a:avLst/>
          </a:prstGeom>
          <a:noFill/>
        </p:spPr>
        <p:txBody>
          <a:bodyPr wrap="square" rtlCol="0">
            <a:spAutoFit/>
          </a:bodyPr>
          <a:lstStyle/>
          <a:p>
            <a:pPr marL="342900" lvl="0" indent="-342900">
              <a:spcBef>
                <a:spcPts val="1000"/>
              </a:spcBef>
              <a:buClr>
                <a:srgbClr val="5FCBEF"/>
              </a:buClr>
              <a:buSzPct val="80000"/>
              <a:buFont typeface="Wingdings 3" charset="2"/>
              <a:buChar char=""/>
            </a:pPr>
            <a:r>
              <a:rPr lang="en-US" dirty="0">
                <a:solidFill>
                  <a:prstClr val="black">
                    <a:lumMod val="75000"/>
                    <a:lumOff val="25000"/>
                  </a:prstClr>
                </a:solidFill>
              </a:rPr>
              <a:t>These LEDs are made out of 3 mini LEDs and a chip which controls them.</a:t>
            </a:r>
          </a:p>
          <a:p>
            <a:pPr marL="342900" lvl="0" indent="-342900">
              <a:spcBef>
                <a:spcPts val="1000"/>
              </a:spcBef>
              <a:buClr>
                <a:srgbClr val="5FCBEF"/>
              </a:buClr>
              <a:buSzPct val="80000"/>
              <a:buFont typeface="Wingdings 3" charset="2"/>
              <a:buChar char=""/>
            </a:pPr>
            <a:r>
              <a:rPr lang="en-US" dirty="0">
                <a:solidFill>
                  <a:prstClr val="black">
                    <a:lumMod val="75000"/>
                    <a:lumOff val="25000"/>
                  </a:prstClr>
                </a:solidFill>
              </a:rPr>
              <a:t>The 3 different LEDs are Red, Green and Blue, which, when together can produce any </a:t>
            </a:r>
            <a:r>
              <a:rPr lang="en-US" dirty="0" err="1">
                <a:solidFill>
                  <a:prstClr val="black">
                    <a:lumMod val="75000"/>
                    <a:lumOff val="25000"/>
                  </a:prstClr>
                </a:solidFill>
              </a:rPr>
              <a:t>colour</a:t>
            </a:r>
            <a:r>
              <a:rPr lang="en-US" dirty="0">
                <a:solidFill>
                  <a:prstClr val="black">
                    <a:lumMod val="75000"/>
                    <a:lumOff val="25000"/>
                  </a:prstClr>
                </a:solidFill>
              </a:rPr>
              <a:t>.</a:t>
            </a:r>
          </a:p>
          <a:p>
            <a:pPr marL="342900" lvl="0" indent="-342900">
              <a:spcBef>
                <a:spcPts val="1000"/>
              </a:spcBef>
              <a:buClr>
                <a:srgbClr val="5FCBEF"/>
              </a:buClr>
              <a:buSzPct val="80000"/>
              <a:buFont typeface="Wingdings 3" charset="2"/>
              <a:buChar char=""/>
            </a:pPr>
            <a:r>
              <a:rPr lang="en-US" dirty="0">
                <a:solidFill>
                  <a:prstClr val="black">
                    <a:lumMod val="75000"/>
                    <a:lumOff val="25000"/>
                  </a:prstClr>
                </a:solidFill>
              </a:rPr>
              <a:t>They are connected in a strip and by using just one control pin can be individually addressed</a:t>
            </a:r>
          </a:p>
          <a:p>
            <a:pPr marL="342900" lvl="0" indent="-342900">
              <a:spcBef>
                <a:spcPts val="1000"/>
              </a:spcBef>
              <a:buClr>
                <a:srgbClr val="5FCBEF"/>
              </a:buClr>
              <a:buSzPct val="80000"/>
              <a:buFont typeface="Wingdings 3" charset="2"/>
              <a:buChar char=""/>
            </a:pPr>
            <a:endParaRPr lang="en-US" dirty="0">
              <a:solidFill>
                <a:prstClr val="black">
                  <a:lumMod val="75000"/>
                  <a:lumOff val="25000"/>
                </a:prstClr>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054" name="Picture 6" descr="https://a.pololu-files.com/picture/0J5802.1200.jpg?054c25a3c71490abdc05103f695fc371">
            <a:extLst>
              <a:ext uri="{FF2B5EF4-FFF2-40B4-BE49-F238E27FC236}">
                <a16:creationId xmlns:a16="http://schemas.microsoft.com/office/drawing/2014/main" id="{DC6E01CC-13F4-4AC5-A6A5-FF2AA76844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9" t="7152" r="1796" b="76146"/>
          <a:stretch/>
        </p:blipFill>
        <p:spPr bwMode="auto">
          <a:xfrm>
            <a:off x="618392" y="5343282"/>
            <a:ext cx="10955215" cy="111039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06E22DB-E4F7-48A3-9AFD-5FC25C3D816D}"/>
              </a:ext>
            </a:extLst>
          </p:cNvPr>
          <p:cNvCxnSpPr>
            <a:cxnSpLocks/>
          </p:cNvCxnSpPr>
          <p:nvPr/>
        </p:nvCxnSpPr>
        <p:spPr>
          <a:xfrm flipH="1" flipV="1">
            <a:off x="2049780" y="4030980"/>
            <a:ext cx="1994683" cy="2176391"/>
          </a:xfrm>
          <a:prstGeom prst="line">
            <a:avLst/>
          </a:prstGeom>
          <a:ln w="76200">
            <a:prstDash val="sysDot"/>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B9657E1A-4D31-43B5-9CB4-029CA422F7EC}"/>
              </a:ext>
            </a:extLst>
          </p:cNvPr>
          <p:cNvCxnSpPr>
            <a:cxnSpLocks/>
          </p:cNvCxnSpPr>
          <p:nvPr/>
        </p:nvCxnSpPr>
        <p:spPr>
          <a:xfrm flipH="1" flipV="1">
            <a:off x="4267200" y="4030980"/>
            <a:ext cx="304801" cy="2158807"/>
          </a:xfrm>
          <a:prstGeom prst="line">
            <a:avLst/>
          </a:prstGeom>
          <a:ln w="76200">
            <a:prstDash val="sys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8600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F540-288C-45CD-B52F-C848D7C7D94F}"/>
              </a:ext>
            </a:extLst>
          </p:cNvPr>
          <p:cNvSpPr>
            <a:spLocks noGrp="1"/>
          </p:cNvSpPr>
          <p:nvPr>
            <p:ph type="title"/>
          </p:nvPr>
        </p:nvSpPr>
        <p:spPr/>
        <p:txBody>
          <a:bodyPr/>
          <a:lstStyle/>
          <a:p>
            <a:r>
              <a:rPr lang="en-US" dirty="0"/>
              <a:t>Ultrasonic sensor</a:t>
            </a:r>
          </a:p>
        </p:txBody>
      </p:sp>
      <p:pic>
        <p:nvPicPr>
          <p:cNvPr id="3074" name="Picture 2" descr="https://d3s5r33r268y59.cloudfront.net/5132/products/thumbs/2014-03-04T15:41:23.991Z-hcsr05.jpg.2560x2560_q85.jpg">
            <a:extLst>
              <a:ext uri="{FF2B5EF4-FFF2-40B4-BE49-F238E27FC236}">
                <a16:creationId xmlns:a16="http://schemas.microsoft.com/office/drawing/2014/main" id="{B52AE1FB-36D0-4E9E-909E-B459A72CB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42" y="1861409"/>
            <a:ext cx="2858045" cy="28580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8127C4D-1EAA-4467-BCBC-7999E83CFA24}"/>
              </a:ext>
            </a:extLst>
          </p:cNvPr>
          <p:cNvSpPr txBox="1"/>
          <p:nvPr/>
        </p:nvSpPr>
        <p:spPr>
          <a:xfrm>
            <a:off x="243176" y="385736"/>
            <a:ext cx="632241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descr="http://3.bp.blogspot.com/-srZJqYtjMf0/WDOef3t67AI/AAAAAAAAFxk/KLpParAK9tQVWV4gP2AtzxRN767Ty_YCgCK4B/s1600/Ultrasonic%2BSensor%2Bworking%2Bprinciple.png">
            <a:extLst>
              <a:ext uri="{FF2B5EF4-FFF2-40B4-BE49-F238E27FC236}">
                <a16:creationId xmlns:a16="http://schemas.microsoft.com/office/drawing/2014/main" id="{C3A6AC00-90C8-4EF6-A9E3-FFBCAAC7E4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49" t="690" r="2586" b="6182"/>
          <a:stretch/>
        </p:blipFill>
        <p:spPr bwMode="auto">
          <a:xfrm>
            <a:off x="3263988" y="1855757"/>
            <a:ext cx="6281405" cy="266695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B35DADDB-8C95-4A02-A206-E3302CD6A995}"/>
              </a:ext>
            </a:extLst>
          </p:cNvPr>
          <p:cNvSpPr>
            <a:spLocks noGrp="1"/>
          </p:cNvSpPr>
          <p:nvPr>
            <p:ph idx="1"/>
          </p:nvPr>
        </p:nvSpPr>
        <p:spPr>
          <a:xfrm>
            <a:off x="677334" y="5346397"/>
            <a:ext cx="8596668" cy="1338043"/>
          </a:xfrm>
        </p:spPr>
        <p:txBody>
          <a:bodyPr/>
          <a:lstStyle/>
          <a:p>
            <a:r>
              <a:rPr lang="en-US" dirty="0"/>
              <a:t>This device emits sound waves at 40 kHz and records the reflections</a:t>
            </a:r>
          </a:p>
          <a:p>
            <a:r>
              <a:rPr lang="en-US" dirty="0"/>
              <a:t>Its output is the time taken for the signal to come back</a:t>
            </a:r>
          </a:p>
          <a:p>
            <a:r>
              <a:rPr lang="en-US" dirty="0"/>
              <a:t>Can you derive the distance?</a:t>
            </a:r>
          </a:p>
          <a:p>
            <a:endParaRPr lang="en-US" dirty="0"/>
          </a:p>
        </p:txBody>
      </p:sp>
    </p:spTree>
    <p:extLst>
      <p:ext uri="{BB962C8B-B14F-4D97-AF65-F5344CB8AC3E}">
        <p14:creationId xmlns:p14="http://schemas.microsoft.com/office/powerpoint/2010/main" val="174772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AE85-D249-47F4-AA91-A3F304789195}"/>
              </a:ext>
            </a:extLst>
          </p:cNvPr>
          <p:cNvSpPr>
            <a:spLocks noGrp="1"/>
          </p:cNvSpPr>
          <p:nvPr>
            <p:ph type="title"/>
          </p:nvPr>
        </p:nvSpPr>
        <p:spPr/>
        <p:txBody>
          <a:bodyPr/>
          <a:lstStyle/>
          <a:p>
            <a:r>
              <a:rPr lang="en-US" dirty="0"/>
              <a:t>Complete system</a:t>
            </a:r>
          </a:p>
        </p:txBody>
      </p:sp>
      <p:grpSp>
        <p:nvGrpSpPr>
          <p:cNvPr id="12" name="Group 11">
            <a:extLst>
              <a:ext uri="{FF2B5EF4-FFF2-40B4-BE49-F238E27FC236}">
                <a16:creationId xmlns:a16="http://schemas.microsoft.com/office/drawing/2014/main" id="{E022E2BE-27AC-49F3-941E-519E8F178432}"/>
              </a:ext>
            </a:extLst>
          </p:cNvPr>
          <p:cNvGrpSpPr/>
          <p:nvPr/>
        </p:nvGrpSpPr>
        <p:grpSpPr>
          <a:xfrm>
            <a:off x="838200" y="1690688"/>
            <a:ext cx="5879757" cy="4570125"/>
            <a:chOff x="3035643" y="1001228"/>
            <a:chExt cx="7213186" cy="5606552"/>
          </a:xfrm>
        </p:grpSpPr>
        <p:pic>
          <p:nvPicPr>
            <p:cNvPr id="5" name="Picture 4">
              <a:extLst>
                <a:ext uri="{FF2B5EF4-FFF2-40B4-BE49-F238E27FC236}">
                  <a16:creationId xmlns:a16="http://schemas.microsoft.com/office/drawing/2014/main" id="{8A18E602-5A3D-4663-8B72-00D907B9097F}"/>
                </a:ext>
              </a:extLst>
            </p:cNvPr>
            <p:cNvPicPr>
              <a:picLocks noChangeAspect="1"/>
            </p:cNvPicPr>
            <p:nvPr/>
          </p:nvPicPr>
          <p:blipFill rotWithShape="1">
            <a:blip r:embed="rId3">
              <a:extLst>
                <a:ext uri="{28A0092B-C50C-407E-A947-70E740481C1C}">
                  <a14:useLocalDpi xmlns:a14="http://schemas.microsoft.com/office/drawing/2010/main" val="0"/>
                </a:ext>
              </a:extLst>
            </a:blip>
            <a:srcRect r="1799" b="3223"/>
            <a:stretch/>
          </p:blipFill>
          <p:spPr>
            <a:xfrm>
              <a:off x="3035643" y="2009123"/>
              <a:ext cx="5574957" cy="4598657"/>
            </a:xfrm>
            <a:prstGeom prst="rect">
              <a:avLst/>
            </a:prstGeom>
          </p:spPr>
        </p:pic>
        <p:sp>
          <p:nvSpPr>
            <p:cNvPr id="6" name="Rectangle 5">
              <a:extLst>
                <a:ext uri="{FF2B5EF4-FFF2-40B4-BE49-F238E27FC236}">
                  <a16:creationId xmlns:a16="http://schemas.microsoft.com/office/drawing/2014/main" id="{2A242AF3-137B-4A2C-A71F-0AD69730DF3C}"/>
                </a:ext>
              </a:extLst>
            </p:cNvPr>
            <p:cNvSpPr/>
            <p:nvPr/>
          </p:nvSpPr>
          <p:spPr>
            <a:xfrm>
              <a:off x="8541949" y="1001228"/>
              <a:ext cx="1706880" cy="95916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Power adapter</a:t>
              </a:r>
            </a:p>
          </p:txBody>
        </p:sp>
        <p:cxnSp>
          <p:nvCxnSpPr>
            <p:cNvPr id="8" name="Straight Connector 7">
              <a:extLst>
                <a:ext uri="{FF2B5EF4-FFF2-40B4-BE49-F238E27FC236}">
                  <a16:creationId xmlns:a16="http://schemas.microsoft.com/office/drawing/2014/main" id="{A8681FE7-F459-4ABC-95EA-0302215C254D}"/>
                </a:ext>
              </a:extLst>
            </p:cNvPr>
            <p:cNvCxnSpPr>
              <a:cxnSpLocks/>
            </p:cNvCxnSpPr>
            <p:nvPr/>
          </p:nvCxnSpPr>
          <p:spPr>
            <a:xfrm flipH="1">
              <a:off x="6403974" y="1652588"/>
              <a:ext cx="2137980" cy="0"/>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93E45A-C8B9-4B02-936A-CFF29B96DEFF}"/>
                </a:ext>
              </a:extLst>
            </p:cNvPr>
            <p:cNvCxnSpPr>
              <a:cxnSpLocks/>
            </p:cNvCxnSpPr>
            <p:nvPr/>
          </p:nvCxnSpPr>
          <p:spPr>
            <a:xfrm flipV="1">
              <a:off x="6403975" y="1652588"/>
              <a:ext cx="0" cy="356535"/>
            </a:xfrm>
            <a:prstGeom prst="line">
              <a:avLst/>
            </a:prstGeom>
            <a:ln w="152400"/>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96527DB-9EF5-4163-93DA-23B420BF6D8E}"/>
                </a:ext>
              </a:extLst>
            </p:cNvPr>
            <p:cNvSpPr/>
            <p:nvPr/>
          </p:nvSpPr>
          <p:spPr>
            <a:xfrm>
              <a:off x="6446596" y="3140992"/>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C51E4E9-1D17-4FAA-BC5D-308C33F2636B}"/>
                </a:ext>
              </a:extLst>
            </p:cNvPr>
            <p:cNvSpPr/>
            <p:nvPr/>
          </p:nvSpPr>
          <p:spPr>
            <a:xfrm>
              <a:off x="6446596" y="3513209"/>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909F2CE8-D0C4-445D-8E4C-8178F77EE57C}"/>
                </a:ext>
              </a:extLst>
            </p:cNvPr>
            <p:cNvSpPr/>
            <p:nvPr/>
          </p:nvSpPr>
          <p:spPr>
            <a:xfrm>
              <a:off x="6446596" y="3844097"/>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6BD3A52-B984-4FFC-B904-BE27DB16C786}"/>
                </a:ext>
              </a:extLst>
            </p:cNvPr>
            <p:cNvSpPr/>
            <p:nvPr/>
          </p:nvSpPr>
          <p:spPr>
            <a:xfrm>
              <a:off x="6446595" y="4208217"/>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1D0218D-12D7-417C-842E-F46A28EFE0B3}"/>
                </a:ext>
              </a:extLst>
            </p:cNvPr>
            <p:cNvSpPr/>
            <p:nvPr/>
          </p:nvSpPr>
          <p:spPr>
            <a:xfrm>
              <a:off x="6446594" y="4572337"/>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3633327-BE69-4D06-BE1C-16BA1A422E3D}"/>
                </a:ext>
              </a:extLst>
            </p:cNvPr>
            <p:cNvSpPr/>
            <p:nvPr/>
          </p:nvSpPr>
          <p:spPr>
            <a:xfrm>
              <a:off x="6446594" y="4911322"/>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1F706B7E-8489-44C0-BE53-35B39CD04200}"/>
                </a:ext>
              </a:extLst>
            </p:cNvPr>
            <p:cNvSpPr/>
            <p:nvPr/>
          </p:nvSpPr>
          <p:spPr>
            <a:xfrm>
              <a:off x="6446593" y="5337909"/>
              <a:ext cx="82657" cy="82657"/>
            </a:xfrm>
            <a:prstGeom prst="ellipse">
              <a:avLst/>
            </a:prstGeom>
            <a:solidFill>
              <a:srgbClr val="FFFF00">
                <a:alpha val="42000"/>
              </a:srgbClr>
            </a:solidFill>
            <a:ln>
              <a:noFill/>
            </a:ln>
            <a:effectLst>
              <a:glow rad="228600">
                <a:srgbClr val="FFFF00">
                  <a:alpha val="8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0F3AA803-4D15-4C7F-B2D2-8FB4EFF1BE82}"/>
                </a:ext>
              </a:extLst>
            </p:cNvPr>
            <p:cNvPicPr>
              <a:picLocks noChangeAspect="1"/>
            </p:cNvPicPr>
            <p:nvPr/>
          </p:nvPicPr>
          <p:blipFill>
            <a:blip r:embed="rId4"/>
            <a:stretch>
              <a:fillRect/>
            </a:stretch>
          </p:blipFill>
          <p:spPr>
            <a:xfrm rot="10800000">
              <a:off x="4420728" y="5276095"/>
              <a:ext cx="1619250" cy="904875"/>
            </a:xfrm>
            <a:prstGeom prst="rect">
              <a:avLst/>
            </a:prstGeom>
          </p:spPr>
        </p:pic>
        <p:grpSp>
          <p:nvGrpSpPr>
            <p:cNvPr id="34" name="Group 33">
              <a:extLst>
                <a:ext uri="{FF2B5EF4-FFF2-40B4-BE49-F238E27FC236}">
                  <a16:creationId xmlns:a16="http://schemas.microsoft.com/office/drawing/2014/main" id="{9C21313C-EB32-42D3-9A54-B1EEFFE1EB16}"/>
                </a:ext>
              </a:extLst>
            </p:cNvPr>
            <p:cNvGrpSpPr/>
            <p:nvPr/>
          </p:nvGrpSpPr>
          <p:grpSpPr>
            <a:xfrm rot="21361843">
              <a:off x="4212403" y="3160984"/>
              <a:ext cx="2035897" cy="2389505"/>
              <a:chOff x="4396970" y="2732001"/>
              <a:chExt cx="2035897" cy="2389505"/>
            </a:xfrm>
          </p:grpSpPr>
          <p:sp>
            <p:nvSpPr>
              <p:cNvPr id="31" name="Arc 30">
                <a:extLst>
                  <a:ext uri="{FF2B5EF4-FFF2-40B4-BE49-F238E27FC236}">
                    <a16:creationId xmlns:a16="http://schemas.microsoft.com/office/drawing/2014/main" id="{A0B7B2C0-E6BF-4A32-A4AD-3BEC0D0CB109}"/>
                  </a:ext>
                </a:extLst>
              </p:cNvPr>
              <p:cNvSpPr/>
              <p:nvPr/>
            </p:nvSpPr>
            <p:spPr>
              <a:xfrm rot="7505820">
                <a:off x="4285614" y="2974254"/>
                <a:ext cx="2389505" cy="1905000"/>
              </a:xfrm>
              <a:prstGeom prst="arc">
                <a:avLst>
                  <a:gd name="adj1" fmla="val 18381326"/>
                  <a:gd name="adj2" fmla="val 501728"/>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7FE7832C-AE97-43C5-B4D5-99241D927480}"/>
                  </a:ext>
                </a:extLst>
              </p:cNvPr>
              <p:cNvSpPr/>
              <p:nvPr/>
            </p:nvSpPr>
            <p:spPr>
              <a:xfrm rot="7000884">
                <a:off x="4456347" y="2934858"/>
                <a:ext cx="1689204" cy="1807958"/>
              </a:xfrm>
              <a:prstGeom prst="arc">
                <a:avLst>
                  <a:gd name="adj1" fmla="val 18381326"/>
                  <a:gd name="adj2" fmla="val 501728"/>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Arc 32">
                <a:extLst>
                  <a:ext uri="{FF2B5EF4-FFF2-40B4-BE49-F238E27FC236}">
                    <a16:creationId xmlns:a16="http://schemas.microsoft.com/office/drawing/2014/main" id="{3E21FF79-82D5-4925-91DA-BAEFB67B5741}"/>
                  </a:ext>
                </a:extLst>
              </p:cNvPr>
              <p:cNvSpPr/>
              <p:nvPr/>
            </p:nvSpPr>
            <p:spPr>
              <a:xfrm rot="7000884">
                <a:off x="4732156" y="3115484"/>
                <a:ext cx="1191984" cy="1275783"/>
              </a:xfrm>
              <a:prstGeom prst="arc">
                <a:avLst>
                  <a:gd name="adj1" fmla="val 18381326"/>
                  <a:gd name="adj2" fmla="val 501728"/>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72" name="Straight Connector 71">
              <a:extLst>
                <a:ext uri="{FF2B5EF4-FFF2-40B4-BE49-F238E27FC236}">
                  <a16:creationId xmlns:a16="http://schemas.microsoft.com/office/drawing/2014/main" id="{FE178E1E-FA75-42B6-8914-07D4DC6E2517}"/>
                </a:ext>
              </a:extLst>
            </p:cNvPr>
            <p:cNvCxnSpPr>
              <a:cxnSpLocks/>
            </p:cNvCxnSpPr>
            <p:nvPr/>
          </p:nvCxnSpPr>
          <p:spPr>
            <a:xfrm>
              <a:off x="3221381" y="1302068"/>
              <a:ext cx="0" cy="1257019"/>
            </a:xfrm>
            <a:prstGeom prst="line">
              <a:avLst/>
            </a:prstGeom>
            <a:ln w="152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721F033-73B9-4761-BF15-6AFC26C3C0E1}"/>
                </a:ext>
              </a:extLst>
            </p:cNvPr>
            <p:cNvCxnSpPr>
              <a:cxnSpLocks/>
            </p:cNvCxnSpPr>
            <p:nvPr/>
          </p:nvCxnSpPr>
          <p:spPr>
            <a:xfrm flipH="1">
              <a:off x="3221380" y="1302068"/>
              <a:ext cx="5318276" cy="0"/>
            </a:xfrm>
            <a:prstGeom prst="line">
              <a:avLst/>
            </a:prstGeom>
            <a:ln w="152400"/>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475EB28F-D344-4044-AE31-487F0D469BF0}"/>
              </a:ext>
            </a:extLst>
          </p:cNvPr>
          <p:cNvPicPr>
            <a:picLocks noChangeAspect="1"/>
          </p:cNvPicPr>
          <p:nvPr/>
        </p:nvPicPr>
        <p:blipFill>
          <a:blip r:embed="rId5"/>
          <a:stretch>
            <a:fillRect/>
          </a:stretch>
        </p:blipFill>
        <p:spPr>
          <a:xfrm>
            <a:off x="7378968" y="1112180"/>
            <a:ext cx="1708343" cy="5252248"/>
          </a:xfrm>
          <a:prstGeom prst="rect">
            <a:avLst/>
          </a:prstGeom>
        </p:spPr>
      </p:pic>
    </p:spTree>
    <p:extLst>
      <p:ext uri="{BB962C8B-B14F-4D97-AF65-F5344CB8AC3E}">
        <p14:creationId xmlns:p14="http://schemas.microsoft.com/office/powerpoint/2010/main" val="30659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AE85-D249-47F4-AA91-A3F304789195}"/>
              </a:ext>
            </a:extLst>
          </p:cNvPr>
          <p:cNvSpPr>
            <a:spLocks noGrp="1"/>
          </p:cNvSpPr>
          <p:nvPr>
            <p:ph type="title"/>
          </p:nvPr>
        </p:nvSpPr>
        <p:spPr/>
        <p:txBody>
          <a:bodyPr/>
          <a:lstStyle/>
          <a:p>
            <a:r>
              <a:rPr lang="en-US" dirty="0"/>
              <a:t>Your tasks</a:t>
            </a:r>
          </a:p>
        </p:txBody>
      </p:sp>
      <p:sp>
        <p:nvSpPr>
          <p:cNvPr id="35" name="Content Placeholder 2">
            <a:extLst>
              <a:ext uri="{FF2B5EF4-FFF2-40B4-BE49-F238E27FC236}">
                <a16:creationId xmlns:a16="http://schemas.microsoft.com/office/drawing/2014/main" id="{110B571F-3C52-4D3B-976B-3F2231886E0A}"/>
              </a:ext>
            </a:extLst>
          </p:cNvPr>
          <p:cNvSpPr>
            <a:spLocks noGrp="1"/>
          </p:cNvSpPr>
          <p:nvPr>
            <p:ph idx="1"/>
          </p:nvPr>
        </p:nvSpPr>
        <p:spPr>
          <a:xfrm>
            <a:off x="677333" y="1681619"/>
            <a:ext cx="9047238" cy="4298268"/>
          </a:xfrm>
        </p:spPr>
        <p:txBody>
          <a:bodyPr>
            <a:normAutofit fontScale="85000" lnSpcReduction="20000"/>
          </a:bodyPr>
          <a:lstStyle/>
          <a:p>
            <a:r>
              <a:rPr lang="en-US" dirty="0"/>
              <a:t>Building up the complete system in a few steps:</a:t>
            </a:r>
          </a:p>
          <a:p>
            <a:endParaRPr lang="en-US" dirty="0"/>
          </a:p>
          <a:p>
            <a:pPr lvl="1"/>
            <a:r>
              <a:rPr lang="en-US" dirty="0"/>
              <a:t>Light up the strip of LEDs</a:t>
            </a:r>
          </a:p>
          <a:p>
            <a:endParaRPr lang="en-US" dirty="0"/>
          </a:p>
          <a:p>
            <a:pPr lvl="1"/>
            <a:r>
              <a:rPr lang="en-US" dirty="0"/>
              <a:t>Configure the Ultrasonic sensor to output distance readings to the Serial Monitor</a:t>
            </a:r>
          </a:p>
          <a:p>
            <a:endParaRPr lang="en-US" dirty="0"/>
          </a:p>
          <a:p>
            <a:pPr lvl="1"/>
            <a:r>
              <a:rPr lang="en-US" dirty="0"/>
              <a:t>Connect the LEDs with the Ultrasonic sensor to complete the system</a:t>
            </a:r>
          </a:p>
          <a:p>
            <a:endParaRPr lang="en-US" dirty="0"/>
          </a:p>
          <a:p>
            <a:r>
              <a:rPr lang="en-US" dirty="0"/>
              <a:t>Each of these tasks will involve setting up the hardware and completing the provided code templates.</a:t>
            </a:r>
          </a:p>
          <a:p>
            <a:endParaRPr lang="en-US" dirty="0"/>
          </a:p>
          <a:p>
            <a:r>
              <a:rPr lang="en-US" dirty="0"/>
              <a:t>The work will be carried out in pairs</a:t>
            </a:r>
          </a:p>
          <a:p>
            <a:endParaRPr lang="en-US" dirty="0"/>
          </a:p>
          <a:p>
            <a:r>
              <a:rPr lang="en-US" dirty="0"/>
              <a:t>If in doubt, ask away!</a:t>
            </a:r>
          </a:p>
          <a:p>
            <a:endParaRPr lang="en-US" dirty="0"/>
          </a:p>
        </p:txBody>
      </p:sp>
    </p:spTree>
    <p:extLst>
      <p:ext uri="{BB962C8B-B14F-4D97-AF65-F5344CB8AC3E}">
        <p14:creationId xmlns:p14="http://schemas.microsoft.com/office/powerpoint/2010/main" val="312772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3F3BD-6522-4990-ACB4-190F14E86C5C}"/>
              </a:ext>
            </a:extLst>
          </p:cNvPr>
          <p:cNvPicPr>
            <a:picLocks noChangeAspect="1"/>
          </p:cNvPicPr>
          <p:nvPr/>
        </p:nvPicPr>
        <p:blipFill>
          <a:blip r:embed="rId2"/>
          <a:stretch>
            <a:fillRect/>
          </a:stretch>
        </p:blipFill>
        <p:spPr>
          <a:xfrm>
            <a:off x="1796727" y="364379"/>
            <a:ext cx="6108408" cy="6108408"/>
          </a:xfrm>
          <a:prstGeom prst="rect">
            <a:avLst/>
          </a:prstGeom>
        </p:spPr>
      </p:pic>
    </p:spTree>
    <p:extLst>
      <p:ext uri="{BB962C8B-B14F-4D97-AF65-F5344CB8AC3E}">
        <p14:creationId xmlns:p14="http://schemas.microsoft.com/office/powerpoint/2010/main" val="448211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305</TotalTime>
  <Words>379</Words>
  <Application>Microsoft Office PowerPoint</Application>
  <PresentationFormat>Widescreen</PresentationFormat>
  <Paragraphs>65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Ultrasonic LED strip</vt:lpstr>
      <vt:lpstr>Contents</vt:lpstr>
      <vt:lpstr>Arduino</vt:lpstr>
      <vt:lpstr>Arduino IDE</vt:lpstr>
      <vt:lpstr>LEDs</vt:lpstr>
      <vt:lpstr>Ultrasonic sensor</vt:lpstr>
      <vt:lpstr>Complete system</vt:lpstr>
      <vt:lpstr>Your tasks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LUKOSIUNAS Justas</dc:creator>
  <cp:lastModifiedBy>LUKOSIUNAS Justas</cp:lastModifiedBy>
  <cp:revision>20</cp:revision>
  <dcterms:created xsi:type="dcterms:W3CDTF">2017-10-01T14:30:13Z</dcterms:created>
  <dcterms:modified xsi:type="dcterms:W3CDTF">2017-10-03T00:23:10Z</dcterms:modified>
</cp:coreProperties>
</file>