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1094" r:id="rId3"/>
    <p:sldId id="1059" r:id="rId4"/>
    <p:sldId id="1062" r:id="rId5"/>
    <p:sldId id="1085" r:id="rId6"/>
    <p:sldId id="1086" r:id="rId7"/>
    <p:sldId id="1087" r:id="rId8"/>
    <p:sldId id="1088" r:id="rId9"/>
    <p:sldId id="1089" r:id="rId10"/>
    <p:sldId id="1090" r:id="rId11"/>
    <p:sldId id="1091" r:id="rId12"/>
    <p:sldId id="1092" r:id="rId13"/>
    <p:sldId id="1093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20000"/>
      </a:lnSpc>
      <a:spcBef>
        <a:spcPts val="20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chemeClr val="accent5">
            <a:hueOff val="-234537"/>
            <a:satOff val="-1094"/>
            <a:lumOff val="-14782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20000"/>
      </a:lnSpc>
      <a:spcBef>
        <a:spcPts val="20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chemeClr val="accent5">
            <a:hueOff val="-234537"/>
            <a:satOff val="-1094"/>
            <a:lumOff val="-14782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20000"/>
      </a:lnSpc>
      <a:spcBef>
        <a:spcPts val="20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chemeClr val="accent5">
            <a:hueOff val="-234537"/>
            <a:satOff val="-1094"/>
            <a:lumOff val="-14782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20000"/>
      </a:lnSpc>
      <a:spcBef>
        <a:spcPts val="20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chemeClr val="accent5">
            <a:hueOff val="-234537"/>
            <a:satOff val="-1094"/>
            <a:lumOff val="-14782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20000"/>
      </a:lnSpc>
      <a:spcBef>
        <a:spcPts val="20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chemeClr val="accent5">
            <a:hueOff val="-234537"/>
            <a:satOff val="-1094"/>
            <a:lumOff val="-14782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20000"/>
      </a:lnSpc>
      <a:spcBef>
        <a:spcPts val="20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chemeClr val="accent5">
            <a:hueOff val="-234537"/>
            <a:satOff val="-1094"/>
            <a:lumOff val="-14782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20000"/>
      </a:lnSpc>
      <a:spcBef>
        <a:spcPts val="20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chemeClr val="accent5">
            <a:hueOff val="-234537"/>
            <a:satOff val="-1094"/>
            <a:lumOff val="-14782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20000"/>
      </a:lnSpc>
      <a:spcBef>
        <a:spcPts val="20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chemeClr val="accent5">
            <a:hueOff val="-234537"/>
            <a:satOff val="-1094"/>
            <a:lumOff val="-14782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20000"/>
      </a:lnSpc>
      <a:spcBef>
        <a:spcPts val="20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chemeClr val="accent5">
            <a:hueOff val="-234537"/>
            <a:satOff val="-1094"/>
            <a:lumOff val="-14782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BFC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5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1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3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 sz="664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 hasCustomPrompt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286595" y="609600"/>
            <a:ext cx="1325880" cy="54419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5435232"/>
            <a:ext cx="22860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 hasCustomPrompt="1"/>
          </p:nvPr>
        </p:nvSpPr>
        <p:spPr>
          <a:xfrm>
            <a:off x="762000" y="5638433"/>
            <a:ext cx="22860000" cy="3810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2282785" y="584200"/>
            <a:ext cx="1283335" cy="544195"/>
          </a:xfrm>
          <a:prstGeom prst="rect">
            <a:avLst/>
          </a:prstGeom>
        </p:spPr>
        <p:txBody>
          <a:bodyPr wrap="square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64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13029565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302956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 userDrawn="1"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286595" y="609600"/>
            <a:ext cx="1325880" cy="54419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81" name="Text"/>
          <p:cNvSpPr txBox="1"/>
          <p:nvPr userDrawn="1"/>
        </p:nvSpPr>
        <p:spPr>
          <a:xfrm>
            <a:off x="762000" y="725805"/>
            <a:ext cx="20955000" cy="544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lang="en-US"/>
              <a:t>Introduction to Rigorous Etching Model - Wei Tian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6640" b="1" i="0" u="none" strike="noStrike" cap="all" spc="0" baseline="0">
          <a:solidFill>
            <a:schemeClr val="accent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DIN Condense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46"/>
          </a:schemeClr>
        </a:buClr>
        <a:buSzPct val="105000"/>
        <a:buFont typeface="Avenir Next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46"/>
          </a:schemeClr>
        </a:buClr>
        <a:buSzPct val="105000"/>
        <a:buFont typeface="Avenir Next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46"/>
          </a:schemeClr>
        </a:buClr>
        <a:buSzPct val="105000"/>
        <a:buFont typeface="Avenir Next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46"/>
          </a:schemeClr>
        </a:buClr>
        <a:buSzPct val="105000"/>
        <a:buFont typeface="Avenir Next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46"/>
          </a:schemeClr>
        </a:buClr>
        <a:buSzPct val="105000"/>
        <a:buFont typeface="Avenir Next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46"/>
          </a:schemeClr>
        </a:buClr>
        <a:buSzPct val="105000"/>
        <a:buFont typeface="Avenir Next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46"/>
          </a:schemeClr>
        </a:buClr>
        <a:buSzPct val="105000"/>
        <a:buFont typeface="Avenir Next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46"/>
          </a:schemeClr>
        </a:buClr>
        <a:buSzPct val="105000"/>
        <a:buFont typeface="Avenir Next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46"/>
          </a:schemeClr>
        </a:buClr>
        <a:buSzPct val="105000"/>
        <a:buFont typeface="Avenir Next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7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2.png"/><Relationship Id="rId6" Type="http://schemas.openxmlformats.org/officeDocument/2006/relationships/image" Target="../media/image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oupled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10870">
              <a:spcBef>
                <a:spcPts val="2800"/>
              </a:spcBef>
              <a:defRPr sz="6435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Coupled model</a:t>
            </a: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1"/>
          <a:srcRect l="6160" r="7751"/>
          <a:stretch>
            <a:fillRect/>
          </a:stretch>
        </p:blipFill>
        <p:spPr>
          <a:xfrm>
            <a:off x="542104" y="5026712"/>
            <a:ext cx="6449669" cy="81123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2"/>
          <a:srcRect t="49935"/>
          <a:stretch>
            <a:fillRect/>
          </a:stretch>
        </p:blipFill>
        <p:spPr>
          <a:xfrm>
            <a:off x="11041676" y="9077218"/>
            <a:ext cx="4545864" cy="425021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3" name="Arrow"/>
          <p:cNvSpPr/>
          <p:nvPr/>
        </p:nvSpPr>
        <p:spPr>
          <a:xfrm>
            <a:off x="7721555" y="7937500"/>
            <a:ext cx="2951858" cy="2002957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4" name="Arrow"/>
          <p:cNvSpPr/>
          <p:nvPr/>
        </p:nvSpPr>
        <p:spPr>
          <a:xfrm>
            <a:off x="15605152" y="7937500"/>
            <a:ext cx="2951859" cy="2002957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5" name="Reactor Scale Model"/>
          <p:cNvSpPr txBox="1"/>
          <p:nvPr/>
        </p:nvSpPr>
        <p:spPr>
          <a:xfrm>
            <a:off x="513951" y="3355550"/>
            <a:ext cx="6505923" cy="707282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5">
                <a:hueOff val="-234537"/>
                <a:satOff val="-1103"/>
                <a:lumOff val="-14791"/>
              </a:schemeClr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000" b="1" cap="all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Reactor Scale Model</a:t>
            </a:r>
          </a:p>
        </p:txBody>
      </p:sp>
      <p:sp>
        <p:nvSpPr>
          <p:cNvPr id="266" name="Sheath Scale Model"/>
          <p:cNvSpPr txBox="1"/>
          <p:nvPr/>
        </p:nvSpPr>
        <p:spPr>
          <a:xfrm>
            <a:off x="10287465" y="3355550"/>
            <a:ext cx="6054229" cy="707282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5">
                <a:hueOff val="-234537"/>
                <a:satOff val="-1103"/>
                <a:lumOff val="-14791"/>
              </a:schemeClr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000" b="1" cap="all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Sheath Scale Model</a:t>
            </a:r>
          </a:p>
        </p:txBody>
      </p:sp>
      <p:sp>
        <p:nvSpPr>
          <p:cNvPr id="267" name="Feature Scale Model"/>
          <p:cNvSpPr txBox="1"/>
          <p:nvPr/>
        </p:nvSpPr>
        <p:spPr>
          <a:xfrm>
            <a:off x="17663785" y="3355550"/>
            <a:ext cx="6364536" cy="707282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5">
                <a:hueOff val="-234537"/>
                <a:satOff val="-1103"/>
                <a:lumOff val="-14791"/>
              </a:schemeClr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000" b="1" cap="all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Feature Scale Model</a:t>
            </a:r>
          </a:p>
        </p:txBody>
      </p:sp>
      <p:pic>
        <p:nvPicPr>
          <p:cNvPr id="2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8279" y="4959350"/>
            <a:ext cx="4292601" cy="37973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1283" y="4597400"/>
            <a:ext cx="5650923" cy="81121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Continuity eq. - particle conservation</a:t>
            </a:r>
            <a:endParaRPr lang="en-US"/>
          </a:p>
        </p:txBody>
      </p:sp>
      <p:graphicFrame>
        <p:nvGraphicFramePr>
          <p:cNvPr id="18" name="Object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8143" y="3174886"/>
          <a:ext cx="1056576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" imgW="2641600" imgH="482600" progId="Equation.KSEE3">
                  <p:embed/>
                </p:oleObj>
              </mc:Choice>
              <mc:Fallback>
                <p:oleObj name="" r:id="rId1" imgW="2641600" imgH="4826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8143" y="3174886"/>
                        <a:ext cx="10565765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5715" y="6137910"/>
          <a:ext cx="13173075" cy="352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473200" imgH="393700" progId="Equation.KSEE3">
                  <p:embed/>
                </p:oleObj>
              </mc:Choice>
              <mc:Fallback>
                <p:oleObj name="" r:id="rId3" imgW="1473200" imgH="393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5715" y="6137910"/>
                        <a:ext cx="13173075" cy="3520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1774805" y="4293235"/>
            <a:ext cx="6368415" cy="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4" name="Text Box 13"/>
          <p:cNvSpPr txBox="1"/>
          <p:nvPr/>
        </p:nvSpPr>
        <p:spPr>
          <a:xfrm>
            <a:off x="11988800" y="3405188"/>
            <a:ext cx="5440680" cy="1776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Integrated within over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  <a:p>
            <a:pPr marL="0" marR="0" indent="0" algn="l" defTabSz="825500" rtl="0" eaLnBrk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4400" b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velocity space </a:t>
            </a:r>
            <a:endParaRPr kumimoji="0" lang="en-US" sz="4400" b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graphicFrame>
        <p:nvGraphicFramePr>
          <p:cNvPr id="23" name="Object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72866" y="4549661"/>
          <a:ext cx="1016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5" imgW="254000" imgH="279400" progId="Equation.KSEE3">
                  <p:embed/>
                </p:oleObj>
              </mc:Choice>
              <mc:Fallback>
                <p:oleObj name="" r:id="rId5" imgW="254000" imgH="2794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72866" y="4549661"/>
                        <a:ext cx="10160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45822" y="2686571"/>
          <a:ext cx="513016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1282700" imgH="342900" progId="Equation.KSEE3">
                  <p:embed/>
                </p:oleObj>
              </mc:Choice>
              <mc:Fallback>
                <p:oleObj name="" r:id="rId7" imgW="1282700" imgH="3429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45822" y="2686571"/>
                        <a:ext cx="513016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14377" y="4058171"/>
          <a:ext cx="604456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1511300" imgH="342900" progId="Equation.KSEE3">
                  <p:embed/>
                </p:oleObj>
              </mc:Choice>
              <mc:Fallback>
                <p:oleObj name="" r:id="rId9" imgW="1511300" imgH="3429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14377" y="4058171"/>
                        <a:ext cx="604456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1750695" y="4913630"/>
            <a:ext cx="2193925" cy="23215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622675" y="4769485"/>
            <a:ext cx="4378960" cy="24657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743440" y="4625340"/>
            <a:ext cx="5323840" cy="2801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670560" y="3257550"/>
            <a:ext cx="1656080" cy="201612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2614930" y="3473450"/>
            <a:ext cx="2016125" cy="144018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14356080" y="9061450"/>
            <a:ext cx="9603740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both </a:t>
            </a:r>
            <a:r>
              <a:rPr kumimoji="0" lang="en-US" sz="4400" b="1" i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S</a:t>
            </a: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 and </a:t>
            </a:r>
            <a:r>
              <a:rPr kumimoji="0" lang="en-US" sz="4400" b="1" i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L</a:t>
            </a: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 are functions of </a:t>
            </a:r>
            <a:r>
              <a:rPr kumimoji="0" lang="en-US" sz="4400" b="1" i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n</a:t>
            </a:r>
            <a:endParaRPr kumimoji="0" lang="en-US" sz="4400" b="1" i="1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529080" y="10481945"/>
            <a:ext cx="9603740" cy="19685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Both </a:t>
            </a:r>
            <a:r>
              <a:rPr kumimoji="0" lang="en-US" sz="4400" b="1" i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n</a:t>
            </a: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 and </a:t>
            </a:r>
            <a:r>
              <a:rPr kumimoji="0" lang="en-US" sz="4400" b="1" i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u</a:t>
            </a: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 need to be solved. 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Continuity Eq. is not sufficient.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Momentum eq. - momentum conservation</a:t>
            </a:r>
            <a:endParaRPr lang="en-US"/>
          </a:p>
        </p:txBody>
      </p:sp>
      <p:graphicFrame>
        <p:nvGraphicFramePr>
          <p:cNvPr id="18" name="Object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8143" y="3174886"/>
          <a:ext cx="1056576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" imgW="2641600" imgH="482600" progId="Equation.KSEE3">
                  <p:embed/>
                </p:oleObj>
              </mc:Choice>
              <mc:Fallback>
                <p:oleObj name="" r:id="rId1" imgW="2641600" imgH="4826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8143" y="3174886"/>
                        <a:ext cx="10565765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1774805" y="4293235"/>
            <a:ext cx="6368415" cy="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4" name="Text Box 13"/>
          <p:cNvSpPr txBox="1"/>
          <p:nvPr/>
        </p:nvSpPr>
        <p:spPr>
          <a:xfrm>
            <a:off x="11988800" y="3308986"/>
            <a:ext cx="5440680" cy="19685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Integrated within over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lang="en-US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venir Next Medium"/>
              </a:rPr>
              <a:t>ignore inertial term </a:t>
            </a:r>
            <a:endParaRPr kumimoji="0" lang="en-US" sz="4400" b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750695" y="4913630"/>
            <a:ext cx="2193925" cy="23215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287135" y="4697730"/>
            <a:ext cx="2232025" cy="30238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743440" y="4625340"/>
            <a:ext cx="5323840" cy="2801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670560" y="3257550"/>
            <a:ext cx="1656080" cy="201612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2614930" y="3473450"/>
            <a:ext cx="2016125" cy="144018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529080" y="11076940"/>
            <a:ext cx="9603740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Momentum Eq. contains both </a:t>
            </a:r>
            <a:r>
              <a:rPr kumimoji="0" lang="en-US" sz="4400" b="1" i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n</a:t>
            </a: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 and </a:t>
            </a:r>
            <a:r>
              <a:rPr kumimoji="0" lang="en-US" sz="4400" b="1" i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u</a:t>
            </a: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. 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graphicFrame>
        <p:nvGraphicFramePr>
          <p:cNvPr id="30" name="Object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78171" y="2943111"/>
          <a:ext cx="1422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3" imgW="355600" imgH="279400" progId="Equation.KSEE3">
                  <p:embed/>
                </p:oleObj>
              </mc:Choice>
              <mc:Fallback>
                <p:oleObj name="" r:id="rId3" imgW="355600" imgH="2794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78171" y="2943111"/>
                        <a:ext cx="14224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10105" y="6790690"/>
          <a:ext cx="16146145" cy="347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1828800" imgH="393700" progId="Equation.KSEE3">
                  <p:embed/>
                </p:oleObj>
              </mc:Choice>
              <mc:Fallback>
                <p:oleObj name="" r:id="rId5" imgW="1828800" imgH="393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0105" y="6790690"/>
                        <a:ext cx="16146145" cy="347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s 10"/>
          <p:cNvSpPr/>
          <p:nvPr/>
        </p:nvSpPr>
        <p:spPr>
          <a:xfrm>
            <a:off x="4846955" y="3257550"/>
            <a:ext cx="2592070" cy="194373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766820" y="4985385"/>
            <a:ext cx="8007985" cy="2921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8380" y="9518015"/>
            <a:ext cx="4871720" cy="176530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16951325" y="10083165"/>
            <a:ext cx="3759835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Ideal gas law.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energy eq. - energy conservation</a:t>
            </a:r>
            <a:endParaRPr lang="en-US"/>
          </a:p>
        </p:txBody>
      </p:sp>
      <p:graphicFrame>
        <p:nvGraphicFramePr>
          <p:cNvPr id="18" name="Object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8143" y="3174886"/>
          <a:ext cx="1056576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" imgW="2641600" imgH="482600" progId="Equation.KSEE3">
                  <p:embed/>
                </p:oleObj>
              </mc:Choice>
              <mc:Fallback>
                <p:oleObj name="" r:id="rId1" imgW="2641600" imgH="4826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8143" y="3174886"/>
                        <a:ext cx="10565765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1774805" y="4293235"/>
            <a:ext cx="6368415" cy="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4" name="Text Box 13"/>
          <p:cNvSpPr txBox="1"/>
          <p:nvPr/>
        </p:nvSpPr>
        <p:spPr>
          <a:xfrm>
            <a:off x="11988800" y="3308986"/>
            <a:ext cx="5440680" cy="19685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Integrated within over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lang="en-US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venir Next Medium"/>
              </a:rPr>
              <a:t>ignore inertial term </a:t>
            </a:r>
            <a:endParaRPr kumimoji="0" lang="en-US" sz="4400" b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822325" y="9819005"/>
            <a:ext cx="10952480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Energy Equation In Terms of Temperature.</a:t>
            </a:r>
            <a:endParaRPr kumimoji="0" lang="en-US" sz="4400" b="0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graphicFrame>
        <p:nvGraphicFramePr>
          <p:cNvPr id="30" name="Object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413681" y="2714511"/>
          <a:ext cx="24384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3" imgW="609600" imgH="393700" progId="Equation.KSEE3">
                  <p:embed/>
                </p:oleObj>
              </mc:Choice>
              <mc:Fallback>
                <p:oleObj name="" r:id="rId3" imgW="609600" imgH="393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13681" y="2714511"/>
                        <a:ext cx="24384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4405" y="5126355"/>
            <a:ext cx="15015210" cy="27838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917950" y="7363460"/>
            <a:ext cx="2425065" cy="1455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Thermal Energy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251700" y="7179628"/>
            <a:ext cx="2425065" cy="2132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Macro Energy Flux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705975" y="7009130"/>
            <a:ext cx="4427220" cy="2809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heating or cooling due to compression or expansion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3746480" y="7024688"/>
            <a:ext cx="2425065" cy="2132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Micro Energy Flux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6492855" y="7179945"/>
            <a:ext cx="3974465" cy="2132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Energy due to collisions ro reactions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4250" y="4604385"/>
            <a:ext cx="4388485" cy="1390015"/>
          </a:xfrm>
          <a:prstGeom prst="rect">
            <a:avLst/>
          </a:prstGeom>
        </p:spPr>
      </p:pic>
      <p:graphicFrame>
        <p:nvGraphicFramePr>
          <p:cNvPr id="7" name="Object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43663" y="10597515"/>
          <a:ext cx="10478135" cy="227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1816100" imgH="393700" progId="Equation.KSEE3">
                  <p:embed/>
                </p:oleObj>
              </mc:Choice>
              <mc:Fallback>
                <p:oleObj name="" r:id="rId7" imgW="1816100" imgH="3937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43663" y="10597515"/>
                        <a:ext cx="10478135" cy="2271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10707370" y="12260581"/>
            <a:ext cx="2425065" cy="1455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Energy Flux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2913360" y="12260581"/>
            <a:ext cx="2425065" cy="1455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Power Input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4988540" y="12260581"/>
            <a:ext cx="2425065" cy="1455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Power Loss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291830" y="12260581"/>
            <a:ext cx="2425065" cy="1455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Total Energy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Reactor Module - solve for </a:t>
            </a:r>
            <a:r>
              <a:rPr lang="en-US" i="1" cap="none">
                <a:ln>
                  <a:noFill/>
                </a:ln>
                <a:solidFill>
                  <a:schemeClr val="bg1"/>
                </a:solidFill>
                <a:effectLst/>
                <a:ea typeface="Avenir Next Medium"/>
                <a:sym typeface="Avenir Next Medium"/>
              </a:rPr>
              <a:t>n,</a:t>
            </a:r>
            <a:r>
              <a:rPr lang="en-US"/>
              <a:t> </a:t>
            </a:r>
            <a:r>
              <a:rPr lang="en-US" i="1" cap="none">
                <a:ln>
                  <a:noFill/>
                </a:ln>
                <a:solidFill>
                  <a:schemeClr val="bg1"/>
                </a:solidFill>
                <a:effectLst/>
                <a:ea typeface="Avenir Next Medium"/>
                <a:sym typeface="Avenir Next Medium"/>
              </a:rPr>
              <a:t>u </a:t>
            </a:r>
            <a:r>
              <a:rPr lang="en-US">
                <a:sym typeface="+mn-ea"/>
              </a:rPr>
              <a:t>and</a:t>
            </a:r>
            <a:r>
              <a:rPr lang="en-US" i="1" cap="none">
                <a:ln>
                  <a:noFill/>
                </a:ln>
                <a:solidFill>
                  <a:schemeClr val="bg1"/>
                </a:solidFill>
                <a:effectLst/>
                <a:ea typeface="Avenir Next Medium"/>
                <a:sym typeface="Avenir Next Medium"/>
              </a:rPr>
              <a:t> T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127125" y="3804285"/>
            <a:ext cx="6181725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Continuity Eq.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27125" y="6468745"/>
            <a:ext cx="6181725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Momentum Eq.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27125" y="9552305"/>
            <a:ext cx="6181725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Energy Eq.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20130" y="3175000"/>
          <a:ext cx="798322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473200" imgH="393700" progId="Equation.KSEE3">
                  <p:embed/>
                </p:oleObj>
              </mc:Choice>
              <mc:Fallback>
                <p:oleObj name="" r:id="rId1" imgW="1473200" imgH="393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0130" y="3175000"/>
                        <a:ext cx="798322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48375" y="5753735"/>
          <a:ext cx="10206355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3" imgW="1828800" imgH="393700" progId="Equation.KSEE3">
                  <p:embed/>
                </p:oleObj>
              </mc:Choice>
              <mc:Fallback>
                <p:oleObj name="" r:id="rId3" imgW="1828800" imgH="393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48375" y="5753735"/>
                        <a:ext cx="10206355" cy="219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5135245" y="3258185"/>
            <a:ext cx="11704320" cy="7680960"/>
          </a:xfrm>
          <a:prstGeom prst="roundRect">
            <a:avLst/>
          </a:prstGeom>
          <a:noFill/>
          <a:ln w="38100" cap="flat">
            <a:solidFill>
              <a:schemeClr val="tx1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18357850" y="4968240"/>
            <a:ext cx="5040630" cy="133223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Core fluid plasma eq.</a:t>
            </a: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graphicFrame>
        <p:nvGraphicFramePr>
          <p:cNvPr id="14" name="Object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2168" y="8406765"/>
          <a:ext cx="10478135" cy="227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816100" imgH="393700" progId="Equation.KSEE3">
                  <p:embed/>
                </p:oleObj>
              </mc:Choice>
              <mc:Fallback>
                <p:oleObj name="" r:id="rId5" imgW="1816100" imgH="3937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12168" y="8406765"/>
                        <a:ext cx="10478135" cy="2271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57850" y="7920990"/>
            <a:ext cx="5662295" cy="530923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 flipV="1">
            <a:off x="11184255" y="7218045"/>
            <a:ext cx="7056755" cy="2016760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7" name="Rounded Rectangle 16"/>
          <p:cNvSpPr/>
          <p:nvPr/>
        </p:nvSpPr>
        <p:spPr>
          <a:xfrm>
            <a:off x="18336895" y="7623175"/>
            <a:ext cx="5669280" cy="5852160"/>
          </a:xfrm>
          <a:prstGeom prst="roundRect">
            <a:avLst/>
          </a:prstGeom>
          <a:noFill/>
          <a:ln w="38100" cap="flat">
            <a:solidFill>
              <a:schemeClr val="tx1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Reactor Model under electrostatic field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127125" y="3804285"/>
            <a:ext cx="6181725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Continuity Eq.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27125" y="5894705"/>
            <a:ext cx="6181725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Momentum Eq.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20130" y="3175000"/>
          <a:ext cx="798322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473200" imgH="393700" progId="Equation.KSEE3">
                  <p:embed/>
                </p:oleObj>
              </mc:Choice>
              <mc:Fallback>
                <p:oleObj name="" r:id="rId1" imgW="1473200" imgH="393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0130" y="3175000"/>
                        <a:ext cx="798322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77853" y="5179378"/>
          <a:ext cx="8364220" cy="219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3" imgW="1498600" imgH="393700" progId="Equation.KSEE3">
                  <p:embed/>
                </p:oleObj>
              </mc:Choice>
              <mc:Fallback>
                <p:oleObj name="" r:id="rId3" imgW="1498600" imgH="393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7853" y="5179378"/>
                        <a:ext cx="8364220" cy="2197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1127125" y="7621905"/>
            <a:ext cx="6181725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Poisson's Eq.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46470" y="7055485"/>
          <a:ext cx="5434330" cy="2340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002665" imgH="431800" progId="Equation.KSEE3">
                  <p:embed/>
                </p:oleObj>
              </mc:Choice>
              <mc:Fallback>
                <p:oleObj name="" r:id="rId5" imgW="1002665" imgH="4318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46470" y="7055485"/>
                        <a:ext cx="5434330" cy="2340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11480800" y="7621905"/>
            <a:ext cx="2720340" cy="1455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Surface Charge</a:t>
            </a:r>
            <a:endParaRPr kumimoji="0" lang="en-US" sz="4400" b="0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151495" y="9396095"/>
            <a:ext cx="2420620" cy="1455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Volume Charge</a:t>
            </a:r>
            <a:endParaRPr kumimoji="0" lang="en-US" sz="4400" b="0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35245" y="3258185"/>
            <a:ext cx="13033375" cy="6126480"/>
          </a:xfrm>
          <a:prstGeom prst="roundRect">
            <a:avLst/>
          </a:prstGeom>
          <a:noFill/>
          <a:ln w="38100" cap="flat">
            <a:solidFill>
              <a:schemeClr val="tx1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8357850" y="4660266"/>
            <a:ext cx="5040630" cy="194818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Fully Coupled</a:t>
            </a:r>
            <a:endParaRPr kumimoji="0" lang="en-US" sz="4000" b="0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To Solve simultaneously</a:t>
            </a:r>
            <a:endParaRPr kumimoji="0" lang="en-US" sz="4000" b="0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43548" y="11101705"/>
          <a:ext cx="10478135" cy="227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1816100" imgH="393700" progId="Equation.KSEE3">
                  <p:embed/>
                </p:oleObj>
              </mc:Choice>
              <mc:Fallback>
                <p:oleObj name="" r:id="rId7" imgW="1816100" imgH="3937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43548" y="11101705"/>
                        <a:ext cx="10478135" cy="2271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eft-Right Arrow 11"/>
          <p:cNvSpPr/>
          <p:nvPr/>
        </p:nvSpPr>
        <p:spPr>
          <a:xfrm rot="2880000">
            <a:off x="17007514" y="9840455"/>
            <a:ext cx="3108960" cy="731520"/>
          </a:xfrm>
          <a:prstGeom prst="leftRight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19040475" y="9384984"/>
            <a:ext cx="5040630" cy="71691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To solve iteratively</a:t>
            </a:r>
            <a:endParaRPr kumimoji="0" lang="en-US" sz="4000" b="0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US"/>
              <a:t>Reactor Model Diagram Flow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280899" y="3987930"/>
            <a:ext cx="4480560" cy="287797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400" b="1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Fluid and Poisson Module</a:t>
            </a:r>
            <a:endParaRPr kumimoji="0" lang="en-US" sz="5400" b="1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7" name="Text Box 6"/>
          <p:cNvSpPr txBox="1"/>
          <p:nvPr/>
        </p:nvSpPr>
        <p:spPr>
          <a:xfrm flipH="1">
            <a:off x="16952595" y="5970905"/>
            <a:ext cx="3754755" cy="10147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400" b="0" i="1" u="none" strike="noStrike" cap="none" spc="0" normalizeH="0">
                <a:ln>
                  <a:noFill/>
                </a:ln>
                <a:solidFill>
                  <a:schemeClr val="accent5">
                    <a:hueOff val="-234537"/>
                    <a:satOff val="-1084"/>
                    <a:lumOff val="-14772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n</a:t>
            </a:r>
            <a:r>
              <a:rPr kumimoji="0" lang="en-US" sz="5400" b="0" i="1" u="none" strike="noStrike" cap="none" spc="0" normalizeH="0" baseline="-25000">
                <a:ln>
                  <a:noFill/>
                </a:ln>
                <a:solidFill>
                  <a:schemeClr val="accent5">
                    <a:hueOff val="-234537"/>
                    <a:satOff val="-1084"/>
                    <a:lumOff val="-14772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e, </a:t>
            </a:r>
            <a:r>
              <a:rPr kumimoji="0" lang="en-US" sz="5400" b="0" i="1" u="none" strike="noStrike" cap="none" spc="0" normalizeH="0">
                <a:ln>
                  <a:noFill/>
                </a:ln>
                <a:solidFill>
                  <a:schemeClr val="accent5">
                    <a:hueOff val="-234537"/>
                    <a:satOff val="-1084"/>
                    <a:lumOff val="-14772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Γ</a:t>
            </a:r>
            <a:r>
              <a:rPr kumimoji="0" lang="en-US" sz="5400" b="0" i="1" u="none" strike="noStrike" cap="none" spc="0" normalizeH="0" baseline="-25000">
                <a:ln>
                  <a:noFill/>
                </a:ln>
                <a:solidFill>
                  <a:schemeClr val="accent5">
                    <a:hueOff val="-234537"/>
                    <a:satOff val="-1084"/>
                    <a:lumOff val="-14772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e, </a:t>
            </a:r>
            <a:r>
              <a:rPr kumimoji="0" lang="en-US" sz="5400" b="0" i="1" u="none" strike="noStrike" cap="none" spc="0" normalizeH="0">
                <a:ln>
                  <a:noFill/>
                </a:ln>
                <a:solidFill>
                  <a:schemeClr val="accent5">
                    <a:hueOff val="-234537"/>
                    <a:satOff val="-1084"/>
                    <a:lumOff val="-14772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T</a:t>
            </a:r>
            <a:r>
              <a:rPr kumimoji="0" lang="en-US" sz="5400" b="0" i="1" u="none" strike="noStrike" cap="none" spc="0" normalizeH="0" baseline="-25000">
                <a:ln>
                  <a:noFill/>
                </a:ln>
                <a:solidFill>
                  <a:schemeClr val="accent5">
                    <a:hueOff val="-234537"/>
                    <a:satOff val="-1084"/>
                    <a:lumOff val="-14772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e, </a:t>
            </a:r>
            <a:r>
              <a:rPr kumimoji="0" lang="en-US" sz="5400" b="0" i="1" u="none" strike="noStrike" cap="none" spc="0" normalizeH="0">
                <a:ln>
                  <a:noFill/>
                </a:ln>
                <a:solidFill>
                  <a:schemeClr val="accent5">
                    <a:hueOff val="-234537"/>
                    <a:satOff val="-1084"/>
                    <a:lumOff val="-14772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E</a:t>
            </a:r>
            <a:r>
              <a:rPr kumimoji="0" lang="en-US" sz="5400" b="0" i="1" u="none" strike="noStrike" cap="none" spc="0" normalizeH="0" baseline="-25000">
                <a:ln>
                  <a:noFill/>
                </a:ln>
                <a:solidFill>
                  <a:schemeClr val="accent5">
                    <a:hueOff val="-234537"/>
                    <a:satOff val="-1084"/>
                    <a:lumOff val="-14772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s</a:t>
            </a:r>
            <a:r>
              <a:rPr kumimoji="0" lang="en-US" sz="5400" b="0" i="1" u="none" strike="noStrike" cap="none" spc="0" normalizeH="0" baseline="-25000">
                <a:ln>
                  <a:noFill/>
                </a:ln>
                <a:solidFill>
                  <a:schemeClr val="accent5">
                    <a:hueOff val="-234537"/>
                    <a:satOff val="-1084"/>
                    <a:lumOff val="-14772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endParaRPr kumimoji="0" lang="en-US" sz="5400" b="0" i="1" u="none" strike="noStrike" cap="none" spc="0" normalizeH="0" baseline="-25000">
              <a:ln>
                <a:noFill/>
              </a:ln>
              <a:solidFill>
                <a:schemeClr val="accent5">
                  <a:hueOff val="-234537"/>
                  <a:satOff val="-1084"/>
                  <a:lumOff val="-14772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6929099" y="4970145"/>
            <a:ext cx="2554605" cy="10166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11040" y="4257693"/>
            <a:ext cx="5480050" cy="3148928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400" b="1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Energy and Chemistry Module</a:t>
            </a:r>
            <a:endParaRPr kumimoji="0" lang="en-US" sz="54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0180320" y="4970145"/>
            <a:ext cx="2011680" cy="10166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8" name="Text Box 7"/>
          <p:cNvSpPr txBox="1"/>
          <p:nvPr/>
        </p:nvSpPr>
        <p:spPr>
          <a:xfrm flipH="1">
            <a:off x="10209530" y="5986780"/>
            <a:ext cx="2087880" cy="10147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400" b="0" i="1" u="none" strike="noStrike" cap="none" spc="0" normalizeH="0">
                <a:ln>
                  <a:noFill/>
                </a:ln>
                <a:solidFill>
                  <a:schemeClr val="accent5">
                    <a:hueOff val="-234537"/>
                    <a:satOff val="-1083"/>
                    <a:lumOff val="-14771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</a:t>
            </a:r>
            <a:r>
              <a:rPr kumimoji="0" lang="en-US" sz="5400" b="0" i="1" u="none" strike="noStrike" cap="none" spc="0" normalizeH="0" baseline="-25000">
                <a:ln>
                  <a:noFill/>
                </a:ln>
                <a:solidFill>
                  <a:schemeClr val="accent5">
                    <a:hueOff val="-234537"/>
                    <a:satOff val="-1083"/>
                    <a:lumOff val="-14771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e, </a:t>
            </a:r>
            <a:r>
              <a:rPr kumimoji="0" lang="en-US" sz="5400" b="0" i="1" u="none" strike="noStrike" cap="none" spc="0" normalizeH="0">
                <a:ln>
                  <a:noFill/>
                </a:ln>
                <a:solidFill>
                  <a:schemeClr val="accent5">
                    <a:hueOff val="-234537"/>
                    <a:satOff val="-1083"/>
                    <a:lumOff val="-14771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T</a:t>
            </a:r>
            <a:r>
              <a:rPr kumimoji="0" lang="en-US" sz="5400" b="0" i="1" u="none" strike="noStrike" cap="none" spc="0" normalizeH="0" baseline="-25000">
                <a:ln>
                  <a:noFill/>
                </a:ln>
                <a:solidFill>
                  <a:schemeClr val="accent5">
                    <a:hueOff val="-234537"/>
                    <a:satOff val="-1083"/>
                    <a:lumOff val="-14771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e</a:t>
            </a:r>
            <a:endParaRPr kumimoji="0" lang="en-US" sz="5400" b="0" i="1" u="none" strike="noStrike" cap="none" spc="0" normalizeH="0" baseline="-25000">
              <a:ln>
                <a:noFill/>
              </a:ln>
              <a:solidFill>
                <a:schemeClr val="accent5">
                  <a:hueOff val="-234537"/>
                  <a:satOff val="-1083"/>
                  <a:lumOff val="-14771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5384165" y="7404736"/>
            <a:ext cx="1008380" cy="182880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9430" y="11443248"/>
            <a:ext cx="2748915" cy="1748646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200" b="1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circuit Model</a:t>
            </a:r>
            <a:endParaRPr kumimoji="0" lang="en-US" sz="32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3" name="Bent Arrow 12"/>
          <p:cNvSpPr/>
          <p:nvPr/>
        </p:nvSpPr>
        <p:spPr>
          <a:xfrm rot="16200000" flipV="1">
            <a:off x="4095433" y="10574655"/>
            <a:ext cx="1280160" cy="2286000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4" name="Text Box 13"/>
          <p:cNvSpPr txBox="1"/>
          <p:nvPr/>
        </p:nvSpPr>
        <p:spPr>
          <a:xfrm flipH="1">
            <a:off x="3905250" y="12454255"/>
            <a:ext cx="1584960" cy="10147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400" b="0" i="1" u="none" strike="noStrike" cap="none" spc="0" normalizeH="0">
                <a:ln>
                  <a:noFill/>
                </a:ln>
                <a:solidFill>
                  <a:schemeClr val="accent5">
                    <a:hueOff val="-234537"/>
                    <a:satOff val="-1081"/>
                    <a:lumOff val="-14769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V, I</a:t>
            </a:r>
            <a:endParaRPr kumimoji="0" lang="en-US" sz="5400" b="0" i="1" u="none" strike="noStrike" cap="none" spc="0" normalizeH="0" baseline="-25000">
              <a:ln>
                <a:noFill/>
              </a:ln>
              <a:solidFill>
                <a:schemeClr val="accent5">
                  <a:hueOff val="-234537"/>
                  <a:satOff val="-1081"/>
                  <a:lumOff val="-14769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05250" y="9591301"/>
            <a:ext cx="3666490" cy="121359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200" b="1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Magneto-static Module</a:t>
            </a:r>
            <a:endParaRPr kumimoji="0" lang="en-US" sz="3200" b="1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7" name="Text Box 16"/>
          <p:cNvSpPr txBox="1"/>
          <p:nvPr/>
        </p:nvSpPr>
        <p:spPr>
          <a:xfrm flipH="1">
            <a:off x="6392545" y="8087995"/>
            <a:ext cx="2087880" cy="10147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400" b="0" i="1" u="none" strike="noStrike" cap="none" spc="0" normalizeH="0">
                <a:ln>
                  <a:noFill/>
                </a:ln>
                <a:solidFill>
                  <a:schemeClr val="accent5">
                    <a:hueOff val="-234537"/>
                    <a:satOff val="-1081"/>
                    <a:lumOff val="-14769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E</a:t>
            </a:r>
            <a:r>
              <a:rPr kumimoji="0" lang="en-US" sz="5400" b="0" i="1" u="none" strike="noStrike" cap="none" spc="0" normalizeH="0" baseline="-25000">
                <a:ln>
                  <a:noFill/>
                </a:ln>
                <a:solidFill>
                  <a:schemeClr val="accent5">
                    <a:hueOff val="-234537"/>
                    <a:satOff val="-1081"/>
                    <a:lumOff val="-14769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Φ</a:t>
            </a:r>
            <a:endParaRPr kumimoji="0" lang="en-US" sz="5400" b="0" i="1" u="none" strike="noStrike" cap="none" spc="0" normalizeH="0" baseline="-25000">
              <a:ln>
                <a:noFill/>
              </a:ln>
              <a:solidFill>
                <a:schemeClr val="accent5">
                  <a:hueOff val="-234537"/>
                  <a:satOff val="-1081"/>
                  <a:lumOff val="-14769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705475" y="3188335"/>
            <a:ext cx="13955395" cy="2103120"/>
          </a:xfrm>
          <a:custGeom>
            <a:avLst/>
            <a:gdLst>
              <a:gd name="connisteX0" fmla="*/ 10151110 w 10151110"/>
              <a:gd name="connsiteY0" fmla="*/ 1538605 h 1538605"/>
              <a:gd name="connisteX1" fmla="*/ 10151110 w 10151110"/>
              <a:gd name="connsiteY1" fmla="*/ 0 h 1538605"/>
              <a:gd name="connisteX2" fmla="*/ 0 w 10151110"/>
              <a:gd name="connsiteY2" fmla="*/ 0 h 1538605"/>
              <a:gd name="connisteX3" fmla="*/ 0 w 10151110"/>
              <a:gd name="connsiteY3" fmla="*/ 748030 h 15386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0151110" h="1538605">
                <a:moveTo>
                  <a:pt x="10151110" y="1538605"/>
                </a:moveTo>
                <a:lnTo>
                  <a:pt x="10151110" y="0"/>
                </a:lnTo>
                <a:lnTo>
                  <a:pt x="0" y="0"/>
                </a:lnTo>
                <a:lnTo>
                  <a:pt x="0" y="748030"/>
                </a:lnTo>
              </a:path>
            </a:pathLst>
          </a:custGeom>
          <a:ln w="76200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974965" y="5448300"/>
            <a:ext cx="12618720" cy="4958080"/>
          </a:xfrm>
          <a:custGeom>
            <a:avLst/>
            <a:gdLst>
              <a:gd name="connisteX0" fmla="*/ 8569960 w 9232265"/>
              <a:gd name="connsiteY0" fmla="*/ 0 h 4958080"/>
              <a:gd name="connisteX1" fmla="*/ 9232265 w 9232265"/>
              <a:gd name="connsiteY1" fmla="*/ 0 h 4958080"/>
              <a:gd name="connisteX2" fmla="*/ 9232265 w 9232265"/>
              <a:gd name="connsiteY2" fmla="*/ 4958080 h 4958080"/>
              <a:gd name="connisteX3" fmla="*/ 0 w 9232265"/>
              <a:gd name="connsiteY3" fmla="*/ 4958080 h 49580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9232265" h="4958080">
                <a:moveTo>
                  <a:pt x="8569960" y="0"/>
                </a:moveTo>
                <a:lnTo>
                  <a:pt x="9232265" y="0"/>
                </a:lnTo>
                <a:lnTo>
                  <a:pt x="9232265" y="4958080"/>
                </a:lnTo>
                <a:lnTo>
                  <a:pt x="0" y="4958080"/>
                </a:lnTo>
              </a:path>
            </a:pathLst>
          </a:cu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0" name="Text Box 19"/>
          <p:cNvSpPr txBox="1"/>
          <p:nvPr/>
        </p:nvSpPr>
        <p:spPr>
          <a:xfrm flipH="1">
            <a:off x="10180320" y="3188335"/>
            <a:ext cx="3754755" cy="10147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400" b="0" i="1" u="none" strike="noStrike" cap="none" spc="0" normalizeH="0">
                <a:ln>
                  <a:noFill/>
                </a:ln>
                <a:solidFill>
                  <a:schemeClr val="accent5">
                    <a:hueOff val="-234537"/>
                    <a:satOff val="-1083"/>
                    <a:lumOff val="-14771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n</a:t>
            </a:r>
            <a:r>
              <a:rPr kumimoji="0" lang="en-US" sz="5400" b="0" i="1" u="none" strike="noStrike" cap="none" spc="0" normalizeH="0" baseline="-25000">
                <a:ln>
                  <a:noFill/>
                </a:ln>
                <a:solidFill>
                  <a:schemeClr val="accent5">
                    <a:hueOff val="-234537"/>
                    <a:satOff val="-1083"/>
                    <a:lumOff val="-14771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e, </a:t>
            </a:r>
            <a:r>
              <a:rPr kumimoji="0" lang="en-US" sz="5400" b="0" i="1" u="none" strike="noStrike" cap="none" spc="0" normalizeH="0">
                <a:ln>
                  <a:noFill/>
                </a:ln>
                <a:solidFill>
                  <a:schemeClr val="accent5">
                    <a:hueOff val="-234537"/>
                    <a:satOff val="-1083"/>
                    <a:lumOff val="-14771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E</a:t>
            </a:r>
            <a:r>
              <a:rPr kumimoji="0" lang="en-US" sz="5400" b="0" i="1" u="none" strike="noStrike" cap="none" spc="0" normalizeH="0" baseline="-25000">
                <a:ln>
                  <a:noFill/>
                </a:ln>
                <a:solidFill>
                  <a:schemeClr val="accent5">
                    <a:hueOff val="-234537"/>
                    <a:satOff val="-1083"/>
                    <a:lumOff val="-14771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s</a:t>
            </a:r>
            <a:r>
              <a:rPr kumimoji="0" lang="en-US" sz="5400" b="0" i="1" u="none" strike="noStrike" cap="none" spc="0" normalizeH="0" baseline="-25000">
                <a:ln>
                  <a:noFill/>
                </a:ln>
                <a:solidFill>
                  <a:schemeClr val="accent5">
                    <a:hueOff val="-234537"/>
                    <a:satOff val="-1083"/>
                    <a:lumOff val="-14771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endParaRPr kumimoji="0" lang="en-US" sz="5400" b="0" i="1" u="none" strike="noStrike" cap="none" spc="0" normalizeH="0" baseline="-25000">
              <a:ln>
                <a:noFill/>
              </a:ln>
              <a:solidFill>
                <a:schemeClr val="accent5">
                  <a:hueOff val="-234537"/>
                  <a:satOff val="-1083"/>
                  <a:lumOff val="-14771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1" name="Text Box 20"/>
          <p:cNvSpPr txBox="1"/>
          <p:nvPr/>
        </p:nvSpPr>
        <p:spPr>
          <a:xfrm flipH="1">
            <a:off x="8333740" y="9404350"/>
            <a:ext cx="3754755" cy="10147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400" b="0" i="1" u="none" strike="noStrike" cap="none" spc="0" normalizeH="0">
                <a:ln>
                  <a:noFill/>
                </a:ln>
                <a:solidFill>
                  <a:schemeClr val="accent5">
                    <a:hueOff val="-234537"/>
                    <a:satOff val="-1083"/>
                    <a:lumOff val="-14771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J</a:t>
            </a:r>
            <a:r>
              <a:rPr kumimoji="0" lang="en-US" sz="5400" b="0" i="1" u="none" strike="noStrike" cap="none" spc="0" normalizeH="0" baseline="-25000">
                <a:ln>
                  <a:noFill/>
                </a:ln>
                <a:solidFill>
                  <a:schemeClr val="accent5">
                    <a:hueOff val="-234537"/>
                    <a:satOff val="-1083"/>
                    <a:lumOff val="-14771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e, </a:t>
            </a:r>
            <a:r>
              <a:rPr kumimoji="0" lang="en-US" sz="5400" b="0" i="1" u="none" strike="noStrike" cap="none" spc="0" normalizeH="0">
                <a:ln>
                  <a:noFill/>
                </a:ln>
                <a:solidFill>
                  <a:schemeClr val="accent5">
                    <a:hueOff val="-234537"/>
                    <a:satOff val="-1083"/>
                    <a:lumOff val="-14771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I</a:t>
            </a:r>
            <a:r>
              <a:rPr kumimoji="0" lang="en-US" sz="5400" b="0" i="1" u="none" strike="noStrike" cap="none" spc="0" normalizeH="0" baseline="-25000">
                <a:ln>
                  <a:noFill/>
                </a:ln>
                <a:solidFill>
                  <a:schemeClr val="accent5">
                    <a:hueOff val="-234537"/>
                    <a:satOff val="-1083"/>
                    <a:lumOff val="-14771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e, </a:t>
            </a:r>
            <a:r>
              <a:rPr kumimoji="0" lang="en-US" sz="5400" b="0" i="1" u="none" strike="noStrike" cap="none" spc="0" normalizeH="0">
                <a:ln>
                  <a:noFill/>
                </a:ln>
                <a:solidFill>
                  <a:schemeClr val="accent5">
                    <a:hueOff val="-234537"/>
                    <a:satOff val="-1083"/>
                    <a:lumOff val="-14771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σ</a:t>
            </a:r>
            <a:r>
              <a:rPr kumimoji="0" lang="en-US" sz="5400" b="0" i="1" u="none" strike="noStrike" cap="none" spc="0" normalizeH="0" baseline="-25000">
                <a:ln>
                  <a:noFill/>
                </a:ln>
                <a:solidFill>
                  <a:schemeClr val="accent5">
                    <a:hueOff val="-234537"/>
                    <a:satOff val="-1083"/>
                    <a:lumOff val="-14771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e</a:t>
            </a:r>
            <a:endParaRPr kumimoji="0" lang="en-US" sz="5400" b="0" i="1" u="none" strike="noStrike" cap="none" spc="0" normalizeH="0" baseline="-25000">
              <a:ln>
                <a:noFill/>
              </a:ln>
              <a:solidFill>
                <a:schemeClr val="accent5">
                  <a:hueOff val="-234537"/>
                  <a:satOff val="-1083"/>
                  <a:lumOff val="-14771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567795" y="8281203"/>
            <a:ext cx="2748915" cy="1749406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200" b="1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Surface Module</a:t>
            </a:r>
            <a:endParaRPr kumimoji="0" lang="en-US" sz="3200" b="1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13299440" y="6943727"/>
            <a:ext cx="1008380" cy="118872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6" name="Text Box 25"/>
          <p:cNvSpPr txBox="1"/>
          <p:nvPr/>
        </p:nvSpPr>
        <p:spPr>
          <a:xfrm flipH="1">
            <a:off x="14379575" y="7073265"/>
            <a:ext cx="1013460" cy="10147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400" b="0" i="1" u="none" strike="noStrike" cap="none" spc="0" normalizeH="0">
                <a:ln>
                  <a:noFill/>
                </a:ln>
                <a:solidFill>
                  <a:schemeClr val="accent5">
                    <a:hueOff val="-234537"/>
                    <a:satOff val="-1083"/>
                    <a:lumOff val="-14771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Γ</a:t>
            </a:r>
            <a:r>
              <a:rPr kumimoji="0" lang="en-US" sz="5400" b="0" i="1" u="none" strike="noStrike" cap="none" spc="0" normalizeH="0" baseline="-25000">
                <a:ln>
                  <a:noFill/>
                </a:ln>
                <a:solidFill>
                  <a:schemeClr val="accent5">
                    <a:hueOff val="-234537"/>
                    <a:satOff val="-1083"/>
                    <a:lumOff val="-14771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e</a:t>
            </a:r>
            <a:endParaRPr kumimoji="0" lang="en-US" sz="5400" b="0" i="1" u="none" strike="noStrike" cap="none" spc="0" normalizeH="0" baseline="-25000">
              <a:ln>
                <a:noFill/>
              </a:ln>
              <a:solidFill>
                <a:schemeClr val="accent5">
                  <a:hueOff val="-234537"/>
                  <a:satOff val="-1083"/>
                  <a:lumOff val="-14771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5188565" y="8686507"/>
            <a:ext cx="2748915" cy="93879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200" b="1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Flow Module</a:t>
            </a:r>
            <a:endParaRPr kumimoji="0" lang="en-US" sz="3200" b="1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15753080" y="6943727"/>
            <a:ext cx="1008380" cy="118872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9" name="Text Box 28"/>
          <p:cNvSpPr txBox="1"/>
          <p:nvPr/>
        </p:nvSpPr>
        <p:spPr>
          <a:xfrm flipH="1">
            <a:off x="16952595" y="7142480"/>
            <a:ext cx="765810" cy="10147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400" b="0" i="1" u="none" strike="noStrike" cap="none" spc="0" normalizeH="0">
                <a:ln>
                  <a:noFill/>
                </a:ln>
                <a:solidFill>
                  <a:schemeClr val="accent5">
                    <a:hueOff val="-234537"/>
                    <a:satOff val="-1083"/>
                    <a:lumOff val="-14771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n </a:t>
            </a:r>
            <a:endParaRPr kumimoji="0" lang="en-US" sz="5400" b="0" i="1" u="none" strike="noStrike" cap="none" spc="0" normalizeH="0" baseline="-25000">
              <a:ln>
                <a:noFill/>
              </a:ln>
              <a:solidFill>
                <a:schemeClr val="accent5">
                  <a:hueOff val="-234537"/>
                  <a:satOff val="-1083"/>
                  <a:lumOff val="-14771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US"/>
              <a:t>Feature Model Diagram Flow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697719" y="5537854"/>
            <a:ext cx="4480560" cy="1762088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1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move the particle</a:t>
            </a:r>
            <a:endParaRPr kumimoji="0" lang="en-US" sz="4400" b="1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11040" y="5574191"/>
            <a:ext cx="3822065" cy="168941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1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start a particle</a:t>
            </a:r>
            <a:endParaRPr kumimoji="0" lang="en-US" sz="4400" b="1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3" name="Bent Arrow 12"/>
          <p:cNvSpPr/>
          <p:nvPr/>
        </p:nvSpPr>
        <p:spPr>
          <a:xfrm rot="5400000" flipH="1" flipV="1">
            <a:off x="7765732" y="5633720"/>
            <a:ext cx="2103120" cy="5943600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025" y="5311757"/>
            <a:ext cx="2748915" cy="221428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b="1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input:</a:t>
            </a:r>
            <a:endParaRPr kumimoji="0" lang="en-US" sz="2800" b="1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8255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b="1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geometry</a:t>
            </a:r>
            <a:endParaRPr kumimoji="0" lang="en-US" sz="2800" b="1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8255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b="1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chemistry</a:t>
            </a:r>
            <a:endParaRPr kumimoji="0" lang="en-US" sz="2800" b="1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8255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b="1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opteration</a:t>
            </a:r>
            <a:endParaRPr kumimoji="0" lang="en-US" sz="2800" b="1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268345" y="5867877"/>
            <a:ext cx="1050925" cy="110204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705475" y="4660583"/>
            <a:ext cx="11886565" cy="914400"/>
          </a:xfrm>
          <a:custGeom>
            <a:avLst/>
            <a:gdLst>
              <a:gd name="connisteX0" fmla="*/ 10151110 w 10151110"/>
              <a:gd name="connsiteY0" fmla="*/ 1538605 h 1538605"/>
              <a:gd name="connisteX1" fmla="*/ 10151110 w 10151110"/>
              <a:gd name="connsiteY1" fmla="*/ 0 h 1538605"/>
              <a:gd name="connisteX2" fmla="*/ 0 w 10151110"/>
              <a:gd name="connsiteY2" fmla="*/ 0 h 1538605"/>
              <a:gd name="connisteX3" fmla="*/ 0 w 10151110"/>
              <a:gd name="connsiteY3" fmla="*/ 748030 h 15386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0151110" h="1538605">
                <a:moveTo>
                  <a:pt x="10151110" y="1538605"/>
                </a:moveTo>
                <a:lnTo>
                  <a:pt x="10151110" y="0"/>
                </a:lnTo>
                <a:lnTo>
                  <a:pt x="0" y="0"/>
                </a:lnTo>
                <a:lnTo>
                  <a:pt x="0" y="748030"/>
                </a:lnTo>
              </a:path>
            </a:pathLst>
          </a:custGeom>
          <a:ln w="76200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6" name="Text Box 25"/>
          <p:cNvSpPr txBox="1"/>
          <p:nvPr/>
        </p:nvSpPr>
        <p:spPr>
          <a:xfrm flipH="1">
            <a:off x="14178280" y="3502660"/>
            <a:ext cx="1013460" cy="10147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400" b="0" i="0" u="none" strike="noStrike" cap="none" spc="0" normalizeH="0">
                <a:ln>
                  <a:noFill/>
                </a:ln>
                <a:solidFill>
                  <a:schemeClr val="accent5">
                    <a:hueOff val="-234537"/>
                    <a:satOff val="-1082"/>
                    <a:lumOff val="-1477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No</a:t>
            </a:r>
            <a:endParaRPr kumimoji="0" lang="en-US" sz="5400" b="0" i="0" u="none" strike="noStrike" cap="none" spc="0" normalizeH="0" baseline="-25000">
              <a:ln>
                <a:noFill/>
              </a:ln>
              <a:solidFill>
                <a:schemeClr val="accent5">
                  <a:hueOff val="-234537"/>
                  <a:satOff val="-1082"/>
                  <a:lumOff val="-14770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8547735" y="5867877"/>
            <a:ext cx="1050925" cy="110204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4361160" y="5867242"/>
            <a:ext cx="1050925" cy="110204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15556230" y="5331778"/>
            <a:ext cx="4104640" cy="2172970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1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Hit Solid?</a:t>
            </a:r>
            <a:endParaRPr kumimoji="0" lang="en-US" sz="4000" b="1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cxnSp>
        <p:nvCxnSpPr>
          <p:cNvPr id="32" name="Straight Arrow Connector 31"/>
          <p:cNvCxnSpPr>
            <a:stCxn id="30" idx="3"/>
          </p:cNvCxnSpPr>
          <p:nvPr/>
        </p:nvCxnSpPr>
        <p:spPr>
          <a:xfrm>
            <a:off x="19660870" y="6346825"/>
            <a:ext cx="2035810" cy="2019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 flipH="1">
            <a:off x="19374485" y="6969443"/>
            <a:ext cx="1369695" cy="10147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400" b="0" i="0" u="none" strike="noStrike" cap="none" spc="0" normalizeH="0">
                <a:ln>
                  <a:noFill/>
                </a:ln>
                <a:solidFill>
                  <a:schemeClr val="accent5">
                    <a:hueOff val="-234537"/>
                    <a:satOff val="-1081"/>
                    <a:lumOff val="-14769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Yes</a:t>
            </a:r>
            <a:endParaRPr kumimoji="0" lang="en-US" sz="5400" b="0" i="0" u="none" strike="noStrike" cap="none" spc="0" normalizeH="0" baseline="-25000">
              <a:ln>
                <a:noFill/>
              </a:ln>
              <a:solidFill>
                <a:schemeClr val="accent5">
                  <a:hueOff val="-234537"/>
                  <a:satOff val="-1081"/>
                  <a:lumOff val="-14769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9375119" y="8359801"/>
            <a:ext cx="4480560" cy="176207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1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Reflection or Reaction</a:t>
            </a:r>
            <a:endParaRPr kumimoji="0" lang="en-US" sz="4400" b="1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11735435" y="5113338"/>
            <a:ext cx="10173970" cy="3216275"/>
          </a:xfrm>
          <a:custGeom>
            <a:avLst/>
            <a:gdLst>
              <a:gd name="connsiteX0" fmla="*/ 16014 w 16022"/>
              <a:gd name="connsiteY0" fmla="*/ 5065 h 5065"/>
              <a:gd name="connsiteX1" fmla="*/ 16022 w 16022"/>
              <a:gd name="connsiteY1" fmla="*/ 0 h 5065"/>
              <a:gd name="connsiteX2" fmla="*/ 0 w 16022"/>
              <a:gd name="connsiteY2" fmla="*/ 0 h 5065"/>
              <a:gd name="connsiteX3" fmla="*/ 0 w 16022"/>
              <a:gd name="connsiteY3" fmla="*/ 455 h 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2" h="5065">
                <a:moveTo>
                  <a:pt x="16014" y="5065"/>
                </a:moveTo>
                <a:lnTo>
                  <a:pt x="16022" y="0"/>
                </a:lnTo>
                <a:lnTo>
                  <a:pt x="0" y="0"/>
                </a:lnTo>
                <a:lnTo>
                  <a:pt x="0" y="455"/>
                </a:lnTo>
              </a:path>
            </a:pathLst>
          </a:custGeom>
          <a:ln w="76200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6" name="Text Box 35"/>
          <p:cNvSpPr txBox="1"/>
          <p:nvPr/>
        </p:nvSpPr>
        <p:spPr>
          <a:xfrm flipH="1">
            <a:off x="19994245" y="3933508"/>
            <a:ext cx="3627120" cy="10147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400" b="0" i="0" u="none" strike="noStrike" cap="none" spc="0" normalizeH="0">
                <a:ln>
                  <a:noFill/>
                </a:ln>
                <a:solidFill>
                  <a:schemeClr val="accent5">
                    <a:hueOff val="-234537"/>
                    <a:satOff val="-1080"/>
                    <a:lumOff val="-14768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Reflection</a:t>
            </a:r>
            <a:endParaRPr kumimoji="0" lang="en-US" sz="5400" b="0" i="0" u="none" strike="noStrike" cap="none" spc="0" normalizeH="0" baseline="-25000">
              <a:ln>
                <a:noFill/>
              </a:ln>
              <a:solidFill>
                <a:schemeClr val="accent5">
                  <a:hueOff val="-234537"/>
                  <a:satOff val="-1080"/>
                  <a:lumOff val="-14768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2088494" y="8363732"/>
            <a:ext cx="4480560" cy="1754212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1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Update Geometry</a:t>
            </a:r>
            <a:endParaRPr kumimoji="0" lang="en-US" sz="4400" b="1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cxnSp>
        <p:nvCxnSpPr>
          <p:cNvPr id="39" name="Straight Arrow Connector 38"/>
          <p:cNvCxnSpPr>
            <a:stCxn id="34" idx="1"/>
            <a:endCxn id="38" idx="3"/>
          </p:cNvCxnSpPr>
          <p:nvPr/>
        </p:nvCxnSpPr>
        <p:spPr>
          <a:xfrm flipH="1">
            <a:off x="16569055" y="9169400"/>
            <a:ext cx="28060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 flipH="1">
            <a:off x="16569055" y="9298623"/>
            <a:ext cx="3627120" cy="10147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400" b="0" i="0" u="none" strike="noStrike" cap="none" spc="0" normalizeH="0">
                <a:ln>
                  <a:noFill/>
                </a:ln>
                <a:solidFill>
                  <a:schemeClr val="accent5">
                    <a:hueOff val="-234537"/>
                    <a:satOff val="-1079"/>
                    <a:lumOff val="-14767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Reaction</a:t>
            </a:r>
            <a:endParaRPr kumimoji="0" lang="en-US" sz="5400" b="0" i="0" u="none" strike="noStrike" cap="none" spc="0" normalizeH="0" baseline="-25000">
              <a:ln>
                <a:noFill/>
              </a:ln>
              <a:solidFill>
                <a:schemeClr val="accent5">
                  <a:hueOff val="-234537"/>
                  <a:satOff val="-1079"/>
                  <a:lumOff val="-14767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845175" y="10117919"/>
            <a:ext cx="2734945" cy="17542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1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Update E-field</a:t>
            </a:r>
            <a:endParaRPr kumimoji="0" lang="en-US" sz="4400" b="1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Feature Model</a:t>
            </a:r>
            <a:endParaRPr lang="en-US"/>
          </a:p>
        </p:txBody>
      </p:sp>
      <p:sp>
        <p:nvSpPr>
          <p:cNvPr id="4" name="Text Placeholder 3"/>
          <p:cNvSpPr/>
          <p:nvPr>
            <p:ph type="body" idx="1"/>
          </p:nvPr>
        </p:nvSpPr>
        <p:spPr>
          <a:xfrm>
            <a:off x="762000" y="3860800"/>
            <a:ext cx="13745210" cy="897318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Newton's Equation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venir Next Medium"/>
              </a:rPr>
              <a:t>Pseudo-particles, each of them representative of a large number of individual particles, are used</a:t>
            </a:r>
            <a:endParaRPr lang="en-US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venir Next Medium"/>
            </a:endParaRPr>
          </a:p>
          <a:p>
            <a:r>
              <a:rPr lang="en-US">
                <a:solidFill>
                  <a:schemeClr val="bg1"/>
                </a:solidFill>
              </a:rPr>
              <a:t>Surface reflection and reaction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5216505" y="4410075"/>
            <a:ext cx="2736215" cy="2592070"/>
          </a:xfrm>
          <a:prstGeom prst="rect">
            <a:avLst/>
          </a:prstGeom>
          <a:solidFill>
            <a:schemeClr val="accent1"/>
          </a:solidFill>
          <a:ln w="38100" cap="flat">
            <a:solidFill>
              <a:schemeClr val="bg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5216505" y="7002145"/>
            <a:ext cx="2736215" cy="2592070"/>
          </a:xfrm>
          <a:prstGeom prst="rect">
            <a:avLst/>
          </a:prstGeom>
          <a:solidFill>
            <a:srgbClr val="FFC000"/>
          </a:solidFill>
          <a:ln w="38100" cap="flat">
            <a:solidFill>
              <a:schemeClr val="bg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7952720" y="7002145"/>
            <a:ext cx="2736215" cy="2592070"/>
          </a:xfrm>
          <a:prstGeom prst="rect">
            <a:avLst/>
          </a:prstGeom>
          <a:solidFill>
            <a:srgbClr val="FFC000"/>
          </a:solidFill>
          <a:ln w="12700" cap="flat">
            <a:solidFill>
              <a:schemeClr val="bg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5216505" y="9594215"/>
            <a:ext cx="2736215" cy="2592070"/>
          </a:xfrm>
          <a:prstGeom prst="rect">
            <a:avLst/>
          </a:prstGeom>
          <a:solidFill>
            <a:srgbClr val="FFC000"/>
          </a:solidFill>
          <a:ln w="12700" cap="flat">
            <a:solidFill>
              <a:schemeClr val="bg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7952720" y="9594215"/>
            <a:ext cx="2736215" cy="2592070"/>
          </a:xfrm>
          <a:prstGeom prst="rect">
            <a:avLst/>
          </a:prstGeom>
          <a:solidFill>
            <a:schemeClr val="accent3"/>
          </a:solidFill>
          <a:ln w="12700" cap="flat">
            <a:solidFill>
              <a:schemeClr val="bg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6307435" y="5343525"/>
            <a:ext cx="504190" cy="50419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290925" y="8053705"/>
            <a:ext cx="504190" cy="50419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089370" y="8053705"/>
            <a:ext cx="504190" cy="50419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290925" y="10636885"/>
            <a:ext cx="504190" cy="50419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017615" y="10636885"/>
            <a:ext cx="504190" cy="50419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2103100" y="4529138"/>
            <a:ext cx="2895600" cy="710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Photoresist</a:t>
            </a:r>
            <a:endParaRPr kumimoji="0" lang="en-US" sz="44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21007070" y="7667943"/>
            <a:ext cx="598805" cy="710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marR="0" indent="0" algn="l" defTabSz="825500" rtl="0" fontAlgn="auto" latinLnBrk="0" hangingPunc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Si</a:t>
            </a:r>
            <a:endParaRPr kumimoji="0" lang="en-US" sz="4400" b="0" i="0" u="none" strike="noStrike" cap="none" spc="0" normalizeH="0" baseline="0"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1134070" y="10593388"/>
            <a:ext cx="1235075" cy="710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marL="0" marR="0" indent="0" algn="l" defTabSz="825500" rtl="0" fontAlgn="auto" latinLnBrk="0" hangingPunc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SiO</a:t>
            </a:r>
            <a:r>
              <a:rPr kumimoji="0" lang="en-US" sz="4400" b="0" i="0" u="none" strike="noStrike" cap="none" spc="0" normalizeH="0" baseline="-25000">
                <a:solidFill>
                  <a:schemeClr val="accent3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2</a:t>
            </a:r>
            <a:endParaRPr kumimoji="0" lang="en-US" sz="4400" b="0" i="0" u="none" strike="noStrike" cap="none" spc="0" normalizeH="0" baseline="0"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5463520" y="5884863"/>
            <a:ext cx="1187450" cy="710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(x,y)</a:t>
            </a:r>
            <a:endParaRPr kumimoji="0" lang="en-US" sz="4400" b="0" i="0" u="none" strike="noStrike" cap="none" spc="0" normalizeH="0" baseline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6181070" y="3660458"/>
            <a:ext cx="691515" cy="710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dx</a:t>
            </a:r>
            <a:endParaRPr kumimoji="0" lang="en-US" sz="4400" b="0" i="0" u="none" strike="noStrike" cap="none" spc="0" normalizeH="0" baseline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3415" y="4529455"/>
            <a:ext cx="4629325" cy="428625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20741640" y="2374265"/>
            <a:ext cx="504190" cy="50419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177000" y="2849245"/>
            <a:ext cx="1706245" cy="41529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2" name="Text Box 21"/>
          <p:cNvSpPr txBox="1"/>
          <p:nvPr/>
        </p:nvSpPr>
        <p:spPr>
          <a:xfrm>
            <a:off x="18763615" y="1780540"/>
            <a:ext cx="3885565" cy="593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t" forceAA="0" upright="0">
            <a:spAutoFit/>
          </a:bodyPr>
          <a:p>
            <a:pPr marL="0" marR="0" indent="0" algn="l" defTabSz="825500" rtl="0" fontAlgn="auto" latinLnBrk="0" hangingPunct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4000">
                <a:solidFill>
                  <a:schemeClr val="bg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venir Next Medium"/>
              </a:rPr>
              <a:t>Pseudo-particles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Feature Model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00220" y="3317875"/>
            <a:ext cx="6695440" cy="103244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05530"/>
            <a:ext cx="15814675" cy="96272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US"/>
              <a:t>backup</a:t>
            </a:r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boltzmann's Equation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640" y="5989320"/>
            <a:ext cx="16793210" cy="23183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62000" y="3337560"/>
            <a:ext cx="15779750" cy="2317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For a given species, we introduce a distribution function f(r, v, t) in the six dimensional phase space (r, v) of particle positions and velocities, with the interpretation that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985" y="3175000"/>
            <a:ext cx="7536815" cy="8910320"/>
          </a:xfrm>
          <a:prstGeom prst="rect">
            <a:avLst/>
          </a:prstGeom>
        </p:spPr>
      </p:pic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5145" y="7982471"/>
          <a:ext cx="782193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955800" imgH="1308100" progId="Equation.KSEE3">
                  <p:embed/>
                </p:oleObj>
              </mc:Choice>
              <mc:Fallback>
                <p:oleObj name="" r:id="rId3" imgW="1955800" imgH="13081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5145" y="7982471"/>
                        <a:ext cx="7821930" cy="523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9469755" y="10641330"/>
            <a:ext cx="7299325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Collisionles Boltzmann Eq. or Vlasov Eq.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AA1728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2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chemeClr val="accent5">
                <a:hueOff val="-234537"/>
                <a:satOff val="-1094"/>
                <a:lumOff val="-14782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2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chemeClr val="accent5">
                <a:hueOff val="-234537"/>
                <a:satOff val="-1094"/>
                <a:lumOff val="-14782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1733</Words>
  <Application>WPS Presentation</Application>
  <PresentationFormat/>
  <Paragraphs>169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12</vt:i4>
      </vt:variant>
    </vt:vector>
  </HeadingPairs>
  <TitlesOfParts>
    <vt:vector size="48" baseType="lpstr">
      <vt:lpstr>Arial</vt:lpstr>
      <vt:lpstr>SimSun</vt:lpstr>
      <vt:lpstr>Wingdings</vt:lpstr>
      <vt:lpstr>Avenir Next Medium</vt:lpstr>
      <vt:lpstr>DIN Condensed</vt:lpstr>
      <vt:lpstr>Helvetica</vt:lpstr>
      <vt:lpstr>DIN Alternate</vt:lpstr>
      <vt:lpstr>Avenir Next</vt:lpstr>
      <vt:lpstr>Helvetica Neue</vt:lpstr>
      <vt:lpstr>Arial</vt:lpstr>
      <vt:lpstr>Avenir Next Medium</vt:lpstr>
      <vt:lpstr>Century</vt:lpstr>
      <vt:lpstr>Microsoft YaHei</vt:lpstr>
      <vt:lpstr>Arial Unicode MS</vt:lpstr>
      <vt:lpstr>Segoe UI</vt:lpstr>
      <vt:lpstr>DIN Condensed</vt:lpstr>
      <vt:lpstr>New_Template7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Coupled model</vt:lpstr>
      <vt:lpstr>Fluid Module - solve for n and u</vt:lpstr>
      <vt:lpstr>Plasma Model under electrostatic field</vt:lpstr>
      <vt:lpstr>Plasma Model Diagram Flow</vt:lpstr>
      <vt:lpstr>MCFPM Diagram Flow</vt:lpstr>
      <vt:lpstr>3d mesh</vt:lpstr>
      <vt:lpstr>Visulization</vt:lpstr>
      <vt:lpstr>PowerPoint 演示文稿</vt:lpstr>
      <vt:lpstr>boltzmann's Equation</vt:lpstr>
      <vt:lpstr>Continuity eq. - particle conservation</vt:lpstr>
      <vt:lpstr>Momentum eq. - momentum conservation</vt:lpstr>
      <vt:lpstr>energy eq. - energy conservation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coupled reactor-feature scale model for plasma etching</dc:title>
  <dc:creator/>
  <cp:lastModifiedBy>bucke</cp:lastModifiedBy>
  <cp:revision>281</cp:revision>
  <dcterms:created xsi:type="dcterms:W3CDTF">2019-12-04T23:05:00Z</dcterms:created>
  <dcterms:modified xsi:type="dcterms:W3CDTF">2020-10-16T18:05:49Z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