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1004" r:id="rId3"/>
    <p:sldId id="1011" r:id="rId4"/>
    <p:sldId id="1093" r:id="rId5"/>
    <p:sldId id="1051" r:id="rId6"/>
    <p:sldId id="867" r:id="rId7"/>
    <p:sldId id="1085" r:id="rId8"/>
    <p:sldId id="1086" r:id="rId9"/>
    <p:sldId id="1087" r:id="rId10"/>
    <p:sldId id="1088" r:id="rId11"/>
    <p:sldId id="1089" r:id="rId12"/>
    <p:sldId id="1092" r:id="rId13"/>
    <p:sldId id="1094" r:id="rId14"/>
    <p:sldId id="1095" r:id="rId15"/>
    <p:sldId id="1091" r:id="rId16"/>
    <p:sldId id="1096" r:id="rId17"/>
    <p:sldId id="1098" r:id="rId18"/>
    <p:sldId id="109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20000"/>
      </a:lnSpc>
      <a:spcBef>
        <a:spcPts val="20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chemeClr val="accent5">
            <a:hueOff val="-234537"/>
            <a:satOff val="-1095"/>
            <a:lumOff val="-14783"/>
          </a:schemeClr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 sz="664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 hasCustomPrompt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286595" y="609600"/>
            <a:ext cx="1325880" cy="5441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5435232"/>
            <a:ext cx="22860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 hasCustomPrompt="1"/>
          </p:nvPr>
        </p:nvSpPr>
        <p:spPr>
          <a:xfrm>
            <a:off x="762000" y="5638433"/>
            <a:ext cx="22860000" cy="3810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2282785" y="584200"/>
            <a:ext cx="1283335" cy="544195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64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13029565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30295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 userDrawn="1"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286595" y="609600"/>
            <a:ext cx="1325880" cy="5441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1" name="Text"/>
          <p:cNvSpPr txBox="1"/>
          <p:nvPr userDrawn="1"/>
        </p:nvSpPr>
        <p:spPr>
          <a:xfrm>
            <a:off x="762000" y="725805"/>
            <a:ext cx="20955000" cy="544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lang="en-US"/>
              <a:t>Introduction to plasmas - Wei Tian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6640" b="1" i="0" u="none" strike="noStrike" cap="all" spc="0" baseline="0">
          <a:solidFill>
            <a:schemeClr val="accent1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47"/>
          </a:schemeClr>
        </a:buClr>
        <a:buSzPct val="105000"/>
        <a:buFont typeface="Avenir Next"/>
        <a:buChar char="‣"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r>
              <a:rPr lang="en-US" sz="10200" cap="none">
                <a:solidFill>
                  <a:schemeClr val="accent1"/>
                </a:solidFill>
                <a:uFillTx/>
              </a:rPr>
              <a:t>Introduction to Electron Energy Distribution Fuction (EEDF)</a:t>
            </a:r>
            <a:endParaRPr lang="en-US" sz="10200" cap="none">
              <a:solidFill>
                <a:schemeClr val="accent1"/>
              </a:solidFill>
              <a:uFillTx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sma e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spcBef>
                <a:spcPts val="2800"/>
              </a:spcBef>
              <a:defRPr sz="6435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/>
              <a:t>Reaction cross section and EEDF</a:t>
            </a:r>
            <a:endParaRPr lang="en-US"/>
          </a:p>
        </p:txBody>
      </p:sp>
      <p:sp>
        <p:nvSpPr>
          <p:cNvPr id="182" name="A non-reactive gas injected into reactor. RF power produces plasma – an ionized gas.…"/>
          <p:cNvSpPr txBox="1"/>
          <p:nvPr>
            <p:ph type="body" sz="half" idx="1"/>
          </p:nvPr>
        </p:nvSpPr>
        <p:spPr>
          <a:xfrm>
            <a:off x="762000" y="3174365"/>
            <a:ext cx="22517100" cy="927163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643890" eaLnBrk="1" fontAlgn="auto" hangingPunct="1">
              <a:spcBef>
                <a:spcPts val="200"/>
              </a:spcBef>
              <a:spcAft>
                <a:spcPts val="200"/>
              </a:spcAft>
              <a:defRPr sz="3745"/>
            </a:pPr>
            <a:r>
              <a:rPr lang="en-US" sz="4400"/>
              <a:t>In idea gas, electrons follow maxwellian distribution. However, in plasma high-energy electrons are populated.</a:t>
            </a:r>
            <a:endParaRPr lang="en-US" sz="4400"/>
          </a:p>
          <a:p>
            <a:pPr marL="457200" indent="-457200" defTabSz="643890" eaLnBrk="1" fontAlgn="auto" hangingPunct="1">
              <a:spcBef>
                <a:spcPts val="200"/>
              </a:spcBef>
              <a:spcAft>
                <a:spcPts val="200"/>
              </a:spcAft>
              <a:defRPr sz="3745"/>
            </a:pPr>
            <a:r>
              <a:rPr lang="en-US" sz="4400"/>
              <a:t>Cross section is energy dependent.</a:t>
            </a:r>
            <a:endParaRPr lang="en-US" sz="4400"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5926455"/>
            <a:ext cx="11348720" cy="7277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505" y="6181725"/>
            <a:ext cx="11758930" cy="7552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Energy dependent MFP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3536950"/>
            <a:ext cx="11308715" cy="704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5" y="3175000"/>
            <a:ext cx="11875770" cy="667575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791325" y="3401695"/>
            <a:ext cx="3096260" cy="3096260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744700" y="5661025"/>
            <a:ext cx="3096260" cy="3096260"/>
          </a:xfrm>
          <a:prstGeom prst="ellipse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7" name="Straight Arrow Connector 6"/>
          <p:cNvCxnSpPr>
            <a:stCxn id="4" idx="6"/>
            <a:endCxn id="5" idx="1"/>
          </p:cNvCxnSpPr>
          <p:nvPr/>
        </p:nvCxnSpPr>
        <p:spPr>
          <a:xfrm>
            <a:off x="9887585" y="4949825"/>
            <a:ext cx="5310505" cy="116459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762000" y="10909300"/>
            <a:ext cx="22860000" cy="2235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High cross section results shorter mean free path.</a:t>
            </a:r>
            <a:endParaRPr kumimoji="0" lang="en-US" sz="44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In general, “very hot” (&gt;100 eV) electrons have larger mean free path.</a:t>
            </a:r>
            <a:endParaRPr kumimoji="0" lang="en-US" sz="44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“</a:t>
            </a:r>
            <a:r>
              <a:rPr kumimoji="0" lang="en-US" sz="4400" b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hot</a:t>
            </a: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” electrons - above ionization threshold; “</a:t>
            </a:r>
            <a:r>
              <a:rPr kumimoji="0" lang="en-US" sz="4400" b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very hot</a:t>
            </a: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” electrons - much higher energy.</a:t>
            </a:r>
            <a:endParaRPr kumimoji="0" lang="en-US" sz="44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Elastic cllision - Only momentum collision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" y="4584065"/>
            <a:ext cx="5483860" cy="54419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8" name="Group 7"/>
          <p:cNvGrpSpPr/>
          <p:nvPr/>
        </p:nvGrpSpPr>
        <p:grpSpPr>
          <a:xfrm>
            <a:off x="421640" y="3882390"/>
            <a:ext cx="6913245" cy="6872605"/>
            <a:chOff x="2946" y="6114"/>
            <a:chExt cx="10887" cy="1082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6" name="Text Box 5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7060" y="3882390"/>
            <a:ext cx="6913245" cy="6872605"/>
            <a:chOff x="2946" y="6114"/>
            <a:chExt cx="10887" cy="1082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2" name="Text Box 11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347845" y="6353810"/>
            <a:ext cx="3600450" cy="64833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533900" y="5836920"/>
            <a:ext cx="2898140" cy="516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E-field is applied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295890" y="4768850"/>
            <a:ext cx="5483860" cy="54419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7" name="Text Box 16"/>
          <p:cNvSpPr txBox="1"/>
          <p:nvPr/>
        </p:nvSpPr>
        <p:spPr>
          <a:xfrm>
            <a:off x="12071985" y="5613400"/>
            <a:ext cx="3068320" cy="516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Energy Increases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247745" y="3882390"/>
            <a:ext cx="6913245" cy="6872605"/>
            <a:chOff x="2946" y="6114"/>
            <a:chExt cx="10887" cy="1082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1" name="Text Box 20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8138140" y="4477385"/>
            <a:ext cx="2694305" cy="26733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>
            <a:off x="20832445" y="7150735"/>
            <a:ext cx="3145155" cy="153924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5" name="Text Box 24"/>
          <p:cNvSpPr txBox="1"/>
          <p:nvPr/>
        </p:nvSpPr>
        <p:spPr>
          <a:xfrm>
            <a:off x="20000595" y="8461693"/>
            <a:ext cx="389001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“Very hot” electrons increases even more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5648305" y="8950325"/>
            <a:ext cx="3600450" cy="64833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62000" y="10909300"/>
            <a:ext cx="22860000" cy="15068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In elastic collision regime, “very hot” electrons gains more energy than normal electrons</a:t>
            </a:r>
            <a:endParaRPr kumimoji="0" lang="en-US" sz="44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The tail of EEDF is lifted.</a:t>
            </a:r>
            <a:endParaRPr kumimoji="0" lang="en-US" sz="44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1665" y="3086100"/>
            <a:ext cx="4547870" cy="28321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0904835" y="4121785"/>
            <a:ext cx="1440180" cy="1080135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inelastic collision - ionization, etc.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00" y="4584065"/>
            <a:ext cx="5483860" cy="54419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pSp>
        <p:nvGrpSpPr>
          <p:cNvPr id="8" name="Group 7"/>
          <p:cNvGrpSpPr/>
          <p:nvPr/>
        </p:nvGrpSpPr>
        <p:grpSpPr>
          <a:xfrm>
            <a:off x="421640" y="3882390"/>
            <a:ext cx="6913245" cy="6872605"/>
            <a:chOff x="2946" y="6114"/>
            <a:chExt cx="10887" cy="1082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6" name="Text Box 5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7060" y="3882390"/>
            <a:ext cx="6913245" cy="6872605"/>
            <a:chOff x="2946" y="6114"/>
            <a:chExt cx="10887" cy="1082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2" name="Text Box 11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347845" y="6353810"/>
            <a:ext cx="3600450" cy="64833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533900" y="5836920"/>
            <a:ext cx="2898140" cy="516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E-field is applied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295890" y="4768850"/>
            <a:ext cx="5483860" cy="54419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7" name="Text Box 16"/>
          <p:cNvSpPr txBox="1"/>
          <p:nvPr/>
        </p:nvSpPr>
        <p:spPr>
          <a:xfrm>
            <a:off x="12071985" y="5613400"/>
            <a:ext cx="3068320" cy="516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Energy Increases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247745" y="3882390"/>
            <a:ext cx="6913245" cy="6872605"/>
            <a:chOff x="2946" y="6114"/>
            <a:chExt cx="10887" cy="1082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1" name="Text Box 20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8138140" y="4477385"/>
            <a:ext cx="1542415" cy="15303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>
            <a:off x="19680555" y="6011545"/>
            <a:ext cx="1864995" cy="3942715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5" name="Text Box 24"/>
          <p:cNvSpPr txBox="1"/>
          <p:nvPr/>
        </p:nvSpPr>
        <p:spPr>
          <a:xfrm>
            <a:off x="17287875" y="7977823"/>
            <a:ext cx="389001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“hot” electrons lose more energy</a:t>
            </a:r>
            <a:endParaRPr kumimoji="0" lang="en-US" sz="3000" b="0" i="0" u="none" strike="noStrike" cap="none" spc="0" normalizeH="0" baseline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5648305" y="8950325"/>
            <a:ext cx="3600450" cy="64833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62000" y="10909300"/>
            <a:ext cx="22199600" cy="21837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In inelastic collision regime, “hot” electrons lose more energy due to ionzation, excitation, etc. </a:t>
            </a:r>
            <a:endParaRPr kumimoji="0" lang="en-US" sz="44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The tail of EEDF is pressed.</a:t>
            </a:r>
            <a:endParaRPr kumimoji="0" lang="en-US" sz="44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1665" y="3086100"/>
            <a:ext cx="4547870" cy="28321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2470110" y="4175760"/>
            <a:ext cx="1440180" cy="1080135"/>
          </a:xfrm>
          <a:prstGeom prst="ellipse">
            <a:avLst/>
          </a:prstGeom>
          <a:noFill/>
          <a:ln w="38100" cap="flat">
            <a:solidFill>
              <a:srgbClr val="C00000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Local Field Approximation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62000" y="3860800"/>
            <a:ext cx="11403965" cy="8585200"/>
          </a:xfrm>
        </p:spPr>
        <p:txBody>
          <a:bodyPr/>
          <a:p>
            <a:pPr eaLnBrk="1" fontAlgn="auto" hangingPunct="1">
              <a:spcBef>
                <a:spcPts val="1500"/>
              </a:spcBef>
            </a:pPr>
            <a:r>
              <a:rPr lang="en-US"/>
              <a:t>Local field approximation (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LFA</a:t>
            </a:r>
            <a:r>
              <a:rPr lang="en-US"/>
              <a:t>) which relies on the parametrization of the rates of some local, bulk property of the plasma such as the local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E/N</a:t>
            </a:r>
            <a:r>
              <a:rPr lang="en-US"/>
              <a:t>.</a:t>
            </a:r>
            <a:endParaRPr lang="en-US"/>
          </a:p>
          <a:p>
            <a:pPr eaLnBrk="1" fontAlgn="auto" hangingPunct="1">
              <a:spcBef>
                <a:spcPts val="1500"/>
              </a:spcBef>
            </a:pPr>
            <a:r>
              <a:rPr lang="en-US"/>
              <a:t>EEDF is locally equilibrium, not affected by its neighbors, requring sufficient collisions. Fluxin and fluxout cancel each other. </a:t>
            </a:r>
            <a:endParaRPr lang="en-US"/>
          </a:p>
          <a:p>
            <a:pPr eaLnBrk="1" fontAlgn="auto" hangingPunct="1">
              <a:spcBef>
                <a:spcPts val="1500"/>
              </a:spcBef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- energy gain; N - energy loss.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eaLnBrk="1" fontAlgn="auto" hangingPunct="1">
              <a:spcBef>
                <a:spcPts val="1500"/>
              </a:spcBef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λ - 1/σN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9176365" y="6713855"/>
            <a:ext cx="1511935" cy="1440180"/>
          </a:xfrm>
          <a:prstGeom prst="rect">
            <a:avLst/>
          </a:prstGeom>
          <a:noFill/>
          <a:ln w="38100" cap="flat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664430" y="5239385"/>
            <a:ext cx="1511935" cy="1440180"/>
          </a:xfrm>
          <a:prstGeom prst="rect">
            <a:avLst/>
          </a:prstGeom>
          <a:noFill/>
          <a:ln w="38100" cap="flat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7664430" y="8154035"/>
            <a:ext cx="1511935" cy="1440180"/>
          </a:xfrm>
          <a:prstGeom prst="rect">
            <a:avLst/>
          </a:prstGeom>
          <a:noFill/>
          <a:ln w="38100" cap="flat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6167735" y="6713855"/>
            <a:ext cx="1511935" cy="1440180"/>
          </a:xfrm>
          <a:prstGeom prst="rect">
            <a:avLst/>
          </a:prstGeom>
          <a:noFill/>
          <a:ln w="38100" cap="flat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664430" y="6713855"/>
            <a:ext cx="1511935" cy="1440180"/>
          </a:xfrm>
          <a:prstGeom prst="rect">
            <a:avLst/>
          </a:prstGeom>
          <a:noFill/>
          <a:ln w="38100" cap="flat">
            <a:solidFill>
              <a:schemeClr val="bg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53990" y="691515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080990" y="718566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368010" y="704215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080990" y="7544435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726785" y="704215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368010" y="732917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65725" y="775970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726785" y="7544435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296255" y="7616190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55030" y="7831455"/>
            <a:ext cx="144145" cy="14414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3301345" y="9951085"/>
            <a:ext cx="9704070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4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Mean free path for electrons &lt; cell size, no matter of energy</a:t>
            </a:r>
            <a:endParaRPr kumimoji="0" lang="en-US" sz="44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Local Field Approximation</a:t>
            </a:r>
            <a:br>
              <a:rPr lang="en-US"/>
            </a:br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758" y="3439681"/>
          <a:ext cx="848296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20900" imgH="393700" progId="Equation.KSEE3">
                  <p:embed/>
                </p:oleObj>
              </mc:Choice>
              <mc:Fallback>
                <p:oleObj name="" r:id="rId1" imgW="21209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758" y="3439681"/>
                        <a:ext cx="8482965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34896" y="3084081"/>
          <a:ext cx="8686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171700" imgH="482600" progId="Equation.KSEE3">
                  <p:embed/>
                </p:oleObj>
              </mc:Choice>
              <mc:Fallback>
                <p:oleObj name="" r:id="rId3" imgW="2171700" imgH="482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4896" y="3084081"/>
                        <a:ext cx="86868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9815195" y="4049395"/>
            <a:ext cx="4464685" cy="43243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0990" y="5362983"/>
            <a:ext cx="4032885" cy="256775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Assume initial velocity distribution as Maxwellian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997190" y="5666497"/>
            <a:ext cx="4545330" cy="1959461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Launch particles following the initial distribution 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4850" y="4864100"/>
            <a:ext cx="4629325" cy="428625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4873605" y="5363104"/>
            <a:ext cx="5043170" cy="2578947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Integrate Newton's equation (only in velocity space) with applied E-field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0112355" y="5273675"/>
            <a:ext cx="2736215" cy="187198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146010" y="5299075"/>
            <a:ext cx="2702560" cy="184658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0" name="Straight Connector 19"/>
          <p:cNvCxnSpPr/>
          <p:nvPr/>
        </p:nvCxnSpPr>
        <p:spPr>
          <a:xfrm flipV="1">
            <a:off x="20112355" y="5299075"/>
            <a:ext cx="2736215" cy="184658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1" name="Rounded Rectangle 20"/>
          <p:cNvSpPr/>
          <p:nvPr/>
        </p:nvSpPr>
        <p:spPr>
          <a:xfrm>
            <a:off x="14873605" y="10867707"/>
            <a:ext cx="5043170" cy="1339852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Calculate collision probability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97190" y="10867707"/>
            <a:ext cx="5043170" cy="1339852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Update velocity due to energy change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52525" y="11002327"/>
            <a:ext cx="5043170" cy="1339852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Collect particles to plot the EEDF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69305" y="6268720"/>
            <a:ext cx="1871980" cy="57594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2740640" y="6358255"/>
            <a:ext cx="1871980" cy="575945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6871950" y="8154035"/>
            <a:ext cx="936625" cy="2304415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13300710" y="11114406"/>
            <a:ext cx="1311910" cy="84581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6429375" y="11249026"/>
            <a:ext cx="1311910" cy="84581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903710" y="8590522"/>
            <a:ext cx="4233545" cy="14828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E-field is external and fixed.</a:t>
            </a:r>
            <a:endParaRPr kumimoji="0" lang="en-US" sz="4000" b="0" i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Collision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90650" y="455358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98620" y="3329305"/>
            <a:ext cx="2016125" cy="20161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>
            <a:off x="1750695" y="4733925"/>
            <a:ext cx="5256530" cy="10439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4662170" y="5193030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41395" y="5685790"/>
            <a:ext cx="2282825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26795" y="6784340"/>
            <a:ext cx="598043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In physcis, collison occurs during the movement.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277850" y="4947920"/>
            <a:ext cx="100126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Oval 8"/>
          <p:cNvSpPr/>
          <p:nvPr/>
        </p:nvSpPr>
        <p:spPr>
          <a:xfrm>
            <a:off x="13149580" y="476821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196945" y="4767580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244310" y="476821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291675" y="4768215"/>
            <a:ext cx="360045" cy="36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12066" y="5192713"/>
          <a:ext cx="1234440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203200" imgH="228600" progId="Equation.KSEE3">
                  <p:embed/>
                </p:oleObj>
              </mc:Choice>
              <mc:Fallback>
                <p:oleObj name="" r:id="rId1" imgW="203200" imgH="2286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2066" y="5192713"/>
                        <a:ext cx="1234440" cy="138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29306" y="5192713"/>
          <a:ext cx="694690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114300" imgH="228600" progId="Equation.KSEE3">
                  <p:embed/>
                </p:oleObj>
              </mc:Choice>
              <mc:Fallback>
                <p:oleObj name="" r:id="rId3" imgW="114300" imgH="2286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29306" y="5192713"/>
                        <a:ext cx="694690" cy="138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06796" y="5192713"/>
          <a:ext cx="1234440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203200" imgH="228600" progId="Equation.KSEE3">
                  <p:embed/>
                </p:oleObj>
              </mc:Choice>
              <mc:Fallback>
                <p:oleObj name="" r:id="rId5" imgW="203200" imgH="228600" progId="Equation.KSEE3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06796" y="5192713"/>
                        <a:ext cx="1234440" cy="138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11911965" y="3329305"/>
            <a:ext cx="283591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Collision: Yes or Not?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4959330" y="3329305"/>
            <a:ext cx="283591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Collision: Yes or Not?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8006695" y="3329305"/>
            <a:ext cx="283591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Collision: Yes or Not?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842625" y="6784340"/>
            <a:ext cx="13199745" cy="66675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Computationally, collision is decoupled from the velocity and position integration, in which there is no collision occuring within between. Collision is applied at a fixed, constant point in the timestep. 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The collision probability is given by, 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1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P = v</a:t>
            </a:r>
            <a:r>
              <a:rPr kumimoji="0" lang="en-US" sz="4000" b="1" i="1" u="none" strike="noStrike" cap="none" spc="0" normalizeH="0" baseline="-2500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</a:t>
            </a:r>
            <a:r>
              <a:rPr kumimoji="0" lang="en-US" sz="4000" b="1" i="1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∆t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, when </a:t>
            </a:r>
            <a:r>
              <a:rPr lang="en-US" sz="4000" b="1" i="1">
                <a:solidFill>
                  <a:schemeClr val="bg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v</a:t>
            </a:r>
            <a:r>
              <a:rPr lang="en-US" sz="4000" b="1" i="1" baseline="-25000">
                <a:solidFill>
                  <a:schemeClr val="bg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c</a:t>
            </a:r>
            <a:r>
              <a:rPr lang="en-US" sz="4000" b="1" i="1">
                <a:solidFill>
                  <a:schemeClr val="bg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∆t 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&lt;&lt;1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. </a:t>
            </a:r>
            <a:r>
              <a:rPr kumimoji="0" lang="en-US" sz="4000" b="1" i="1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λ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 can be a function of </a:t>
            </a:r>
            <a:r>
              <a:rPr kumimoji="0" lang="en-US" sz="4000" b="1" i="1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v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90000"/>
                    <a:lumOff val="10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, although not sensitive.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90000"/>
                  <a:lumOff val="10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4735" y="10349230"/>
            <a:ext cx="12390120" cy="153162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417195" y="10095865"/>
            <a:ext cx="10285730" cy="317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This technique limits the simulation to a maximum single collision within a timestep. For a higher collision rate, it results in a breaking down of timestep into smaller segments.</a:t>
            </a:r>
            <a:endParaRPr kumimoji="0" lang="en-US" sz="4000" b="0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Difficulties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62000" y="3860800"/>
            <a:ext cx="9646920" cy="8585200"/>
          </a:xfrm>
        </p:spPr>
        <p:txBody>
          <a:bodyPr/>
          <a:p>
            <a:r>
              <a:rPr lang="en-US"/>
              <a:t>In order to resolve the EEDF “tail”, the number of launched particles need to be huge.</a:t>
            </a:r>
            <a:endParaRPr lang="en-US"/>
          </a:p>
          <a:p>
            <a:r>
              <a:rPr lang="en-US"/>
              <a:t>Detailed cross section data is needed. Mixed gases can be complex.</a:t>
            </a:r>
            <a:endParaRPr lang="en-US"/>
          </a:p>
          <a:p>
            <a:r>
              <a:rPr lang="en-US"/>
              <a:t>Monte Carlo simulation is in general not efficient. 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247745" y="3882390"/>
            <a:ext cx="6913245" cy="6872605"/>
            <a:chOff x="2946" y="6114"/>
            <a:chExt cx="10887" cy="10823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760" y="6114"/>
              <a:ext cx="0" cy="1000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9" y="16080"/>
              <a:ext cx="10094" cy="0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1" name="Text Box 20"/>
            <p:cNvSpPr txBox="1"/>
            <p:nvPr/>
          </p:nvSpPr>
          <p:spPr>
            <a:xfrm>
              <a:off x="7360" y="16123"/>
              <a:ext cx="2062" cy="8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Energy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946" y="10690"/>
              <a:ext cx="814" cy="29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vert270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fontAlgn="auto" latinLnBrk="0" hangingPunct="0">
                <a:lnSpc>
                  <a:spcPct val="90000"/>
                </a:lnSpc>
                <a:spcBef>
                  <a:spcPts val="20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3000" b="0" i="0" u="none" strike="noStrike" cap="none" spc="0" normalizeH="0" baseline="0"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Probability</a:t>
              </a:r>
              <a:endParaRPr kumimoji="0" lang="en-US" sz="3000" b="0" i="0" u="none" strike="noStrike" cap="none" spc="0" normalizeH="0" baseline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18138140" y="4477385"/>
            <a:ext cx="1542415" cy="1530350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>
            <a:off x="19680555" y="6011545"/>
            <a:ext cx="1864995" cy="3942715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" name="Right Triangle 3"/>
          <p:cNvSpPr/>
          <p:nvPr/>
        </p:nvSpPr>
        <p:spPr>
          <a:xfrm>
            <a:off x="19673570" y="6011545"/>
            <a:ext cx="1871980" cy="4032250"/>
          </a:xfrm>
          <a:prstGeom prst="rtTriangl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7736185" y="11864023"/>
            <a:ext cx="5616575" cy="716915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DIN Condensed"/>
              </a:rPr>
              <a:t>Only Accounts for &lt; 1%</a:t>
            </a:r>
            <a:endParaRPr kumimoji="0" lang="en-US" sz="4000" b="0" i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cxnSp>
        <p:nvCxnSpPr>
          <p:cNvPr id="6" name="Straight Arrow Connector 5"/>
          <p:cNvCxnSpPr>
            <a:stCxn id="5" idx="0"/>
            <a:endCxn id="4" idx="3"/>
          </p:cNvCxnSpPr>
          <p:nvPr/>
        </p:nvCxnSpPr>
        <p:spPr>
          <a:xfrm flipV="1">
            <a:off x="20544790" y="10043795"/>
            <a:ext cx="64770" cy="1820545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8920" y="3995420"/>
            <a:ext cx="5838825" cy="6048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definition of temperature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3175000"/>
            <a:ext cx="18237200" cy="806640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861435" y="8440420"/>
            <a:ext cx="2756535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lgDash"/>
            <a:miter lim="400000"/>
            <a:headEnd type="arrow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19268" y="6756400"/>
          <a:ext cx="5454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545465" imgH="203200" progId="Equation.KSEE3">
                  <p:embed/>
                </p:oleObj>
              </mc:Choice>
              <mc:Fallback>
                <p:oleObj name="" r:id="rId2" imgW="545465" imgH="2032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9268" y="6756400"/>
                        <a:ext cx="5454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1345" y="8440420"/>
          <a:ext cx="833120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4" imgW="139700" imgH="165100" progId="Equation.KSEE3">
                  <p:embed/>
                </p:oleObj>
              </mc:Choice>
              <mc:Fallback>
                <p:oleObj name="" r:id="rId4" imgW="139700" imgH="1651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1345" y="8440420"/>
                        <a:ext cx="833120" cy="78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3"/>
          <p:cNvSpPr txBox="1"/>
          <p:nvPr/>
        </p:nvSpPr>
        <p:spPr>
          <a:xfrm>
            <a:off x="1739265" y="11453495"/>
            <a:ext cx="760666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The width of the distribution is called </a:t>
            </a:r>
            <a:r>
              <a:rPr kumimoji="0" lang="en-US" sz="4800" b="0" i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TEMPERATURE</a:t>
            </a:r>
            <a:r>
              <a:rPr kumimoji="0" lang="en-US" sz="4800" b="0" i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.</a:t>
            </a:r>
            <a:endParaRPr kumimoji="0" lang="en-US" sz="4800" b="0" i="0" baseline="3000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945360" y="3545205"/>
            <a:ext cx="760666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The averge kinetic energy of a particle is </a:t>
            </a:r>
            <a:endParaRPr kumimoji="0" lang="en-US" sz="4800" b="0" i="0" baseline="3000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34113" y="4072255"/>
          <a:ext cx="2045335" cy="186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342900" imgH="393700" progId="Equation.KSEE3">
                  <p:embed/>
                </p:oleObj>
              </mc:Choice>
              <mc:Fallback>
                <p:oleObj name="" r:id="rId6" imgW="342900" imgH="3937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34113" y="4072255"/>
                        <a:ext cx="2045335" cy="186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12232005" y="11793220"/>
            <a:ext cx="1032002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The higher the temperature, the higher the particle energy.</a:t>
            </a:r>
            <a:endParaRPr kumimoji="0" lang="en-US" sz="4800" b="0" i="0" baseline="3000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2000" y="4215765"/>
            <a:ext cx="478536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Maxwell velocity distribution</a:t>
            </a:r>
            <a:endParaRPr kumimoji="0" lang="en-US" sz="4800" b="0" i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Maxwellian EEDF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3108960"/>
            <a:ext cx="10625071" cy="7589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0" y="3108960"/>
            <a:ext cx="10625327" cy="75895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62000" y="10909300"/>
            <a:ext cx="2286000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In log scale, the Maxwellian distribution appears as a linear function.</a:t>
            </a:r>
            <a:endParaRPr kumimoji="0" lang="en-US" sz="48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boltzmann's Equation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5989320"/>
            <a:ext cx="16793210" cy="2318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62000" y="3337560"/>
            <a:ext cx="1577975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 given species, we introduce a distribution function f(r, v, t) in the six dimensional phase space (r, v) of particle positions and velocities, with the interpretation that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985" y="3175000"/>
            <a:ext cx="7536815" cy="8910320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145" y="7982471"/>
          <a:ext cx="782193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955800" imgH="1308100" progId="Equation.KSEE3">
                  <p:embed/>
                </p:oleObj>
              </mc:Choice>
              <mc:Fallback>
                <p:oleObj name="" r:id="rId3" imgW="1955800" imgH="13081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145" y="7982471"/>
                        <a:ext cx="782193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9469755" y="10641330"/>
            <a:ext cx="729932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Collisionles Boltzmann Eq. or Vlasov Eq.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fluid description of motion</a:t>
            </a:r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3460" y="3585210"/>
          <a:ext cx="5993280" cy="121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498600" imgH="304800" progId="Equation.KSEE3">
                  <p:embed/>
                </p:oleObj>
              </mc:Choice>
              <mc:Fallback>
                <p:oleObj name="" r:id="rId1" imgW="1498600" imgH="304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3460" y="3585210"/>
                        <a:ext cx="5993280" cy="1218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0660" y="3585096"/>
          <a:ext cx="2387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96900" imgH="304800" progId="Equation.KSEE3">
                  <p:embed/>
                </p:oleObj>
              </mc:Choice>
              <mc:Fallback>
                <p:oleObj name="" r:id="rId3" imgW="596900" imgH="304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0660" y="3585096"/>
                        <a:ext cx="23876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215630" y="6176010"/>
            <a:ext cx="336105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is the density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075" y="5879351"/>
          <a:ext cx="634873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587500" imgH="342900" progId="Equation.KSEE3">
                  <p:embed/>
                </p:oleObj>
              </mc:Choice>
              <mc:Fallback>
                <p:oleObj name="" r:id="rId5" imgW="1587500" imgH="342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75" y="5879351"/>
                        <a:ext cx="634873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75" y="7798956"/>
          <a:ext cx="726313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816100" imgH="622300" progId="Equation.KSEE3">
                  <p:embed/>
                </p:oleObj>
              </mc:Choice>
              <mc:Fallback>
                <p:oleObj name="" r:id="rId7" imgW="1816100" imgH="6223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75" y="7798956"/>
                        <a:ext cx="726313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875" y="10985386"/>
          <a:ext cx="868553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2171700" imgH="342900" progId="Equation.KSEE3">
                  <p:embed/>
                </p:oleObj>
              </mc:Choice>
              <mc:Fallback>
                <p:oleObj name="" r:id="rId9" imgW="2171700" imgH="3429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75" y="10985386"/>
                        <a:ext cx="868553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12616815" y="3137218"/>
            <a:ext cx="3519170" cy="28098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is the distribution fuction within phase space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215630" y="8080375"/>
            <a:ext cx="5941695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is the average velocity. In a symmetric system,  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255760" y="11431905"/>
            <a:ext cx="246062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is the flux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  <p:graphicFrame>
        <p:nvGraphicFramePr>
          <p:cNvPr id="18" name="Object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8270" y="9535681"/>
          <a:ext cx="299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749300" imgH="304800" progId="Equation.KSEE3">
                  <p:embed/>
                </p:oleObj>
              </mc:Choice>
              <mc:Fallback>
                <p:oleObj name="" r:id="rId11" imgW="749300" imgH="304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88270" y="9535681"/>
                        <a:ext cx="29972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35985" y="3175000"/>
            <a:ext cx="7536815" cy="89103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sma et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spcBef>
                <a:spcPts val="2800"/>
              </a:spcBef>
              <a:defRPr sz="6435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/>
              <a:t>plasma temperature - non-equilibrium</a:t>
            </a:r>
            <a:endParaRPr lang="en-US"/>
          </a:p>
        </p:txBody>
      </p:sp>
      <p:sp>
        <p:nvSpPr>
          <p:cNvPr id="182" name="A non-reactive gas injected into reactor. RF power produces plasma – an ionized gas.…"/>
          <p:cNvSpPr txBox="1"/>
          <p:nvPr>
            <p:ph type="body" sz="half" idx="1"/>
          </p:nvPr>
        </p:nvSpPr>
        <p:spPr>
          <a:xfrm>
            <a:off x="762000" y="3174365"/>
            <a:ext cx="11339830" cy="1035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95300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4400"/>
              <a:t> is usually high, in 2 - 15 eV. (2 eV 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≈ 15,000 K ≈ 600 km/s ≈ 1.3e6 mph</a:t>
            </a:r>
            <a:endParaRPr lang="en-US" sz="4400"/>
          </a:p>
          <a:p>
            <a:pPr marL="952500" lvl="1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/>
              <a:t>Electrons respond to instantaneous RF field and accelerated.</a:t>
            </a:r>
            <a:endParaRPr lang="en-US" sz="4400"/>
          </a:p>
          <a:p>
            <a:pPr marL="495300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</a:t>
            </a:r>
            <a:r>
              <a:rPr lang="en-US" sz="4400"/>
              <a:t> is usually 300 - 400 K in bulk and  up to 50,000 K within the sheath. </a:t>
            </a:r>
            <a:endParaRPr lang="en-US" sz="4400"/>
          </a:p>
          <a:p>
            <a:pPr marL="952500" lvl="1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/>
              <a:t>Ions respond to average RF field.</a:t>
            </a:r>
            <a:endParaRPr lang="en-US" sz="4400"/>
          </a:p>
          <a:p>
            <a:pPr marL="952500" lvl="1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/>
              <a:t>Ions are accelerated only within the sheath.</a:t>
            </a:r>
            <a:endParaRPr lang="en-US" sz="4400"/>
          </a:p>
          <a:p>
            <a:pPr marL="495300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400" baseline="-25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r>
              <a:rPr lang="en-US" sz="4400"/>
              <a:t>, 300 - 600 K</a:t>
            </a:r>
            <a:endParaRPr lang="en-US" sz="4400"/>
          </a:p>
          <a:p>
            <a:pPr marL="952500" lvl="1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r>
              <a:rPr lang="en-US" sz="4400"/>
              <a:t>Neutrals are heated through momentum transfer, reaction heating, etc.</a:t>
            </a:r>
            <a:endParaRPr lang="en-US" sz="4400"/>
          </a:p>
          <a:p>
            <a:pPr marL="495300" indent="-495300" defTabSz="643890" eaLnBrk="1" fontAlgn="auto" hangingPunct="1">
              <a:spcBef>
                <a:spcPts val="500"/>
              </a:spcBef>
              <a:spcAft>
                <a:spcPts val="500"/>
              </a:spcAft>
              <a:defRPr sz="3745"/>
            </a:pPr>
            <a:endParaRPr lang="en-US" sz="4400"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635" y="3475355"/>
            <a:ext cx="12117705" cy="8970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distribution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762000" y="3402965"/>
          <a:ext cx="22860000" cy="8151495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11430000"/>
                <a:gridCol w="11430000"/>
              </a:tblGrid>
              <a:tr h="1261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solidFill>
                            <a:schemeClr val="accent4"/>
                          </a:solidFill>
                          <a:effectLst/>
                        </a:rPr>
                        <a:t>Electron distribution</a:t>
                      </a:r>
                      <a:endParaRPr lang="en-US" sz="480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solidFill>
                            <a:schemeClr val="accent4"/>
                          </a:solidFill>
                          <a:effectLst/>
                        </a:rPr>
                        <a:t>Ion distribution</a:t>
                      </a:r>
                      <a:endParaRPr lang="en-US" sz="480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anchor="ctr" anchorCtr="0"/>
                </a:tc>
              </a:tr>
              <a:tr h="1261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/>
                        <a:t>T</a:t>
                      </a:r>
                      <a:r>
                        <a:rPr lang="en-US" sz="4800" baseline="-25000"/>
                        <a:t>e</a:t>
                      </a:r>
                      <a:r>
                        <a:rPr lang="en-US" sz="4800"/>
                        <a:t> </a:t>
                      </a: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≈ 30,000 K, &lt;v</a:t>
                      </a:r>
                      <a:r>
                        <a:rPr lang="en-US" sz="48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≈ 10</a:t>
                      </a:r>
                      <a:r>
                        <a:rPr lang="en-US" sz="4800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m/s » V</a:t>
                      </a:r>
                      <a:r>
                        <a:rPr lang="en-US" sz="48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drift</a:t>
                      </a:r>
                      <a:endParaRPr lang="en-US" sz="4800" baseline="-25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800">
                          <a:sym typeface="+mn-ea"/>
                        </a:rPr>
                        <a:t>T</a:t>
                      </a:r>
                      <a:r>
                        <a:rPr lang="en-US" sz="4800" baseline="-25000">
                          <a:sym typeface="+mn-ea"/>
                        </a:rPr>
                        <a:t>ion</a:t>
                      </a:r>
                      <a:r>
                        <a:rPr lang="en-US" sz="4800">
                          <a:sym typeface="+mn-ea"/>
                        </a:rPr>
                        <a:t> </a:t>
                      </a: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≈ 500 K, &lt;v</a:t>
                      </a:r>
                      <a:r>
                        <a:rPr lang="en-US" sz="4800" baseline="-25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ion</a:t>
                      </a:r>
                      <a:r>
                        <a:rPr lang="en-US" sz="4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&gt; ≈ 500 m/s « V</a:t>
                      </a:r>
                      <a:r>
                        <a:rPr lang="en-US" sz="4800" baseline="-25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drift</a:t>
                      </a:r>
                      <a:endParaRPr lang="en-US" sz="4800"/>
                    </a:p>
                  </a:txBody>
                  <a:tcPr anchor="ctr" anchorCtr="0"/>
                </a:tc>
              </a:tr>
              <a:tr h="5044440">
                <a:tc>
                  <a:txBody>
                    <a:bodyPr/>
                    <a:p>
                      <a:pPr marL="0" lvl="1" algn="ctr">
                        <a:buNone/>
                      </a:pPr>
                      <a:endParaRPr lang="en-US" sz="4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0" lvl="1" algn="ctr">
                        <a:buNone/>
                      </a:pPr>
                      <a:endParaRPr lang="en-US" sz="48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113405" y="6040120"/>
            <a:ext cx="5633720" cy="4824095"/>
            <a:chOff x="5139" y="11193"/>
            <a:chExt cx="8872" cy="759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9557" y="12160"/>
              <a:ext cx="3974" cy="2644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557" y="14804"/>
              <a:ext cx="4454" cy="558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557" y="14804"/>
              <a:ext cx="1419" cy="3987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368" y="11193"/>
              <a:ext cx="1189" cy="361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6042" y="13443"/>
              <a:ext cx="3515" cy="136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619" y="14804"/>
              <a:ext cx="3938" cy="1579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7434" y="14804"/>
              <a:ext cx="2123" cy="3053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557" y="11367"/>
              <a:ext cx="1819" cy="3343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531" y="14804"/>
              <a:ext cx="3773" cy="2573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57" y="14361"/>
              <a:ext cx="2413" cy="34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16" name="Text Box 15"/>
            <p:cNvSpPr txBox="1"/>
            <p:nvPr/>
          </p:nvSpPr>
          <p:spPr>
            <a:xfrm>
              <a:off x="5139" y="14361"/>
              <a:ext cx="3112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eaLnBrk="1">
                <a:lnSpc>
                  <a:spcPct val="100000"/>
                </a:lnSpc>
                <a:spcBef>
                  <a:spcPts val="2000"/>
                </a:spcBef>
                <a:spcAft>
                  <a:spcPts val="2000"/>
                </a:spcAft>
                <a:buClrTx/>
                <a:buSzTx/>
                <a:buFontTx/>
                <a:buNone/>
              </a:pPr>
              <a:r>
                <a:rPr kumimoji="0" lang="en-US" sz="30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V</a:t>
              </a:r>
              <a:r>
                <a:rPr kumimoji="0" lang="en-US" sz="3000" b="1" i="0" u="none" strike="noStrike" cap="none" spc="0" normalizeH="0" baseline="-250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</a:t>
              </a:r>
              <a:r>
                <a:rPr kumimoji="0" lang="en-US" sz="30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 thermal</a:t>
              </a:r>
              <a:endParaRPr kumimoji="0" lang="en-US" sz="3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1857" y="13680"/>
              <a:ext cx="2111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eaLnBrk="1">
                <a:lnSpc>
                  <a:spcPct val="100000"/>
                </a:lnSpc>
                <a:spcBef>
                  <a:spcPts val="2000"/>
                </a:spcBef>
                <a:spcAft>
                  <a:spcPts val="2000"/>
                </a:spcAft>
                <a:buClrTx/>
                <a:buSzTx/>
                <a:buFontTx/>
                <a:buNone/>
              </a:pPr>
              <a:r>
                <a:rPr kumimoji="0" lang="en-US" sz="3000" b="1" i="0" u="none" strike="noStrike" cap="none" spc="0" normalizeH="0" baseline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V</a:t>
              </a:r>
              <a:r>
                <a:rPr kumimoji="0" lang="en-US" sz="3000" b="1" i="0" u="none" strike="noStrike" cap="none" spc="0" normalizeH="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e</a:t>
              </a:r>
              <a:r>
                <a:rPr kumimoji="0" lang="en-US" sz="3000" b="1" i="0" u="none" strike="noStrike" cap="none" spc="0" normalizeH="0" baseline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 drift</a:t>
              </a:r>
              <a:endParaRPr kumimoji="0" lang="en-US" sz="3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566900" y="7263130"/>
            <a:ext cx="7371080" cy="2562225"/>
            <a:chOff x="22334" y="13567"/>
            <a:chExt cx="11608" cy="4035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6752" y="14655"/>
              <a:ext cx="1634" cy="104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6752" y="15696"/>
              <a:ext cx="2087" cy="433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752" y="15696"/>
              <a:ext cx="500" cy="1907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6231" y="13861"/>
              <a:ext cx="521" cy="1835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24984" y="14655"/>
              <a:ext cx="1768" cy="104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4644" y="15696"/>
              <a:ext cx="2108" cy="547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5664" y="15696"/>
              <a:ext cx="1088" cy="1567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6752" y="13861"/>
              <a:ext cx="840" cy="174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6726" y="15696"/>
              <a:ext cx="1886" cy="1341"/>
            </a:xfrm>
            <a:prstGeom prst="straightConnector1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6752" y="14428"/>
              <a:ext cx="7190" cy="1174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arrow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30" name="Text Box 29"/>
            <p:cNvSpPr txBox="1"/>
            <p:nvPr/>
          </p:nvSpPr>
          <p:spPr>
            <a:xfrm>
              <a:off x="22334" y="15253"/>
              <a:ext cx="3479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eaLnBrk="1">
                <a:lnSpc>
                  <a:spcPct val="100000"/>
                </a:lnSpc>
                <a:spcBef>
                  <a:spcPts val="2000"/>
                </a:spcBef>
                <a:spcAft>
                  <a:spcPts val="2000"/>
                </a:spcAft>
                <a:buClrTx/>
                <a:buSzTx/>
                <a:buFontTx/>
                <a:buNone/>
              </a:pPr>
              <a:r>
                <a:rPr kumimoji="0" lang="en-US" sz="30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V</a:t>
              </a:r>
              <a:r>
                <a:rPr kumimoji="0" lang="en-US" sz="3000" b="1" i="0" u="none" strike="noStrike" cap="none" spc="0" normalizeH="0" baseline="-250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ion</a:t>
              </a:r>
              <a:r>
                <a:rPr kumimoji="0" lang="en-US" sz="30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 thermal</a:t>
              </a:r>
              <a:endParaRPr kumimoji="0" lang="en-US" sz="30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30600" y="13567"/>
              <a:ext cx="2478" cy="88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 upright="0">
              <a:spAutoFit/>
            </a:bodyPr>
            <a:p>
              <a:pPr marL="0" marR="0" indent="0" algn="l" defTabSz="825500" rtl="0" eaLnBrk="1">
                <a:lnSpc>
                  <a:spcPct val="100000"/>
                </a:lnSpc>
                <a:spcBef>
                  <a:spcPts val="2000"/>
                </a:spcBef>
                <a:spcAft>
                  <a:spcPts val="2000"/>
                </a:spcAft>
                <a:buClrTx/>
                <a:buSzTx/>
                <a:buFontTx/>
                <a:buNone/>
              </a:pPr>
              <a:r>
                <a:rPr kumimoji="0" lang="en-US" sz="3000" b="1" i="0" u="none" strike="noStrike" cap="none" spc="0" normalizeH="0" baseline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V</a:t>
              </a:r>
              <a:r>
                <a:rPr kumimoji="0" lang="en-US" sz="3000" b="1" i="0" u="none" strike="noStrike" cap="none" spc="0" normalizeH="0" baseline="-250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ion</a:t>
              </a:r>
              <a:r>
                <a:rPr kumimoji="0" lang="en-US" sz="3000" b="1" i="0" u="none" strike="noStrike" cap="none" spc="0" normalizeH="0" baseline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Avenir Next Medium"/>
                  <a:ea typeface="Avenir Next Medium"/>
                  <a:cs typeface="Avenir Next Medium"/>
                  <a:sym typeface="Avenir Next Medium"/>
                </a:rPr>
                <a:t> drift</a:t>
              </a:r>
              <a:endParaRPr kumimoji="0" lang="en-US" sz="3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/>
                <a:ea typeface="Avenir Next Medium"/>
                <a:cs typeface="Avenir Next Medium"/>
                <a:sym typeface="Avenir Next Medium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Argon cross section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3285" y="3860800"/>
            <a:ext cx="11308715" cy="704215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22233255" y="3860800"/>
            <a:ext cx="113157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6600" b="0" i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Ar</a:t>
            </a:r>
            <a:endParaRPr kumimoji="0" lang="en-US" sz="6600" b="0" i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88260" y="12116435"/>
            <a:ext cx="760666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Collision </a:t>
            </a:r>
            <a:r>
              <a:rPr kumimoji="0" lang="en-US" sz="4800" b="0" i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threshold</a:t>
            </a:r>
            <a:endParaRPr kumimoji="0" lang="en-US" sz="4800" b="0" i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0523200" y="9954260"/>
            <a:ext cx="454025" cy="258191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8" name="Freeform 7"/>
          <p:cNvSpPr/>
          <p:nvPr/>
        </p:nvSpPr>
        <p:spPr>
          <a:xfrm>
            <a:off x="13790930" y="5595620"/>
            <a:ext cx="9103995" cy="4340860"/>
          </a:xfrm>
          <a:custGeom>
            <a:avLst/>
            <a:gdLst>
              <a:gd name="connisteX0" fmla="*/ 0 w 9103995"/>
              <a:gd name="connsiteY0" fmla="*/ 899909 h 4340974"/>
              <a:gd name="connisteX1" fmla="*/ 1475105 w 9103995"/>
              <a:gd name="connsiteY1" fmla="*/ 216649 h 4340974"/>
              <a:gd name="connisteX2" fmla="*/ 9103995 w 9103995"/>
              <a:gd name="connsiteY2" fmla="*/ 4340974 h 4340974"/>
              <a:gd name="connisteX3" fmla="*/ 4616450 w 9103995"/>
              <a:gd name="connsiteY3" fmla="*/ 4106024 h 434097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9103995" h="4340974">
                <a:moveTo>
                  <a:pt x="0" y="899909"/>
                </a:moveTo>
                <a:cubicBezTo>
                  <a:pt x="142240" y="680834"/>
                  <a:pt x="-345440" y="-471691"/>
                  <a:pt x="1475105" y="216649"/>
                </a:cubicBezTo>
                <a:cubicBezTo>
                  <a:pt x="3295650" y="904989"/>
                  <a:pt x="8475980" y="3563099"/>
                  <a:pt x="9103995" y="4340974"/>
                </a:cubicBezTo>
              </a:path>
            </a:pathLst>
          </a:custGeom>
          <a:noFill/>
          <a:ln w="10160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4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334105" y="5383530"/>
            <a:ext cx="202946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EEDF</a:t>
            </a:r>
            <a:endParaRPr kumimoji="0" lang="en-US" sz="4800" b="0" i="0" baseline="0">
              <a:solidFill>
                <a:schemeClr val="accent1">
                  <a:lumMod val="75000"/>
                </a:schemeClr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graphicFrame>
        <p:nvGraphicFramePr>
          <p:cNvPr id="40" name="Object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4738" y="3484245"/>
          <a:ext cx="291655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" imgW="596900" imgH="431800" progId="Equation.KSEE3">
                  <p:embed/>
                </p:oleObj>
              </mc:Choice>
              <mc:Fallback>
                <p:oleObj name="" r:id="rId2" imgW="596900" imgH="4318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738" y="3484245"/>
                        <a:ext cx="291655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55"/>
          <p:cNvSpPr txBox="1"/>
          <p:nvPr/>
        </p:nvSpPr>
        <p:spPr>
          <a:xfrm>
            <a:off x="4453255" y="3381375"/>
            <a:ext cx="6880225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4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Cross section and distribution functoin are all energy dependent.</a:t>
            </a:r>
            <a:endParaRPr kumimoji="0" lang="en-US" sz="48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3256" y="6223318"/>
          <a:ext cx="5523230" cy="136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" imgW="1130300" imgH="279400" progId="Equation.KSEE3">
                  <p:embed/>
                </p:oleObj>
              </mc:Choice>
              <mc:Fallback>
                <p:oleObj name="" r:id="rId4" imgW="1130300" imgH="2794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3256" y="6223318"/>
                        <a:ext cx="5523230" cy="136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762000" y="6011545"/>
            <a:ext cx="420941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l" defTabSz="825500" rtl="0" eaLnBrk="1">
              <a:lnSpc>
                <a:spcPct val="100000"/>
              </a:lnSpc>
              <a:spcBef>
                <a:spcPts val="2000"/>
              </a:spcBef>
              <a:spcAft>
                <a:spcPts val="2400"/>
              </a:spcAft>
              <a:buClrTx/>
              <a:buSzTx/>
              <a:buFontTx/>
              <a:buNone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Reaction rate coefficient</a:t>
            </a:r>
            <a:endParaRPr kumimoji="0" lang="en-US" sz="48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62000" y="7804150"/>
            <a:ext cx="9936480" cy="4584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For Maxwellian energy distribution, &lt;</a:t>
            </a:r>
            <a:r>
              <a:rPr kumimoji="0" lang="en-US" sz="4800" b="0" i="1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</a:t>
            </a:r>
            <a:r>
              <a:rPr kumimoji="0" lang="en-US" sz="4800" b="0" i="1" baseline="-2500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e</a:t>
            </a: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&gt; can be used for rate coefficient</a:t>
            </a:r>
            <a:endParaRPr kumimoji="0" lang="en-US" sz="48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Foe non-Maxwellian energy distribution, f(</a:t>
            </a: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ε)</a:t>
            </a: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 needs to be solved instead of &lt;</a:t>
            </a:r>
            <a:r>
              <a:rPr kumimoji="0" lang="en-US" sz="4800" b="0" i="1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T</a:t>
            </a:r>
            <a:r>
              <a:rPr kumimoji="0" lang="en-US" sz="4800" b="0" i="1" baseline="-2500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e</a:t>
            </a: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&gt;</a:t>
            </a:r>
            <a:endParaRPr kumimoji="0" lang="en-US" sz="48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2672715"/>
            <a:ext cx="7605395" cy="69780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479030" y="4709160"/>
            <a:ext cx="0" cy="4017645"/>
          </a:xfrm>
          <a:prstGeom prst="lin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lgDash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aphicFrame>
        <p:nvGraphicFramePr>
          <p:cNvPr id="40" name="Object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661" y="4706620"/>
          <a:ext cx="3910330" cy="111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" imgW="800100" imgH="228600" progId="Equation.KSEE3">
                  <p:embed/>
                </p:oleObj>
              </mc:Choice>
              <mc:Fallback>
                <p:oleObj name="" r:id="rId2" imgW="800100" imgH="228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6661" y="4706620"/>
                        <a:ext cx="3910330" cy="111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7280" y="2672715"/>
            <a:ext cx="7605395" cy="697801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976850" y="4709160"/>
            <a:ext cx="0" cy="4017645"/>
          </a:xfrm>
          <a:prstGeom prst="line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lgDash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88979" y="4353560"/>
          <a:ext cx="3476625" cy="111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711200" imgH="228600" progId="Equation.KSEE3">
                  <p:embed/>
                </p:oleObj>
              </mc:Choice>
              <mc:Fallback>
                <p:oleObj name="" r:id="rId4" imgW="711200" imgH="2286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88979" y="4353560"/>
                        <a:ext cx="3476625" cy="111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US"/>
              <a:t>EEDF and collisions in cl</a:t>
            </a:r>
            <a:r>
              <a:rPr lang="en-US" baseline="-25000"/>
              <a:t>2</a:t>
            </a:r>
            <a:r>
              <a:rPr lang="en-US"/>
              <a:t> discharges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62000" y="9617710"/>
            <a:ext cx="22860000" cy="38976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Only a small fraction of the plasma electron have enough </a:t>
            </a:r>
            <a:r>
              <a:rPr kumimoji="0" lang="en-US" sz="4800" b="0" i="1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ε</a:t>
            </a:r>
            <a:r>
              <a:rPr kumimoji="0" lang="en-US" sz="4800" b="0" i="0" baseline="0">
                <a:solidFill>
                  <a:schemeClr val="bg1"/>
                </a:solidFill>
                <a:effectLst/>
                <a:uFillTx/>
                <a:latin typeface="Avenir Next Medium" charset="0"/>
                <a:ea typeface="Avenir Next Medium"/>
                <a:cs typeface="Avenir Next Medium"/>
                <a:sym typeface="Avenir Next Medium"/>
              </a:rPr>
              <a:t> to ionize gas and sustain the discharge.</a:t>
            </a:r>
            <a:endParaRPr kumimoji="0" lang="en-US" sz="4800" b="0" i="0" baseline="0">
              <a:solidFill>
                <a:schemeClr val="bg1"/>
              </a:solidFill>
              <a:effectLst/>
              <a:uFillTx/>
              <a:latin typeface="Avenir Next Medium" charset="0"/>
              <a:ea typeface="Avenir Next Medium"/>
              <a:cs typeface="Avenir Next Medium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ε(diss) &lt;&lt; ε(ioniz)</a:t>
            </a:r>
            <a:r>
              <a:rPr lang="en-US" sz="4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 </a:t>
            </a:r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a high number of plasma electron have enough </a:t>
            </a:r>
            <a:r>
              <a:rPr lang="en-US" sz="4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ε</a:t>
            </a:r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venir Next Medium"/>
              </a:rPr>
              <a:t> to dissociate molecule but not enough to ionize the gas.</a:t>
            </a:r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venir Next Medium"/>
            </a:endParaRPr>
          </a:p>
          <a:p>
            <a:pPr marL="685800" marR="0" indent="-685800" algn="l" defTabSz="825500" rtl="0" ea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8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Generally speaking, </a:t>
            </a:r>
            <a:r>
              <a:rPr kumimoji="0" lang="en-US" sz="4800" b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low energy processes are favored</a:t>
            </a:r>
            <a:r>
              <a:rPr kumimoji="0" lang="en-US" sz="4800" b="0" baseline="0"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. </a:t>
            </a:r>
            <a:endParaRPr kumimoji="0" lang="en-US" sz="4800" b="0" baseline="0">
              <a:solidFill>
                <a:schemeClr val="bg1"/>
              </a:solidFill>
              <a:effectLst/>
              <a:uFillTx/>
              <a:latin typeface="Arial" panose="020B0604020202020204" pitchFamily="34" charset="0"/>
              <a:ea typeface="Avenir Next Medium"/>
              <a:cs typeface="Arial" panose="020B0604020202020204" pitchFamily="34" charset="0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AA1728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2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chemeClr val="accent5">
                <a:hueOff val="-234537"/>
                <a:satOff val="-1095"/>
                <a:lumOff val="-14783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2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chemeClr val="accent5">
                <a:hueOff val="-234537"/>
                <a:satOff val="-1095"/>
                <a:lumOff val="-14783"/>
              </a:schemeClr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4499</Words>
  <Application>WPS Presentation</Application>
  <PresentationFormat/>
  <Paragraphs>200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17</vt:i4>
      </vt:variant>
    </vt:vector>
  </HeadingPairs>
  <TitlesOfParts>
    <vt:vector size="53" baseType="lpstr">
      <vt:lpstr>Arial</vt:lpstr>
      <vt:lpstr>SimSun</vt:lpstr>
      <vt:lpstr>Wingdings</vt:lpstr>
      <vt:lpstr>Avenir Next Medium</vt:lpstr>
      <vt:lpstr>DIN Condensed</vt:lpstr>
      <vt:lpstr>Helvetica</vt:lpstr>
      <vt:lpstr>DIN Alternate</vt:lpstr>
      <vt:lpstr>Avenir Next</vt:lpstr>
      <vt:lpstr>Helvetica Neue</vt:lpstr>
      <vt:lpstr>Arial</vt:lpstr>
      <vt:lpstr>Avenir Next Medium</vt:lpstr>
      <vt:lpstr>Century</vt:lpstr>
      <vt:lpstr>Microsoft YaHei</vt:lpstr>
      <vt:lpstr>Arial Unicode MS</vt:lpstr>
      <vt:lpstr>Segoe UI</vt:lpstr>
      <vt:lpstr>DIN Condensed</vt:lpstr>
      <vt:lpstr>New_Template7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introduction to plasmas</vt:lpstr>
      <vt:lpstr>definition of temperature</vt:lpstr>
      <vt:lpstr>PowerPoint 演示文稿</vt:lpstr>
      <vt:lpstr>boltzmann's Equation</vt:lpstr>
      <vt:lpstr>fluid description of motion</vt:lpstr>
      <vt:lpstr>plasma temperature - non-equilibrium</vt:lpstr>
      <vt:lpstr>distribution</vt:lpstr>
      <vt:lpstr>Argon cross section</vt:lpstr>
      <vt:lpstr>EEDF and collisions in cl2 discharges</vt:lpstr>
      <vt:lpstr>Reaction cross section and EEDF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Collision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coupled reactor-feature scale model for plasma etching</dc:title>
  <dc:creator/>
  <cp:lastModifiedBy>bucke</cp:lastModifiedBy>
  <cp:revision>285</cp:revision>
  <dcterms:created xsi:type="dcterms:W3CDTF">2019-12-04T23:05:00Z</dcterms:created>
  <dcterms:modified xsi:type="dcterms:W3CDTF">2020-10-20T18:36:31Z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